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7" r:id="rId6"/>
    <p:sldId id="276" r:id="rId7"/>
    <p:sldId id="269" r:id="rId8"/>
    <p:sldId id="270" r:id="rId9"/>
    <p:sldId id="277" r:id="rId10"/>
    <p:sldId id="262" r:id="rId11"/>
    <p:sldId id="275" r:id="rId12"/>
    <p:sldId id="278" r:id="rId13"/>
    <p:sldId id="279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673" autoAdjust="0"/>
  </p:normalViewPr>
  <p:slideViewPr>
    <p:cSldViewPr>
      <p:cViewPr varScale="1">
        <p:scale>
          <a:sx n="59" d="100"/>
          <a:sy n="59" d="100"/>
        </p:scale>
        <p:origin x="2538" y="7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pt" dirty="0"/>
            <a:t>First Implementations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dirty="0"/>
            <a:t>Vectorization</a:t>
          </a:r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8090CC59-FA9E-4C31-A9A6-6891B874F52D}">
      <dgm:prSet/>
      <dgm:spPr/>
      <dgm:t>
        <a:bodyPr/>
        <a:lstStyle/>
        <a:p>
          <a:pPr rtl="0"/>
          <a:r>
            <a:rPr lang="pt-PT"/>
            <a:t>Correct Use of Cache</a:t>
          </a:r>
          <a:endParaRPr lang="pt-pt" dirty="0"/>
        </a:p>
      </dgm:t>
    </dgm:pt>
    <dgm:pt modelId="{EA94337E-48A5-43BA-B6AA-2CE0DFAF3D2E}" type="parTrans" cxnId="{E1DA4365-7239-4AF1-9C01-945008EDD4DC}">
      <dgm:prSet/>
      <dgm:spPr/>
      <dgm:t>
        <a:bodyPr/>
        <a:lstStyle/>
        <a:p>
          <a:endParaRPr lang="pt-PT"/>
        </a:p>
      </dgm:t>
    </dgm:pt>
    <dgm:pt modelId="{55B6AE49-D5F2-40E7-B8F5-99BF39AF6620}" type="sibTrans" cxnId="{E1DA4365-7239-4AF1-9C01-945008EDD4DC}">
      <dgm:prSet/>
      <dgm:spPr/>
      <dgm:t>
        <a:bodyPr/>
        <a:lstStyle/>
        <a:p>
          <a:endParaRPr lang="pt-PT"/>
        </a:p>
      </dgm:t>
    </dgm:pt>
    <dgm:pt modelId="{9D746451-41C5-441F-8810-E86784A3C323}">
      <dgm:prSet/>
      <dgm:spPr/>
      <dgm:t>
        <a:bodyPr/>
        <a:lstStyle/>
        <a:p>
          <a:pPr rtl="0"/>
          <a:r>
            <a:rPr lang="pt-PT"/>
            <a:t>Blocking</a:t>
          </a:r>
        </a:p>
      </dgm:t>
    </dgm:pt>
    <dgm:pt modelId="{2F2B5387-4991-4ABB-AF28-4DD165BAE0F1}" type="parTrans" cxnId="{5319BD67-8169-42F1-B240-1DA61F69F055}">
      <dgm:prSet/>
      <dgm:spPr/>
      <dgm:t>
        <a:bodyPr/>
        <a:lstStyle/>
        <a:p>
          <a:endParaRPr lang="pt-PT"/>
        </a:p>
      </dgm:t>
    </dgm:pt>
    <dgm:pt modelId="{1F73F9A5-E208-4BD2-8BF7-2789B2BD66F6}" type="sibTrans" cxnId="{5319BD67-8169-42F1-B240-1DA61F69F055}">
      <dgm:prSet/>
      <dgm:spPr/>
      <dgm:t>
        <a:bodyPr/>
        <a:lstStyle/>
        <a:p>
          <a:endParaRPr lang="pt-PT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E5E8E39C-2F31-42EA-B569-974BD52FCF3F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BB0A03CF-73C0-4B4A-B929-FDFFA5084BF0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6B0566BD-8B1F-4B85-AF17-301F3D1A24F0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D190CDB1-F119-4FD7-87EF-8D8C4A53D162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A9AE7D52-F288-4FC9-A462-2F3472B92FED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C75DF507-8F47-45F7-A6F3-D5A8C96CCE20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FC527772-B970-4EC1-A1A6-B0450870C0C7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382BC47D-AA3D-4E2D-BEB4-7D84FD2BA1F6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0ACC47F1-202A-4CD1-AEAC-A13A6ED963E9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6E65AD8B-E25C-4E2C-9596-E537DBE074DC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825B395E-2C7E-4ECE-9E73-6BF72566FCA9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7ED6D0D-D5AC-4B5D-A529-2897643996FB}" type="presOf" srcId="{1F73F9A5-E208-4BD2-8BF7-2789B2BD66F6}" destId="{FC527772-B970-4EC1-A1A6-B0450870C0C7}" srcOrd="0" destOrd="0" presId="urn:microsoft.com/office/officeart/2005/8/layout/vProcess5"/>
    <dgm:cxn modelId="{244E9421-5A58-4401-BF50-5BF728C5E362}" type="presOf" srcId="{8090CC59-FA9E-4C31-A9A6-6891B874F52D}" destId="{0ACC47F1-202A-4CD1-AEAC-A13A6ED963E9}" srcOrd="1" destOrd="0" presId="urn:microsoft.com/office/officeart/2005/8/layout/vProcess5"/>
    <dgm:cxn modelId="{8836292F-17F0-4B3F-A082-6932C3B1E8A2}" type="presOf" srcId="{8EC937D8-BD76-4A12-A3E5-900D5C1E2E05}" destId="{825B395E-2C7E-4ECE-9E73-6BF72566FCA9}" srcOrd="1" destOrd="0" presId="urn:microsoft.com/office/officeart/2005/8/layout/vProcess5"/>
    <dgm:cxn modelId="{7E707D37-280D-4982-A5E5-A7B07D4EC742}" type="presOf" srcId="{8EC937D8-BD76-4A12-A3E5-900D5C1E2E05}" destId="{D190CDB1-F119-4FD7-87EF-8D8C4A53D162}" srcOrd="0" destOrd="0" presId="urn:microsoft.com/office/officeart/2005/8/layout/vProcess5"/>
    <dgm:cxn modelId="{DEC8A63D-7B6D-4359-9329-BD35B9BAF20E}" type="presOf" srcId="{55B6AE49-D5F2-40E7-B8F5-99BF39AF6620}" destId="{C75DF507-8F47-45F7-A6F3-D5A8C96CCE20}" srcOrd="0" destOrd="0" presId="urn:microsoft.com/office/officeart/2005/8/layout/vProcess5"/>
    <dgm:cxn modelId="{E1DA4365-7239-4AF1-9C01-945008EDD4DC}" srcId="{CD7942A0-B7D2-4B14-8FEA-55FC702F5BE7}" destId="{8090CC59-FA9E-4C31-A9A6-6891B874F52D}" srcOrd="1" destOrd="0" parTransId="{EA94337E-48A5-43BA-B6AA-2CE0DFAF3D2E}" sibTransId="{55B6AE49-D5F2-40E7-B8F5-99BF39AF6620}"/>
    <dgm:cxn modelId="{5B17A165-FFF5-4949-A479-4DA65BEE5647}" type="presOf" srcId="{9D746451-41C5-441F-8810-E86784A3C323}" destId="{6B0566BD-8B1F-4B85-AF17-301F3D1A24F0}" srcOrd="0" destOrd="0" presId="urn:microsoft.com/office/officeart/2005/8/layout/vProcess5"/>
    <dgm:cxn modelId="{5319BD67-8169-42F1-B240-1DA61F69F055}" srcId="{CD7942A0-B7D2-4B14-8FEA-55FC702F5BE7}" destId="{9D746451-41C5-441F-8810-E86784A3C323}" srcOrd="2" destOrd="0" parTransId="{2F2B5387-4991-4ABB-AF28-4DD165BAE0F1}" sibTransId="{1F73F9A5-E208-4BD2-8BF7-2789B2BD66F6}"/>
    <dgm:cxn modelId="{888B7D48-DB4C-477F-949F-A3C0278C6171}" type="presOf" srcId="{9D746451-41C5-441F-8810-E86784A3C323}" destId="{6E65AD8B-E25C-4E2C-9596-E537DBE074DC}" srcOrd="1" destOrd="0" presId="urn:microsoft.com/office/officeart/2005/8/layout/vProcess5"/>
    <dgm:cxn modelId="{43DC8383-AEE5-490C-A8E5-1F216F2B8FE6}" srcId="{CD7942A0-B7D2-4B14-8FEA-55FC702F5BE7}" destId="{8EC937D8-BD76-4A12-A3E5-900D5C1E2E05}" srcOrd="3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73476A7-84CC-486A-B4C2-F39DAA52901E}" type="presOf" srcId="{8090CC59-FA9E-4C31-A9A6-6891B874F52D}" destId="{BB0A03CF-73C0-4B4A-B929-FDFFA5084BF0}" srcOrd="0" destOrd="0" presId="urn:microsoft.com/office/officeart/2005/8/layout/vProcess5"/>
    <dgm:cxn modelId="{5F27D2AF-E8A8-463D-8814-64F3BA2014E9}" type="presOf" srcId="{095A5E99-E976-4550-8F80-53CC813F2F5A}" destId="{E5E8E39C-2F31-42EA-B569-974BD52FCF3F}" srcOrd="0" destOrd="0" presId="urn:microsoft.com/office/officeart/2005/8/layout/vProcess5"/>
    <dgm:cxn modelId="{9FB9FBB4-ABA3-487D-A123-0C42CB70E284}" type="presOf" srcId="{8877691F-1B60-4485-9174-DDEC7EE68B70}" destId="{A9AE7D52-F288-4FC9-A462-2F3472B92FE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C3BCD4E8-F563-435A-9DC4-2C64EDE97137}" type="presOf" srcId="{095A5E99-E976-4550-8F80-53CC813F2F5A}" destId="{382BC47D-AA3D-4E2D-BEB4-7D84FD2BA1F6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BCDFA1BA-CC9A-447C-A88B-21156C204765}" type="presParOf" srcId="{1D84D8B6-AB32-4491-B5D2-EFE3D7668B88}" destId="{E5E8E39C-2F31-42EA-B569-974BD52FCF3F}" srcOrd="1" destOrd="0" presId="urn:microsoft.com/office/officeart/2005/8/layout/vProcess5"/>
    <dgm:cxn modelId="{E375C395-7CDB-4BCE-A5BA-EFF7DB3CABDD}" type="presParOf" srcId="{1D84D8B6-AB32-4491-B5D2-EFE3D7668B88}" destId="{BB0A03CF-73C0-4B4A-B929-FDFFA5084BF0}" srcOrd="2" destOrd="0" presId="urn:microsoft.com/office/officeart/2005/8/layout/vProcess5"/>
    <dgm:cxn modelId="{D252EDFF-4E68-4A7D-9FFA-2C0FF32016FD}" type="presParOf" srcId="{1D84D8B6-AB32-4491-B5D2-EFE3D7668B88}" destId="{6B0566BD-8B1F-4B85-AF17-301F3D1A24F0}" srcOrd="3" destOrd="0" presId="urn:microsoft.com/office/officeart/2005/8/layout/vProcess5"/>
    <dgm:cxn modelId="{A2AA152C-17B0-4756-B0E5-25E29EDE83B1}" type="presParOf" srcId="{1D84D8B6-AB32-4491-B5D2-EFE3D7668B88}" destId="{D190CDB1-F119-4FD7-87EF-8D8C4A53D162}" srcOrd="4" destOrd="0" presId="urn:microsoft.com/office/officeart/2005/8/layout/vProcess5"/>
    <dgm:cxn modelId="{B36EFA95-0511-4B21-B791-2F9256BA0344}" type="presParOf" srcId="{1D84D8B6-AB32-4491-B5D2-EFE3D7668B88}" destId="{A9AE7D52-F288-4FC9-A462-2F3472B92FED}" srcOrd="5" destOrd="0" presId="urn:microsoft.com/office/officeart/2005/8/layout/vProcess5"/>
    <dgm:cxn modelId="{B658E4F9-773C-4EEB-A7CC-89481D44D25E}" type="presParOf" srcId="{1D84D8B6-AB32-4491-B5D2-EFE3D7668B88}" destId="{C75DF507-8F47-45F7-A6F3-D5A8C96CCE20}" srcOrd="6" destOrd="0" presId="urn:microsoft.com/office/officeart/2005/8/layout/vProcess5"/>
    <dgm:cxn modelId="{C23A098E-373D-4719-88CA-337212AEA924}" type="presParOf" srcId="{1D84D8B6-AB32-4491-B5D2-EFE3D7668B88}" destId="{FC527772-B970-4EC1-A1A6-B0450870C0C7}" srcOrd="7" destOrd="0" presId="urn:microsoft.com/office/officeart/2005/8/layout/vProcess5"/>
    <dgm:cxn modelId="{C80BC9EC-F010-4DA0-80B2-63BC8FD94FF6}" type="presParOf" srcId="{1D84D8B6-AB32-4491-B5D2-EFE3D7668B88}" destId="{382BC47D-AA3D-4E2D-BEB4-7D84FD2BA1F6}" srcOrd="8" destOrd="0" presId="urn:microsoft.com/office/officeart/2005/8/layout/vProcess5"/>
    <dgm:cxn modelId="{0A783BB6-BE37-4B1E-B33F-D483A2D0F5BE}" type="presParOf" srcId="{1D84D8B6-AB32-4491-B5D2-EFE3D7668B88}" destId="{0ACC47F1-202A-4CD1-AEAC-A13A6ED963E9}" srcOrd="9" destOrd="0" presId="urn:microsoft.com/office/officeart/2005/8/layout/vProcess5"/>
    <dgm:cxn modelId="{4D750E7A-0475-42D3-AC86-98264F03E26F}" type="presParOf" srcId="{1D84D8B6-AB32-4491-B5D2-EFE3D7668B88}" destId="{6E65AD8B-E25C-4E2C-9596-E537DBE074DC}" srcOrd="10" destOrd="0" presId="urn:microsoft.com/office/officeart/2005/8/layout/vProcess5"/>
    <dgm:cxn modelId="{6FB9F9D2-1982-4B12-B967-C3F787B75B43}" type="presParOf" srcId="{1D84D8B6-AB32-4491-B5D2-EFE3D7668B88}" destId="{825B395E-2C7E-4ECE-9E73-6BF72566FC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8E39C-2F31-42EA-B569-974BD52FCF3F}">
      <dsp:nvSpPr>
        <dsp:cNvPr id="0" name=""/>
        <dsp:cNvSpPr/>
      </dsp:nvSpPr>
      <dsp:spPr>
        <a:xfrm>
          <a:off x="0" y="0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First Implementations</a:t>
          </a:r>
        </a:p>
      </dsp:txBody>
      <dsp:txXfrm>
        <a:off x="28775" y="28775"/>
        <a:ext cx="6559299" cy="924890"/>
      </dsp:txXfrm>
    </dsp:sp>
    <dsp:sp modelId="{BB0A03CF-73C0-4B4A-B929-FDFFA5084BF0}">
      <dsp:nvSpPr>
        <dsp:cNvPr id="0" name=""/>
        <dsp:cNvSpPr/>
      </dsp:nvSpPr>
      <dsp:spPr>
        <a:xfrm>
          <a:off x="645079" y="1161065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Correct Use of Cache</a:t>
          </a:r>
          <a:endParaRPr lang="pt-pt" sz="4200" kern="1200" dirty="0"/>
        </a:p>
      </dsp:txBody>
      <dsp:txXfrm>
        <a:off x="673854" y="1189840"/>
        <a:ext cx="6361229" cy="924890"/>
      </dsp:txXfrm>
    </dsp:sp>
    <dsp:sp modelId="{6B0566BD-8B1F-4B85-AF17-301F3D1A24F0}">
      <dsp:nvSpPr>
        <dsp:cNvPr id="0" name=""/>
        <dsp:cNvSpPr/>
      </dsp:nvSpPr>
      <dsp:spPr>
        <a:xfrm>
          <a:off x="1280531" y="2322131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Blocking</a:t>
          </a:r>
        </a:p>
      </dsp:txBody>
      <dsp:txXfrm>
        <a:off x="1309306" y="2350906"/>
        <a:ext cx="6370857" cy="924890"/>
      </dsp:txXfrm>
    </dsp:sp>
    <dsp:sp modelId="{D190CDB1-F119-4FD7-87EF-8D8C4A53D162}">
      <dsp:nvSpPr>
        <dsp:cNvPr id="0" name=""/>
        <dsp:cNvSpPr/>
      </dsp:nvSpPr>
      <dsp:spPr>
        <a:xfrm>
          <a:off x="1925611" y="3483196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Vectorization</a:t>
          </a:r>
        </a:p>
      </dsp:txBody>
      <dsp:txXfrm>
        <a:off x="1954386" y="3511971"/>
        <a:ext cx="6361229" cy="924890"/>
      </dsp:txXfrm>
    </dsp:sp>
    <dsp:sp modelId="{A9AE7D52-F288-4FC9-A462-2F3472B92FED}">
      <dsp:nvSpPr>
        <dsp:cNvPr id="0" name=""/>
        <dsp:cNvSpPr/>
      </dsp:nvSpPr>
      <dsp:spPr>
        <a:xfrm>
          <a:off x="7063859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207541" y="752459"/>
        <a:ext cx="351222" cy="480536"/>
      </dsp:txXfrm>
    </dsp:sp>
    <dsp:sp modelId="{C75DF507-8F47-45F7-A6F3-D5A8C96CCE20}">
      <dsp:nvSpPr>
        <dsp:cNvPr id="0" name=""/>
        <dsp:cNvSpPr/>
      </dsp:nvSpPr>
      <dsp:spPr>
        <a:xfrm>
          <a:off x="7708939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900" kern="1200"/>
        </a:p>
      </dsp:txBody>
      <dsp:txXfrm>
        <a:off x="7852621" y="1913525"/>
        <a:ext cx="351222" cy="480536"/>
      </dsp:txXfrm>
    </dsp:sp>
    <dsp:sp modelId="{FC527772-B970-4EC1-A1A6-B0450870C0C7}">
      <dsp:nvSpPr>
        <dsp:cNvPr id="0" name=""/>
        <dsp:cNvSpPr/>
      </dsp:nvSpPr>
      <dsp:spPr>
        <a:xfrm>
          <a:off x="8344391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900" kern="1200"/>
        </a:p>
      </dsp:txBody>
      <dsp:txXfrm>
        <a:off x="8488073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the analysis and the </a:t>
            </a:r>
            <a:r>
              <a:rPr lang="en-US" sz="1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characterisation</a:t>
            </a:r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environment, the case study that we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applying these modelling concepts consists of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dot product of two square matrices, where:</a:t>
            </a:r>
          </a:p>
          <a:p>
            <a:r>
              <a:rPr lang="pt-PT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= A x B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A and B two square matrices of size </a:t>
            </a:r>
            <a:r>
              <a:rPr lang="en-US" sz="16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NxN</a:t>
            </a:r>
            <a:endParaRPr lang="en-US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 the result of the dot product between them.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2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89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Matrix Multiplication</a:t>
            </a:r>
            <a:br>
              <a:rPr lang="pt-PT" dirty="0"/>
            </a:br>
            <a:r>
              <a:rPr lang="pt-PT" sz="2800" dirty="0"/>
              <a:t>Performance of Different Algorithms &amp; Implementations</a:t>
            </a:r>
            <a:endParaRPr lang="pt-pt" sz="2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57908" y="2924944"/>
            <a:ext cx="8735325" cy="1752600"/>
          </a:xfrm>
        </p:spPr>
        <p:txBody>
          <a:bodyPr rtlCol="0"/>
          <a:lstStyle/>
          <a:p>
            <a:r>
              <a:rPr lang="pt-PT" dirty="0"/>
              <a:t>Advanced Architectures</a:t>
            </a:r>
            <a:endParaRPr lang="pt-PT" sz="1800" dirty="0"/>
          </a:p>
          <a:p>
            <a:pPr rtl="0"/>
            <a:endParaRPr lang="pt-PT" sz="1800" dirty="0"/>
          </a:p>
          <a:p>
            <a:pPr rtl="0"/>
            <a:r>
              <a:rPr lang="pt-PT" sz="1400" dirty="0"/>
              <a:t>Filipe Silva – A77284</a:t>
            </a:r>
          </a:p>
          <a:p>
            <a:r>
              <a:rPr lang="pt-PT" sz="1400" dirty="0"/>
              <a:t>João Alves – A77070</a:t>
            </a:r>
          </a:p>
          <a:p>
            <a:r>
              <a:rPr lang="en-GB" sz="1400" dirty="0"/>
              <a:t>G</a:t>
            </a:r>
            <a:r>
              <a:rPr lang="pt-PT" sz="1400" dirty="0"/>
              <a:t>roup 11</a:t>
            </a:r>
          </a:p>
          <a:p>
            <a:pPr rtl="0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Matrix Multiplication</a:t>
            </a:r>
            <a:br>
              <a:rPr lang="pt-PT" dirty="0"/>
            </a:br>
            <a:r>
              <a:rPr lang="pt-PT" sz="2800" dirty="0"/>
              <a:t>Performance of Different Algorithms &amp; Implementations</a:t>
            </a:r>
            <a:endParaRPr lang="pt-pt" sz="2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57908" y="2924944"/>
            <a:ext cx="8735325" cy="1752600"/>
          </a:xfrm>
        </p:spPr>
        <p:txBody>
          <a:bodyPr rtlCol="0"/>
          <a:lstStyle/>
          <a:p>
            <a:r>
              <a:rPr lang="pt-PT" dirty="0"/>
              <a:t>Advanced Architectures</a:t>
            </a:r>
            <a:endParaRPr lang="pt-PT" sz="1800" dirty="0"/>
          </a:p>
          <a:p>
            <a:pPr rtl="0"/>
            <a:endParaRPr lang="pt-PT" sz="1800" dirty="0"/>
          </a:p>
          <a:p>
            <a:pPr rtl="0"/>
            <a:r>
              <a:rPr lang="pt-PT" sz="1400" dirty="0"/>
              <a:t>Filipe Silva – A77284</a:t>
            </a:r>
          </a:p>
          <a:p>
            <a:r>
              <a:rPr lang="pt-PT" sz="1400" dirty="0"/>
              <a:t>João Alves – A77070</a:t>
            </a:r>
          </a:p>
          <a:p>
            <a:pPr rtl="0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589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C886BCBF-6FC0-47CB-AB3D-905D8ED07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658026"/>
              </p:ext>
            </p:extLst>
          </p:nvPr>
        </p:nvGraphicFramePr>
        <p:xfrm>
          <a:off x="1218883" y="1471276"/>
          <a:ext cx="912368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842">
                  <a:extLst>
                    <a:ext uri="{9D8B030D-6E8A-4147-A177-3AD203B41FA5}">
                      <a16:colId xmlns:a16="http://schemas.microsoft.com/office/drawing/2014/main" val="1204940444"/>
                    </a:ext>
                  </a:extLst>
                </a:gridCol>
                <a:gridCol w="4561842">
                  <a:extLst>
                    <a:ext uri="{9D8B030D-6E8A-4147-A177-3AD203B41FA5}">
                      <a16:colId xmlns:a16="http://schemas.microsoft.com/office/drawing/2014/main" val="1090456526"/>
                    </a:ext>
                  </a:extLst>
                </a:gridCol>
              </a:tblGrid>
              <a:tr h="388645">
                <a:tc>
                  <a:txBody>
                    <a:bodyPr/>
                    <a:lstStyle/>
                    <a:p>
                      <a:r>
                        <a:rPr lang="en-US" sz="2000" dirty="0"/>
                        <a:t>Fitting Level of The Hierarchy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err="1"/>
                        <a:t>Matrix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Size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82814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4159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08309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1024 X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1093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 err="1"/>
                        <a:t>External</a:t>
                      </a:r>
                      <a:r>
                        <a:rPr lang="pt-PT" sz="2000" dirty="0"/>
                        <a:t>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8554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BE9792F-6278-4CFB-A2E7-63D881D0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80382"/>
              </p:ext>
            </p:extLst>
          </p:nvPr>
        </p:nvGraphicFramePr>
        <p:xfrm>
          <a:off x="1218883" y="3715694"/>
          <a:ext cx="91236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191715260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2247387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682138769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984565060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3186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 err="1"/>
                        <a:t>Algorithm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2972.836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23635.89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9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1139.97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9067.64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7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7732.51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9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7.096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17431.63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80917.90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7851.90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02188"/>
                  </a:ext>
                </a:extLst>
              </a:tr>
            </a:tbl>
          </a:graphicData>
        </a:graphic>
      </p:graphicFrame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2D7C2-C38D-4F25-9FF2-69C0A1E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75F3C3-1BC3-4F4C-9D7B-6AD1BEB5ACF8}"/>
              </a:ext>
            </a:extLst>
          </p:cNvPr>
          <p:cNvSpPr txBox="1"/>
          <p:nvPr/>
        </p:nvSpPr>
        <p:spPr>
          <a:xfrm>
            <a:off x="1218883" y="3452476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1: Matrix Sizes Per Cache Level and RAM.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D03DA9-5E20-4AF2-929A-535D289091B7}"/>
              </a:ext>
            </a:extLst>
          </p:cNvPr>
          <p:cNvSpPr txBox="1"/>
          <p:nvPr/>
        </p:nvSpPr>
        <p:spPr>
          <a:xfrm>
            <a:off x="1218883" y="6098925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2: Executin time (in ms) of each algorithm.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A2CE-C2BE-41E0-A5F7-6372B0BD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C8C6F73A-C14F-45B5-96C5-A1D57EEA9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815351"/>
              </p:ext>
            </p:extLst>
          </p:nvPr>
        </p:nvGraphicFramePr>
        <p:xfrm>
          <a:off x="1188435" y="1481038"/>
          <a:ext cx="91236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5121977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837001966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994965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181637974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903998381"/>
                    </a:ext>
                  </a:extLst>
                </a:gridCol>
              </a:tblGrid>
              <a:tr h="345652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33868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12598528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50425248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3361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6720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38240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5756736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20594112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661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35744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2372224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9749216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1307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9376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41472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12598080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4109140608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98703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9120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44160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8804032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57449952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09301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1F0FB0-CEC0-4020-A42A-101E728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7B396ED-BD9F-4A21-8F30-194F8C489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86114"/>
              </p:ext>
            </p:extLst>
          </p:nvPr>
        </p:nvGraphicFramePr>
        <p:xfrm>
          <a:off x="1186081" y="3930393"/>
          <a:ext cx="91236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5121977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837001966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994965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181637974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90399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3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66267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4817848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5051118689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39683603954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4211814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2151443339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17193516166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65751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4201307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2155812135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17230299574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68044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8754927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24426419447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123686000000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9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65947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2153748279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17211330368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09301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10D5F83-4165-4B8F-9478-D58014ED8260}"/>
              </a:ext>
            </a:extLst>
          </p:cNvPr>
          <p:cNvSpPr txBox="1"/>
          <p:nvPr/>
        </p:nvSpPr>
        <p:spPr>
          <a:xfrm>
            <a:off x="1197728" y="3691434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3: </a:t>
            </a:r>
            <a:r>
              <a:rPr lang="en-US" sz="1200" dirty="0"/>
              <a:t>Data (in bytes) transferred to/from the RAM.</a:t>
            </a:r>
            <a:endParaRPr lang="pt-PT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521FFD-89FD-4EDE-9BCE-9DDB5D11B2A0}"/>
              </a:ext>
            </a:extLst>
          </p:cNvPr>
          <p:cNvSpPr txBox="1"/>
          <p:nvPr/>
        </p:nvSpPr>
        <p:spPr>
          <a:xfrm>
            <a:off x="1197728" y="6174192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4: Total </a:t>
            </a:r>
            <a:r>
              <a:rPr lang="pt-PT" sz="1200" dirty="0" err="1"/>
              <a:t>Floating</a:t>
            </a:r>
            <a:r>
              <a:rPr lang="pt-PT" sz="1200" dirty="0"/>
              <a:t> </a:t>
            </a:r>
            <a:r>
              <a:rPr lang="pt-PT" sz="1200" dirty="0" err="1"/>
              <a:t>Point</a:t>
            </a:r>
            <a:r>
              <a:rPr lang="pt-PT" sz="1200" dirty="0"/>
              <a:t> </a:t>
            </a:r>
            <a:r>
              <a:rPr lang="pt-PT" sz="1200" dirty="0" err="1"/>
              <a:t>Operations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per </a:t>
            </a:r>
            <a:r>
              <a:rPr lang="pt-PT" sz="1200" dirty="0" err="1"/>
              <a:t>Algorithm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738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669AA27D-5D0F-42B9-B287-F204F6CA72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3226270"/>
              </p:ext>
            </p:extLst>
          </p:nvPr>
        </p:nvGraphicFramePr>
        <p:xfrm>
          <a:off x="1219200" y="1706563"/>
          <a:ext cx="876364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68">
                  <a:extLst>
                    <a:ext uri="{9D8B030D-6E8A-4147-A177-3AD203B41FA5}">
                      <a16:colId xmlns:a16="http://schemas.microsoft.com/office/drawing/2014/main" val="93061381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0205154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2785493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78009826"/>
                    </a:ext>
                  </a:extLst>
                </a:gridCol>
                <a:gridCol w="1347703">
                  <a:extLst>
                    <a:ext uri="{9D8B030D-6E8A-4147-A177-3AD203B41FA5}">
                      <a16:colId xmlns:a16="http://schemas.microsoft.com/office/drawing/2014/main" val="2841998349"/>
                    </a:ext>
                  </a:extLst>
                </a:gridCol>
                <a:gridCol w="1460607">
                  <a:extLst>
                    <a:ext uri="{9D8B030D-6E8A-4147-A177-3AD203B41FA5}">
                      <a16:colId xmlns:a16="http://schemas.microsoft.com/office/drawing/2014/main" val="403424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Cache </a:t>
                      </a:r>
                      <a:r>
                        <a:rPr lang="pt-PT" sz="1800" dirty="0" err="1"/>
                        <a:t>Level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2048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24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800" dirty="0"/>
                    </a:p>
                    <a:p>
                      <a:r>
                        <a:rPr lang="pt-PT" sz="2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58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47.28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99.65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970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497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413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41.95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920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71.46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06789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20AEA5-97FF-40F5-8E1D-7B64E94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EFB45-82E8-4498-BE0F-92EC445581D2}"/>
              </a:ext>
            </a:extLst>
          </p:cNvPr>
          <p:cNvSpPr txBox="1"/>
          <p:nvPr/>
        </p:nvSpPr>
        <p:spPr>
          <a:xfrm>
            <a:off x="1218882" y="5151437"/>
            <a:ext cx="8763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5: Miss rates of the IJK implementation.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Optimizations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3132060"/>
              </p:ext>
            </p:extLst>
          </p:nvPr>
        </p:nvGraphicFramePr>
        <p:xfrm>
          <a:off x="1218883" y="1682752"/>
          <a:ext cx="9628057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A6D236-DB09-4E0E-BAE3-E06CF00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2AF0-DE77-4089-8D31-78337ABA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</a:t>
            </a:r>
            <a:endParaRPr lang="pt-PT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5C505A-4BA5-4EB9-80D9-121E23C95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63255"/>
              </p:ext>
            </p:extLst>
          </p:nvPr>
        </p:nvGraphicFramePr>
        <p:xfrm>
          <a:off x="1219200" y="1701800"/>
          <a:ext cx="1036002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42">
                  <a:extLst>
                    <a:ext uri="{9D8B030D-6E8A-4147-A177-3AD203B41FA5}">
                      <a16:colId xmlns:a16="http://schemas.microsoft.com/office/drawing/2014/main" val="201134985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754096772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65240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2048 x 2048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w/out Blocking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w/</a:t>
                      </a:r>
                      <a:r>
                        <a:rPr lang="en-GB" dirty="0" err="1"/>
                        <a:t>th</a:t>
                      </a:r>
                      <a:r>
                        <a:rPr lang="en-GB" dirty="0"/>
                        <a:t> Blocking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9173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9175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9182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928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39193-7C75-458B-8086-B96F1AB9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Advanced Architectures - Matrix Multiplication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60E53-76EE-4840-9ABE-E885554E4BF8}"/>
              </a:ext>
            </a:extLst>
          </p:cNvPr>
          <p:cNvSpPr txBox="1"/>
          <p:nvPr/>
        </p:nvSpPr>
        <p:spPr>
          <a:xfrm>
            <a:off x="914399" y="4191000"/>
            <a:ext cx="1036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6: Execution times (in </a:t>
            </a:r>
            <a:r>
              <a:rPr lang="en-US" sz="1200" dirty="0" err="1"/>
              <a:t>ms</a:t>
            </a:r>
            <a:r>
              <a:rPr lang="en-US" sz="1200" dirty="0"/>
              <a:t>) of the implementations </a:t>
            </a:r>
            <a:r>
              <a:rPr lang="en-US" sz="1200" dirty="0" err="1"/>
              <a:t>optimised</a:t>
            </a:r>
            <a:r>
              <a:rPr lang="en-US" sz="1200" dirty="0"/>
              <a:t> with blocking and transposition.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56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Vectorization</a:t>
            </a:r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8EC856B-9BCA-46E5-A8AB-452D1CA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7F2D45B-CBB2-45B2-B85E-6AB3C01A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69212"/>
              </p:ext>
            </p:extLst>
          </p:nvPr>
        </p:nvGraphicFramePr>
        <p:xfrm>
          <a:off x="1341884" y="1988840"/>
          <a:ext cx="950505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011">
                  <a:extLst>
                    <a:ext uri="{9D8B030D-6E8A-4147-A177-3AD203B41FA5}">
                      <a16:colId xmlns:a16="http://schemas.microsoft.com/office/drawing/2014/main" val="764262293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578178844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3401719747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371658669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1599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Not Vectorized</a:t>
                      </a:r>
                      <a:endParaRPr lang="pt-P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Vectorized</a:t>
                      </a:r>
                      <a:endParaRPr lang="pt-P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dirty="0" err="1"/>
                        <a:t>Algorithm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 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 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8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1.980 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463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892277A-E9EC-4A49-94B9-0B3EB552EC2F}"/>
              </a:ext>
            </a:extLst>
          </p:cNvPr>
          <p:cNvSpPr txBox="1"/>
          <p:nvPr/>
        </p:nvSpPr>
        <p:spPr>
          <a:xfrm>
            <a:off x="1341885" y="3970040"/>
            <a:ext cx="95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7: Execution time (in ms) of not vectorized vs vectorized code.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Switch to Multicore</a:t>
            </a:r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8EC856B-9BCA-46E5-A8AB-452D1CA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Advanced Architectures - Matrix Multiplication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EF1AA23-2CF3-4047-AF64-0DD34F553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57669"/>
              </p:ext>
            </p:extLst>
          </p:nvPr>
        </p:nvGraphicFramePr>
        <p:xfrm>
          <a:off x="1341884" y="1988840"/>
          <a:ext cx="950505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1">
                  <a:extLst>
                    <a:ext uri="{9D8B030D-6E8A-4147-A177-3AD203B41FA5}">
                      <a16:colId xmlns:a16="http://schemas.microsoft.com/office/drawing/2014/main" val="764262293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578178844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340171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/>
                        <a:t>2048 x 2048</a:t>
                      </a:r>
                      <a:endParaRPr lang="pt-P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6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dirty="0" err="1"/>
                        <a:t>Algorithm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r>
                        <a:rPr lang="pt-PT" sz="2400" dirty="0"/>
                        <a:t>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24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9173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298.885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9175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8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9182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463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29E6BAB-C4B7-4961-ADA7-ECDBFC060A83}"/>
              </a:ext>
            </a:extLst>
          </p:cNvPr>
          <p:cNvSpPr txBox="1"/>
          <p:nvPr/>
        </p:nvSpPr>
        <p:spPr>
          <a:xfrm>
            <a:off x="1341883" y="4306838"/>
            <a:ext cx="95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8: Single core vs multicore execution times (in ms).</a:t>
            </a:r>
          </a:p>
        </p:txBody>
      </p:sp>
    </p:spTree>
    <p:extLst>
      <p:ext uri="{BB962C8B-B14F-4D97-AF65-F5344CB8AC3E}">
        <p14:creationId xmlns:p14="http://schemas.microsoft.com/office/powerpoint/2010/main" val="22165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8DA-6D3B-4A1D-8728-6A72C0A3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Intel Knights Landing vs GPU Kepler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314C-FE05-4D52-8AE8-9295CB3B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KNL many-core server (64 cores)</a:t>
            </a:r>
          </a:p>
          <a:p>
            <a:r>
              <a:rPr lang="pt-PT" dirty="0"/>
              <a:t>Nvidia streaming Multiprocessor (SMX)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20A4-B5CD-4016-A5C7-BED6B90B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Advanced Architectures - Matrix Multiplication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3E3F0D-0741-4772-9730-FFB20691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38862"/>
              </p:ext>
            </p:extLst>
          </p:nvPr>
        </p:nvGraphicFramePr>
        <p:xfrm>
          <a:off x="1218882" y="2924944"/>
          <a:ext cx="10078237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22">
                  <a:extLst>
                    <a:ext uri="{9D8B030D-6E8A-4147-A177-3AD203B41FA5}">
                      <a16:colId xmlns:a16="http://schemas.microsoft.com/office/drawing/2014/main" val="164896499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70571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6180806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4869877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7366870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541496352"/>
                    </a:ext>
                  </a:extLst>
                </a:gridCol>
                <a:gridCol w="1674315">
                  <a:extLst>
                    <a:ext uri="{9D8B030D-6E8A-4147-A177-3AD203B41FA5}">
                      <a16:colId xmlns:a16="http://schemas.microsoft.com/office/drawing/2014/main" val="3151031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Xeon E5-2695v2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Knight’s Landing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GPU Kepler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1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Threads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Threads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Threads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to Device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to Host</a:t>
                      </a:r>
                      <a:endParaRPr lang="pt-P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400"/>
                        <a:t>9175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223.53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290.43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164.38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140.35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9.9223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218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B3CCFE-8BA1-4016-ACD5-00EAC54FC337}"/>
              </a:ext>
            </a:extLst>
          </p:cNvPr>
          <p:cNvSpPr txBox="1"/>
          <p:nvPr/>
        </p:nvSpPr>
        <p:spPr>
          <a:xfrm flipH="1">
            <a:off x="1218882" y="4175502"/>
            <a:ext cx="1007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9: Execution times (in </a:t>
            </a:r>
            <a:r>
              <a:rPr lang="en-US" sz="1200" dirty="0" err="1"/>
              <a:t>ms</a:t>
            </a:r>
            <a:r>
              <a:rPr lang="en-US" sz="1200" dirty="0"/>
              <a:t>) of the same implementation </a:t>
            </a:r>
            <a:r>
              <a:rPr lang="pt-PT" sz="1200" dirty="0"/>
              <a:t>in multiple platforms.</a:t>
            </a:r>
          </a:p>
        </p:txBody>
      </p:sp>
    </p:spTree>
    <p:extLst>
      <p:ext uri="{BB962C8B-B14F-4D97-AF65-F5344CB8AC3E}">
        <p14:creationId xmlns:p14="http://schemas.microsoft.com/office/powerpoint/2010/main" val="35573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941</TotalTime>
  <Words>589</Words>
  <Application>Microsoft Office PowerPoint</Application>
  <PresentationFormat>Custom</PresentationFormat>
  <Paragraphs>257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Tecnologia 16x9</vt:lpstr>
      <vt:lpstr>Matrix Multiplication Performance of Different Algorithms &amp; Implementations</vt:lpstr>
      <vt:lpstr>First Implementation</vt:lpstr>
      <vt:lpstr>First Implementation</vt:lpstr>
      <vt:lpstr>First Implementation</vt:lpstr>
      <vt:lpstr>Optimizations</vt:lpstr>
      <vt:lpstr>Blocking</vt:lpstr>
      <vt:lpstr>Vectorization</vt:lpstr>
      <vt:lpstr>Switch to Multicore</vt:lpstr>
      <vt:lpstr>Intel Knights Landing vs GPU Kepler</vt:lpstr>
      <vt:lpstr>Matrix Multiplication Performance of Different Algorithms &amp;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</dc:title>
  <dc:creator>Ash</dc:creator>
  <cp:lastModifiedBy>João Alves</cp:lastModifiedBy>
  <cp:revision>23</cp:revision>
  <dcterms:created xsi:type="dcterms:W3CDTF">2019-01-27T19:02:12Z</dcterms:created>
  <dcterms:modified xsi:type="dcterms:W3CDTF">2019-01-29T10:52:31Z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