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ustria"/>
      <p:regular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A257CE-4E0D-4DE3-8D24-4786476C7A31}">
  <a:tblStyle styleId="{3CA257CE-4E0D-4DE3-8D24-4786476C7A31}" styleName="Table_0">
    <a:wholeTbl>
      <a:tcTxStyle b="off" i="off">
        <a:font>
          <a:latin typeface="Calisto MT"/>
          <a:ea typeface="Calisto MT"/>
          <a:cs typeface="Calisto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6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6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AB8333E0-A93C-4273-A1C9-B3CF75BEE26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ustri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40ed434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640ed4349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40ed434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640ed4349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7c8f4fc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97c8f4fc7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7c8f4fc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97c8f4fc7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78426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8426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700635" y="101734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4228224" y="-1139212"/>
            <a:ext cx="3636088" cy="10691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924366" y="2315931"/>
            <a:ext cx="4984956" cy="2349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2547783" y="-711610"/>
            <a:ext cx="4984956" cy="840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00635" y="101734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700635" y="238837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15383" y="1709738"/>
            <a:ext cx="1063206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5383" y="4589463"/>
            <a:ext cx="1063206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00635" y="922096"/>
            <a:ext cx="10691265" cy="112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15383" y="2128684"/>
            <a:ext cx="5304417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2128684"/>
            <a:ext cx="5219700" cy="38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85887" y="929148"/>
            <a:ext cx="10640005" cy="761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15384" y="1681163"/>
            <a:ext cx="5282192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715384" y="2505075"/>
            <a:ext cx="5282192" cy="3423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423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00635" y="101734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78426" y="781665"/>
            <a:ext cx="4093599" cy="12234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88258" y="2315497"/>
            <a:ext cx="4093599" cy="3553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83342" y="1066800"/>
            <a:ext cx="4103431" cy="131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1066800"/>
            <a:ext cx="6172200" cy="47942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83342" y="2552700"/>
            <a:ext cx="4103431" cy="331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00635" y="1017346"/>
            <a:ext cx="10691265" cy="137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0635" y="2388376"/>
            <a:ext cx="10691265" cy="3636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00100" y="93345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647699" y="871758"/>
            <a:ext cx="5227171" cy="3871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b="1" lang="en-US"/>
              <a:t>COMMUNITY FOODBANK OF NEW JERSEY</a:t>
            </a:r>
            <a:br>
              <a:rPr b="1" lang="en-US"/>
            </a:br>
            <a:r>
              <a:rPr b="1" lang="en-US"/>
              <a:t>DATA ANALYSIS</a:t>
            </a:r>
            <a:endParaRPr/>
          </a:p>
        </p:txBody>
      </p:sp>
      <p:cxnSp>
        <p:nvCxnSpPr>
          <p:cNvPr id="88" name="Google Shape;88;p13"/>
          <p:cNvCxnSpPr/>
          <p:nvPr/>
        </p:nvCxnSpPr>
        <p:spPr>
          <a:xfrm>
            <a:off x="800100" y="723900"/>
            <a:ext cx="49149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800100" y="6134100"/>
            <a:ext cx="4914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313" y="1166075"/>
            <a:ext cx="427672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16280" y="281840"/>
            <a:ext cx="10058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 Highest Correlation Features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60" name="Google Shape;160;p22"/>
          <p:cNvSpPr txBox="1"/>
          <p:nvPr/>
        </p:nvSpPr>
        <p:spPr>
          <a:xfrm flipH="1">
            <a:off x="6820075" y="1707150"/>
            <a:ext cx="4797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The Poverty Rate only seems to have high levels of correlation with many of the features in the dataset</a:t>
            </a:r>
            <a:endParaRPr>
              <a:solidFill>
                <a:schemeClr val="dk1"/>
              </a:solidFill>
            </a:endParaRPr>
          </a:p>
          <a:p>
            <a:pPr indent="-2794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>
                <a:solidFill>
                  <a:schemeClr val="dk1"/>
                </a:solidFill>
              </a:rPr>
              <a:t>Level of education and the labor force available can be seen as some of the most impactful features.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6939277" y="1383959"/>
            <a:ext cx="4399233" cy="323227"/>
            <a:chOff x="844446" y="4272815"/>
            <a:chExt cx="10527000" cy="191100"/>
          </a:xfrm>
        </p:grpSpPr>
        <p:cxnSp>
          <p:nvCxnSpPr>
            <p:cNvPr id="162" name="Google Shape;162;p22"/>
            <p:cNvCxnSpPr/>
            <p:nvPr/>
          </p:nvCxnSpPr>
          <p:spPr>
            <a:xfrm>
              <a:off x="844446" y="4463665"/>
              <a:ext cx="10527000" cy="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163" name="Google Shape;163;p22"/>
            <p:cNvSpPr txBox="1"/>
            <p:nvPr/>
          </p:nvSpPr>
          <p:spPr>
            <a:xfrm>
              <a:off x="4268196" y="4272815"/>
              <a:ext cx="3679500" cy="19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Highlights</a:t>
              </a:r>
              <a:endParaRPr/>
            </a:p>
          </p:txBody>
        </p:sp>
      </p:grpSp>
      <p:graphicFrame>
        <p:nvGraphicFramePr>
          <p:cNvPr id="164" name="Google Shape;164;p22"/>
          <p:cNvGraphicFramePr/>
          <p:nvPr/>
        </p:nvGraphicFramePr>
        <p:xfrm>
          <a:off x="362250" y="99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{AB8333E0-A93C-4273-A1C9-B3CF75BEE269}</a:tableStyleId>
              </a:tblPr>
              <a:tblGrid>
                <a:gridCol w="1705250"/>
                <a:gridCol w="4602825"/>
              </a:tblGrid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Correlation Value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Variable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-0.67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Civilian labor force, annual average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Unemployment, annual average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Percent of adults without health insurance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 Percent of population that identifies as African American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-0.50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population that identifies as Hispanic and White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0.68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Percent of adult population which has a high school diploma as highest level of education achieved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-0.47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Percent of adult population which has a bachelor's degree or higher as highest level of education achieved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Percent of adults who meet clinical definition of obese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adults who smoke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Percent of population with diabetes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0.57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Percent of babies born with low birth weight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Percent of adult population that is physically  inactive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0.42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Deaths by motor vehicle crash per  100,000 population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16280" y="281840"/>
            <a:ext cx="100584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 Machine Learning </a:t>
            </a:r>
            <a:r>
              <a:rPr b="1" lang="en-US"/>
              <a:t>Algorithm</a:t>
            </a:r>
            <a:r>
              <a:rPr b="1" lang="en-US"/>
              <a:t> Method</a:t>
            </a:r>
            <a:endParaRPr/>
          </a:p>
        </p:txBody>
      </p:sp>
      <p:grpSp>
        <p:nvGrpSpPr>
          <p:cNvPr id="170" name="Google Shape;170;p23"/>
          <p:cNvGrpSpPr/>
          <p:nvPr/>
        </p:nvGrpSpPr>
        <p:grpSpPr>
          <a:xfrm>
            <a:off x="6965790" y="1108300"/>
            <a:ext cx="4405549" cy="323100"/>
            <a:chOff x="844446" y="4272813"/>
            <a:chExt cx="10527000" cy="323100"/>
          </a:xfrm>
        </p:grpSpPr>
        <p:cxnSp>
          <p:nvCxnSpPr>
            <p:cNvPr id="171" name="Google Shape;171;p23"/>
            <p:cNvCxnSpPr/>
            <p:nvPr/>
          </p:nvCxnSpPr>
          <p:spPr>
            <a:xfrm>
              <a:off x="844446" y="4463665"/>
              <a:ext cx="10527000" cy="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172" name="Google Shape;172;p23"/>
            <p:cNvSpPr txBox="1"/>
            <p:nvPr/>
          </p:nvSpPr>
          <p:spPr>
            <a:xfrm>
              <a:off x="4207797" y="4272813"/>
              <a:ext cx="3649500" cy="32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Highlights</a:t>
              </a:r>
              <a:endParaRPr/>
            </a:p>
          </p:txBody>
        </p:sp>
      </p:grpSp>
      <p:sp>
        <p:nvSpPr>
          <p:cNvPr id="173" name="Google Shape;173;p23"/>
          <p:cNvSpPr txBox="1"/>
          <p:nvPr/>
        </p:nvSpPr>
        <p:spPr>
          <a:xfrm flipH="1">
            <a:off x="6983704" y="1431450"/>
            <a:ext cx="4405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The lightGBM Machine Learning Method had the best score in predicting the poverty rate with a mean absolute error of 1.97. This is considered very accurate. 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275" y="987277"/>
            <a:ext cx="4665025" cy="50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16280" y="286603"/>
            <a:ext cx="10058400" cy="62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Content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732250" y="1028548"/>
            <a:ext cx="10664400" cy="3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Case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Predict poverty across the United States at the county-level from other  socioeconomic indicators t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o </a:t>
            </a: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</a:rPr>
              <a:t>allocate their limited resources more efficiently by indicating the most impactful features of Area, Economic, Demographic, and Health .</a:t>
            </a:r>
            <a:endParaRPr sz="1800"/>
          </a:p>
          <a:p>
            <a:pPr indent="-23495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Acquisition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800">
                <a:solidFill>
                  <a:schemeClr val="dk1"/>
                </a:solidFill>
              </a:rPr>
              <a:t>Donor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was obtained in CSV format</a:t>
            </a:r>
            <a:endParaRPr sz="1800"/>
          </a:p>
          <a:p>
            <a:pPr indent="-23495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Preparation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Missing data was found using a </a:t>
            </a:r>
            <a:r>
              <a:rPr lang="en-US" sz="1800">
                <a:solidFill>
                  <a:schemeClr val="dk1"/>
                </a:solidFill>
              </a:rPr>
              <a:t>dataprep package in python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steps were taken to fill the gaps or remove </a:t>
            </a:r>
            <a:r>
              <a:rPr lang="en-US" sz="1800">
                <a:solidFill>
                  <a:schemeClr val="dk1"/>
                </a:solidFill>
              </a:rPr>
              <a:t>significant missing data</a:t>
            </a:r>
            <a:endParaRPr sz="1800"/>
          </a:p>
          <a:p>
            <a:pPr indent="-23495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Visualization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Graphs were created using</a:t>
            </a:r>
            <a:r>
              <a:rPr lang="en-US" sz="1800">
                <a:solidFill>
                  <a:schemeClr val="dk1"/>
                </a:solidFill>
              </a:rPr>
              <a:t> Power BI,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Sweet</a:t>
            </a:r>
            <a:r>
              <a:rPr lang="en-US" sz="1800">
                <a:solidFill>
                  <a:schemeClr val="dk1"/>
                </a:solidFill>
              </a:rPr>
              <a:t>Viz python package to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the relation of feature to the rank 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16280" y="281840"/>
            <a:ext cx="10058400" cy="62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Data Preparation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8200" y="1044020"/>
            <a:ext cx="10515600" cy="4904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38601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8">
                <a:latin typeface="Arial"/>
                <a:ea typeface="Arial"/>
                <a:cs typeface="Arial"/>
                <a:sym typeface="Arial"/>
              </a:rPr>
              <a:t>Total number of areas recorded </a:t>
            </a:r>
            <a:r>
              <a:rPr lang="en-US" sz="2008">
                <a:latin typeface="Arial"/>
                <a:ea typeface="Arial"/>
                <a:cs typeface="Arial"/>
                <a:sym typeface="Arial"/>
              </a:rPr>
              <a:t>= 3,198</a:t>
            </a:r>
            <a:endParaRPr b="1" sz="2008">
              <a:latin typeface="Arial"/>
              <a:ea typeface="Arial"/>
              <a:cs typeface="Arial"/>
              <a:sym typeface="Arial"/>
            </a:endParaRPr>
          </a:p>
          <a:p>
            <a:pPr indent="-23860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8">
                <a:latin typeface="Arial"/>
                <a:ea typeface="Arial"/>
                <a:cs typeface="Arial"/>
                <a:sym typeface="Arial"/>
              </a:rPr>
              <a:t>No duplicate values found</a:t>
            </a:r>
            <a:endParaRPr b="1" sz="2008">
              <a:latin typeface="Arial"/>
              <a:ea typeface="Arial"/>
              <a:cs typeface="Arial"/>
              <a:sym typeface="Arial"/>
            </a:endParaRPr>
          </a:p>
          <a:p>
            <a:pPr indent="-220503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4656"/>
              <a:buChar char="•"/>
            </a:pPr>
            <a:r>
              <a:rPr b="1" lang="en-US" sz="2008">
                <a:latin typeface="Arial"/>
                <a:ea typeface="Arial"/>
                <a:cs typeface="Arial"/>
                <a:sym typeface="Arial"/>
              </a:rPr>
              <a:t>Following missing values were fo</a:t>
            </a:r>
            <a:r>
              <a:rPr b="1" lang="en-US" sz="1958">
                <a:latin typeface="Arial"/>
                <a:ea typeface="Arial"/>
                <a:cs typeface="Arial"/>
                <a:sym typeface="Arial"/>
              </a:rPr>
              <a:t>und</a:t>
            </a:r>
            <a:r>
              <a:rPr lang="en-US" sz="1958">
                <a:latin typeface="Arial"/>
                <a:ea typeface="Arial"/>
                <a:cs typeface="Arial"/>
                <a:sym typeface="Arial"/>
              </a:rPr>
              <a:t>:</a:t>
            </a:r>
            <a:endParaRPr sz="1958">
              <a:latin typeface="Arial"/>
              <a:ea typeface="Arial"/>
              <a:cs typeface="Arial"/>
              <a:sym typeface="Arial"/>
            </a:endParaRPr>
          </a:p>
          <a:p>
            <a:pPr indent="-22931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5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Homicides per 100k</a:t>
            </a:r>
            <a:r>
              <a:rPr lang="en-US" sz="1958">
                <a:latin typeface="Arial"/>
                <a:ea typeface="Arial"/>
                <a:cs typeface="Arial"/>
                <a:sym typeface="Arial"/>
              </a:rPr>
              <a:t> (61.5% missing)</a:t>
            </a:r>
            <a:endParaRPr sz="1958">
              <a:latin typeface="Arial"/>
              <a:ea typeface="Arial"/>
              <a:cs typeface="Arial"/>
              <a:sym typeface="Arial"/>
            </a:endParaRPr>
          </a:p>
          <a:p>
            <a:pPr indent="-22931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95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 Excessive Drinking (30.6% missing)</a:t>
            </a:r>
            <a:endParaRPr sz="1958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9314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510"/>
              <a:buChar char="•"/>
            </a:pPr>
            <a:r>
              <a:rPr lang="en-US" sz="200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 Adult Smoking (14.5% missing)</a:t>
            </a:r>
            <a:endParaRPr sz="2008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2251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Motor Vehicle Crash Deaths per 100k (13.0% missing)</a:t>
            </a:r>
            <a:endParaRPr sz="2008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2251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00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Remaining</a:t>
            </a:r>
            <a:r>
              <a:rPr lang="en-US" sz="200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values have 10% or less missing values</a:t>
            </a:r>
            <a:endParaRPr sz="2008">
              <a:latin typeface="Arial"/>
              <a:ea typeface="Arial"/>
              <a:cs typeface="Arial"/>
              <a:sym typeface="Arial"/>
            </a:endParaRPr>
          </a:p>
          <a:p>
            <a:pPr indent="-238601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8">
                <a:latin typeface="Arial"/>
                <a:ea typeface="Arial"/>
                <a:cs typeface="Arial"/>
                <a:sym typeface="Arial"/>
              </a:rPr>
              <a:t>Missing values treatment:</a:t>
            </a:r>
            <a:endParaRPr sz="2308">
              <a:latin typeface="Arial"/>
              <a:ea typeface="Arial"/>
              <a:cs typeface="Arial"/>
              <a:sym typeface="Arial"/>
            </a:endParaRPr>
          </a:p>
          <a:p>
            <a:pPr indent="-238601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 sz="200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 Adult Smoking</a:t>
            </a:r>
            <a:r>
              <a:rPr lang="en-US" sz="2008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Motor Vehicle Crash Deaths per 100k</a:t>
            </a:r>
            <a:r>
              <a:rPr i="0" lang="en-US" sz="2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Since </a:t>
            </a:r>
            <a:r>
              <a:rPr lang="en-US" sz="20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0" lang="en-US" sz="2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 out of</a:t>
            </a:r>
            <a:r>
              <a:rPr lang="en-US" sz="20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2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missing far less than  &lt;20% of the total data we have decided to </a:t>
            </a:r>
            <a:r>
              <a:rPr lang="en-US" sz="20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ignored </a:t>
            </a:r>
            <a:r>
              <a:rPr i="0" lang="en-US" sz="2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missing values due to the </a:t>
            </a:r>
            <a:r>
              <a:rPr lang="en-US" sz="20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negligible</a:t>
            </a:r>
            <a:r>
              <a:rPr i="0" lang="en-US" sz="2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effect on the outcome</a:t>
            </a:r>
            <a:endParaRPr i="0" sz="200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153" lvl="1" marL="6858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86818"/>
              <a:buChar char="•"/>
            </a:pPr>
            <a:r>
              <a:rPr lang="en-US" sz="195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 Excessive Drinking and </a:t>
            </a:r>
            <a:r>
              <a:rPr lang="en-US" sz="2008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58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Homicides per 100k </a:t>
            </a:r>
            <a:r>
              <a:rPr lang="en-US" sz="2008">
                <a:latin typeface="Arial"/>
                <a:ea typeface="Arial"/>
                <a:cs typeface="Arial"/>
                <a:sym typeface="Arial"/>
              </a:rPr>
              <a:t>were kept from correlation analysis due to each missing more than 20% of records</a:t>
            </a:r>
            <a:endParaRPr sz="1208">
              <a:latin typeface="Arial"/>
              <a:ea typeface="Arial"/>
              <a:cs typeface="Arial"/>
              <a:sym typeface="Arial"/>
            </a:endParaRPr>
          </a:p>
          <a:p>
            <a:pPr indent="-1206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16280" y="281840"/>
            <a:ext cx="10058400" cy="62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Exploratory Data Analysis</a:t>
            </a:r>
            <a:endParaRPr b="1"/>
          </a:p>
        </p:txBody>
      </p:sp>
      <p:sp>
        <p:nvSpPr>
          <p:cNvPr id="108" name="Google Shape;108;p16"/>
          <p:cNvSpPr txBox="1"/>
          <p:nvPr/>
        </p:nvSpPr>
        <p:spPr>
          <a:xfrm>
            <a:off x="846075" y="1041977"/>
            <a:ext cx="10568100" cy="4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Features (i.e., variables) are segregated into three Categories namely:</a:t>
            </a:r>
            <a:endParaRPr/>
          </a:p>
          <a:p>
            <a:pPr indent="-260984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 Variable (Y) –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</a:t>
            </a:r>
            <a:r>
              <a:rPr lang="en-US" sz="1700">
                <a:solidFill>
                  <a:schemeClr val="dk1"/>
                </a:solidFill>
              </a:rPr>
              <a:t>Poverty Rate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to be predicted</a:t>
            </a:r>
            <a:endParaRPr/>
          </a:p>
          <a:p>
            <a:pPr indent="-260984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Features :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which would not have a significant impact on the value of  </a:t>
            </a:r>
            <a:r>
              <a:rPr lang="en-US" sz="1700">
                <a:solidFill>
                  <a:schemeClr val="dk1"/>
                </a:solidFill>
              </a:rPr>
              <a:t>Poverty Rate</a:t>
            </a:r>
            <a:endParaRPr/>
          </a:p>
          <a:p>
            <a:pPr indent="-260984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Redundant</a:t>
            </a:r>
            <a:endParaRPr/>
          </a:p>
          <a:p>
            <a:pPr indent="-260984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Feeder variables</a:t>
            </a:r>
            <a:endParaRPr/>
          </a:p>
          <a:p>
            <a:pPr indent="-260984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 Variables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Variables which were considered to have an impact on the </a:t>
            </a:r>
            <a:r>
              <a:rPr lang="en-US" sz="1700">
                <a:solidFill>
                  <a:schemeClr val="dk1"/>
                </a:solidFill>
              </a:rPr>
              <a:t>Poverty Rate</a:t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3035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16280" y="281840"/>
            <a:ext cx="10058400" cy="62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Exploratory Data Analysis (contd..)</a:t>
            </a:r>
            <a:endParaRPr/>
          </a:p>
        </p:txBody>
      </p:sp>
      <p:graphicFrame>
        <p:nvGraphicFramePr>
          <p:cNvPr id="114" name="Google Shape;114;p17"/>
          <p:cNvGraphicFramePr/>
          <p:nvPr/>
        </p:nvGraphicFramePr>
        <p:xfrm>
          <a:off x="201080" y="162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{3CA257CE-4E0D-4DE3-8D24-4786476C7A31}</a:tableStyleId>
              </a:tblPr>
              <a:tblGrid>
                <a:gridCol w="1432500"/>
              </a:tblGrid>
              <a:tr h="457200">
                <a:tc>
                  <a:txBody>
                    <a:bodyPr/>
                    <a:lstStyle/>
                    <a:p>
                      <a:pPr indent="0" lvl="1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3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Percent of adult population that engages in  excessive consumption of alcohol</a:t>
                      </a:r>
                      <a:endParaRPr sz="10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Deaths by homicide per 100,000 population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17"/>
          <p:cNvSpPr txBox="1"/>
          <p:nvPr/>
        </p:nvSpPr>
        <p:spPr>
          <a:xfrm>
            <a:off x="201075" y="1083025"/>
            <a:ext cx="19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 Variables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5870542" y="1108465"/>
            <a:ext cx="271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 Variables</a:t>
            </a:r>
            <a:endParaRPr/>
          </a:p>
        </p:txBody>
      </p:sp>
      <p:cxnSp>
        <p:nvCxnSpPr>
          <p:cNvPr id="117" name="Google Shape;117;p17"/>
          <p:cNvCxnSpPr/>
          <p:nvPr/>
        </p:nvCxnSpPr>
        <p:spPr>
          <a:xfrm>
            <a:off x="2055403" y="1179443"/>
            <a:ext cx="0" cy="449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aphicFrame>
        <p:nvGraphicFramePr>
          <p:cNvPr id="118" name="Google Shape;118;p17"/>
          <p:cNvGraphicFramePr/>
          <p:nvPr/>
        </p:nvGraphicFramePr>
        <p:xfrm>
          <a:off x="2134275" y="14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{AB8333E0-A93C-4273-A1C9-B3CF75BEE269}</a:tableStyleId>
              </a:tblPr>
              <a:tblGrid>
                <a:gridCol w="2846625"/>
                <a:gridCol w="2546250"/>
                <a:gridCol w="4142625"/>
              </a:tblGrid>
              <a:tr h="4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Rural-Urban Continuum Codes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adult population that is physically  inactive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population that identifies as Hispanic and  White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Urban Influence Codes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Fine particulate matter in µg/m³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population that identifies  as Native American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1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County Typology Codes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Deaths by motor vehicle crash per  100,000 population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population that identifies as Asian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Civilian labor force, annual average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Population per dentist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adult population  that does not have a high school diploma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Unemployment, annual average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Population per Primary Care Physician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adult population which has  a high school diploma as highest level of education achieved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adults without health insurance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population that is female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adult population which has some  college as highest level of education achieved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children without health insurance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population that is below 18 years of  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adult population which has a  bachelor's degree or higher as highest level of education achieved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adults who meet clinical definition of obese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population that is aged 65 years or  older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Births per 1,000 of population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population with diabetes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population that identifies as Hispanic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Deaths per 1,000 of population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babies born with low birth weight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population that identifies as  African American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Percent of adults who smoke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16280" y="281840"/>
            <a:ext cx="10058400" cy="62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Data Visualization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16280" y="1199347"/>
            <a:ext cx="10713720" cy="834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Data visuals are created using Power BI where charts are plotted using the independent variables against the dependent variable (Poverty Rate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These charts help us in getting a preliminary idea about the relationship between the independent variables and the dependent variable (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Poverty Rate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16275" y="281850"/>
            <a:ext cx="10741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Economic Features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 flipH="1">
            <a:off x="6444476" y="4839725"/>
            <a:ext cx="5307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The most impactful </a:t>
            </a:r>
            <a:r>
              <a:rPr lang="en-US" sz="1500">
                <a:solidFill>
                  <a:schemeClr val="dk1"/>
                </a:solidFill>
              </a:rPr>
              <a:t>economic</a:t>
            </a:r>
            <a:r>
              <a:rPr lang="en-US" sz="1500">
                <a:solidFill>
                  <a:schemeClr val="dk1"/>
                </a:solidFill>
              </a:rPr>
              <a:t> features appears to be the amount of civilian labor force available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All economic features seem to have less impact than the other fields of features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6683078" y="4545925"/>
            <a:ext cx="4895055" cy="323100"/>
            <a:chOff x="844446" y="4302115"/>
            <a:chExt cx="10527000" cy="323100"/>
          </a:xfrm>
        </p:grpSpPr>
        <p:cxnSp>
          <p:nvCxnSpPr>
            <p:cNvPr id="132" name="Google Shape;132;p19"/>
            <p:cNvCxnSpPr/>
            <p:nvPr/>
          </p:nvCxnSpPr>
          <p:spPr>
            <a:xfrm>
              <a:off x="844446" y="4463665"/>
              <a:ext cx="10527000" cy="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133" name="Google Shape;133;p19"/>
            <p:cNvSpPr txBox="1"/>
            <p:nvPr/>
          </p:nvSpPr>
          <p:spPr>
            <a:xfrm>
              <a:off x="4382233" y="4302115"/>
              <a:ext cx="3252900" cy="32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Highlights</a:t>
              </a:r>
              <a:endParaRPr/>
            </a:p>
          </p:txBody>
        </p:sp>
      </p:grp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00" y="994250"/>
            <a:ext cx="5491450" cy="51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16275" y="281850"/>
            <a:ext cx="10741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Demographic Features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75" y="975500"/>
            <a:ext cx="9539251" cy="50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 flipH="1">
            <a:off x="9596400" y="1385250"/>
            <a:ext cx="2595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Demographics </a:t>
            </a:r>
            <a:r>
              <a:rPr lang="en-US" sz="1500">
                <a:solidFill>
                  <a:schemeClr val="dk1"/>
                </a:solidFill>
              </a:rPr>
              <a:t>seems to have the highest impact of any category of features.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Primarily ethnic and racial backgrounds have significant impacts and all are unfortunately factors are not changeable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Other significant factors include education level and population per healthcare providers which are factors that are mutable 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9731494" y="985900"/>
            <a:ext cx="2325414" cy="323192"/>
            <a:chOff x="844446" y="4113252"/>
            <a:chExt cx="10527000" cy="785400"/>
          </a:xfrm>
        </p:grpSpPr>
        <p:cxnSp>
          <p:nvCxnSpPr>
            <p:cNvPr id="143" name="Google Shape;143;p20"/>
            <p:cNvCxnSpPr/>
            <p:nvPr/>
          </p:nvCxnSpPr>
          <p:spPr>
            <a:xfrm>
              <a:off x="844446" y="4463665"/>
              <a:ext cx="10527000" cy="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144" name="Google Shape;144;p20"/>
            <p:cNvSpPr txBox="1"/>
            <p:nvPr/>
          </p:nvSpPr>
          <p:spPr>
            <a:xfrm>
              <a:off x="3059274" y="4113252"/>
              <a:ext cx="6779100" cy="78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Highlights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716275" y="281850"/>
            <a:ext cx="10741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Health Features</a:t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2150"/>
            <a:ext cx="9579101" cy="506558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 flipH="1">
            <a:off x="9596400" y="1385250"/>
            <a:ext cx="25956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</a:rPr>
              <a:t>Health seems to have the 2nd highest impact of any category of features.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Primarily obesity, inactivity, and smoking have been impacts and all are fortunately factors are changeable at the individual level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21"/>
          <p:cNvGrpSpPr/>
          <p:nvPr/>
        </p:nvGrpSpPr>
        <p:grpSpPr>
          <a:xfrm>
            <a:off x="9731494" y="985900"/>
            <a:ext cx="2325414" cy="323192"/>
            <a:chOff x="844446" y="4113252"/>
            <a:chExt cx="10527000" cy="785400"/>
          </a:xfrm>
        </p:grpSpPr>
        <p:cxnSp>
          <p:nvCxnSpPr>
            <p:cNvPr id="153" name="Google Shape;153;p21"/>
            <p:cNvCxnSpPr/>
            <p:nvPr/>
          </p:nvCxnSpPr>
          <p:spPr>
            <a:xfrm>
              <a:off x="844446" y="4463665"/>
              <a:ext cx="10527000" cy="0"/>
            </a:xfrm>
            <a:prstGeom prst="straightConnector1">
              <a:avLst/>
            </a:prstGeom>
            <a:noFill/>
            <a:ln cap="flat" cmpd="sng" w="9525">
              <a:solidFill>
                <a:srgbClr val="0070C0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154" name="Google Shape;154;p21"/>
            <p:cNvSpPr txBox="1"/>
            <p:nvPr/>
          </p:nvSpPr>
          <p:spPr>
            <a:xfrm>
              <a:off x="3059274" y="4113252"/>
              <a:ext cx="6779100" cy="78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Highlights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ronicl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