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253538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22" y="114"/>
      </p:cViewPr>
      <p:guideLst>
        <p:guide orient="horz" pos="2160"/>
        <p:guide pos="291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4016" y="2130433"/>
            <a:ext cx="7865507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88031" y="3886200"/>
            <a:ext cx="647747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08815" y="274641"/>
            <a:ext cx="2082046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2678" y="274641"/>
            <a:ext cx="6091913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966" y="4406904"/>
            <a:ext cx="786550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0966" y="2906713"/>
            <a:ext cx="786550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2678" y="1600204"/>
            <a:ext cx="408697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03883" y="1600204"/>
            <a:ext cx="408697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2678" y="1535114"/>
            <a:ext cx="4088586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2678" y="2174875"/>
            <a:ext cx="408858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00673" y="1535114"/>
            <a:ext cx="4090192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00673" y="2174875"/>
            <a:ext cx="409019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2682" y="273050"/>
            <a:ext cx="3044350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617876" y="273057"/>
            <a:ext cx="517298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2682" y="1435104"/>
            <a:ext cx="30443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13758" y="4800601"/>
            <a:ext cx="5552123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13758" y="612775"/>
            <a:ext cx="555212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13758" y="5367342"/>
            <a:ext cx="5552123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2678" y="274639"/>
            <a:ext cx="8328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2678" y="1600204"/>
            <a:ext cx="83281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62677" y="6356353"/>
            <a:ext cx="2159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61627" y="6356353"/>
            <a:ext cx="2930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631703" y="6356353"/>
            <a:ext cx="2159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7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32" name="Picture 8" descr="D:\Проект инженерный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334" y="5349215"/>
            <a:ext cx="1566204" cy="184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2000" y="1440002"/>
            <a:ext cx="7920000" cy="147002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ru-RU" sz="2400" b="1" dirty="0" smtClean="0">
                <a:latin typeface="+mn-lt"/>
              </a:rPr>
              <a:t>ПОРТАТИВНЫЙ ПРИБОР ДЛЯ РЕГИСТРАЦИИ ЭЛЕКТРОКАРДИОГРАММЫ С АВТОМАТИЗИРОВАННОЙ ОБРАБОТКОЙ ДАННЫХ</a:t>
            </a:r>
            <a:endParaRPr lang="ru-RU" sz="2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2000" y="3212976"/>
            <a:ext cx="7975327" cy="2304256"/>
          </a:xfrm>
        </p:spPr>
        <p:txBody>
          <a:bodyPr>
            <a:normAutofit fontScale="92500" lnSpcReduction="10000"/>
          </a:bodyPr>
          <a:lstStyle/>
          <a:p>
            <a:pPr indent="989013" algn="just"/>
            <a:r>
              <a:rPr lang="ru-RU" sz="2000" dirty="0" smtClean="0">
                <a:solidFill>
                  <a:schemeClr val="tx1"/>
                </a:solidFill>
              </a:rPr>
              <a:t>Выполнили: Новоселова Дарья Дмитриевна</a:t>
            </a:r>
            <a:r>
              <a:rPr lang="en-US" sz="2000" dirty="0" smtClean="0">
                <a:solidFill>
                  <a:schemeClr val="tx1"/>
                </a:solidFill>
              </a:rPr>
              <a:t>, 10 </a:t>
            </a:r>
            <a:r>
              <a:rPr lang="ru-RU" sz="2000" dirty="0" smtClean="0">
                <a:solidFill>
                  <a:schemeClr val="tx1"/>
                </a:solidFill>
              </a:rPr>
              <a:t>класс</a:t>
            </a:r>
          </a:p>
          <a:p>
            <a:pPr marL="2244725" indent="82550" algn="just"/>
            <a:r>
              <a:rPr lang="ru-RU" sz="2000" dirty="0" err="1" smtClean="0">
                <a:solidFill>
                  <a:schemeClr val="tx1"/>
                </a:solidFill>
              </a:rPr>
              <a:t>Шипкова</a:t>
            </a:r>
            <a:r>
              <a:rPr lang="ru-RU" sz="2000" dirty="0" smtClean="0">
                <a:solidFill>
                  <a:schemeClr val="tx1"/>
                </a:solidFill>
              </a:rPr>
              <a:t> Виктория Евгеньева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ru-RU" sz="2000" dirty="0" smtClean="0">
                <a:solidFill>
                  <a:schemeClr val="tx1"/>
                </a:solidFill>
              </a:rPr>
              <a:t>10 класс</a:t>
            </a:r>
          </a:p>
          <a:p>
            <a:pPr indent="989013" algn="just"/>
            <a:r>
              <a:rPr lang="ru-RU" sz="2000" dirty="0" smtClean="0">
                <a:solidFill>
                  <a:schemeClr val="tx1"/>
                </a:solidFill>
              </a:rPr>
              <a:t>Образовательная организация: ГБОУ Школа №1474</a:t>
            </a:r>
          </a:p>
          <a:p>
            <a:pPr indent="989013" algn="just"/>
            <a:endParaRPr lang="ru-RU" sz="2000" dirty="0" smtClean="0">
              <a:solidFill>
                <a:schemeClr val="tx1"/>
              </a:solidFill>
            </a:endParaRPr>
          </a:p>
          <a:p>
            <a:pPr indent="989013" algn="just"/>
            <a:r>
              <a:rPr lang="ru-RU" sz="2000" dirty="0" smtClean="0">
                <a:solidFill>
                  <a:schemeClr val="tx1"/>
                </a:solidFill>
              </a:rPr>
              <a:t>Руководитель: </a:t>
            </a:r>
            <a:r>
              <a:rPr lang="ru-RU" sz="2000" dirty="0" err="1">
                <a:solidFill>
                  <a:schemeClr val="tx1"/>
                </a:solidFill>
              </a:rPr>
              <a:t>Лахминов</a:t>
            </a:r>
            <a:r>
              <a:rPr lang="ru-RU" sz="2000" dirty="0">
                <a:solidFill>
                  <a:schemeClr val="tx1"/>
                </a:solidFill>
              </a:rPr>
              <a:t> Кирилл </a:t>
            </a:r>
            <a:r>
              <a:rPr lang="ru-RU" sz="2000" dirty="0" smtClean="0">
                <a:solidFill>
                  <a:schemeClr val="tx1"/>
                </a:solidFill>
              </a:rPr>
              <a:t>Дмитриевич, </a:t>
            </a:r>
          </a:p>
          <a:p>
            <a:pPr marL="2513013" algn="just"/>
            <a:r>
              <a:rPr lang="ru-RU" sz="2000" dirty="0" smtClean="0">
                <a:solidFill>
                  <a:schemeClr val="tx1"/>
                </a:solidFill>
              </a:rPr>
              <a:t>педагог </a:t>
            </a:r>
            <a:r>
              <a:rPr lang="ru-RU" sz="2000" dirty="0">
                <a:solidFill>
                  <a:schemeClr val="tx1"/>
                </a:solidFill>
              </a:rPr>
              <a:t>дополнительного </a:t>
            </a:r>
            <a:r>
              <a:rPr lang="ru-RU" sz="2000" dirty="0" smtClean="0">
                <a:solidFill>
                  <a:schemeClr val="tx1"/>
                </a:solidFill>
              </a:rPr>
              <a:t>образования, </a:t>
            </a:r>
          </a:p>
          <a:p>
            <a:pPr marL="2513013" algn="just"/>
            <a:r>
              <a:rPr lang="ru-RU" sz="2000" dirty="0" smtClean="0">
                <a:solidFill>
                  <a:schemeClr val="tx1"/>
                </a:solidFill>
              </a:rPr>
              <a:t>ГБОУ </a:t>
            </a:r>
            <a:r>
              <a:rPr lang="ru-RU" sz="2000" dirty="0">
                <a:solidFill>
                  <a:schemeClr val="tx1"/>
                </a:solidFill>
              </a:rPr>
              <a:t>«Школа №1474</a:t>
            </a:r>
            <a:r>
              <a:rPr lang="ru-RU" sz="2000" dirty="0" smtClean="0">
                <a:solidFill>
                  <a:schemeClr val="tx1"/>
                </a:solidFill>
              </a:rPr>
              <a:t>»</a:t>
            </a:r>
            <a:endParaRPr lang="ru-RU" sz="2000" dirty="0">
              <a:solidFill>
                <a:schemeClr val="tx1"/>
              </a:solidFill>
            </a:endParaRPr>
          </a:p>
          <a:p>
            <a:pPr indent="989013" algn="r"/>
            <a:endParaRPr lang="ru-RU" sz="2000" dirty="0"/>
          </a:p>
        </p:txBody>
      </p:sp>
      <p:pic>
        <p:nvPicPr>
          <p:cNvPr id="6" name="Picture 2" descr="https://sch1474s.mskobr.ru/attach_files/logo/%D0%BB%D0%BE%D0%B3%D0%BE%D1%82%D0%B8%D0%BF%20%D0%BD%D0%BE%D0%B2%D1%8B%D0%B8%CC%86%2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" y="134427"/>
            <a:ext cx="740352" cy="10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23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2000" y="116712"/>
            <a:ext cx="792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ru-RU" sz="2400" b="1" dirty="0" smtClean="0">
                <a:latin typeface="+mn-lt"/>
              </a:rPr>
              <a:t>АКТУАЛЬНОСТЬ</a:t>
            </a:r>
            <a:endParaRPr lang="ru-RU" sz="2400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2000" y="1008000"/>
            <a:ext cx="7920000" cy="4464496"/>
          </a:xfrm>
        </p:spPr>
        <p:txBody>
          <a:bodyPr>
            <a:norm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ru-RU" sz="2000" dirty="0"/>
              <a:t>С</a:t>
            </a:r>
            <a:r>
              <a:rPr lang="ru-RU" sz="2000" dirty="0" smtClean="0"/>
              <a:t>ердечно-сосудистые заболевания (ССЗ) являются одной из основных причин смерти в современном мире. Благодаря проведению электрографии можно вовремя обнаружить отклонения в работе сердца и принять необходимые меры.</a:t>
            </a:r>
          </a:p>
          <a:p>
            <a:pPr marL="0" indent="450000" algn="just">
              <a:lnSpc>
                <a:spcPct val="150000"/>
              </a:lnSpc>
              <a:spcBef>
                <a:spcPts val="2000"/>
              </a:spcBef>
              <a:buNone/>
            </a:pPr>
            <a:r>
              <a:rPr lang="ru-RU" sz="2000" dirty="0"/>
              <a:t>Расшифровкой ЭКГ занимается врач-кардиолог. </a:t>
            </a:r>
            <a:r>
              <a:rPr lang="ru-RU" sz="2000" dirty="0" smtClean="0"/>
              <a:t>Во многих </a:t>
            </a:r>
            <a:r>
              <a:rPr lang="ru-RU" sz="2000" dirty="0"/>
              <a:t>регионах Российской Федерации присутствует дефицит кардиологов. Это увеличивает смертность от ССЗ, ведь нет должной профилактики заболеваний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0" y="0"/>
            <a:ext cx="97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9" name="Picture 8" descr="D:\Проект инженерный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334" y="5349215"/>
            <a:ext cx="1566204" cy="184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sch1474s.mskobr.ru/attach_files/logo/%D0%BB%D0%BE%D0%B3%D0%BE%D1%82%D0%B8%D0%BF%20%D0%BD%D0%BE%D0%B2%D1%8B%D0%B8%CC%86%2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" y="134427"/>
            <a:ext cx="740352" cy="10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7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2000" y="1008000"/>
            <a:ext cx="7920000" cy="4783261"/>
          </a:xfrm>
        </p:spPr>
        <p:txBody>
          <a:bodyPr>
            <a:normAutofit fontScale="92500" lnSpcReduction="20000"/>
          </a:bodyPr>
          <a:lstStyle/>
          <a:p>
            <a:pPr marL="0" indent="450000" algn="just">
              <a:lnSpc>
                <a:spcPct val="17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ru-RU" sz="2200" b="1" dirty="0"/>
              <a:t>Цель</a:t>
            </a:r>
            <a:r>
              <a:rPr lang="ru-RU" sz="2200" dirty="0"/>
              <a:t>: создание портативного устройства для регистрации электрокардиограммы со встроенной обработкой данных и выводом их в оконное приложение на компьютере.</a:t>
            </a:r>
          </a:p>
          <a:p>
            <a:pPr marL="0" indent="450000" algn="just">
              <a:lnSpc>
                <a:spcPct val="170000"/>
              </a:lnSpc>
              <a:spcBef>
                <a:spcPts val="2000"/>
              </a:spcBef>
              <a:buNone/>
            </a:pPr>
            <a:r>
              <a:rPr lang="ru-RU" sz="2200" b="1" dirty="0"/>
              <a:t>Задачи</a:t>
            </a:r>
            <a:r>
              <a:rPr lang="ru-RU" sz="2200" dirty="0"/>
              <a:t>: </a:t>
            </a:r>
          </a:p>
          <a:p>
            <a:pPr marL="0" lvl="0" indent="4500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sz="2200" dirty="0"/>
              <a:t>Разработать </a:t>
            </a:r>
            <a:r>
              <a:rPr lang="ru-RU" sz="2200" dirty="0" smtClean="0"/>
              <a:t>схему </a:t>
            </a:r>
            <a:r>
              <a:rPr lang="ru-RU" sz="2200" dirty="0"/>
              <a:t>электрокардиографа</a:t>
            </a:r>
            <a:r>
              <a:rPr lang="en-US" sz="2200" dirty="0"/>
              <a:t>;</a:t>
            </a:r>
            <a:endParaRPr lang="ru-RU" sz="2200" dirty="0"/>
          </a:p>
          <a:p>
            <a:pPr marL="0" lvl="0" indent="4500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sz="2200" dirty="0"/>
              <a:t>Собрать макет прибора</a:t>
            </a:r>
            <a:r>
              <a:rPr lang="en-US" sz="2200" dirty="0"/>
              <a:t>;</a:t>
            </a:r>
            <a:endParaRPr lang="ru-RU" sz="2200" dirty="0"/>
          </a:p>
          <a:p>
            <a:pPr marL="0" lvl="0" indent="4500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sz="2200" dirty="0"/>
              <a:t>Реализовать программный метод анализа электрокардиограммы;</a:t>
            </a:r>
          </a:p>
          <a:p>
            <a:pPr marL="0" lvl="0" indent="4500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sz="2200" dirty="0"/>
              <a:t>Создать приложение для удобного вывода и сохранения полученных данных.</a:t>
            </a:r>
          </a:p>
          <a:p>
            <a:pPr marL="0" indent="450000">
              <a:lnSpc>
                <a:spcPct val="170000"/>
              </a:lnSpc>
              <a:buNone/>
            </a:pP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97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Picture 8" descr="D:\Проект инженерный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334" y="5349215"/>
            <a:ext cx="1566204" cy="184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sch1474s.mskobr.ru/attach_files/logo/%D0%BB%D0%BE%D0%B3%D0%BE%D1%82%D0%B8%D0%BF%20%D0%BD%D0%BE%D0%B2%D1%8B%D0%B8%CC%86%2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" y="62420"/>
            <a:ext cx="740352" cy="10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1152000" y="116712"/>
            <a:ext cx="792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ru-RU" sz="2400" b="1" dirty="0" smtClean="0">
                <a:latin typeface="+mn-lt"/>
              </a:rPr>
              <a:t>ЦЕЛЬ И ЗАДАЧИ</a:t>
            </a:r>
            <a:endParaRPr lang="ru-RU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071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2000" y="116712"/>
            <a:ext cx="792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ru-RU" sz="2400" b="1" dirty="0" smtClean="0">
                <a:latin typeface="+mn-lt"/>
              </a:rPr>
              <a:t>ИСПОЛЬЗОВАННЫЕ МЕТОДЫ И ОБОРУДОВАНИЕ</a:t>
            </a:r>
            <a:endParaRPr lang="ru-RU" sz="2400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2000" y="1008000"/>
            <a:ext cx="7920000" cy="3773015"/>
          </a:xfrm>
        </p:spPr>
        <p:txBody>
          <a:bodyPr>
            <a:noAutofit/>
          </a:bodyPr>
          <a:lstStyle/>
          <a:p>
            <a:pPr marL="0" lvl="0" indent="45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sz="2000" dirty="0"/>
              <a:t>Плата микроконтроллера </a:t>
            </a:r>
            <a:r>
              <a:rPr lang="en-US" sz="2000" dirty="0"/>
              <a:t>Arduino UNO;</a:t>
            </a:r>
            <a:endParaRPr lang="ru-RU" sz="2000" dirty="0"/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sz="2000" dirty="0"/>
              <a:t>Макетная плата</a:t>
            </a:r>
            <a:r>
              <a:rPr lang="en-US" sz="2000" dirty="0"/>
              <a:t>;</a:t>
            </a:r>
            <a:endParaRPr lang="ru-RU" sz="2000" dirty="0"/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sz="2000" dirty="0"/>
              <a:t>Батарейка</a:t>
            </a:r>
            <a:r>
              <a:rPr lang="en-US" sz="2000" dirty="0"/>
              <a:t>;</a:t>
            </a:r>
            <a:endParaRPr lang="ru-RU" sz="2000" dirty="0"/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sz="2000" dirty="0"/>
              <a:t>ЭКГ модуль от компании </a:t>
            </a:r>
            <a:r>
              <a:rPr lang="en-US" sz="2000" dirty="0" err="1"/>
              <a:t>Bitronics</a:t>
            </a:r>
            <a:r>
              <a:rPr lang="en-US" sz="2000" dirty="0"/>
              <a:t> Lab</a:t>
            </a:r>
            <a:r>
              <a:rPr lang="ru-RU" sz="2000" dirty="0"/>
              <a:t>;</a:t>
            </a: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sz="2000" dirty="0"/>
              <a:t>Провода, соединяющие прибор и электроды;</a:t>
            </a: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sz="2000" dirty="0"/>
              <a:t>Одноразовые электроды</a:t>
            </a:r>
            <a:r>
              <a:rPr lang="en-US" sz="2000" dirty="0"/>
              <a:t>;</a:t>
            </a:r>
            <a:endParaRPr lang="ru-RU" sz="2000" dirty="0"/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sz="2000" dirty="0"/>
              <a:t>Считывание сигнала и программа по расшифровке реализованы на языке программирования </a:t>
            </a:r>
            <a:r>
              <a:rPr lang="en-US" sz="2000" dirty="0"/>
              <a:t>Python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97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Picture 8" descr="D:\Проект инженерный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334" y="5349215"/>
            <a:ext cx="1566204" cy="184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sch1474s.mskobr.ru/attach_files/logo/%D0%BB%D0%BE%D0%B3%D0%BE%D1%82%D0%B8%D0%BF%20%D0%BD%D0%BE%D0%B2%D1%8B%D0%B8%CC%86%2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" y="134427"/>
            <a:ext cx="740352" cy="10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45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2000" y="116712"/>
            <a:ext cx="792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ru-RU" sz="2400" b="1" dirty="0" smtClean="0">
                <a:latin typeface="+mn-lt"/>
              </a:rPr>
              <a:t>ПЛАН РАСШИФРОВКИ ЭЛЕКТРОКАРДИОГРАММЫ</a:t>
            </a:r>
            <a:endParaRPr lang="ru-RU" sz="2400" b="1" dirty="0"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97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Picture 8" descr="D:\Проект инженерный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334" y="5349215"/>
            <a:ext cx="1566204" cy="184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sch1474s.mskobr.ru/attach_files/logo/%D0%BB%D0%BE%D0%B3%D0%BE%D1%82%D0%B8%D0%BF%20%D0%BD%D0%BE%D0%B2%D1%8B%D0%B8%CC%86%2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" y="134427"/>
            <a:ext cx="740352" cy="10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1152000" y="1008000"/>
            <a:ext cx="7920000" cy="2352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0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/>
              <a:t>анализ сердечного ритма и проводимости;</a:t>
            </a:r>
          </a:p>
          <a:p>
            <a:pPr lvl="0" indent="4500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/>
              <a:t>определение электрической оси сердца</a:t>
            </a:r>
            <a:r>
              <a:rPr lang="en-US" sz="2000" dirty="0"/>
              <a:t>;</a:t>
            </a:r>
            <a:endParaRPr lang="ru-RU" sz="2000" dirty="0"/>
          </a:p>
          <a:p>
            <a:pPr lvl="0" indent="4500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/>
              <a:t>анализ предсердного зубца </a:t>
            </a:r>
            <a:r>
              <a:rPr lang="en-US" sz="2000" dirty="0"/>
              <a:t>P </a:t>
            </a:r>
            <a:r>
              <a:rPr lang="ru-RU" sz="2000" dirty="0"/>
              <a:t>и интервала </a:t>
            </a:r>
            <a:r>
              <a:rPr lang="en-US" sz="2000" dirty="0"/>
              <a:t>P</a:t>
            </a:r>
            <a:r>
              <a:rPr lang="ru-RU" sz="2000" dirty="0"/>
              <a:t>-</a:t>
            </a:r>
            <a:r>
              <a:rPr lang="en-US" sz="2000" dirty="0"/>
              <a:t>Q</a:t>
            </a:r>
            <a:r>
              <a:rPr lang="ru-RU" sz="2000" dirty="0"/>
              <a:t>;</a:t>
            </a:r>
          </a:p>
          <a:p>
            <a:pPr lvl="0" indent="4500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/>
              <a:t>анализ желудочкового комплекса </a:t>
            </a:r>
            <a:r>
              <a:rPr lang="en-US" sz="2000" dirty="0"/>
              <a:t>QRST</a:t>
            </a:r>
            <a:r>
              <a:rPr lang="ru-RU" sz="2000" dirty="0"/>
              <a:t>;</a:t>
            </a:r>
          </a:p>
          <a:p>
            <a:pPr indent="4500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/>
              <a:t>электрокардиографическое заключение.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000" y="3573016"/>
            <a:ext cx="3168000" cy="2357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808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152000" y="116712"/>
            <a:ext cx="792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ru-RU" sz="2400" b="1" dirty="0" smtClean="0">
                <a:latin typeface="+mn-lt"/>
              </a:rPr>
              <a:t>ПРОГРАММНАЯ РЕАЛИЗАЦИЯ</a:t>
            </a:r>
            <a:endParaRPr lang="ru-RU" sz="2400" b="1" dirty="0">
              <a:latin typeface="+mn-lt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0"/>
            <a:ext cx="97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2" name="Picture 8" descr="D:\Проект инженерный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334" y="5349215"/>
            <a:ext cx="1566204" cy="184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sch1474s.mskobr.ru/attach_files/logo/%D0%BB%D0%BE%D0%B3%D0%BE%D1%82%D0%B8%D0%BF%20%D0%BD%D0%BE%D0%B2%D1%8B%D0%B8%CC%86%2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" y="134427"/>
            <a:ext cx="740352" cy="10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1152000" y="1008000"/>
            <a:ext cx="7920000" cy="3836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000" algn="just">
              <a:lnSpc>
                <a:spcPct val="150000"/>
              </a:lnSpc>
              <a:spcAft>
                <a:spcPts val="2000"/>
              </a:spcAft>
            </a:pPr>
            <a:r>
              <a:rPr lang="ru-RU" sz="2000" dirty="0" smtClean="0"/>
              <a:t>Основная идея алгоритма – поиск пересечений графика электрокардиограммы с изолинией. Таким образом можно определить длительность зубцов и сегментов, их максимальные точки, что и лежит в основе расшифровки электрокардиограммы.</a:t>
            </a:r>
          </a:p>
          <a:p>
            <a:pPr lvl="0" indent="450000" algn="just">
              <a:lnSpc>
                <a:spcPct val="150000"/>
              </a:lnSpc>
              <a:spcBef>
                <a:spcPts val="2000"/>
              </a:spcBef>
            </a:pPr>
            <a:r>
              <a:rPr lang="ru-RU" sz="2000" dirty="0" smtClean="0"/>
              <a:t>С помощью библиотеки </a:t>
            </a:r>
            <a:r>
              <a:rPr lang="en-US" sz="2000" dirty="0" err="1" smtClean="0"/>
              <a:t>PyQt</a:t>
            </a:r>
            <a:r>
              <a:rPr lang="en-US" sz="2000" dirty="0" smtClean="0"/>
              <a:t> </a:t>
            </a:r>
            <a:r>
              <a:rPr lang="ru-RU" sz="2000" dirty="0" smtClean="0"/>
              <a:t>было создано приложение, в котором отображается график кардиограммы и полный ее анализ с возможностью сохранения в файл расширения *</a:t>
            </a:r>
            <a:r>
              <a:rPr lang="en-US" sz="2000" dirty="0" smtClean="0"/>
              <a:t>.</a:t>
            </a:r>
            <a:r>
              <a:rPr lang="en-US" sz="2000" dirty="0" err="1" smtClean="0"/>
              <a:t>docx</a:t>
            </a:r>
            <a:r>
              <a:rPr lang="en-US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4845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2000" y="116712"/>
            <a:ext cx="792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ru-RU" sz="2400" b="1" dirty="0" smtClean="0">
                <a:latin typeface="+mn-lt"/>
              </a:rPr>
              <a:t>ЗАКЛЮЧЕНИЕ</a:t>
            </a:r>
            <a:endParaRPr lang="ru-RU" sz="2400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2000" y="980735"/>
            <a:ext cx="7920000" cy="5112561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ru-RU" sz="2000" dirty="0" smtClean="0"/>
              <a:t>Создан </a:t>
            </a:r>
            <a:r>
              <a:rPr lang="ru-RU" sz="2000" dirty="0"/>
              <a:t>портативный прибор, позволяющий получить </a:t>
            </a:r>
            <a:r>
              <a:rPr lang="ru-RU" sz="2000" dirty="0" smtClean="0"/>
              <a:t>ЭКГ. Разработана </a:t>
            </a:r>
            <a:r>
              <a:rPr lang="ru-RU" sz="2000" dirty="0"/>
              <a:t>программа, расшифровывающая электрокардиограмму и выдающая заключение в виде ее полного анализа и коротких выводов о предполагаемых отклонениях. Вывод осуществляется в оконном приложении с возможностью сохранения получившегося результата на компьютер</a:t>
            </a:r>
            <a:r>
              <a:rPr lang="ru-RU" sz="2000" dirty="0" smtClean="0"/>
              <a:t>.</a:t>
            </a:r>
          </a:p>
          <a:p>
            <a:pPr marL="0" indent="450000" algn="just">
              <a:lnSpc>
                <a:spcPct val="150000"/>
              </a:lnSpc>
              <a:spcBef>
                <a:spcPts val="2000"/>
              </a:spcBef>
              <a:buNone/>
            </a:pPr>
            <a:r>
              <a:rPr lang="ru-RU" sz="2000" dirty="0" smtClean="0"/>
              <a:t>Усовершенствовать устройство можно добавив оставшиеся два стандартные отведения, усиленные </a:t>
            </a:r>
            <a:r>
              <a:rPr lang="ru-RU" sz="2000" dirty="0"/>
              <a:t>или </a:t>
            </a:r>
            <a:r>
              <a:rPr lang="ru-RU" sz="2000" dirty="0" smtClean="0"/>
              <a:t>грудные. </a:t>
            </a:r>
            <a:r>
              <a:rPr lang="ru-RU" sz="2000" dirty="0"/>
              <a:t>Алгоритм по </a:t>
            </a:r>
            <a:r>
              <a:rPr lang="ru-RU" sz="2000" dirty="0" smtClean="0"/>
              <a:t>расшифровке может </a:t>
            </a:r>
            <a:r>
              <a:rPr lang="ru-RU" sz="2000" dirty="0"/>
              <a:t>быть </a:t>
            </a:r>
            <a:r>
              <a:rPr lang="ru-RU" sz="2000" dirty="0" smtClean="0"/>
              <a:t>доработан способностью </a:t>
            </a:r>
            <a:r>
              <a:rPr lang="ru-RU" sz="2000" dirty="0"/>
              <a:t>определять электрическую ось </a:t>
            </a:r>
            <a:r>
              <a:rPr lang="ru-RU" sz="2000" dirty="0" smtClean="0"/>
              <a:t>сердца.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97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Picture 8" descr="D:\Проект инженерный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334" y="5349215"/>
            <a:ext cx="1566204" cy="184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sch1474s.mskobr.ru/attach_files/logo/%D0%BB%D0%BE%D0%B3%D0%BE%D1%82%D0%B8%D0%BF%20%D0%BD%D0%BE%D0%B2%D1%8B%D0%B8%CC%86%2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" y="134427"/>
            <a:ext cx="740352" cy="10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16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291</TotalTime>
  <Words>356</Words>
  <Application>Microsoft Office PowerPoint</Application>
  <PresentationFormat>Произвольный</PresentationFormat>
  <Paragraphs>38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ПОРТАТИВНЫЙ ПРИБОР ДЛЯ РЕГИСТРАЦИИ ЭЛЕКТРОКАРДИОГРАММЫ С АВТОМАТИЗИРОВАННОЙ ОБРАБОТКОЙ ДАННЫХ</vt:lpstr>
      <vt:lpstr>АКТУАЛЬНОСТЬ</vt:lpstr>
      <vt:lpstr>ЦЕЛЬ И ЗАДАЧИ</vt:lpstr>
      <vt:lpstr>ИСПОЛЬЗОВАННЫЕ МЕТОДЫ И ОБОРУДОВАНИЕ</vt:lpstr>
      <vt:lpstr>ПЛАН РАСШИФРОВКИ ЭЛЕКТРОКАРДИОГРАММЫ</vt:lpstr>
      <vt:lpstr>ПРОГРАММНАЯ РЕАЛИЗАЦИЯ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Портативный прибор для регистрации электрокардиограммы с автоматизированной обработкой данных</dc:title>
  <dc:creator>Дашенька</dc:creator>
  <cp:lastModifiedBy>Дашенька</cp:lastModifiedBy>
  <cp:revision>23</cp:revision>
  <dcterms:created xsi:type="dcterms:W3CDTF">2023-02-23T18:54:37Z</dcterms:created>
  <dcterms:modified xsi:type="dcterms:W3CDTF">2023-02-27T21:08:39Z</dcterms:modified>
</cp:coreProperties>
</file>