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docProps/core.xml" ContentType="application/vnd.openxmlformats-package.core-properties+xml"/>
  <Override PartName="/_rels/.rels" ContentType="application/vnd.openxmlformats-package.relationships+xml"/>
  <Override PartName="/ppt/notesSlides/notesSlide5.xml" ContentType="application/vnd.openxmlformats-officedocument.presentationml.notesSlide+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6.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5.png" ContentType="image/png"/>
  <Override PartName="/ppt/media/image4.png" ContentType="image/png"/>
  <Override PartName="/ppt/media/image3.png" ContentType="image/png"/>
  <Override PartName="/ppt/media/image21.png" ContentType="image/png"/>
  <Override PartName="/ppt/media/image19.jpeg" ContentType="image/jpeg"/>
  <Override PartName="/ppt/media/image1.png" ContentType="image/png"/>
  <Override PartName="/ppt/media/image2.png" ContentType="image/png"/>
  <Override PartName="/ppt/media/image6.png" ContentType="image/png"/>
  <Override PartName="/ppt/media/image11.png" ContentType="image/png"/>
  <Override PartName="/ppt/media/image7.png" ContentType="image/png"/>
  <Override PartName="/ppt/media/image8.png" ContentType="image/png"/>
  <Override PartName="/ppt/media/image10.png" ContentType="image/png"/>
  <Override PartName="/ppt/media/image9.png" ContentType="image/png"/>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slideLayout50.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202"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03"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04"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05"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06"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261677E8-011D-4C06-A5E0-D33E90D9D0D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sldImg"/>
          </p:nvPr>
        </p:nvSpPr>
        <p:spPr>
          <a:xfrm>
            <a:off x="381240" y="685800"/>
            <a:ext cx="6095520" cy="3428640"/>
          </a:xfrm>
          <a:prstGeom prst="rect">
            <a:avLst/>
          </a:prstGeom>
        </p:spPr>
      </p:sp>
      <p:sp>
        <p:nvSpPr>
          <p:cNvPr id="345"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Цели обучения протоколу HTTP</a:t>
            </a:r>
            <a:endParaRPr b="0" lang="en-US" sz="1100" spc="-1" strike="noStrike">
              <a:latin typeface="Arial"/>
            </a:endParaRPr>
          </a:p>
          <a:p>
            <a:pPr>
              <a:lnSpc>
                <a:spcPct val="100000"/>
              </a:lnSpc>
            </a:pPr>
            <a:endParaRPr b="0" lang="en-US" sz="1100" spc="-1" strike="noStrike">
              <a:latin typeface="Arial"/>
            </a:endParaRPr>
          </a:p>
          <a:p>
            <a:pPr marL="457200" indent="-298080">
              <a:lnSpc>
                <a:spcPct val="100000"/>
              </a:lnSpc>
              <a:buClr>
                <a:srgbClr val="000000"/>
              </a:buClr>
              <a:buFont typeface="StarSymbol"/>
              <a:buAutoNum type="arabicPeriod"/>
            </a:pPr>
            <a:r>
              <a:rPr b="0" lang="en-US" sz="1100" spc="-1" strike="noStrike">
                <a:latin typeface="Arial"/>
              </a:rPr>
              <a:t>Создание понимания протокола HTTP на низком уровне</a:t>
            </a:r>
            <a:endParaRPr b="0" lang="en-US" sz="1100" spc="-1" strike="noStrike">
              <a:latin typeface="Arial"/>
            </a:endParaRPr>
          </a:p>
          <a:p>
            <a:pPr marL="457200" indent="-298080">
              <a:lnSpc>
                <a:spcPct val="100000"/>
              </a:lnSpc>
              <a:buClr>
                <a:srgbClr val="000000"/>
              </a:buClr>
              <a:buFont typeface="StarSymbol"/>
              <a:buAutoNum type="arabicPeriod"/>
            </a:pPr>
            <a:r>
              <a:rPr b="0" lang="en-US" sz="1100" spc="-1" strike="noStrike">
                <a:latin typeface="Arial"/>
              </a:rPr>
              <a:t>Предоставление знаний для инструментов и методов отладки HTTP</a:t>
            </a:r>
            <a:endParaRPr b="0" lang="en-US" sz="1100" spc="-1" strike="noStrike">
              <a:latin typeface="Arial"/>
            </a:endParaRPr>
          </a:p>
          <a:p>
            <a:pPr marL="457200" indent="-298080">
              <a:lnSpc>
                <a:spcPct val="100000"/>
              </a:lnSpc>
              <a:buClr>
                <a:srgbClr val="000000"/>
              </a:buClr>
              <a:buFont typeface="StarSymbol"/>
              <a:buAutoNum type="arabicPeriod"/>
            </a:pPr>
            <a:r>
              <a:rPr b="0" lang="en-US" sz="1100" spc="-1" strike="noStrike">
                <a:latin typeface="Arial"/>
              </a:rPr>
              <a:t>Предоставление рекомендаций по повышению производительности HTTP</a:t>
            </a:r>
            <a:endParaRPr b="0" lang="en-US" sz="1100" spc="-1" strike="noStrike">
              <a:latin typeface="Arial"/>
            </a:endParaRPr>
          </a:p>
          <a:p>
            <a:pPr marL="457200" indent="-298080">
              <a:lnSpc>
                <a:spcPct val="100000"/>
              </a:lnSpc>
              <a:buClr>
                <a:srgbClr val="000000"/>
              </a:buClr>
              <a:buFont typeface="StarSymbol"/>
              <a:buAutoNum type="arabicPeriod"/>
            </a:pPr>
            <a:r>
              <a:rPr b="0" lang="en-US" sz="1100" spc="-1" strike="noStrike">
                <a:latin typeface="Arial"/>
              </a:rPr>
              <a:t>Предоставление советов по интернет-браузеру</a:t>
            </a:r>
            <a:endParaRPr b="0" lang="en-US" sz="1100" spc="-1" strike="noStrike">
              <a:latin typeface="Arial"/>
            </a:endParaRPr>
          </a:p>
          <a:p>
            <a:pPr marL="457200" indent="-298080">
              <a:lnSpc>
                <a:spcPct val="100000"/>
              </a:lnSpc>
              <a:buClr>
                <a:srgbClr val="000000"/>
              </a:buClr>
              <a:buFont typeface="StarSymbol"/>
              <a:buAutoNum type="arabicPeriod"/>
            </a:pPr>
            <a:r>
              <a:rPr b="0" lang="en-US" sz="1100" spc="-1" strike="noStrike">
                <a:latin typeface="Arial"/>
              </a:rPr>
              <a:t>Создание навыков устранения неполадок HTTP</a:t>
            </a:r>
            <a:endParaRPr b="0" lang="en-US" sz="1100" spc="-1" strike="noStrike">
              <a:latin typeface="Arial"/>
            </a:endParaRPr>
          </a:p>
          <a:p>
            <a:pPr marL="457200" indent="-298080">
              <a:lnSpc>
                <a:spcPct val="100000"/>
              </a:lnSpc>
              <a:buClr>
                <a:srgbClr val="000000"/>
              </a:buClr>
              <a:buFont typeface="StarSymbol"/>
              <a:buAutoNum type="arabicPeriod"/>
            </a:pPr>
            <a:r>
              <a:rPr b="0" lang="en-US" sz="1100" spc="-1" strike="noStrike">
                <a:latin typeface="Arial"/>
              </a:rPr>
              <a:t>Понимание, а не только знаний</a:t>
            </a: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381240" y="685800"/>
            <a:ext cx="6095520" cy="3428640"/>
          </a:xfrm>
          <a:prstGeom prst="rect">
            <a:avLst/>
          </a:prstGeom>
        </p:spPr>
      </p:sp>
      <p:sp>
        <p:nvSpPr>
          <p:cNvPr id="347"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Почему это обучение необходимо?</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Проблема не всегда на уровне приложений - требуется навык устранения неполадок низкого уровня</a:t>
            </a:r>
            <a:endParaRPr b="0" lang="en-US" sz="1100" spc="-1" strike="noStrike">
              <a:latin typeface="Arial"/>
            </a:endParaRPr>
          </a:p>
          <a:p>
            <a:pPr>
              <a:lnSpc>
                <a:spcPct val="100000"/>
              </a:lnSpc>
            </a:pPr>
            <a:r>
              <a:rPr b="0" lang="en-US" sz="1100" spc="-1" strike="noStrike">
                <a:latin typeface="Arial"/>
              </a:rPr>
              <a:t>Повышение производительности выполняется на низком уровне</a:t>
            </a:r>
            <a:endParaRPr b="0" lang="en-US" sz="1100" spc="-1" strike="noStrike">
              <a:latin typeface="Arial"/>
            </a:endParaRPr>
          </a:p>
          <a:p>
            <a:pPr>
              <a:lnSpc>
                <a:spcPct val="100000"/>
              </a:lnSpc>
            </a:pPr>
            <a:r>
              <a:rPr b="0" lang="en-US" sz="1100" spc="-1" strike="noStrike">
                <a:latin typeface="Arial"/>
              </a:rPr>
              <a:t>Навык устранения неполадок интеграции веб-служб</a:t>
            </a:r>
            <a:endParaRPr b="0" lang="en-US" sz="1100" spc="-1" strike="noStrike">
              <a:latin typeface="Arial"/>
            </a:endParaRPr>
          </a:p>
          <a:p>
            <a:pPr>
              <a:lnSpc>
                <a:spcPct val="100000"/>
              </a:lnSpc>
            </a:pPr>
            <a:r>
              <a:rPr b="0" lang="en-US" sz="1100" spc="-1" strike="noStrike">
                <a:latin typeface="Arial"/>
              </a:rPr>
              <a:t>Использование веб-кэширования требует специальных знаний</a:t>
            </a: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381240" y="685800"/>
            <a:ext cx="6095520" cy="3428640"/>
          </a:xfrm>
          <a:prstGeom prst="rect">
            <a:avLst/>
          </a:prstGeom>
        </p:spPr>
      </p:sp>
      <p:sp>
        <p:nvSpPr>
          <p:cNvPr id="349"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План обзора HTTP</a:t>
            </a:r>
            <a:endParaRPr b="0" lang="en-US" sz="1100" spc="-1" strike="noStrike">
              <a:latin typeface="Arial"/>
            </a:endParaRPr>
          </a:p>
          <a:p>
            <a:pPr>
              <a:lnSpc>
                <a:spcPct val="100000"/>
              </a:lnSpc>
            </a:pPr>
            <a:endParaRPr b="0" lang="en-US" sz="1100" spc="-1" strike="noStrike">
              <a:latin typeface="Arial"/>
            </a:endParaRPr>
          </a:p>
          <a:p>
            <a:pPr marL="457200" indent="-298080">
              <a:lnSpc>
                <a:spcPct val="100000"/>
              </a:lnSpc>
              <a:buClr>
                <a:srgbClr val="000000"/>
              </a:buClr>
              <a:buFont typeface="Arial"/>
              <a:buAutoNum type="arabicPeriod"/>
            </a:pPr>
            <a:r>
              <a:rPr b="0" lang="en-US" sz="1100" spc="-1" strike="noStrike">
                <a:latin typeface="Arial"/>
              </a:rPr>
              <a:t>История и спецификация HTTP</a:t>
            </a:r>
            <a:endParaRPr b="0" lang="en-US" sz="1100" spc="-1" strike="noStrike">
              <a:latin typeface="Arial"/>
            </a:endParaRPr>
          </a:p>
          <a:p>
            <a:pPr marL="457200" indent="-298080">
              <a:lnSpc>
                <a:spcPct val="100000"/>
              </a:lnSpc>
              <a:buClr>
                <a:srgbClr val="000000"/>
              </a:buClr>
              <a:buFont typeface="Arial"/>
              <a:buAutoNum type="arabicPeriod"/>
            </a:pPr>
            <a:r>
              <a:rPr b="0" lang="en-US" sz="1100" spc="-1" strike="noStrike">
                <a:latin typeface="Arial"/>
              </a:rPr>
              <a:t>Методы, статусы ответов, заголовки</a:t>
            </a:r>
            <a:endParaRPr b="0" lang="en-US" sz="1100" spc="-1" strike="noStrike">
              <a:latin typeface="Arial"/>
            </a:endParaRPr>
          </a:p>
          <a:p>
            <a:pPr marL="457200" indent="-298080">
              <a:lnSpc>
                <a:spcPct val="100000"/>
              </a:lnSpc>
              <a:buClr>
                <a:srgbClr val="000000"/>
              </a:buClr>
              <a:buFont typeface="Arial"/>
              <a:buAutoNum type="arabicPeriod"/>
            </a:pPr>
            <a:r>
              <a:rPr b="0" lang="en-US" sz="1100" spc="-1" strike="noStrike">
                <a:latin typeface="Arial"/>
              </a:rPr>
              <a:t>Формат URL</a:t>
            </a:r>
            <a:endParaRPr b="0" lang="en-US" sz="1100" spc="-1" strike="noStrike">
              <a:latin typeface="Arial"/>
            </a:endParaRPr>
          </a:p>
          <a:p>
            <a:pPr marL="457200" indent="-298080">
              <a:lnSpc>
                <a:spcPct val="100000"/>
              </a:lnSpc>
              <a:buClr>
                <a:srgbClr val="000000"/>
              </a:buClr>
              <a:buFont typeface="Arial"/>
              <a:buAutoNum type="arabicPeriod"/>
            </a:pPr>
            <a:r>
              <a:rPr b="0" lang="en-US" sz="1100" spc="-1" strike="noStrike">
                <a:latin typeface="Arial"/>
              </a:rPr>
              <a:t>Управление кешем</a:t>
            </a:r>
            <a:endParaRPr b="0" lang="en-US" sz="1100" spc="-1" strike="noStrike">
              <a:latin typeface="Arial"/>
            </a:endParaRPr>
          </a:p>
          <a:p>
            <a:pPr marL="457200" indent="-298080">
              <a:lnSpc>
                <a:spcPct val="100000"/>
              </a:lnSpc>
              <a:buClr>
                <a:srgbClr val="000000"/>
              </a:buClr>
              <a:buFont typeface="Arial"/>
              <a:buAutoNum type="arabicPeriod"/>
            </a:pPr>
            <a:r>
              <a:rPr b="0" lang="en-US" sz="1100" spc="-1" strike="noStrike">
                <a:latin typeface="Arial"/>
              </a:rPr>
              <a:t>Сессии и Cookies</a:t>
            </a:r>
            <a:endParaRPr b="0" lang="en-US" sz="1100" spc="-1" strike="noStrike">
              <a:latin typeface="Arial"/>
            </a:endParaRPr>
          </a:p>
          <a:p>
            <a:pPr marL="457200" indent="-298080">
              <a:lnSpc>
                <a:spcPct val="100000"/>
              </a:lnSpc>
              <a:buClr>
                <a:srgbClr val="000000"/>
              </a:buClr>
              <a:buFont typeface="Arial"/>
              <a:buAutoNum type="arabicPeriod"/>
            </a:pPr>
            <a:r>
              <a:rPr b="0" lang="en-US" sz="1100" spc="-1" strike="noStrike">
                <a:latin typeface="Arial"/>
              </a:rPr>
              <a:t>Повышение производительности и балансировка нагрузки</a:t>
            </a:r>
            <a:endParaRPr b="0" lang="en-US" sz="1100" spc="-1" strike="noStrike">
              <a:latin typeface="Arial"/>
            </a:endParaRPr>
          </a:p>
          <a:p>
            <a:pPr marL="457200" indent="-298080">
              <a:lnSpc>
                <a:spcPct val="100000"/>
              </a:lnSpc>
              <a:buClr>
                <a:srgbClr val="000000"/>
              </a:buClr>
              <a:buFont typeface="Arial"/>
              <a:buAutoNum type="arabicPeriod"/>
            </a:pPr>
            <a:r>
              <a:rPr b="0" lang="en-US" sz="1100" spc="-1" strike="noStrike">
                <a:latin typeface="Arial"/>
              </a:rPr>
              <a:t>Функции браузера, отладка и отслеживание</a:t>
            </a:r>
            <a:endParaRPr b="0" lang="en-US" sz="1100" spc="-1" strike="noStrike">
              <a:latin typeface="Arial"/>
            </a:endParaRPr>
          </a:p>
          <a:p>
            <a:pPr>
              <a:lnSpc>
                <a:spcPct val="100000"/>
              </a:lnSpc>
            </a:pPr>
            <a:endParaRPr b="0" lang="en-US" sz="1100" spc="-1" strike="noStrike">
              <a:latin typeface="Arial"/>
            </a:endParaRPr>
          </a:p>
          <a:p>
            <a:pPr>
              <a:lnSpc>
                <a:spcPct val="100000"/>
              </a:lnSpc>
            </a:pP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6" name="PlaceHolder 2"/>
          <p:cNvSpPr>
            <a:spLocks noGrp="1"/>
          </p:cNvSpPr>
          <p:nvPr>
            <p:ph type="body"/>
          </p:nvPr>
        </p:nvSpPr>
        <p:spPr>
          <a:xfrm>
            <a:off x="360000" y="1189440"/>
            <a:ext cx="84236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360000" y="2922480"/>
            <a:ext cx="842364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9" name="PlaceHolder 2"/>
          <p:cNvSpPr>
            <a:spLocks noGrp="1"/>
          </p:cNvSpPr>
          <p:nvPr>
            <p:ph type="body"/>
          </p:nvPr>
        </p:nvSpPr>
        <p:spPr>
          <a:xfrm>
            <a:off x="3600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46764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4"/>
          <p:cNvSpPr>
            <a:spLocks noGrp="1"/>
          </p:cNvSpPr>
          <p:nvPr>
            <p:ph type="body"/>
          </p:nvPr>
        </p:nvSpPr>
        <p:spPr>
          <a:xfrm>
            <a:off x="3600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5"/>
          <p:cNvSpPr>
            <a:spLocks noGrp="1"/>
          </p:cNvSpPr>
          <p:nvPr>
            <p:ph type="body"/>
          </p:nvPr>
        </p:nvSpPr>
        <p:spPr>
          <a:xfrm>
            <a:off x="46764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4" name="PlaceHolder 2"/>
          <p:cNvSpPr>
            <a:spLocks noGrp="1"/>
          </p:cNvSpPr>
          <p:nvPr>
            <p:ph type="body"/>
          </p:nvPr>
        </p:nvSpPr>
        <p:spPr>
          <a:xfrm>
            <a:off x="360000" y="118944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3208320" y="118944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6056640" y="118944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360000" y="292248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6"/>
          <p:cNvSpPr>
            <a:spLocks noGrp="1"/>
          </p:cNvSpPr>
          <p:nvPr>
            <p:ph type="body"/>
          </p:nvPr>
        </p:nvSpPr>
        <p:spPr>
          <a:xfrm>
            <a:off x="3208320" y="292248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7"/>
          <p:cNvSpPr>
            <a:spLocks noGrp="1"/>
          </p:cNvSpPr>
          <p:nvPr>
            <p:ph type="body"/>
          </p:nvPr>
        </p:nvSpPr>
        <p:spPr>
          <a:xfrm>
            <a:off x="6056640" y="292248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45" name="PlaceHolder 2"/>
          <p:cNvSpPr>
            <a:spLocks noGrp="1"/>
          </p:cNvSpPr>
          <p:nvPr>
            <p:ph type="subTitle"/>
          </p:nvPr>
        </p:nvSpPr>
        <p:spPr>
          <a:xfrm>
            <a:off x="360000" y="1189440"/>
            <a:ext cx="8423640" cy="3317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360000" y="1189440"/>
            <a:ext cx="8423640" cy="33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49" name="PlaceHolder 2"/>
          <p:cNvSpPr>
            <a:spLocks noGrp="1"/>
          </p:cNvSpPr>
          <p:nvPr>
            <p:ph type="body"/>
          </p:nvPr>
        </p:nvSpPr>
        <p:spPr>
          <a:xfrm>
            <a:off x="3600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
        <p:nvSpPr>
          <p:cNvPr id="50" name="PlaceHolder 3"/>
          <p:cNvSpPr>
            <a:spLocks noGrp="1"/>
          </p:cNvSpPr>
          <p:nvPr>
            <p:ph type="body"/>
          </p:nvPr>
        </p:nvSpPr>
        <p:spPr>
          <a:xfrm>
            <a:off x="46764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60000" y="360000"/>
            <a:ext cx="8423640" cy="2562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4" name="PlaceHolder 2"/>
          <p:cNvSpPr>
            <a:spLocks noGrp="1"/>
          </p:cNvSpPr>
          <p:nvPr>
            <p:ph type="body"/>
          </p:nvPr>
        </p:nvSpPr>
        <p:spPr>
          <a:xfrm>
            <a:off x="3600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3"/>
          <p:cNvSpPr>
            <a:spLocks noGrp="1"/>
          </p:cNvSpPr>
          <p:nvPr>
            <p:ph type="body"/>
          </p:nvPr>
        </p:nvSpPr>
        <p:spPr>
          <a:xfrm>
            <a:off x="46764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4"/>
          <p:cNvSpPr>
            <a:spLocks noGrp="1"/>
          </p:cNvSpPr>
          <p:nvPr>
            <p:ph type="body"/>
          </p:nvPr>
        </p:nvSpPr>
        <p:spPr>
          <a:xfrm>
            <a:off x="3600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 name="PlaceHolder 2"/>
          <p:cNvSpPr>
            <a:spLocks noGrp="1"/>
          </p:cNvSpPr>
          <p:nvPr>
            <p:ph type="subTitle"/>
          </p:nvPr>
        </p:nvSpPr>
        <p:spPr>
          <a:xfrm>
            <a:off x="360000" y="1189440"/>
            <a:ext cx="8423640" cy="3317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8" name="PlaceHolder 2"/>
          <p:cNvSpPr>
            <a:spLocks noGrp="1"/>
          </p:cNvSpPr>
          <p:nvPr>
            <p:ph type="body"/>
          </p:nvPr>
        </p:nvSpPr>
        <p:spPr>
          <a:xfrm>
            <a:off x="3600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3"/>
          <p:cNvSpPr>
            <a:spLocks noGrp="1"/>
          </p:cNvSpPr>
          <p:nvPr>
            <p:ph type="body"/>
          </p:nvPr>
        </p:nvSpPr>
        <p:spPr>
          <a:xfrm>
            <a:off x="46764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4"/>
          <p:cNvSpPr>
            <a:spLocks noGrp="1"/>
          </p:cNvSpPr>
          <p:nvPr>
            <p:ph type="body"/>
          </p:nvPr>
        </p:nvSpPr>
        <p:spPr>
          <a:xfrm>
            <a:off x="46764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2" name="PlaceHolder 2"/>
          <p:cNvSpPr>
            <a:spLocks noGrp="1"/>
          </p:cNvSpPr>
          <p:nvPr>
            <p:ph type="body"/>
          </p:nvPr>
        </p:nvSpPr>
        <p:spPr>
          <a:xfrm>
            <a:off x="3600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3"/>
          <p:cNvSpPr>
            <a:spLocks noGrp="1"/>
          </p:cNvSpPr>
          <p:nvPr>
            <p:ph type="body"/>
          </p:nvPr>
        </p:nvSpPr>
        <p:spPr>
          <a:xfrm>
            <a:off x="46764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4"/>
          <p:cNvSpPr>
            <a:spLocks noGrp="1"/>
          </p:cNvSpPr>
          <p:nvPr>
            <p:ph type="body"/>
          </p:nvPr>
        </p:nvSpPr>
        <p:spPr>
          <a:xfrm>
            <a:off x="360000" y="2922480"/>
            <a:ext cx="842364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6" name="PlaceHolder 2"/>
          <p:cNvSpPr>
            <a:spLocks noGrp="1"/>
          </p:cNvSpPr>
          <p:nvPr>
            <p:ph type="body"/>
          </p:nvPr>
        </p:nvSpPr>
        <p:spPr>
          <a:xfrm>
            <a:off x="360000" y="1189440"/>
            <a:ext cx="84236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360000" y="2922480"/>
            <a:ext cx="842364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9" name="PlaceHolder 2"/>
          <p:cNvSpPr>
            <a:spLocks noGrp="1"/>
          </p:cNvSpPr>
          <p:nvPr>
            <p:ph type="body"/>
          </p:nvPr>
        </p:nvSpPr>
        <p:spPr>
          <a:xfrm>
            <a:off x="3600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46764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4"/>
          <p:cNvSpPr>
            <a:spLocks noGrp="1"/>
          </p:cNvSpPr>
          <p:nvPr>
            <p:ph type="body"/>
          </p:nvPr>
        </p:nvSpPr>
        <p:spPr>
          <a:xfrm>
            <a:off x="3600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5"/>
          <p:cNvSpPr>
            <a:spLocks noGrp="1"/>
          </p:cNvSpPr>
          <p:nvPr>
            <p:ph type="body"/>
          </p:nvPr>
        </p:nvSpPr>
        <p:spPr>
          <a:xfrm>
            <a:off x="46764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4" name="PlaceHolder 2"/>
          <p:cNvSpPr>
            <a:spLocks noGrp="1"/>
          </p:cNvSpPr>
          <p:nvPr>
            <p:ph type="body"/>
          </p:nvPr>
        </p:nvSpPr>
        <p:spPr>
          <a:xfrm>
            <a:off x="360000" y="118944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3"/>
          <p:cNvSpPr>
            <a:spLocks noGrp="1"/>
          </p:cNvSpPr>
          <p:nvPr>
            <p:ph type="body"/>
          </p:nvPr>
        </p:nvSpPr>
        <p:spPr>
          <a:xfrm>
            <a:off x="3208320" y="118944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4"/>
          <p:cNvSpPr>
            <a:spLocks noGrp="1"/>
          </p:cNvSpPr>
          <p:nvPr>
            <p:ph type="body"/>
          </p:nvPr>
        </p:nvSpPr>
        <p:spPr>
          <a:xfrm>
            <a:off x="6056640" y="118944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5"/>
          <p:cNvSpPr>
            <a:spLocks noGrp="1"/>
          </p:cNvSpPr>
          <p:nvPr>
            <p:ph type="body"/>
          </p:nvPr>
        </p:nvSpPr>
        <p:spPr>
          <a:xfrm>
            <a:off x="360000" y="292248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6"/>
          <p:cNvSpPr>
            <a:spLocks noGrp="1"/>
          </p:cNvSpPr>
          <p:nvPr>
            <p:ph type="body"/>
          </p:nvPr>
        </p:nvSpPr>
        <p:spPr>
          <a:xfrm>
            <a:off x="3208320" y="292248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7"/>
          <p:cNvSpPr>
            <a:spLocks noGrp="1"/>
          </p:cNvSpPr>
          <p:nvPr>
            <p:ph type="body"/>
          </p:nvPr>
        </p:nvSpPr>
        <p:spPr>
          <a:xfrm>
            <a:off x="6056640" y="292248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85" name="PlaceHolder 2"/>
          <p:cNvSpPr>
            <a:spLocks noGrp="1"/>
          </p:cNvSpPr>
          <p:nvPr>
            <p:ph type="subTitle"/>
          </p:nvPr>
        </p:nvSpPr>
        <p:spPr>
          <a:xfrm>
            <a:off x="360000" y="1189440"/>
            <a:ext cx="8423640" cy="3317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87" name="PlaceHolder 2"/>
          <p:cNvSpPr>
            <a:spLocks noGrp="1"/>
          </p:cNvSpPr>
          <p:nvPr>
            <p:ph type="body"/>
          </p:nvPr>
        </p:nvSpPr>
        <p:spPr>
          <a:xfrm>
            <a:off x="360000" y="1189440"/>
            <a:ext cx="8423640" cy="33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89" name="PlaceHolder 2"/>
          <p:cNvSpPr>
            <a:spLocks noGrp="1"/>
          </p:cNvSpPr>
          <p:nvPr>
            <p:ph type="body"/>
          </p:nvPr>
        </p:nvSpPr>
        <p:spPr>
          <a:xfrm>
            <a:off x="3600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
        <p:nvSpPr>
          <p:cNvPr id="90" name="PlaceHolder 3"/>
          <p:cNvSpPr>
            <a:spLocks noGrp="1"/>
          </p:cNvSpPr>
          <p:nvPr>
            <p:ph type="body"/>
          </p:nvPr>
        </p:nvSpPr>
        <p:spPr>
          <a:xfrm>
            <a:off x="46764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 name="PlaceHolder 2"/>
          <p:cNvSpPr>
            <a:spLocks noGrp="1"/>
          </p:cNvSpPr>
          <p:nvPr>
            <p:ph type="body"/>
          </p:nvPr>
        </p:nvSpPr>
        <p:spPr>
          <a:xfrm>
            <a:off x="360000" y="1189440"/>
            <a:ext cx="8423640" cy="33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360000" y="360000"/>
            <a:ext cx="8423640" cy="2562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94" name="PlaceHolder 2"/>
          <p:cNvSpPr>
            <a:spLocks noGrp="1"/>
          </p:cNvSpPr>
          <p:nvPr>
            <p:ph type="body"/>
          </p:nvPr>
        </p:nvSpPr>
        <p:spPr>
          <a:xfrm>
            <a:off x="3600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95" name="PlaceHolder 3"/>
          <p:cNvSpPr>
            <a:spLocks noGrp="1"/>
          </p:cNvSpPr>
          <p:nvPr>
            <p:ph type="body"/>
          </p:nvPr>
        </p:nvSpPr>
        <p:spPr>
          <a:xfrm>
            <a:off x="46764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4"/>
          <p:cNvSpPr>
            <a:spLocks noGrp="1"/>
          </p:cNvSpPr>
          <p:nvPr>
            <p:ph type="body"/>
          </p:nvPr>
        </p:nvSpPr>
        <p:spPr>
          <a:xfrm>
            <a:off x="3600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98" name="PlaceHolder 2"/>
          <p:cNvSpPr>
            <a:spLocks noGrp="1"/>
          </p:cNvSpPr>
          <p:nvPr>
            <p:ph type="body"/>
          </p:nvPr>
        </p:nvSpPr>
        <p:spPr>
          <a:xfrm>
            <a:off x="3600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
        <p:nvSpPr>
          <p:cNvPr id="99" name="PlaceHolder 3"/>
          <p:cNvSpPr>
            <a:spLocks noGrp="1"/>
          </p:cNvSpPr>
          <p:nvPr>
            <p:ph type="body"/>
          </p:nvPr>
        </p:nvSpPr>
        <p:spPr>
          <a:xfrm>
            <a:off x="46764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4"/>
          <p:cNvSpPr>
            <a:spLocks noGrp="1"/>
          </p:cNvSpPr>
          <p:nvPr>
            <p:ph type="body"/>
          </p:nvPr>
        </p:nvSpPr>
        <p:spPr>
          <a:xfrm>
            <a:off x="46764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02" name="PlaceHolder 2"/>
          <p:cNvSpPr>
            <a:spLocks noGrp="1"/>
          </p:cNvSpPr>
          <p:nvPr>
            <p:ph type="body"/>
          </p:nvPr>
        </p:nvSpPr>
        <p:spPr>
          <a:xfrm>
            <a:off x="3600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3"/>
          <p:cNvSpPr>
            <a:spLocks noGrp="1"/>
          </p:cNvSpPr>
          <p:nvPr>
            <p:ph type="body"/>
          </p:nvPr>
        </p:nvSpPr>
        <p:spPr>
          <a:xfrm>
            <a:off x="46764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4"/>
          <p:cNvSpPr>
            <a:spLocks noGrp="1"/>
          </p:cNvSpPr>
          <p:nvPr>
            <p:ph type="body"/>
          </p:nvPr>
        </p:nvSpPr>
        <p:spPr>
          <a:xfrm>
            <a:off x="360000" y="2922480"/>
            <a:ext cx="842364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06" name="PlaceHolder 2"/>
          <p:cNvSpPr>
            <a:spLocks noGrp="1"/>
          </p:cNvSpPr>
          <p:nvPr>
            <p:ph type="body"/>
          </p:nvPr>
        </p:nvSpPr>
        <p:spPr>
          <a:xfrm>
            <a:off x="360000" y="1189440"/>
            <a:ext cx="84236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3"/>
          <p:cNvSpPr>
            <a:spLocks noGrp="1"/>
          </p:cNvSpPr>
          <p:nvPr>
            <p:ph type="body"/>
          </p:nvPr>
        </p:nvSpPr>
        <p:spPr>
          <a:xfrm>
            <a:off x="360000" y="2922480"/>
            <a:ext cx="842364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09" name="PlaceHolder 2"/>
          <p:cNvSpPr>
            <a:spLocks noGrp="1"/>
          </p:cNvSpPr>
          <p:nvPr>
            <p:ph type="body"/>
          </p:nvPr>
        </p:nvSpPr>
        <p:spPr>
          <a:xfrm>
            <a:off x="3600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3"/>
          <p:cNvSpPr>
            <a:spLocks noGrp="1"/>
          </p:cNvSpPr>
          <p:nvPr>
            <p:ph type="body"/>
          </p:nvPr>
        </p:nvSpPr>
        <p:spPr>
          <a:xfrm>
            <a:off x="46764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4"/>
          <p:cNvSpPr>
            <a:spLocks noGrp="1"/>
          </p:cNvSpPr>
          <p:nvPr>
            <p:ph type="body"/>
          </p:nvPr>
        </p:nvSpPr>
        <p:spPr>
          <a:xfrm>
            <a:off x="3600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5"/>
          <p:cNvSpPr>
            <a:spLocks noGrp="1"/>
          </p:cNvSpPr>
          <p:nvPr>
            <p:ph type="body"/>
          </p:nvPr>
        </p:nvSpPr>
        <p:spPr>
          <a:xfrm>
            <a:off x="46764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14" name="PlaceHolder 2"/>
          <p:cNvSpPr>
            <a:spLocks noGrp="1"/>
          </p:cNvSpPr>
          <p:nvPr>
            <p:ph type="body"/>
          </p:nvPr>
        </p:nvSpPr>
        <p:spPr>
          <a:xfrm>
            <a:off x="360000" y="118944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3"/>
          <p:cNvSpPr>
            <a:spLocks noGrp="1"/>
          </p:cNvSpPr>
          <p:nvPr>
            <p:ph type="body"/>
          </p:nvPr>
        </p:nvSpPr>
        <p:spPr>
          <a:xfrm>
            <a:off x="3208320" y="118944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4"/>
          <p:cNvSpPr>
            <a:spLocks noGrp="1"/>
          </p:cNvSpPr>
          <p:nvPr>
            <p:ph type="body"/>
          </p:nvPr>
        </p:nvSpPr>
        <p:spPr>
          <a:xfrm>
            <a:off x="6056640" y="118944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5"/>
          <p:cNvSpPr>
            <a:spLocks noGrp="1"/>
          </p:cNvSpPr>
          <p:nvPr>
            <p:ph type="body"/>
          </p:nvPr>
        </p:nvSpPr>
        <p:spPr>
          <a:xfrm>
            <a:off x="360000" y="292248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6"/>
          <p:cNvSpPr>
            <a:spLocks noGrp="1"/>
          </p:cNvSpPr>
          <p:nvPr>
            <p:ph type="body"/>
          </p:nvPr>
        </p:nvSpPr>
        <p:spPr>
          <a:xfrm>
            <a:off x="3208320" y="292248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7"/>
          <p:cNvSpPr>
            <a:spLocks noGrp="1"/>
          </p:cNvSpPr>
          <p:nvPr>
            <p:ph type="body"/>
          </p:nvPr>
        </p:nvSpPr>
        <p:spPr>
          <a:xfrm>
            <a:off x="6056640" y="292248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25" name="PlaceHolder 2"/>
          <p:cNvSpPr>
            <a:spLocks noGrp="1"/>
          </p:cNvSpPr>
          <p:nvPr>
            <p:ph type="subTitle"/>
          </p:nvPr>
        </p:nvSpPr>
        <p:spPr>
          <a:xfrm>
            <a:off x="360000" y="1189440"/>
            <a:ext cx="8423640" cy="3317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27" name="PlaceHolder 2"/>
          <p:cNvSpPr>
            <a:spLocks noGrp="1"/>
          </p:cNvSpPr>
          <p:nvPr>
            <p:ph type="body"/>
          </p:nvPr>
        </p:nvSpPr>
        <p:spPr>
          <a:xfrm>
            <a:off x="360000" y="1189440"/>
            <a:ext cx="8423640" cy="33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9" name="PlaceHolder 2"/>
          <p:cNvSpPr>
            <a:spLocks noGrp="1"/>
          </p:cNvSpPr>
          <p:nvPr>
            <p:ph type="body"/>
          </p:nvPr>
        </p:nvSpPr>
        <p:spPr>
          <a:xfrm>
            <a:off x="3600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0" name="PlaceHolder 3"/>
          <p:cNvSpPr>
            <a:spLocks noGrp="1"/>
          </p:cNvSpPr>
          <p:nvPr>
            <p:ph type="body"/>
          </p:nvPr>
        </p:nvSpPr>
        <p:spPr>
          <a:xfrm>
            <a:off x="46764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29" name="PlaceHolder 2"/>
          <p:cNvSpPr>
            <a:spLocks noGrp="1"/>
          </p:cNvSpPr>
          <p:nvPr>
            <p:ph type="body"/>
          </p:nvPr>
        </p:nvSpPr>
        <p:spPr>
          <a:xfrm>
            <a:off x="3600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30" name="PlaceHolder 3"/>
          <p:cNvSpPr>
            <a:spLocks noGrp="1"/>
          </p:cNvSpPr>
          <p:nvPr>
            <p:ph type="body"/>
          </p:nvPr>
        </p:nvSpPr>
        <p:spPr>
          <a:xfrm>
            <a:off x="46764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360000" y="360000"/>
            <a:ext cx="8423640" cy="2562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34" name="PlaceHolder 2"/>
          <p:cNvSpPr>
            <a:spLocks noGrp="1"/>
          </p:cNvSpPr>
          <p:nvPr>
            <p:ph type="body"/>
          </p:nvPr>
        </p:nvSpPr>
        <p:spPr>
          <a:xfrm>
            <a:off x="3600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35" name="PlaceHolder 3"/>
          <p:cNvSpPr>
            <a:spLocks noGrp="1"/>
          </p:cNvSpPr>
          <p:nvPr>
            <p:ph type="body"/>
          </p:nvPr>
        </p:nvSpPr>
        <p:spPr>
          <a:xfrm>
            <a:off x="46764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36" name="PlaceHolder 4"/>
          <p:cNvSpPr>
            <a:spLocks noGrp="1"/>
          </p:cNvSpPr>
          <p:nvPr>
            <p:ph type="body"/>
          </p:nvPr>
        </p:nvSpPr>
        <p:spPr>
          <a:xfrm>
            <a:off x="3600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38" name="PlaceHolder 2"/>
          <p:cNvSpPr>
            <a:spLocks noGrp="1"/>
          </p:cNvSpPr>
          <p:nvPr>
            <p:ph type="body"/>
          </p:nvPr>
        </p:nvSpPr>
        <p:spPr>
          <a:xfrm>
            <a:off x="3600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39" name="PlaceHolder 3"/>
          <p:cNvSpPr>
            <a:spLocks noGrp="1"/>
          </p:cNvSpPr>
          <p:nvPr>
            <p:ph type="body"/>
          </p:nvPr>
        </p:nvSpPr>
        <p:spPr>
          <a:xfrm>
            <a:off x="46764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40" name="PlaceHolder 4"/>
          <p:cNvSpPr>
            <a:spLocks noGrp="1"/>
          </p:cNvSpPr>
          <p:nvPr>
            <p:ph type="body"/>
          </p:nvPr>
        </p:nvSpPr>
        <p:spPr>
          <a:xfrm>
            <a:off x="46764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42" name="PlaceHolder 2"/>
          <p:cNvSpPr>
            <a:spLocks noGrp="1"/>
          </p:cNvSpPr>
          <p:nvPr>
            <p:ph type="body"/>
          </p:nvPr>
        </p:nvSpPr>
        <p:spPr>
          <a:xfrm>
            <a:off x="3600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3"/>
          <p:cNvSpPr>
            <a:spLocks noGrp="1"/>
          </p:cNvSpPr>
          <p:nvPr>
            <p:ph type="body"/>
          </p:nvPr>
        </p:nvSpPr>
        <p:spPr>
          <a:xfrm>
            <a:off x="46764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44" name="PlaceHolder 4"/>
          <p:cNvSpPr>
            <a:spLocks noGrp="1"/>
          </p:cNvSpPr>
          <p:nvPr>
            <p:ph type="body"/>
          </p:nvPr>
        </p:nvSpPr>
        <p:spPr>
          <a:xfrm>
            <a:off x="360000" y="2922480"/>
            <a:ext cx="842364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46" name="PlaceHolder 2"/>
          <p:cNvSpPr>
            <a:spLocks noGrp="1"/>
          </p:cNvSpPr>
          <p:nvPr>
            <p:ph type="body"/>
          </p:nvPr>
        </p:nvSpPr>
        <p:spPr>
          <a:xfrm>
            <a:off x="360000" y="1189440"/>
            <a:ext cx="84236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47" name="PlaceHolder 3"/>
          <p:cNvSpPr>
            <a:spLocks noGrp="1"/>
          </p:cNvSpPr>
          <p:nvPr>
            <p:ph type="body"/>
          </p:nvPr>
        </p:nvSpPr>
        <p:spPr>
          <a:xfrm>
            <a:off x="360000" y="2922480"/>
            <a:ext cx="842364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49" name="PlaceHolder 2"/>
          <p:cNvSpPr>
            <a:spLocks noGrp="1"/>
          </p:cNvSpPr>
          <p:nvPr>
            <p:ph type="body"/>
          </p:nvPr>
        </p:nvSpPr>
        <p:spPr>
          <a:xfrm>
            <a:off x="3600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50" name="PlaceHolder 3"/>
          <p:cNvSpPr>
            <a:spLocks noGrp="1"/>
          </p:cNvSpPr>
          <p:nvPr>
            <p:ph type="body"/>
          </p:nvPr>
        </p:nvSpPr>
        <p:spPr>
          <a:xfrm>
            <a:off x="46764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51" name="PlaceHolder 4"/>
          <p:cNvSpPr>
            <a:spLocks noGrp="1"/>
          </p:cNvSpPr>
          <p:nvPr>
            <p:ph type="body"/>
          </p:nvPr>
        </p:nvSpPr>
        <p:spPr>
          <a:xfrm>
            <a:off x="3600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5"/>
          <p:cNvSpPr>
            <a:spLocks noGrp="1"/>
          </p:cNvSpPr>
          <p:nvPr>
            <p:ph type="body"/>
          </p:nvPr>
        </p:nvSpPr>
        <p:spPr>
          <a:xfrm>
            <a:off x="46764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54" name="PlaceHolder 2"/>
          <p:cNvSpPr>
            <a:spLocks noGrp="1"/>
          </p:cNvSpPr>
          <p:nvPr>
            <p:ph type="body"/>
          </p:nvPr>
        </p:nvSpPr>
        <p:spPr>
          <a:xfrm>
            <a:off x="360000" y="118944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3"/>
          <p:cNvSpPr>
            <a:spLocks noGrp="1"/>
          </p:cNvSpPr>
          <p:nvPr>
            <p:ph type="body"/>
          </p:nvPr>
        </p:nvSpPr>
        <p:spPr>
          <a:xfrm>
            <a:off x="3208320" y="118944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56" name="PlaceHolder 4"/>
          <p:cNvSpPr>
            <a:spLocks noGrp="1"/>
          </p:cNvSpPr>
          <p:nvPr>
            <p:ph type="body"/>
          </p:nvPr>
        </p:nvSpPr>
        <p:spPr>
          <a:xfrm>
            <a:off x="6056640" y="118944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5"/>
          <p:cNvSpPr>
            <a:spLocks noGrp="1"/>
          </p:cNvSpPr>
          <p:nvPr>
            <p:ph type="body"/>
          </p:nvPr>
        </p:nvSpPr>
        <p:spPr>
          <a:xfrm>
            <a:off x="360000" y="292248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6"/>
          <p:cNvSpPr>
            <a:spLocks noGrp="1"/>
          </p:cNvSpPr>
          <p:nvPr>
            <p:ph type="body"/>
          </p:nvPr>
        </p:nvSpPr>
        <p:spPr>
          <a:xfrm>
            <a:off x="3208320" y="292248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7"/>
          <p:cNvSpPr>
            <a:spLocks noGrp="1"/>
          </p:cNvSpPr>
          <p:nvPr>
            <p:ph type="body"/>
          </p:nvPr>
        </p:nvSpPr>
        <p:spPr>
          <a:xfrm>
            <a:off x="6056640" y="292248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66" name="PlaceHolder 2"/>
          <p:cNvSpPr>
            <a:spLocks noGrp="1"/>
          </p:cNvSpPr>
          <p:nvPr>
            <p:ph type="subTitle"/>
          </p:nvPr>
        </p:nvSpPr>
        <p:spPr>
          <a:xfrm>
            <a:off x="360000" y="1189440"/>
            <a:ext cx="8423640" cy="3317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68" name="PlaceHolder 2"/>
          <p:cNvSpPr>
            <a:spLocks noGrp="1"/>
          </p:cNvSpPr>
          <p:nvPr>
            <p:ph type="body"/>
          </p:nvPr>
        </p:nvSpPr>
        <p:spPr>
          <a:xfrm>
            <a:off x="360000" y="1189440"/>
            <a:ext cx="8423640" cy="33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70" name="PlaceHolder 2"/>
          <p:cNvSpPr>
            <a:spLocks noGrp="1"/>
          </p:cNvSpPr>
          <p:nvPr>
            <p:ph type="body"/>
          </p:nvPr>
        </p:nvSpPr>
        <p:spPr>
          <a:xfrm>
            <a:off x="3600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71" name="PlaceHolder 3"/>
          <p:cNvSpPr>
            <a:spLocks noGrp="1"/>
          </p:cNvSpPr>
          <p:nvPr>
            <p:ph type="body"/>
          </p:nvPr>
        </p:nvSpPr>
        <p:spPr>
          <a:xfrm>
            <a:off x="46764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360000" y="360000"/>
            <a:ext cx="8423640" cy="2562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75" name="PlaceHolder 2"/>
          <p:cNvSpPr>
            <a:spLocks noGrp="1"/>
          </p:cNvSpPr>
          <p:nvPr>
            <p:ph type="body"/>
          </p:nvPr>
        </p:nvSpPr>
        <p:spPr>
          <a:xfrm>
            <a:off x="3600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76" name="PlaceHolder 3"/>
          <p:cNvSpPr>
            <a:spLocks noGrp="1"/>
          </p:cNvSpPr>
          <p:nvPr>
            <p:ph type="body"/>
          </p:nvPr>
        </p:nvSpPr>
        <p:spPr>
          <a:xfrm>
            <a:off x="46764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77" name="PlaceHolder 4"/>
          <p:cNvSpPr>
            <a:spLocks noGrp="1"/>
          </p:cNvSpPr>
          <p:nvPr>
            <p:ph type="body"/>
          </p:nvPr>
        </p:nvSpPr>
        <p:spPr>
          <a:xfrm>
            <a:off x="3600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79" name="PlaceHolder 2"/>
          <p:cNvSpPr>
            <a:spLocks noGrp="1"/>
          </p:cNvSpPr>
          <p:nvPr>
            <p:ph type="body"/>
          </p:nvPr>
        </p:nvSpPr>
        <p:spPr>
          <a:xfrm>
            <a:off x="3600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80" name="PlaceHolder 3"/>
          <p:cNvSpPr>
            <a:spLocks noGrp="1"/>
          </p:cNvSpPr>
          <p:nvPr>
            <p:ph type="body"/>
          </p:nvPr>
        </p:nvSpPr>
        <p:spPr>
          <a:xfrm>
            <a:off x="46764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81" name="PlaceHolder 4"/>
          <p:cNvSpPr>
            <a:spLocks noGrp="1"/>
          </p:cNvSpPr>
          <p:nvPr>
            <p:ph type="body"/>
          </p:nvPr>
        </p:nvSpPr>
        <p:spPr>
          <a:xfrm>
            <a:off x="46764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83" name="PlaceHolder 2"/>
          <p:cNvSpPr>
            <a:spLocks noGrp="1"/>
          </p:cNvSpPr>
          <p:nvPr>
            <p:ph type="body"/>
          </p:nvPr>
        </p:nvSpPr>
        <p:spPr>
          <a:xfrm>
            <a:off x="3600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84" name="PlaceHolder 3"/>
          <p:cNvSpPr>
            <a:spLocks noGrp="1"/>
          </p:cNvSpPr>
          <p:nvPr>
            <p:ph type="body"/>
          </p:nvPr>
        </p:nvSpPr>
        <p:spPr>
          <a:xfrm>
            <a:off x="46764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85" name="PlaceHolder 4"/>
          <p:cNvSpPr>
            <a:spLocks noGrp="1"/>
          </p:cNvSpPr>
          <p:nvPr>
            <p:ph type="body"/>
          </p:nvPr>
        </p:nvSpPr>
        <p:spPr>
          <a:xfrm>
            <a:off x="360000" y="2922480"/>
            <a:ext cx="842364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87" name="PlaceHolder 2"/>
          <p:cNvSpPr>
            <a:spLocks noGrp="1"/>
          </p:cNvSpPr>
          <p:nvPr>
            <p:ph type="body"/>
          </p:nvPr>
        </p:nvSpPr>
        <p:spPr>
          <a:xfrm>
            <a:off x="360000" y="1189440"/>
            <a:ext cx="84236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88" name="PlaceHolder 3"/>
          <p:cNvSpPr>
            <a:spLocks noGrp="1"/>
          </p:cNvSpPr>
          <p:nvPr>
            <p:ph type="body"/>
          </p:nvPr>
        </p:nvSpPr>
        <p:spPr>
          <a:xfrm>
            <a:off x="360000" y="2922480"/>
            <a:ext cx="842364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90" name="PlaceHolder 2"/>
          <p:cNvSpPr>
            <a:spLocks noGrp="1"/>
          </p:cNvSpPr>
          <p:nvPr>
            <p:ph type="body"/>
          </p:nvPr>
        </p:nvSpPr>
        <p:spPr>
          <a:xfrm>
            <a:off x="3600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91" name="PlaceHolder 3"/>
          <p:cNvSpPr>
            <a:spLocks noGrp="1"/>
          </p:cNvSpPr>
          <p:nvPr>
            <p:ph type="body"/>
          </p:nvPr>
        </p:nvSpPr>
        <p:spPr>
          <a:xfrm>
            <a:off x="46764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92" name="PlaceHolder 4"/>
          <p:cNvSpPr>
            <a:spLocks noGrp="1"/>
          </p:cNvSpPr>
          <p:nvPr>
            <p:ph type="body"/>
          </p:nvPr>
        </p:nvSpPr>
        <p:spPr>
          <a:xfrm>
            <a:off x="3600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93" name="PlaceHolder 5"/>
          <p:cNvSpPr>
            <a:spLocks noGrp="1"/>
          </p:cNvSpPr>
          <p:nvPr>
            <p:ph type="body"/>
          </p:nvPr>
        </p:nvSpPr>
        <p:spPr>
          <a:xfrm>
            <a:off x="46764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60000" y="360000"/>
            <a:ext cx="8423640" cy="2562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95" name="PlaceHolder 2"/>
          <p:cNvSpPr>
            <a:spLocks noGrp="1"/>
          </p:cNvSpPr>
          <p:nvPr>
            <p:ph type="body"/>
          </p:nvPr>
        </p:nvSpPr>
        <p:spPr>
          <a:xfrm>
            <a:off x="360000" y="118944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96" name="PlaceHolder 3"/>
          <p:cNvSpPr>
            <a:spLocks noGrp="1"/>
          </p:cNvSpPr>
          <p:nvPr>
            <p:ph type="body"/>
          </p:nvPr>
        </p:nvSpPr>
        <p:spPr>
          <a:xfrm>
            <a:off x="3208320" y="118944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97" name="PlaceHolder 4"/>
          <p:cNvSpPr>
            <a:spLocks noGrp="1"/>
          </p:cNvSpPr>
          <p:nvPr>
            <p:ph type="body"/>
          </p:nvPr>
        </p:nvSpPr>
        <p:spPr>
          <a:xfrm>
            <a:off x="6056640" y="118944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5"/>
          <p:cNvSpPr>
            <a:spLocks noGrp="1"/>
          </p:cNvSpPr>
          <p:nvPr>
            <p:ph type="body"/>
          </p:nvPr>
        </p:nvSpPr>
        <p:spPr>
          <a:xfrm>
            <a:off x="360000" y="292248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6"/>
          <p:cNvSpPr>
            <a:spLocks noGrp="1"/>
          </p:cNvSpPr>
          <p:nvPr>
            <p:ph type="body"/>
          </p:nvPr>
        </p:nvSpPr>
        <p:spPr>
          <a:xfrm>
            <a:off x="3208320" y="292248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200" name="PlaceHolder 7"/>
          <p:cNvSpPr>
            <a:spLocks noGrp="1"/>
          </p:cNvSpPr>
          <p:nvPr>
            <p:ph type="body"/>
          </p:nvPr>
        </p:nvSpPr>
        <p:spPr>
          <a:xfrm>
            <a:off x="6056640" y="2922480"/>
            <a:ext cx="271224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4" name="PlaceHolder 2"/>
          <p:cNvSpPr>
            <a:spLocks noGrp="1"/>
          </p:cNvSpPr>
          <p:nvPr>
            <p:ph type="body"/>
          </p:nvPr>
        </p:nvSpPr>
        <p:spPr>
          <a:xfrm>
            <a:off x="3600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46764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4"/>
          <p:cNvSpPr>
            <a:spLocks noGrp="1"/>
          </p:cNvSpPr>
          <p:nvPr>
            <p:ph type="body"/>
          </p:nvPr>
        </p:nvSpPr>
        <p:spPr>
          <a:xfrm>
            <a:off x="3600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8" name="PlaceHolder 2"/>
          <p:cNvSpPr>
            <a:spLocks noGrp="1"/>
          </p:cNvSpPr>
          <p:nvPr>
            <p:ph type="body"/>
          </p:nvPr>
        </p:nvSpPr>
        <p:spPr>
          <a:xfrm>
            <a:off x="360000" y="1189440"/>
            <a:ext cx="4110480" cy="331740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3"/>
          <p:cNvSpPr>
            <a:spLocks noGrp="1"/>
          </p:cNvSpPr>
          <p:nvPr>
            <p:ph type="body"/>
          </p:nvPr>
        </p:nvSpPr>
        <p:spPr>
          <a:xfrm>
            <a:off x="46764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4"/>
          <p:cNvSpPr>
            <a:spLocks noGrp="1"/>
          </p:cNvSpPr>
          <p:nvPr>
            <p:ph type="body"/>
          </p:nvPr>
        </p:nvSpPr>
        <p:spPr>
          <a:xfrm>
            <a:off x="4676400" y="292248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60000" y="360000"/>
            <a:ext cx="8423640" cy="55260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2" name="PlaceHolder 2"/>
          <p:cNvSpPr>
            <a:spLocks noGrp="1"/>
          </p:cNvSpPr>
          <p:nvPr>
            <p:ph type="body"/>
          </p:nvPr>
        </p:nvSpPr>
        <p:spPr>
          <a:xfrm>
            <a:off x="3600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3"/>
          <p:cNvSpPr>
            <a:spLocks noGrp="1"/>
          </p:cNvSpPr>
          <p:nvPr>
            <p:ph type="body"/>
          </p:nvPr>
        </p:nvSpPr>
        <p:spPr>
          <a:xfrm>
            <a:off x="4676400" y="1189440"/>
            <a:ext cx="4110480" cy="158220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4"/>
          <p:cNvSpPr>
            <a:spLocks noGrp="1"/>
          </p:cNvSpPr>
          <p:nvPr>
            <p:ph type="body"/>
          </p:nvPr>
        </p:nvSpPr>
        <p:spPr>
          <a:xfrm>
            <a:off x="360000" y="2922480"/>
            <a:ext cx="8423640" cy="1582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6;p1" descr=""/>
          <p:cNvPicPr/>
          <p:nvPr/>
        </p:nvPicPr>
        <p:blipFill>
          <a:blip r:embed="rId2"/>
          <a:stretch/>
        </p:blipFill>
        <p:spPr>
          <a:xfrm>
            <a:off x="0" y="4783680"/>
            <a:ext cx="9143640" cy="359640"/>
          </a:xfrm>
          <a:prstGeom prst="rect">
            <a:avLst/>
          </a:prstGeom>
          <a:ln>
            <a:noFill/>
          </a:ln>
        </p:spPr>
      </p:pic>
      <p:sp>
        <p:nvSpPr>
          <p:cNvPr id="1" name="PlaceHolder 1"/>
          <p:cNvSpPr>
            <a:spLocks noGrp="1"/>
          </p:cNvSpPr>
          <p:nvPr>
            <p:ph type="title"/>
          </p:nvPr>
        </p:nvSpPr>
        <p:spPr>
          <a:xfrm>
            <a:off x="360000" y="912960"/>
            <a:ext cx="8423640" cy="1935000"/>
          </a:xfrm>
          <a:prstGeom prst="rect">
            <a:avLst/>
          </a:prstGeom>
        </p:spPr>
        <p:txBody>
          <a:bodyPr tIns="91440" bIns="91440" anchor="ctr">
            <a:noAutofit/>
          </a:bodyPr>
          <a:p>
            <a:endParaRPr b="0" lang="en-US" sz="1400" spc="-1" strike="noStrike">
              <a:solidFill>
                <a:srgbClr val="000000"/>
              </a:solidFill>
              <a:latin typeface="Arial"/>
            </a:endParaRPr>
          </a:p>
        </p:txBody>
      </p:sp>
      <p:sp>
        <p:nvSpPr>
          <p:cNvPr id="2" name="PlaceHolder 2"/>
          <p:cNvSpPr>
            <a:spLocks noGrp="1"/>
          </p:cNvSpPr>
          <p:nvPr>
            <p:ph type="sldNum"/>
          </p:nvPr>
        </p:nvSpPr>
        <p:spPr>
          <a:xfrm>
            <a:off x="8556840" y="4749840"/>
            <a:ext cx="548280" cy="393120"/>
          </a:xfrm>
          <a:prstGeom prst="rect">
            <a:avLst/>
          </a:prstGeom>
        </p:spPr>
        <p:txBody>
          <a:bodyPr tIns="91440" bIns="91440">
            <a:noAutofit/>
          </a:bodyPr>
          <a:p>
            <a:pPr>
              <a:lnSpc>
                <a:spcPct val="100000"/>
              </a:lnSpc>
            </a:pPr>
            <a:fld id="{079039F7-F281-4E64-B3F1-F389A0632B94}"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Google Shape;6;p1" descr=""/>
          <p:cNvPicPr/>
          <p:nvPr/>
        </p:nvPicPr>
        <p:blipFill>
          <a:blip r:embed="rId2"/>
          <a:stretch/>
        </p:blipFill>
        <p:spPr>
          <a:xfrm>
            <a:off x="0" y="4783680"/>
            <a:ext cx="9143640" cy="359640"/>
          </a:xfrm>
          <a:prstGeom prst="rect">
            <a:avLst/>
          </a:prstGeom>
          <a:ln>
            <a:noFill/>
          </a:ln>
        </p:spPr>
      </p:pic>
      <p:sp>
        <p:nvSpPr>
          <p:cNvPr id="41" name="PlaceHolder 1"/>
          <p:cNvSpPr>
            <a:spLocks noGrp="1"/>
          </p:cNvSpPr>
          <p:nvPr>
            <p:ph type="title"/>
          </p:nvPr>
        </p:nvSpPr>
        <p:spPr>
          <a:xfrm>
            <a:off x="360000" y="360000"/>
            <a:ext cx="8423640" cy="552600"/>
          </a:xfrm>
          <a:prstGeom prst="rect">
            <a:avLst/>
          </a:prstGeom>
        </p:spPr>
        <p:txBody>
          <a:bodyPr tIns="91440" bIns="9144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2" name="PlaceHolder 2"/>
          <p:cNvSpPr>
            <a:spLocks noGrp="1"/>
          </p:cNvSpPr>
          <p:nvPr>
            <p:ph type="body"/>
          </p:nvPr>
        </p:nvSpPr>
        <p:spPr>
          <a:xfrm>
            <a:off x="360000" y="1189440"/>
            <a:ext cx="8423640" cy="3317400"/>
          </a:xfrm>
          <a:prstGeom prst="rect">
            <a:avLst/>
          </a:prstGeom>
        </p:spPr>
        <p:txBody>
          <a:bodyPr tIns="91440" bIns="91440" anchor="ctr">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43" name="PlaceHolder 3"/>
          <p:cNvSpPr>
            <a:spLocks noGrp="1"/>
          </p:cNvSpPr>
          <p:nvPr>
            <p:ph type="sldNum"/>
          </p:nvPr>
        </p:nvSpPr>
        <p:spPr>
          <a:xfrm>
            <a:off x="8556840" y="4749840"/>
            <a:ext cx="548280" cy="393120"/>
          </a:xfrm>
          <a:prstGeom prst="rect">
            <a:avLst/>
          </a:prstGeom>
        </p:spPr>
        <p:txBody>
          <a:bodyPr tIns="91440" bIns="91440">
            <a:noAutofit/>
          </a:bodyPr>
          <a:p>
            <a:pPr>
              <a:lnSpc>
                <a:spcPct val="100000"/>
              </a:lnSpc>
            </a:pPr>
            <a:fld id="{1EEAF256-31B4-405B-A72A-95977C0AC477}" type="slidenum">
              <a:rPr b="0" lang="en-US" sz="1300" spc="-1" strike="noStrike">
                <a:solidFill>
                  <a:srgbClr val="ffffff"/>
                </a:solidFill>
                <a:latin typeface="Arial"/>
                <a:ea typeface="Arial"/>
              </a:rPr>
              <a:t>1</a:t>
            </a:fld>
            <a:endParaRPr b="0" lang="en-US"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0" name="Google Shape;6;p1" descr=""/>
          <p:cNvPicPr/>
          <p:nvPr/>
        </p:nvPicPr>
        <p:blipFill>
          <a:blip r:embed="rId2"/>
          <a:stretch/>
        </p:blipFill>
        <p:spPr>
          <a:xfrm>
            <a:off x="0" y="4783680"/>
            <a:ext cx="9143640" cy="359640"/>
          </a:xfrm>
          <a:prstGeom prst="rect">
            <a:avLst/>
          </a:prstGeom>
          <a:ln>
            <a:noFill/>
          </a:ln>
        </p:spPr>
      </p:pic>
      <p:sp>
        <p:nvSpPr>
          <p:cNvPr id="81" name="PlaceHolder 1"/>
          <p:cNvSpPr>
            <a:spLocks noGrp="1"/>
          </p:cNvSpPr>
          <p:nvPr>
            <p:ph type="sldNum"/>
          </p:nvPr>
        </p:nvSpPr>
        <p:spPr>
          <a:xfrm>
            <a:off x="8548560" y="4739400"/>
            <a:ext cx="548280" cy="393120"/>
          </a:xfrm>
          <a:prstGeom prst="rect">
            <a:avLst/>
          </a:prstGeom>
        </p:spPr>
        <p:txBody>
          <a:bodyPr tIns="91440" bIns="91440" anchor="ctr">
            <a:noAutofit/>
          </a:bodyPr>
          <a:p>
            <a:pPr>
              <a:lnSpc>
                <a:spcPct val="100000"/>
              </a:lnSpc>
            </a:pPr>
            <a:fld id="{11095851-D182-49C5-973F-6246B1291482}"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82" name="PlaceHolder 2"/>
          <p:cNvSpPr>
            <a:spLocks noGrp="1"/>
          </p:cNvSpPr>
          <p:nvPr>
            <p:ph type="title"/>
          </p:nvPr>
        </p:nvSpPr>
        <p:spPr>
          <a:xfrm>
            <a:off x="360000" y="360000"/>
            <a:ext cx="8423640" cy="552600"/>
          </a:xfrm>
          <a:prstGeom prst="rect">
            <a:avLst/>
          </a:prstGeom>
        </p:spPr>
        <p:txBody>
          <a:bodyPr tIns="91440" bIns="9144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83" name="PlaceHolder 3"/>
          <p:cNvSpPr>
            <a:spLocks noGrp="1"/>
          </p:cNvSpPr>
          <p:nvPr>
            <p:ph type="body"/>
          </p:nvPr>
        </p:nvSpPr>
        <p:spPr>
          <a:xfrm>
            <a:off x="360000" y="1189440"/>
            <a:ext cx="8423640" cy="3317400"/>
          </a:xfrm>
          <a:prstGeom prst="rect">
            <a:avLst/>
          </a:prstGeom>
        </p:spPr>
        <p:txBody>
          <a:bodyPr tIns="91440" bIns="91440" anchor="ctr">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0" name="Google Shape;6;p1" descr=""/>
          <p:cNvPicPr/>
          <p:nvPr/>
        </p:nvPicPr>
        <p:blipFill>
          <a:blip r:embed="rId2"/>
          <a:stretch/>
        </p:blipFill>
        <p:spPr>
          <a:xfrm>
            <a:off x="0" y="4783680"/>
            <a:ext cx="9143640" cy="359640"/>
          </a:xfrm>
          <a:prstGeom prst="rect">
            <a:avLst/>
          </a:prstGeom>
          <a:ln>
            <a:noFill/>
          </a:ln>
        </p:spPr>
      </p:pic>
      <p:sp>
        <p:nvSpPr>
          <p:cNvPr id="121" name="PlaceHolder 1"/>
          <p:cNvSpPr>
            <a:spLocks noGrp="1"/>
          </p:cNvSpPr>
          <p:nvPr>
            <p:ph type="title"/>
          </p:nvPr>
        </p:nvSpPr>
        <p:spPr>
          <a:xfrm>
            <a:off x="360000" y="1465920"/>
            <a:ext cx="8423640" cy="2211480"/>
          </a:xfrm>
          <a:prstGeom prst="rect">
            <a:avLst/>
          </a:prstGeom>
        </p:spPr>
        <p:txBody>
          <a:bodyPr tIns="91440" bIns="91440" anchor="ctr">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22" name="PlaceHolder 2"/>
          <p:cNvSpPr>
            <a:spLocks noGrp="1"/>
          </p:cNvSpPr>
          <p:nvPr>
            <p:ph type="sldNum"/>
          </p:nvPr>
        </p:nvSpPr>
        <p:spPr>
          <a:xfrm>
            <a:off x="8556840" y="4749840"/>
            <a:ext cx="548280" cy="393120"/>
          </a:xfrm>
          <a:prstGeom prst="rect">
            <a:avLst/>
          </a:prstGeom>
        </p:spPr>
        <p:txBody>
          <a:bodyPr tIns="91440" bIns="91440">
            <a:noAutofit/>
          </a:bodyPr>
          <a:p>
            <a:pPr>
              <a:lnSpc>
                <a:spcPct val="100000"/>
              </a:lnSpc>
            </a:pPr>
            <a:fld id="{C1955ED2-3696-4197-9A4B-620F1139EA81}"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12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0" name="Google Shape;6;p1" descr=""/>
          <p:cNvPicPr/>
          <p:nvPr/>
        </p:nvPicPr>
        <p:blipFill>
          <a:blip r:embed="rId2"/>
          <a:stretch/>
        </p:blipFill>
        <p:spPr>
          <a:xfrm>
            <a:off x="0" y="4783680"/>
            <a:ext cx="9143640" cy="359640"/>
          </a:xfrm>
          <a:prstGeom prst="rect">
            <a:avLst/>
          </a:prstGeom>
          <a:ln>
            <a:noFill/>
          </a:ln>
        </p:spPr>
      </p:pic>
      <p:sp>
        <p:nvSpPr>
          <p:cNvPr id="161" name="PlaceHolder 1"/>
          <p:cNvSpPr>
            <a:spLocks noGrp="1"/>
          </p:cNvSpPr>
          <p:nvPr>
            <p:ph type="title"/>
          </p:nvPr>
        </p:nvSpPr>
        <p:spPr>
          <a:xfrm>
            <a:off x="360000" y="360000"/>
            <a:ext cx="8423640" cy="552600"/>
          </a:xfrm>
          <a:prstGeom prst="rect">
            <a:avLst/>
          </a:prstGeom>
        </p:spPr>
        <p:txBody>
          <a:bodyPr tIns="91440" bIns="9144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62" name="PlaceHolder 2"/>
          <p:cNvSpPr>
            <a:spLocks noGrp="1"/>
          </p:cNvSpPr>
          <p:nvPr>
            <p:ph type="body"/>
          </p:nvPr>
        </p:nvSpPr>
        <p:spPr>
          <a:xfrm>
            <a:off x="360000" y="1189440"/>
            <a:ext cx="3951360" cy="3317400"/>
          </a:xfrm>
          <a:prstGeom prst="rect">
            <a:avLst/>
          </a:prstGeom>
        </p:spPr>
        <p:txBody>
          <a:bodyPr tIns="91440" bIns="91440" anchor="ctr">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163" name="PlaceHolder 3"/>
          <p:cNvSpPr>
            <a:spLocks noGrp="1"/>
          </p:cNvSpPr>
          <p:nvPr>
            <p:ph type="body"/>
          </p:nvPr>
        </p:nvSpPr>
        <p:spPr>
          <a:xfrm>
            <a:off x="4832280" y="1189440"/>
            <a:ext cx="3951360" cy="3317400"/>
          </a:xfrm>
          <a:prstGeom prst="rect">
            <a:avLst/>
          </a:prstGeom>
        </p:spPr>
        <p:txBody>
          <a:bodyPr tIns="91440" bIns="91440" anchor="ctr">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164" name="PlaceHolder 4"/>
          <p:cNvSpPr>
            <a:spLocks noGrp="1"/>
          </p:cNvSpPr>
          <p:nvPr>
            <p:ph type="sldNum"/>
          </p:nvPr>
        </p:nvSpPr>
        <p:spPr>
          <a:xfrm>
            <a:off x="8556840" y="4749840"/>
            <a:ext cx="548280" cy="393120"/>
          </a:xfrm>
          <a:prstGeom prst="rect">
            <a:avLst/>
          </a:prstGeom>
        </p:spPr>
        <p:txBody>
          <a:bodyPr tIns="91440" bIns="91440">
            <a:noAutofit/>
          </a:bodyPr>
          <a:p>
            <a:pPr>
              <a:lnSpc>
                <a:spcPct val="100000"/>
              </a:lnSpc>
            </a:pPr>
            <a:fld id="{63E3131D-2E42-4295-8321-C569482A0439}" type="slidenum">
              <a:rPr b="0" lang="en-US" sz="1300" spc="-1" strike="noStrike">
                <a:solidFill>
                  <a:srgbClr val="ffffff"/>
                </a:solidFill>
                <a:latin typeface="Arial"/>
                <a:ea typeface="Arial"/>
              </a:rPr>
              <a:t>&lt;number&gt;</a:t>
            </a:fld>
            <a:endParaRPr b="0" lang="en-US"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jpeg"/><Relationship Id="rId3"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360000" y="912960"/>
            <a:ext cx="8423640" cy="1935000"/>
          </a:xfrm>
          <a:prstGeom prst="rect">
            <a:avLst/>
          </a:prstGeom>
          <a:noFill/>
          <a:ln>
            <a:noFill/>
          </a:ln>
        </p:spPr>
        <p:txBody>
          <a:bodyPr tIns="91440" bIns="91440" anchor="ctr">
            <a:noAutofit/>
          </a:bodyPr>
          <a:p>
            <a:pPr algn="ctr">
              <a:lnSpc>
                <a:spcPct val="85000"/>
              </a:lnSpc>
            </a:pPr>
            <a:r>
              <a:rPr b="1" lang="en-US" sz="5450" spc="-1" strike="noStrike">
                <a:solidFill>
                  <a:srgbClr val="464547"/>
                </a:solidFill>
                <a:latin typeface="Verdana"/>
                <a:ea typeface="Verdana"/>
              </a:rPr>
              <a:t>Web overview</a:t>
            </a:r>
            <a:endParaRPr b="0" lang="en-US" sz="5450" spc="-1" strike="noStrike">
              <a:solidFill>
                <a:srgbClr val="000000"/>
              </a:solidFill>
              <a:latin typeface="Arial"/>
            </a:endParaRPr>
          </a:p>
        </p:txBody>
      </p:sp>
      <p:sp>
        <p:nvSpPr>
          <p:cNvPr id="208" name="TextShape 2"/>
          <p:cNvSpPr txBox="1"/>
          <p:nvPr/>
        </p:nvSpPr>
        <p:spPr>
          <a:xfrm>
            <a:off x="5098680" y="3500280"/>
            <a:ext cx="3158640" cy="1006920"/>
          </a:xfrm>
          <a:prstGeom prst="rect">
            <a:avLst/>
          </a:prstGeom>
          <a:solidFill>
            <a:srgbClr val="ffffff"/>
          </a:solidFill>
          <a:ln>
            <a:noFill/>
          </a:ln>
        </p:spPr>
        <p:txBody>
          <a:bodyPr tIns="91440" bIns="91440" anchor="ctr">
            <a:noAutofit/>
          </a:bodyPr>
          <a:p>
            <a:pPr>
              <a:lnSpc>
                <a:spcPct val="100000"/>
              </a:lnSpc>
            </a:pPr>
            <a:r>
              <a:rPr b="1" lang="en-US" sz="1400" spc="-1" strike="noStrike">
                <a:latin typeface="Verdana"/>
                <a:ea typeface="Verdana"/>
              </a:rPr>
              <a:t>Sergiy Kukharyev</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solidFill>
                  <a:srgbClr val="000000"/>
                </a:solidFill>
                <a:latin typeface="Verdana"/>
                <a:ea typeface="Verdana"/>
              </a:rPr>
              <a:t>telegram: 095-397-398-1</a:t>
            </a:r>
            <a:endParaRPr b="0" lang="en-US" sz="1400" spc="-1" strike="noStrike">
              <a:latin typeface="Arial"/>
            </a:endParaRPr>
          </a:p>
          <a:p>
            <a:pPr>
              <a:lnSpc>
                <a:spcPct val="100000"/>
              </a:lnSpc>
            </a:pPr>
            <a:r>
              <a:rPr b="1" lang="en-US" sz="1400" spc="-1" strike="noStrike">
                <a:solidFill>
                  <a:srgbClr val="000000"/>
                </a:solidFill>
                <a:latin typeface="Verdana"/>
                <a:ea typeface="Verdana"/>
              </a:rPr>
              <a:t>http://github.com/epam-sergej/FE</a:t>
            </a:r>
            <a:endParaRPr b="0" lang="en-US" sz="1400" spc="-1" strike="noStrike">
              <a:latin typeface="Arial"/>
            </a:endParaRPr>
          </a:p>
        </p:txBody>
      </p:sp>
      <p:sp>
        <p:nvSpPr>
          <p:cNvPr id="209" name="TextShape 3"/>
          <p:cNvSpPr txBox="1"/>
          <p:nvPr/>
        </p:nvSpPr>
        <p:spPr>
          <a:xfrm>
            <a:off x="8556840" y="4749840"/>
            <a:ext cx="548280" cy="393120"/>
          </a:xfrm>
          <a:prstGeom prst="rect">
            <a:avLst/>
          </a:prstGeom>
          <a:noFill/>
          <a:ln>
            <a:noFill/>
          </a:ln>
        </p:spPr>
        <p:txBody>
          <a:bodyPr tIns="91440" bIns="91440">
            <a:noAutofit/>
          </a:bodyPr>
          <a:p>
            <a:pPr>
              <a:lnSpc>
                <a:spcPct val="100000"/>
              </a:lnSpc>
            </a:pPr>
            <a:fld id="{A3426A5E-7E36-41DF-8E92-D0DAF152A1EA}" type="slidenum">
              <a:rPr b="0" lang="en-US" sz="1300" spc="-1" strike="noStrike">
                <a:solidFill>
                  <a:srgbClr val="ffffff"/>
                </a:solidFill>
                <a:latin typeface="Arial"/>
                <a:ea typeface="Arial"/>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360000" y="1465920"/>
            <a:ext cx="8423640" cy="2211480"/>
          </a:xfrm>
          <a:prstGeom prst="rect">
            <a:avLst/>
          </a:prstGeom>
          <a:noFill/>
          <a:ln>
            <a:noFill/>
          </a:ln>
        </p:spPr>
        <p:txBody>
          <a:bodyPr tIns="91440" bIns="91440" anchor="ctr">
            <a:noAutofit/>
          </a:bodyPr>
          <a:p>
            <a:pPr>
              <a:lnSpc>
                <a:spcPct val="100000"/>
              </a:lnSpc>
            </a:pPr>
            <a:r>
              <a:rPr b="1" lang="en-US" sz="3600" spc="-1" strike="noStrike">
                <a:solidFill>
                  <a:srgbClr val="000000"/>
                </a:solidFill>
                <a:latin typeface="Verdana"/>
                <a:ea typeface="Verdana"/>
              </a:rPr>
              <a:t>2. Methods, Response Statuses, Headers</a:t>
            </a:r>
            <a:endParaRPr b="0" lang="en-US" sz="3600" spc="-1" strike="noStrike">
              <a:solidFill>
                <a:srgbClr val="000000"/>
              </a:solidFill>
              <a:latin typeface="Arial"/>
            </a:endParaRPr>
          </a:p>
        </p:txBody>
      </p:sp>
      <p:sp>
        <p:nvSpPr>
          <p:cNvPr id="244" name="TextShape 2"/>
          <p:cNvSpPr txBox="1"/>
          <p:nvPr/>
        </p:nvSpPr>
        <p:spPr>
          <a:xfrm>
            <a:off x="8556840" y="4749840"/>
            <a:ext cx="548280" cy="393120"/>
          </a:xfrm>
          <a:prstGeom prst="rect">
            <a:avLst/>
          </a:prstGeom>
          <a:noFill/>
          <a:ln>
            <a:noFill/>
          </a:ln>
        </p:spPr>
        <p:txBody>
          <a:bodyPr tIns="91440" bIns="91440">
            <a:noAutofit/>
          </a:bodyPr>
          <a:p>
            <a:pPr>
              <a:lnSpc>
                <a:spcPct val="100000"/>
              </a:lnSpc>
            </a:pPr>
            <a:fld id="{9CF28662-A70F-47EB-BE45-100DB16E14B7}" type="slidenum">
              <a:rPr b="0" lang="en-US" sz="1300" spc="-1" strike="noStrike">
                <a:solidFill>
                  <a:srgbClr val="ffffff"/>
                </a:solidFill>
                <a:latin typeface="Arial"/>
                <a:ea typeface="Arial"/>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C9FDF18A-C3B7-45E4-8100-68856654A0B5}"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46"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Request Format</a:t>
            </a:r>
            <a:endParaRPr b="0" lang="en-US" sz="1400" spc="-1" strike="noStrike">
              <a:solidFill>
                <a:srgbClr val="000000"/>
              </a:solidFill>
              <a:latin typeface="Arial"/>
            </a:endParaRPr>
          </a:p>
        </p:txBody>
      </p:sp>
      <p:sp>
        <p:nvSpPr>
          <p:cNvPr id="247" name="TextShape 3"/>
          <p:cNvSpPr txBox="1"/>
          <p:nvPr/>
        </p:nvSpPr>
        <p:spPr>
          <a:xfrm>
            <a:off x="4832280" y="1189440"/>
            <a:ext cx="3951360" cy="3317400"/>
          </a:xfrm>
          <a:prstGeom prst="rect">
            <a:avLst/>
          </a:prstGeom>
          <a:noFill/>
          <a:ln>
            <a:noFill/>
          </a:ln>
        </p:spPr>
        <p:txBody>
          <a:bodyPr tIns="91440" bIns="91440" anchor="ctr">
            <a:noAutofit/>
          </a:bodyPr>
          <a:p>
            <a:pPr>
              <a:lnSpc>
                <a:spcPct val="100000"/>
              </a:lnSpc>
            </a:pPr>
            <a:r>
              <a:rPr b="0" lang="en-US" sz="1200" spc="-1" strike="noStrike">
                <a:solidFill>
                  <a:srgbClr val="666666"/>
                </a:solidFill>
                <a:latin typeface="Verdana"/>
                <a:ea typeface="Verdana"/>
              </a:rPr>
              <a:t>GET / HTTP/1.1</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1" lang="en-US" sz="1200" spc="-1" strike="noStrike">
                <a:solidFill>
                  <a:srgbClr val="666666"/>
                </a:solidFill>
                <a:latin typeface="Verdana"/>
                <a:ea typeface="Verdana"/>
              </a:rPr>
              <a:t>Accept</a:t>
            </a:r>
            <a:r>
              <a:rPr b="0" lang="en-US" sz="1200" spc="-1" strike="noStrike">
                <a:solidFill>
                  <a:srgbClr val="666666"/>
                </a:solidFill>
                <a:latin typeface="Verdana"/>
                <a:ea typeface="Verdana"/>
              </a:rPr>
              <a:t>: image/gif, image/x-xbitmap, image/jpeg, image/pjpeg, ..., */*</a:t>
            </a:r>
            <a:endParaRPr b="0" lang="en-US" sz="1200" spc="-1" strike="noStrike">
              <a:solidFill>
                <a:srgbClr val="000000"/>
              </a:solidFill>
              <a:latin typeface="Arial"/>
            </a:endParaRPr>
          </a:p>
          <a:p>
            <a:pPr>
              <a:lnSpc>
                <a:spcPct val="100000"/>
              </a:lnSpc>
            </a:pPr>
            <a:r>
              <a:rPr b="1" lang="en-US" sz="1200" spc="-1" strike="noStrike">
                <a:solidFill>
                  <a:srgbClr val="666666"/>
                </a:solidFill>
                <a:latin typeface="Verdana"/>
                <a:ea typeface="Verdana"/>
              </a:rPr>
              <a:t>Accept-Language</a:t>
            </a:r>
            <a:r>
              <a:rPr b="0" lang="en-US" sz="1200" spc="-1" strike="noStrike">
                <a:solidFill>
                  <a:srgbClr val="666666"/>
                </a:solidFill>
                <a:latin typeface="Verdana"/>
                <a:ea typeface="Verdana"/>
              </a:rPr>
              <a:t>: en-us</a:t>
            </a:r>
            <a:endParaRPr b="0" lang="en-US" sz="1200" spc="-1" strike="noStrike">
              <a:solidFill>
                <a:srgbClr val="000000"/>
              </a:solidFill>
              <a:latin typeface="Arial"/>
            </a:endParaRPr>
          </a:p>
          <a:p>
            <a:pPr>
              <a:lnSpc>
                <a:spcPct val="100000"/>
              </a:lnSpc>
            </a:pPr>
            <a:r>
              <a:rPr b="1" lang="en-US" sz="1200" spc="-1" strike="noStrike">
                <a:solidFill>
                  <a:srgbClr val="666666"/>
                </a:solidFill>
                <a:latin typeface="Verdana"/>
                <a:ea typeface="Verdana"/>
              </a:rPr>
              <a:t>Accept-Encoding</a:t>
            </a:r>
            <a:r>
              <a:rPr b="0" lang="en-US" sz="1200" spc="-1" strike="noStrike">
                <a:solidFill>
                  <a:srgbClr val="666666"/>
                </a:solidFill>
                <a:latin typeface="Verdana"/>
                <a:ea typeface="Verdana"/>
              </a:rPr>
              <a:t>: gzip, deflate</a:t>
            </a:r>
            <a:endParaRPr b="0" lang="en-US" sz="1200" spc="-1" strike="noStrike">
              <a:solidFill>
                <a:srgbClr val="000000"/>
              </a:solidFill>
              <a:latin typeface="Arial"/>
            </a:endParaRPr>
          </a:p>
          <a:p>
            <a:pPr>
              <a:lnSpc>
                <a:spcPct val="100000"/>
              </a:lnSpc>
            </a:pPr>
            <a:r>
              <a:rPr b="1" lang="en-US" sz="1200" spc="-1" strike="noStrike">
                <a:solidFill>
                  <a:srgbClr val="666666"/>
                </a:solidFill>
                <a:latin typeface="Verdana"/>
                <a:ea typeface="Verdana"/>
              </a:rPr>
              <a:t>User-Agent</a:t>
            </a:r>
            <a:r>
              <a:rPr b="0" lang="en-US" sz="1200" spc="-1" strike="noStrike">
                <a:solidFill>
                  <a:srgbClr val="666666"/>
                </a:solidFill>
                <a:latin typeface="Verdana"/>
                <a:ea typeface="Verdana"/>
              </a:rPr>
              <a:t>: Mozilla/4.0 (compatible; MSIE 6.0; Windows NT 5.1; SV1; .NET CLR 2.0.50727; .NET CLR 3.0.04506.30; InfoPath.2; .NET CLR 3.0.04506.648)</a:t>
            </a:r>
            <a:endParaRPr b="0" lang="en-US" sz="1200" spc="-1" strike="noStrike">
              <a:solidFill>
                <a:srgbClr val="000000"/>
              </a:solidFill>
              <a:latin typeface="Arial"/>
            </a:endParaRPr>
          </a:p>
          <a:p>
            <a:pPr>
              <a:lnSpc>
                <a:spcPct val="100000"/>
              </a:lnSpc>
            </a:pPr>
            <a:r>
              <a:rPr b="1" lang="en-US" sz="1200" spc="-1" strike="noStrike">
                <a:solidFill>
                  <a:srgbClr val="666666"/>
                </a:solidFill>
                <a:latin typeface="Verdana"/>
                <a:ea typeface="Verdana"/>
              </a:rPr>
              <a:t>Host</a:t>
            </a:r>
            <a:r>
              <a:rPr b="0" lang="en-US" sz="1200" spc="-1" strike="noStrike">
                <a:solidFill>
                  <a:srgbClr val="666666"/>
                </a:solidFill>
                <a:latin typeface="Verdana"/>
                <a:ea typeface="Verdana"/>
              </a:rPr>
              <a:t>: www.epam.com:80</a:t>
            </a:r>
            <a:endParaRPr b="0" lang="en-US" sz="1200" spc="-1" strike="noStrike">
              <a:solidFill>
                <a:srgbClr val="000000"/>
              </a:solidFill>
              <a:latin typeface="Arial"/>
            </a:endParaRPr>
          </a:p>
          <a:p>
            <a:pPr>
              <a:lnSpc>
                <a:spcPct val="100000"/>
              </a:lnSpc>
            </a:pPr>
            <a:r>
              <a:rPr b="1" lang="en-US" sz="1200" spc="-1" strike="noStrike">
                <a:solidFill>
                  <a:srgbClr val="666666"/>
                </a:solidFill>
                <a:latin typeface="Verdana"/>
                <a:ea typeface="Verdana"/>
              </a:rPr>
              <a:t>Connection</a:t>
            </a:r>
            <a:r>
              <a:rPr b="0" lang="en-US" sz="1200" spc="-1" strike="noStrike">
                <a:solidFill>
                  <a:srgbClr val="666666"/>
                </a:solidFill>
                <a:latin typeface="Verdana"/>
                <a:ea typeface="Verdana"/>
              </a:rPr>
              <a:t>: Keep-Alive</a:t>
            </a:r>
            <a:endParaRPr b="0" lang="en-US" sz="1200" spc="-1" strike="noStrike">
              <a:solidFill>
                <a:srgbClr val="000000"/>
              </a:solidFill>
              <a:latin typeface="Arial"/>
            </a:endParaRPr>
          </a:p>
          <a:p>
            <a:pPr>
              <a:lnSpc>
                <a:spcPct val="100000"/>
              </a:lnSpc>
            </a:pPr>
            <a:r>
              <a:rPr b="0" lang="en-US" sz="1200" spc="-1" strike="noStrike">
                <a:solidFill>
                  <a:srgbClr val="666666"/>
                </a:solidFill>
                <a:latin typeface="Verdana"/>
                <a:ea typeface="Verdana"/>
              </a:rPr>
              <a: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i="1" lang="en-US" sz="1200" spc="-1" strike="noStrike">
                <a:solidFill>
                  <a:srgbClr val="666666"/>
                </a:solidFill>
                <a:latin typeface="Verdana"/>
                <a:ea typeface="Verdana"/>
              </a:rPr>
              <a:t>&lt;Empty line&gt;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i="1" lang="en-US" sz="1200" spc="-1" strike="noStrike">
                <a:solidFill>
                  <a:srgbClr val="666666"/>
                </a:solidFill>
                <a:latin typeface="Verdana"/>
                <a:ea typeface="Verdana"/>
              </a:rPr>
              <a:t>&lt;HTTP BODY&gt;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sp>
        <p:nvSpPr>
          <p:cNvPr id="248" name="TextShape 4"/>
          <p:cNvSpPr txBox="1"/>
          <p:nvPr/>
        </p:nvSpPr>
        <p:spPr>
          <a:xfrm>
            <a:off x="360000" y="1189440"/>
            <a:ext cx="3951360" cy="3317400"/>
          </a:xfrm>
          <a:prstGeom prst="rect">
            <a:avLst/>
          </a:prstGeom>
          <a:noFill/>
          <a:ln>
            <a:noFill/>
          </a:ln>
        </p:spPr>
        <p:txBody>
          <a:bodyPr tIns="91440" bIns="91440" anchor="ctr">
            <a:noAutofit/>
          </a:bodyPr>
          <a:p>
            <a:pPr>
              <a:lnSpc>
                <a:spcPct val="100000"/>
              </a:lnSpc>
            </a:pPr>
            <a:r>
              <a:rPr b="0" i="1" lang="en-US" sz="1400" spc="-1" strike="noStrike">
                <a:solidFill>
                  <a:srgbClr val="666666"/>
                </a:solidFill>
                <a:latin typeface="Verdana"/>
                <a:ea typeface="Verdana"/>
              </a:rPr>
              <a:t>&lt;Header line&gt;</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Method</a:t>
            </a:r>
            <a:r>
              <a:rPr b="0" i="1" lang="en-US" sz="1400" spc="-1" strike="noStrike">
                <a:solidFill>
                  <a:srgbClr val="666666"/>
                </a:solidFill>
                <a:latin typeface="Verdana"/>
                <a:ea typeface="Verdana"/>
              </a:rPr>
              <a:t>&lt;space&gt;</a:t>
            </a:r>
            <a:r>
              <a:rPr b="0" lang="en-US" sz="1400" spc="-1" strike="noStrike">
                <a:solidFill>
                  <a:srgbClr val="666666"/>
                </a:solidFill>
                <a:latin typeface="Verdana"/>
                <a:ea typeface="Verdana"/>
              </a:rPr>
              <a:t>URI</a:t>
            </a:r>
            <a:r>
              <a:rPr b="0" i="1" lang="en-US" sz="1400" spc="-1" strike="noStrike">
                <a:solidFill>
                  <a:srgbClr val="666666"/>
                </a:solidFill>
                <a:latin typeface="Verdana"/>
                <a:ea typeface="Verdana"/>
              </a:rPr>
              <a:t>&lt;space&gt;</a:t>
            </a:r>
            <a:r>
              <a:rPr b="0" lang="en-US" sz="1400" spc="-1" strike="noStrike">
                <a:solidFill>
                  <a:srgbClr val="666666"/>
                </a:solidFill>
                <a:latin typeface="Verdana"/>
                <a:ea typeface="Verdana"/>
              </a:rPr>
              <a:t>Version</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i="1" lang="en-US" sz="1400" spc="-1" strike="noStrike">
                <a:solidFill>
                  <a:srgbClr val="666666"/>
                </a:solidFill>
                <a:latin typeface="Verdana"/>
                <a:ea typeface="Verdana"/>
              </a:rPr>
              <a:t>&lt;Header key1&gt;:&lt;Header value1&gt;</a:t>
            </a:r>
            <a:endParaRPr b="0" lang="en-US" sz="1400" spc="-1" strike="noStrike">
              <a:solidFill>
                <a:srgbClr val="000000"/>
              </a:solidFill>
              <a:latin typeface="Arial"/>
            </a:endParaRPr>
          </a:p>
          <a:p>
            <a:pPr>
              <a:lnSpc>
                <a:spcPct val="100000"/>
              </a:lnSpc>
            </a:pPr>
            <a:r>
              <a:rPr b="0" i="1" lang="en-US" sz="1400" spc="-1" strike="noStrike">
                <a:solidFill>
                  <a:srgbClr val="666666"/>
                </a:solidFill>
                <a:latin typeface="Verdana"/>
                <a:ea typeface="Verdana"/>
              </a:rPr>
              <a:t>&lt;Header key2&gt;:&lt;Header value2</a:t>
            </a:r>
            <a:r>
              <a:rPr b="0" lang="en-US" sz="1400" spc="-1" strike="noStrike">
                <a:solidFill>
                  <a:srgbClr val="666666"/>
                </a:solidFill>
                <a:latin typeface="Verdana"/>
                <a:ea typeface="Verdana"/>
              </a:rPr>
              <a:t>&gt;</a:t>
            </a:r>
            <a:endParaRPr b="0" lang="en-US" sz="1400" spc="-1" strike="noStrike">
              <a:solidFill>
                <a:srgbClr val="000000"/>
              </a:solidFill>
              <a:latin typeface="Arial"/>
            </a:endParaRPr>
          </a:p>
          <a:p>
            <a:pPr>
              <a:lnSpc>
                <a:spcPct val="100000"/>
              </a:lnSpc>
            </a:pPr>
            <a:r>
              <a:rPr b="0" i="1" lang="en-US" sz="1400" spc="-1" strike="noStrike">
                <a:solidFill>
                  <a:srgbClr val="666666"/>
                </a:solidFill>
                <a:latin typeface="Verdana"/>
                <a:ea typeface="Verdana"/>
              </a:rPr>
              <a:t>&lt;Header key3&gt;:&lt;Header value3&gt;</a:t>
            </a:r>
            <a:endParaRPr b="0" lang="en-US" sz="1400" spc="-1" strike="noStrike">
              <a:solidFill>
                <a:srgbClr val="000000"/>
              </a:solidFill>
              <a:latin typeface="Arial"/>
            </a:endParaRPr>
          </a:p>
          <a:p>
            <a:pPr>
              <a:lnSpc>
                <a:spcPct val="100000"/>
              </a:lnSpc>
            </a:pPr>
            <a:r>
              <a:rPr b="0" i="1" lang="en-US" sz="1400" spc="-1" strike="noStrike">
                <a:solidFill>
                  <a:srgbClr val="666666"/>
                </a:solidFill>
                <a:latin typeface="Verdana"/>
                <a:ea typeface="Verdana"/>
              </a:rPr>
              <a:t>&lt;Header key4&gt;:&lt;Header value4&gt;</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i="1" lang="en-US" sz="1400" spc="-1" strike="noStrike">
                <a:solidFill>
                  <a:srgbClr val="666666"/>
                </a:solidFill>
                <a:latin typeface="Verdana"/>
                <a:ea typeface="Verdana"/>
              </a:rPr>
              <a:t>&lt;Empty line&gt;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i="1" lang="en-US" sz="1400" spc="-1" strike="noStrike">
                <a:solidFill>
                  <a:srgbClr val="666666"/>
                </a:solidFill>
                <a:latin typeface="Verdana"/>
                <a:ea typeface="Verdana"/>
              </a:rPr>
              <a:t>&lt;HTTP BODY&gt;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44FFE390-E37D-4AD4-9743-08BC085EC358}"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50"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Response Format</a:t>
            </a:r>
            <a:endParaRPr b="0" lang="en-US" sz="1400" spc="-1" strike="noStrike">
              <a:solidFill>
                <a:srgbClr val="000000"/>
              </a:solidFill>
              <a:latin typeface="Arial"/>
            </a:endParaRPr>
          </a:p>
        </p:txBody>
      </p:sp>
      <p:sp>
        <p:nvSpPr>
          <p:cNvPr id="251" name="TextShape 3"/>
          <p:cNvSpPr txBox="1"/>
          <p:nvPr/>
        </p:nvSpPr>
        <p:spPr>
          <a:xfrm>
            <a:off x="4832280" y="1189440"/>
            <a:ext cx="3951360" cy="3317400"/>
          </a:xfrm>
          <a:prstGeom prst="rect">
            <a:avLst/>
          </a:prstGeom>
          <a:noFill/>
          <a:ln>
            <a:noFill/>
          </a:ln>
        </p:spPr>
        <p:txBody>
          <a:bodyPr tIns="91440" bIns="91440" anchor="ctr">
            <a:noAutofit/>
          </a:bodyPr>
          <a:p>
            <a:pPr>
              <a:lnSpc>
                <a:spcPct val="100000"/>
              </a:lnSpc>
            </a:pPr>
            <a:r>
              <a:rPr b="0" lang="en-US" sz="1200" spc="-1" strike="noStrike">
                <a:solidFill>
                  <a:srgbClr val="666666"/>
                </a:solidFill>
                <a:latin typeface="Verdana"/>
                <a:ea typeface="Verdana"/>
              </a:rPr>
              <a:t>HTTP/1.1 200 OK</a:t>
            </a:r>
            <a:endParaRPr b="0" lang="en-US" sz="1200" spc="-1" strike="noStrike">
              <a:solidFill>
                <a:srgbClr val="000000"/>
              </a:solidFill>
              <a:latin typeface="Arial"/>
            </a:endParaRPr>
          </a:p>
          <a:p>
            <a:pPr>
              <a:lnSpc>
                <a:spcPct val="100000"/>
              </a:lnSpc>
            </a:pPr>
            <a:r>
              <a:rPr b="1" lang="en-US" sz="1200" spc="-1" strike="noStrike">
                <a:solidFill>
                  <a:srgbClr val="666666"/>
                </a:solidFill>
                <a:latin typeface="Verdana"/>
                <a:ea typeface="Verdana"/>
              </a:rPr>
              <a:t>Date</a:t>
            </a:r>
            <a:r>
              <a:rPr b="0" lang="en-US" sz="1200" spc="-1" strike="noStrike">
                <a:solidFill>
                  <a:srgbClr val="666666"/>
                </a:solidFill>
                <a:latin typeface="Verdana"/>
                <a:ea typeface="Verdana"/>
              </a:rPr>
              <a:t>: Tue, 19 Aug 2008 09:39:48 GMT</a:t>
            </a:r>
            <a:endParaRPr b="0" lang="en-US" sz="1200" spc="-1" strike="noStrike">
              <a:solidFill>
                <a:srgbClr val="000000"/>
              </a:solidFill>
              <a:latin typeface="Arial"/>
            </a:endParaRPr>
          </a:p>
          <a:p>
            <a:pPr>
              <a:lnSpc>
                <a:spcPct val="100000"/>
              </a:lnSpc>
            </a:pPr>
            <a:r>
              <a:rPr b="1" lang="en-US" sz="1200" spc="-1" strike="noStrike">
                <a:solidFill>
                  <a:srgbClr val="666666"/>
                </a:solidFill>
                <a:latin typeface="Verdana"/>
                <a:ea typeface="Verdana"/>
              </a:rPr>
              <a:t>Server</a:t>
            </a:r>
            <a:r>
              <a:rPr b="0" lang="en-US" sz="1200" spc="-1" strike="noStrike">
                <a:solidFill>
                  <a:srgbClr val="666666"/>
                </a:solidFill>
                <a:latin typeface="Verdana"/>
                <a:ea typeface="Verdana"/>
              </a:rPr>
              <a:t>: Microsoft-IIS/6.0</a:t>
            </a:r>
            <a:endParaRPr b="0" lang="en-US" sz="1200" spc="-1" strike="noStrike">
              <a:solidFill>
                <a:srgbClr val="000000"/>
              </a:solidFill>
              <a:latin typeface="Arial"/>
            </a:endParaRPr>
          </a:p>
          <a:p>
            <a:pPr>
              <a:lnSpc>
                <a:spcPct val="100000"/>
              </a:lnSpc>
            </a:pPr>
            <a:r>
              <a:rPr b="1" lang="en-US" sz="1200" spc="-1" strike="noStrike">
                <a:solidFill>
                  <a:srgbClr val="666666"/>
                </a:solidFill>
                <a:latin typeface="Verdana"/>
                <a:ea typeface="Verdana"/>
              </a:rPr>
              <a:t>Cache-Control</a:t>
            </a:r>
            <a:r>
              <a:rPr b="0" lang="en-US" sz="1200" spc="-1" strike="noStrike">
                <a:solidFill>
                  <a:srgbClr val="666666"/>
                </a:solidFill>
                <a:latin typeface="Verdana"/>
                <a:ea typeface="Verdana"/>
              </a:rPr>
              <a:t>: max-age=2592000;post-check=31449600,pre-check=31449600</a:t>
            </a:r>
            <a:endParaRPr b="0" lang="en-US" sz="1200" spc="-1" strike="noStrike">
              <a:solidFill>
                <a:srgbClr val="000000"/>
              </a:solidFill>
              <a:latin typeface="Arial"/>
            </a:endParaRPr>
          </a:p>
          <a:p>
            <a:pPr>
              <a:lnSpc>
                <a:spcPct val="100000"/>
              </a:lnSpc>
            </a:pPr>
            <a:r>
              <a:rPr b="1" lang="en-US" sz="1200" spc="-1" strike="noStrike">
                <a:solidFill>
                  <a:srgbClr val="666666"/>
                </a:solidFill>
                <a:latin typeface="Verdana"/>
                <a:ea typeface="Verdana"/>
              </a:rPr>
              <a:t>X-Powered-By</a:t>
            </a:r>
            <a:r>
              <a:rPr b="0" lang="en-US" sz="1200" spc="-1" strike="noStrike">
                <a:solidFill>
                  <a:srgbClr val="666666"/>
                </a:solidFill>
                <a:latin typeface="Verdana"/>
                <a:ea typeface="Verdana"/>
              </a:rPr>
              <a:t>: ASP.NET</a:t>
            </a:r>
            <a:endParaRPr b="0" lang="en-US" sz="1200" spc="-1" strike="noStrike">
              <a:solidFill>
                <a:srgbClr val="000000"/>
              </a:solidFill>
              <a:latin typeface="Arial"/>
            </a:endParaRPr>
          </a:p>
          <a:p>
            <a:pPr>
              <a:lnSpc>
                <a:spcPct val="100000"/>
              </a:lnSpc>
            </a:pPr>
            <a:r>
              <a:rPr b="1" lang="en-US" sz="1200" spc="-1" strike="noStrike">
                <a:solidFill>
                  <a:srgbClr val="666666"/>
                </a:solidFill>
                <a:latin typeface="Verdana"/>
                <a:ea typeface="Verdana"/>
              </a:rPr>
              <a:t>X-AspNet-Version</a:t>
            </a:r>
            <a:r>
              <a:rPr b="0" lang="en-US" sz="1200" spc="-1" strike="noStrike">
                <a:solidFill>
                  <a:srgbClr val="666666"/>
                </a:solidFill>
                <a:latin typeface="Verdana"/>
                <a:ea typeface="Verdana"/>
              </a:rPr>
              <a:t>: 2.0.50727</a:t>
            </a:r>
            <a:endParaRPr b="0" lang="en-US" sz="1200" spc="-1" strike="noStrike">
              <a:solidFill>
                <a:srgbClr val="000000"/>
              </a:solidFill>
              <a:latin typeface="Arial"/>
            </a:endParaRPr>
          </a:p>
          <a:p>
            <a:pPr>
              <a:lnSpc>
                <a:spcPct val="100000"/>
              </a:lnSpc>
            </a:pPr>
            <a:r>
              <a:rPr b="1" lang="en-US" sz="1200" spc="-1" strike="noStrike">
                <a:solidFill>
                  <a:srgbClr val="666666"/>
                </a:solidFill>
                <a:latin typeface="Verdana"/>
                <a:ea typeface="Verdana"/>
              </a:rPr>
              <a:t>Cache-Control</a:t>
            </a:r>
            <a:r>
              <a:rPr b="0" lang="en-US" sz="1200" spc="-1" strike="noStrike">
                <a:solidFill>
                  <a:srgbClr val="666666"/>
                </a:solidFill>
                <a:latin typeface="Verdana"/>
                <a:ea typeface="Verdana"/>
              </a:rPr>
              <a:t>: private</a:t>
            </a:r>
            <a:endParaRPr b="0" lang="en-US" sz="1200" spc="-1" strike="noStrike">
              <a:solidFill>
                <a:srgbClr val="000000"/>
              </a:solidFill>
              <a:latin typeface="Arial"/>
            </a:endParaRPr>
          </a:p>
          <a:p>
            <a:pPr>
              <a:lnSpc>
                <a:spcPct val="100000"/>
              </a:lnSpc>
            </a:pPr>
            <a:r>
              <a:rPr b="1" lang="en-US" sz="1200" spc="-1" strike="noStrike">
                <a:solidFill>
                  <a:srgbClr val="666666"/>
                </a:solidFill>
                <a:latin typeface="Verdana"/>
                <a:ea typeface="Verdana"/>
              </a:rPr>
              <a:t>Content-Type</a:t>
            </a:r>
            <a:r>
              <a:rPr b="0" lang="en-US" sz="1200" spc="-1" strike="noStrike">
                <a:solidFill>
                  <a:srgbClr val="666666"/>
                </a:solidFill>
                <a:latin typeface="Verdana"/>
                <a:ea typeface="Verdana"/>
              </a:rPr>
              <a:t>: text/html; charset=utf-8</a:t>
            </a:r>
            <a:endParaRPr b="0" lang="en-US" sz="1200" spc="-1" strike="noStrike">
              <a:solidFill>
                <a:srgbClr val="000000"/>
              </a:solidFill>
              <a:latin typeface="Arial"/>
            </a:endParaRPr>
          </a:p>
          <a:p>
            <a:pPr>
              <a:lnSpc>
                <a:spcPct val="100000"/>
              </a:lnSpc>
            </a:pPr>
            <a:r>
              <a:rPr b="1" lang="en-US" sz="1200" spc="-1" strike="noStrike">
                <a:solidFill>
                  <a:srgbClr val="666666"/>
                </a:solidFill>
                <a:latin typeface="Verdana"/>
                <a:ea typeface="Verdana"/>
              </a:rPr>
              <a:t>Content-Length</a:t>
            </a:r>
            <a:r>
              <a:rPr b="0" lang="en-US" sz="1200" spc="-1" strike="noStrike">
                <a:solidFill>
                  <a:srgbClr val="666666"/>
                </a:solidFill>
                <a:latin typeface="Verdana"/>
                <a:ea typeface="Verdana"/>
              </a:rPr>
              <a:t>: 57915</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n-US" sz="1200" spc="-1" strike="noStrike">
                <a:solidFill>
                  <a:srgbClr val="666666"/>
                </a:solidFill>
                <a:latin typeface="Verdana"/>
                <a:ea typeface="Verdana"/>
              </a:rPr>
              <a:t>&lt;html&gt;</a:t>
            </a:r>
            <a:endParaRPr b="0" lang="en-US" sz="1200" spc="-1" strike="noStrike">
              <a:solidFill>
                <a:srgbClr val="000000"/>
              </a:solidFill>
              <a:latin typeface="Arial"/>
            </a:endParaRPr>
          </a:p>
          <a:p>
            <a:pPr>
              <a:lnSpc>
                <a:spcPct val="100000"/>
              </a:lnSpc>
            </a:pPr>
            <a:r>
              <a:rPr b="0" lang="en-US" sz="1200" spc="-1" strike="noStrike">
                <a:solidFill>
                  <a:srgbClr val="666666"/>
                </a:solidFill>
                <a:latin typeface="Verdana"/>
                <a:ea typeface="Verdana"/>
              </a:rPr>
              <a:t>&lt;head&gt;</a:t>
            </a:r>
            <a:endParaRPr b="0" lang="en-US" sz="1200" spc="-1" strike="noStrike">
              <a:solidFill>
                <a:srgbClr val="000000"/>
              </a:solidFill>
              <a:latin typeface="Arial"/>
            </a:endParaRPr>
          </a:p>
          <a:p>
            <a:pPr>
              <a:lnSpc>
                <a:spcPct val="100000"/>
              </a:lnSpc>
            </a:pPr>
            <a:r>
              <a:rPr b="0" lang="en-US" sz="1200" spc="-1" strike="noStrike">
                <a:solidFill>
                  <a:srgbClr val="666666"/>
                </a:solidFill>
                <a:latin typeface="Verdana"/>
                <a:ea typeface="Verdana"/>
              </a:rPr>
              <a:t>&lt;title&gt;EPAM Systems - #1 offshore software development outsourcing company in Russia &amp; Eastern Europe&lt;/title&gt;...</a:t>
            </a:r>
            <a:endParaRPr b="0" lang="en-US" sz="1200" spc="-1" strike="noStrike">
              <a:solidFill>
                <a:srgbClr val="000000"/>
              </a:solidFill>
              <a:latin typeface="Arial"/>
            </a:endParaRPr>
          </a:p>
        </p:txBody>
      </p:sp>
      <p:sp>
        <p:nvSpPr>
          <p:cNvPr id="252" name="TextShape 4"/>
          <p:cNvSpPr txBox="1"/>
          <p:nvPr/>
        </p:nvSpPr>
        <p:spPr>
          <a:xfrm>
            <a:off x="360000" y="1189440"/>
            <a:ext cx="3951360" cy="3317400"/>
          </a:xfrm>
          <a:prstGeom prst="rect">
            <a:avLst/>
          </a:prstGeom>
          <a:noFill/>
          <a:ln>
            <a:noFill/>
          </a:ln>
        </p:spPr>
        <p:txBody>
          <a:bodyPr tIns="91440" bIns="91440" anchor="ctr">
            <a:noAutofit/>
          </a:bodyPr>
          <a:p>
            <a:pPr>
              <a:lnSpc>
                <a:spcPct val="100000"/>
              </a:lnSpc>
            </a:pPr>
            <a:r>
              <a:rPr b="0" i="1" lang="en-US" sz="1400" spc="-1" strike="noStrike">
                <a:solidFill>
                  <a:srgbClr val="666666"/>
                </a:solidFill>
                <a:latin typeface="Verdana"/>
                <a:ea typeface="Verdana"/>
              </a:rPr>
              <a:t>&lt;Header line&gt;</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Protocol</a:t>
            </a:r>
            <a:r>
              <a:rPr b="0" i="1" lang="en-US" sz="1400" spc="-1" strike="noStrike">
                <a:solidFill>
                  <a:srgbClr val="666666"/>
                </a:solidFill>
                <a:latin typeface="Verdana"/>
                <a:ea typeface="Verdana"/>
              </a:rPr>
              <a:t>&lt;space&gt;</a:t>
            </a:r>
            <a:r>
              <a:rPr b="0" lang="en-US" sz="1400" spc="-1" strike="noStrike">
                <a:solidFill>
                  <a:srgbClr val="666666"/>
                </a:solidFill>
                <a:latin typeface="Verdana"/>
                <a:ea typeface="Verdana"/>
              </a:rPr>
              <a:t>Code</a:t>
            </a:r>
            <a:r>
              <a:rPr b="0" i="1" lang="en-US" sz="1400" spc="-1" strike="noStrike">
                <a:solidFill>
                  <a:srgbClr val="666666"/>
                </a:solidFill>
                <a:latin typeface="Verdana"/>
                <a:ea typeface="Verdana"/>
              </a:rPr>
              <a:t>&lt;space&gt;</a:t>
            </a:r>
            <a:r>
              <a:rPr b="0" lang="en-US" sz="1400" spc="-1" strike="noStrike">
                <a:solidFill>
                  <a:srgbClr val="666666"/>
                </a:solidFill>
                <a:latin typeface="Verdana"/>
                <a:ea typeface="Verdana"/>
              </a:rPr>
              <a:t>Message</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i="1" lang="en-US" sz="1400" spc="-1" strike="noStrike">
                <a:solidFill>
                  <a:srgbClr val="666666"/>
                </a:solidFill>
                <a:latin typeface="Verdana"/>
                <a:ea typeface="Verdana"/>
              </a:rPr>
              <a:t>&lt;Header key1&gt;:&lt;Header value1&gt;</a:t>
            </a:r>
            <a:endParaRPr b="0" lang="en-US" sz="1400" spc="-1" strike="noStrike">
              <a:solidFill>
                <a:srgbClr val="000000"/>
              </a:solidFill>
              <a:latin typeface="Arial"/>
            </a:endParaRPr>
          </a:p>
          <a:p>
            <a:pPr>
              <a:lnSpc>
                <a:spcPct val="100000"/>
              </a:lnSpc>
            </a:pPr>
            <a:r>
              <a:rPr b="0" i="1" lang="en-US" sz="1400" spc="-1" strike="noStrike">
                <a:solidFill>
                  <a:srgbClr val="666666"/>
                </a:solidFill>
                <a:latin typeface="Verdana"/>
                <a:ea typeface="Verdana"/>
              </a:rPr>
              <a:t>&lt;Header key2&gt;:&lt;Header value2</a:t>
            </a:r>
            <a:r>
              <a:rPr b="0" lang="en-US" sz="1400" spc="-1" strike="noStrike">
                <a:solidFill>
                  <a:srgbClr val="666666"/>
                </a:solidFill>
                <a:latin typeface="Verdana"/>
                <a:ea typeface="Verdana"/>
              </a:rPr>
              <a:t>&gt;</a:t>
            </a:r>
            <a:endParaRPr b="0" lang="en-US" sz="1400" spc="-1" strike="noStrike">
              <a:solidFill>
                <a:srgbClr val="000000"/>
              </a:solidFill>
              <a:latin typeface="Arial"/>
            </a:endParaRPr>
          </a:p>
          <a:p>
            <a:pPr>
              <a:lnSpc>
                <a:spcPct val="100000"/>
              </a:lnSpc>
            </a:pPr>
            <a:r>
              <a:rPr b="0" i="1" lang="en-US" sz="1400" spc="-1" strike="noStrike">
                <a:solidFill>
                  <a:srgbClr val="666666"/>
                </a:solidFill>
                <a:latin typeface="Verdana"/>
                <a:ea typeface="Verdana"/>
              </a:rPr>
              <a:t>&lt;Header key3&gt;:&lt;Header value3&gt;</a:t>
            </a:r>
            <a:endParaRPr b="0" lang="en-US" sz="1400" spc="-1" strike="noStrike">
              <a:solidFill>
                <a:srgbClr val="000000"/>
              </a:solidFill>
              <a:latin typeface="Arial"/>
            </a:endParaRPr>
          </a:p>
          <a:p>
            <a:pPr>
              <a:lnSpc>
                <a:spcPct val="100000"/>
              </a:lnSpc>
            </a:pPr>
            <a:r>
              <a:rPr b="0" i="1" lang="en-US" sz="1400" spc="-1" strike="noStrike">
                <a:solidFill>
                  <a:srgbClr val="666666"/>
                </a:solidFill>
                <a:latin typeface="Verdana"/>
                <a:ea typeface="Verdana"/>
              </a:rPr>
              <a:t>&lt;Header key4&gt;:&lt;Header value4&gt;</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i="1" lang="en-US" sz="1400" spc="-1" strike="noStrike">
                <a:solidFill>
                  <a:srgbClr val="666666"/>
                </a:solidFill>
                <a:latin typeface="Verdana"/>
                <a:ea typeface="Verdana"/>
              </a:rPr>
              <a:t>&lt;Empty line&gt;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i="1" lang="en-US" sz="1400" spc="-1" strike="noStrike">
                <a:solidFill>
                  <a:srgbClr val="666666"/>
                </a:solidFill>
                <a:latin typeface="Verdana"/>
                <a:ea typeface="Verdana"/>
              </a:rPr>
              <a:t>&lt;HTTP BODY&gt;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360000" y="1189440"/>
            <a:ext cx="8423640" cy="3317400"/>
          </a:xfrm>
          <a:prstGeom prst="rect">
            <a:avLst/>
          </a:prstGeom>
          <a:noFill/>
          <a:ln>
            <a:noFill/>
          </a:ln>
        </p:spPr>
        <p:txBody>
          <a:bodyPr tIns="91440" bIns="91440" anchor="ctr">
            <a:noAutofit/>
          </a:bodyPr>
          <a:p>
            <a:pPr>
              <a:lnSpc>
                <a:spcPct val="100000"/>
              </a:lnSpc>
            </a:pPr>
            <a:r>
              <a:rPr b="1" lang="en-US" sz="1000" spc="-1" strike="noStrike">
                <a:solidFill>
                  <a:srgbClr val="666666"/>
                </a:solidFill>
                <a:latin typeface="Verdana"/>
                <a:ea typeface="Verdana"/>
              </a:rPr>
              <a:t>GET</a:t>
            </a:r>
            <a:endParaRPr b="0" lang="en-US" sz="10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The most common method used on the Web. Just requests a representation of the specified resource. No request body is expected, request parameters are passed in URI in the URL encoding fashion. Amount of parameters are limited by specification (URI length), but mostly browsers/servers support less length. URL is enough to reproduce the request. It can be easily forwarded or bookmarked.</a:t>
            </a:r>
            <a:endParaRPr b="0" lang="en-US" sz="800" spc="-1" strike="noStrike">
              <a:solidFill>
                <a:srgbClr val="000000"/>
              </a:solidFill>
              <a:latin typeface="Arial"/>
            </a:endParaRPr>
          </a:p>
          <a:p>
            <a:pPr>
              <a:lnSpc>
                <a:spcPct val="100000"/>
              </a:lnSpc>
            </a:pPr>
            <a:r>
              <a:rPr b="1" lang="en-US" sz="1000" spc="-1" strike="noStrike">
                <a:solidFill>
                  <a:srgbClr val="666666"/>
                </a:solidFill>
                <a:latin typeface="Verdana"/>
                <a:ea typeface="Verdana"/>
              </a:rPr>
              <a:t>HEAD</a:t>
            </a:r>
            <a:endParaRPr b="0" lang="en-US" sz="10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Asks for the response identical to the one that would correspond to a GET request, but without the response body. This is useful for retrieving response headers, without having to transport the entire content. Used by load-balancers to check nodes alive. HTTP servers are supposed to implement at least the GET and HEAD methods</a:t>
            </a:r>
            <a:endParaRPr b="0" lang="en-US" sz="800" spc="-1" strike="noStrike">
              <a:solidFill>
                <a:srgbClr val="000000"/>
              </a:solidFill>
              <a:latin typeface="Arial"/>
            </a:endParaRPr>
          </a:p>
          <a:p>
            <a:pPr>
              <a:lnSpc>
                <a:spcPct val="100000"/>
              </a:lnSpc>
            </a:pPr>
            <a:r>
              <a:rPr b="1" lang="en-US" sz="1000" spc="-1" strike="noStrike">
                <a:solidFill>
                  <a:srgbClr val="666666"/>
                </a:solidFill>
                <a:latin typeface="Verdana"/>
                <a:ea typeface="Verdana"/>
              </a:rPr>
              <a:t>POST</a:t>
            </a:r>
            <a:endParaRPr b="0" lang="en-US" sz="10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Submits data to be processed (e.g. from an HTML form) to the specified resource. Parameters and other data is included in the body of the request (parameters also can be included into URI). URL is not enough to reproduce request, can’t be bookmarked. Response can’t be cached.</a:t>
            </a: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a:p>
            <a:pPr>
              <a:lnSpc>
                <a:spcPct val="100000"/>
              </a:lnSpc>
            </a:pPr>
            <a:r>
              <a:rPr b="1" lang="en-US" sz="1000" spc="-1" strike="noStrike">
                <a:solidFill>
                  <a:srgbClr val="666666"/>
                </a:solidFill>
                <a:latin typeface="Verdana"/>
                <a:ea typeface="Verdana"/>
              </a:rPr>
              <a:t>PUT</a:t>
            </a:r>
            <a:endParaRPr b="0" lang="en-US" sz="10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Uploads a representation of the specified resource. Mostly used together with WebDAV (Web-based Distributed Authoring and Versioning)</a:t>
            </a:r>
            <a:endParaRPr b="0" lang="en-US" sz="800" spc="-1" strike="noStrike">
              <a:solidFill>
                <a:srgbClr val="000000"/>
              </a:solidFill>
              <a:latin typeface="Arial"/>
            </a:endParaRPr>
          </a:p>
          <a:p>
            <a:pPr>
              <a:lnSpc>
                <a:spcPct val="100000"/>
              </a:lnSpc>
            </a:pPr>
            <a:r>
              <a:rPr b="1" lang="en-US" sz="1000" spc="-1" strike="noStrike">
                <a:solidFill>
                  <a:srgbClr val="666666"/>
                </a:solidFill>
                <a:latin typeface="Verdana"/>
                <a:ea typeface="Verdana"/>
              </a:rPr>
              <a:t>DELETE</a:t>
            </a:r>
            <a:endParaRPr b="0" lang="en-US" sz="10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Deletes the specified resource</a:t>
            </a:r>
            <a:endParaRPr b="0" lang="en-US" sz="800" spc="-1" strike="noStrike">
              <a:solidFill>
                <a:srgbClr val="000000"/>
              </a:solidFill>
              <a:latin typeface="Arial"/>
            </a:endParaRPr>
          </a:p>
          <a:p>
            <a:pPr>
              <a:lnSpc>
                <a:spcPct val="100000"/>
              </a:lnSpc>
            </a:pPr>
            <a:r>
              <a:rPr b="1" lang="en-US" sz="1000" spc="-1" strike="noStrike">
                <a:solidFill>
                  <a:srgbClr val="666666"/>
                </a:solidFill>
                <a:latin typeface="Verdana"/>
                <a:ea typeface="Verdana"/>
              </a:rPr>
              <a:t>TRACE</a:t>
            </a:r>
            <a:endParaRPr b="0" lang="en-US" sz="10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Echoes back the received request, client can see what intermediate servers are adding or changing in the request</a:t>
            </a:r>
            <a:endParaRPr b="0" lang="en-US" sz="800" spc="-1" strike="noStrike">
              <a:solidFill>
                <a:srgbClr val="000000"/>
              </a:solidFill>
              <a:latin typeface="Arial"/>
            </a:endParaRPr>
          </a:p>
          <a:p>
            <a:pPr>
              <a:lnSpc>
                <a:spcPct val="100000"/>
              </a:lnSpc>
            </a:pPr>
            <a:r>
              <a:rPr b="1" lang="en-US" sz="1000" spc="-1" strike="noStrike">
                <a:solidFill>
                  <a:srgbClr val="666666"/>
                </a:solidFill>
                <a:latin typeface="Verdana"/>
                <a:ea typeface="Verdana"/>
              </a:rPr>
              <a:t>OPTIONS</a:t>
            </a:r>
            <a:endParaRPr b="0" lang="en-US" sz="10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Returns the HTTP methods that the server supports for specified URI</a:t>
            </a:r>
            <a:endParaRPr b="0" lang="en-US" sz="800" spc="-1" strike="noStrike">
              <a:solidFill>
                <a:srgbClr val="000000"/>
              </a:solidFill>
              <a:latin typeface="Arial"/>
            </a:endParaRPr>
          </a:p>
          <a:p>
            <a:pPr>
              <a:lnSpc>
                <a:spcPct val="100000"/>
              </a:lnSpc>
            </a:pPr>
            <a:r>
              <a:rPr b="1" lang="en-US" sz="1000" spc="-1" strike="noStrike">
                <a:solidFill>
                  <a:srgbClr val="666666"/>
                </a:solidFill>
                <a:latin typeface="Verdana"/>
                <a:ea typeface="Verdana"/>
              </a:rPr>
              <a:t>CONNECT</a:t>
            </a:r>
            <a:endParaRPr b="0" lang="en-US" sz="10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Converts the request connection to a transparent TCP/IP tunnel, usually to facilitate SSL-encrypted communication (HTTPS) through an unencrypted HTTP proxy</a:t>
            </a:r>
            <a:endParaRPr b="0" lang="en-US" sz="800" spc="-1" strike="noStrike">
              <a:solidFill>
                <a:srgbClr val="000000"/>
              </a:solidFill>
              <a:latin typeface="Arial"/>
            </a:endParaRPr>
          </a:p>
        </p:txBody>
      </p:sp>
      <p:sp>
        <p:nvSpPr>
          <p:cNvPr id="254" name="TextShape 2"/>
          <p:cNvSpPr txBox="1"/>
          <p:nvPr/>
        </p:nvSpPr>
        <p:spPr>
          <a:xfrm>
            <a:off x="8556840" y="4749840"/>
            <a:ext cx="548280" cy="393120"/>
          </a:xfrm>
          <a:prstGeom prst="rect">
            <a:avLst/>
          </a:prstGeom>
          <a:noFill/>
          <a:ln>
            <a:noFill/>
          </a:ln>
        </p:spPr>
        <p:txBody>
          <a:bodyPr tIns="91440" bIns="91440">
            <a:noAutofit/>
          </a:bodyPr>
          <a:p>
            <a:pPr>
              <a:lnSpc>
                <a:spcPct val="100000"/>
              </a:lnSpc>
            </a:pPr>
            <a:fld id="{392D8027-7B52-4B46-A21C-335EBDBC5B3E}"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55" name="TextShape 3"/>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Methods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360000" y="1189440"/>
            <a:ext cx="8423640" cy="3317400"/>
          </a:xfrm>
          <a:prstGeom prst="rect">
            <a:avLst/>
          </a:prstGeom>
          <a:noFill/>
          <a:ln>
            <a:noFill/>
          </a:ln>
        </p:spPr>
        <p:txBody>
          <a:bodyPr tIns="91440" bIns="91440" anchor="ctr">
            <a:noAutofit/>
          </a:bodyPr>
          <a:p>
            <a:pPr>
              <a:lnSpc>
                <a:spcPct val="100000"/>
              </a:lnSpc>
            </a:pPr>
            <a:r>
              <a:rPr b="1" lang="en-US" sz="1000" spc="-1" strike="noStrike">
                <a:solidFill>
                  <a:srgbClr val="666666"/>
                </a:solidFill>
                <a:latin typeface="Verdana"/>
                <a:ea typeface="Verdana"/>
              </a:rPr>
              <a:t>1xx Informational</a:t>
            </a:r>
            <a:endParaRPr b="0" lang="en-US" sz="1000" spc="-1" strike="noStrike">
              <a:solidFill>
                <a:srgbClr val="000000"/>
              </a:solidFill>
              <a:latin typeface="Arial"/>
            </a:endParaRPr>
          </a:p>
          <a:p>
            <a:pPr marL="180000">
              <a:lnSpc>
                <a:spcPct val="100000"/>
              </a:lnSpc>
            </a:pPr>
            <a:r>
              <a:rPr b="0" lang="en-US" sz="900" spc="-1" strike="noStrike">
                <a:solidFill>
                  <a:srgbClr val="666666"/>
                </a:solidFill>
                <a:latin typeface="Verdana"/>
                <a:ea typeface="Verdana"/>
              </a:rPr>
              <a:t>Request received, continuing process. This class of status code indicates a provisional response, consisting only of the Status-Line and optional headers, and is terminated by an empty line. Since HTTP/1.0 did not define any 1xx status codes, servers must not send a 1xx response to an HTTP/1.0 client</a:t>
            </a:r>
            <a:endParaRPr b="0" lang="en-US" sz="900" spc="-1" strike="noStrike">
              <a:solidFill>
                <a:srgbClr val="000000"/>
              </a:solidFill>
              <a:latin typeface="Arial"/>
            </a:endParaRPr>
          </a:p>
          <a:p>
            <a:pPr>
              <a:lnSpc>
                <a:spcPct val="100000"/>
              </a:lnSpc>
            </a:pPr>
            <a:endParaRPr b="0" lang="en-US" sz="900" spc="-1" strike="noStrike">
              <a:solidFill>
                <a:srgbClr val="000000"/>
              </a:solidFill>
              <a:latin typeface="Arial"/>
            </a:endParaRPr>
          </a:p>
          <a:p>
            <a:pPr>
              <a:lnSpc>
                <a:spcPct val="100000"/>
              </a:lnSpc>
            </a:pPr>
            <a:r>
              <a:rPr b="1" lang="en-US" sz="1000" spc="-1" strike="noStrike">
                <a:solidFill>
                  <a:srgbClr val="666666"/>
                </a:solidFill>
                <a:latin typeface="Verdana"/>
                <a:ea typeface="Verdana"/>
              </a:rPr>
              <a:t>2xx Success</a:t>
            </a:r>
            <a:endParaRPr b="0" lang="en-US" sz="1000" spc="-1" strike="noStrike">
              <a:solidFill>
                <a:srgbClr val="000000"/>
              </a:solidFill>
              <a:latin typeface="Arial"/>
            </a:endParaRPr>
          </a:p>
          <a:p>
            <a:pPr marL="180000">
              <a:lnSpc>
                <a:spcPct val="100000"/>
              </a:lnSpc>
            </a:pPr>
            <a:r>
              <a:rPr b="0" lang="en-US" sz="900" spc="-1" strike="noStrike">
                <a:solidFill>
                  <a:srgbClr val="666666"/>
                </a:solidFill>
                <a:latin typeface="Verdana"/>
                <a:ea typeface="Verdana"/>
              </a:rPr>
              <a:t>The action was successfully received, understood, and accepted. This class of status code indicates that the client's request was successfully received, understood, and accepted.</a:t>
            </a:r>
            <a:endParaRPr b="0" lang="en-US" sz="900" spc="-1" strike="noStrike">
              <a:solidFill>
                <a:srgbClr val="000000"/>
              </a:solidFill>
              <a:latin typeface="Arial"/>
            </a:endParaRPr>
          </a:p>
          <a:p>
            <a:pPr>
              <a:lnSpc>
                <a:spcPct val="100000"/>
              </a:lnSpc>
            </a:pPr>
            <a:endParaRPr b="0" lang="en-US" sz="900" spc="-1" strike="noStrike">
              <a:solidFill>
                <a:srgbClr val="000000"/>
              </a:solidFill>
              <a:latin typeface="Arial"/>
            </a:endParaRPr>
          </a:p>
          <a:p>
            <a:pPr>
              <a:lnSpc>
                <a:spcPct val="100000"/>
              </a:lnSpc>
            </a:pPr>
            <a:r>
              <a:rPr b="1" lang="en-US" sz="1000" spc="-1" strike="noStrike">
                <a:solidFill>
                  <a:srgbClr val="666666"/>
                </a:solidFill>
                <a:latin typeface="Verdana"/>
                <a:ea typeface="Verdana"/>
              </a:rPr>
              <a:t>3xx Redirection</a:t>
            </a:r>
            <a:endParaRPr b="0" lang="en-US" sz="1000" spc="-1" strike="noStrike">
              <a:solidFill>
                <a:srgbClr val="000000"/>
              </a:solidFill>
              <a:latin typeface="Arial"/>
            </a:endParaRPr>
          </a:p>
          <a:p>
            <a:pPr marL="180000">
              <a:lnSpc>
                <a:spcPct val="100000"/>
              </a:lnSpc>
            </a:pPr>
            <a:r>
              <a:rPr b="0" lang="en-US" sz="900" spc="-1" strike="noStrike">
                <a:solidFill>
                  <a:srgbClr val="666666"/>
                </a:solidFill>
                <a:latin typeface="Verdana"/>
                <a:ea typeface="Verdana"/>
              </a:rPr>
              <a:t>The client must take additional action to complete the request. This class of status code indicates that further action needs to be taken by the user agent in order to fulfill the request. The action required may be carried out by the user agent without interaction with the user if and only if the method used in the second request is GET or HEAD.</a:t>
            </a:r>
            <a:endParaRPr b="0" lang="en-US" sz="900" spc="-1" strike="noStrike">
              <a:solidFill>
                <a:srgbClr val="000000"/>
              </a:solidFill>
              <a:latin typeface="Arial"/>
            </a:endParaRPr>
          </a:p>
          <a:p>
            <a:pPr>
              <a:lnSpc>
                <a:spcPct val="100000"/>
              </a:lnSpc>
            </a:pPr>
            <a:endParaRPr b="0" lang="en-US" sz="900" spc="-1" strike="noStrike">
              <a:solidFill>
                <a:srgbClr val="000000"/>
              </a:solidFill>
              <a:latin typeface="Arial"/>
            </a:endParaRPr>
          </a:p>
          <a:p>
            <a:pPr>
              <a:lnSpc>
                <a:spcPct val="100000"/>
              </a:lnSpc>
            </a:pPr>
            <a:r>
              <a:rPr b="1" lang="en-US" sz="1000" spc="-1" strike="noStrike">
                <a:solidFill>
                  <a:srgbClr val="666666"/>
                </a:solidFill>
                <a:latin typeface="Verdana"/>
                <a:ea typeface="Verdana"/>
              </a:rPr>
              <a:t>4xx Client Error</a:t>
            </a:r>
            <a:endParaRPr b="0" lang="en-US" sz="1000" spc="-1" strike="noStrike">
              <a:solidFill>
                <a:srgbClr val="000000"/>
              </a:solidFill>
              <a:latin typeface="Arial"/>
            </a:endParaRPr>
          </a:p>
          <a:p>
            <a:pPr marL="180000">
              <a:lnSpc>
                <a:spcPct val="100000"/>
              </a:lnSpc>
            </a:pPr>
            <a:r>
              <a:rPr b="0" lang="en-US" sz="900" spc="-1" strike="noStrike">
                <a:solidFill>
                  <a:srgbClr val="666666"/>
                </a:solidFill>
                <a:latin typeface="Verdana"/>
                <a:ea typeface="Verdana"/>
              </a:rPr>
              <a:t>The request contains bad syntax or cannot be fulfilled. The 4xx class of status code is intended for cases in which the client seems to have erred. Except when responding to a HEAD request, the server should include an entity containing an explanation of the error situation, and whether it is a temporary or permanent condition.</a:t>
            </a:r>
            <a:endParaRPr b="0" lang="en-US" sz="900" spc="-1" strike="noStrike">
              <a:solidFill>
                <a:srgbClr val="000000"/>
              </a:solidFill>
              <a:latin typeface="Arial"/>
            </a:endParaRPr>
          </a:p>
          <a:p>
            <a:pPr>
              <a:lnSpc>
                <a:spcPct val="100000"/>
              </a:lnSpc>
            </a:pPr>
            <a:endParaRPr b="0" lang="en-US" sz="900" spc="-1" strike="noStrike">
              <a:solidFill>
                <a:srgbClr val="000000"/>
              </a:solidFill>
              <a:latin typeface="Arial"/>
            </a:endParaRPr>
          </a:p>
          <a:p>
            <a:pPr>
              <a:lnSpc>
                <a:spcPct val="100000"/>
              </a:lnSpc>
            </a:pPr>
            <a:r>
              <a:rPr b="1" lang="en-US" sz="1000" spc="-1" strike="noStrike">
                <a:solidFill>
                  <a:srgbClr val="666666"/>
                </a:solidFill>
                <a:latin typeface="Verdana"/>
                <a:ea typeface="Verdana"/>
              </a:rPr>
              <a:t>5xx Server Error</a:t>
            </a:r>
            <a:endParaRPr b="0" lang="en-US" sz="1000" spc="-1" strike="noStrike">
              <a:solidFill>
                <a:srgbClr val="000000"/>
              </a:solidFill>
              <a:latin typeface="Arial"/>
            </a:endParaRPr>
          </a:p>
          <a:p>
            <a:pPr marL="180000">
              <a:lnSpc>
                <a:spcPct val="100000"/>
              </a:lnSpc>
            </a:pPr>
            <a:r>
              <a:rPr b="0" lang="en-US" sz="900" spc="-1" strike="noStrike">
                <a:solidFill>
                  <a:srgbClr val="666666"/>
                </a:solidFill>
                <a:latin typeface="Verdana"/>
                <a:ea typeface="Verdana"/>
              </a:rPr>
              <a:t>The server failed to fulfill an apparently valid request. Indicate cases in which the server is aware that it has erred or is incapable of performing the request. Except when responding to a HEAD request, the server should include an entity containing an explanation of the error situation, and whether it is a temporary or permanent condition.</a:t>
            </a:r>
            <a:endParaRPr b="0" lang="en-US" sz="900" spc="-1" strike="noStrike">
              <a:solidFill>
                <a:srgbClr val="000000"/>
              </a:solidFill>
              <a:latin typeface="Arial"/>
            </a:endParaRPr>
          </a:p>
        </p:txBody>
      </p:sp>
      <p:sp>
        <p:nvSpPr>
          <p:cNvPr id="257" name="TextShape 2"/>
          <p:cNvSpPr txBox="1"/>
          <p:nvPr/>
        </p:nvSpPr>
        <p:spPr>
          <a:xfrm>
            <a:off x="8556840" y="4749840"/>
            <a:ext cx="548280" cy="393120"/>
          </a:xfrm>
          <a:prstGeom prst="rect">
            <a:avLst/>
          </a:prstGeom>
          <a:noFill/>
          <a:ln>
            <a:noFill/>
          </a:ln>
        </p:spPr>
        <p:txBody>
          <a:bodyPr tIns="91440" bIns="91440">
            <a:noAutofit/>
          </a:bodyPr>
          <a:p>
            <a:pPr>
              <a:lnSpc>
                <a:spcPct val="100000"/>
              </a:lnSpc>
            </a:pPr>
            <a:fld id="{A81F3C40-55B0-4C4D-AB1B-FED0CD3E007B}"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58" name="TextShape 3"/>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Response Status Groups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360000" y="921240"/>
            <a:ext cx="5791320" cy="3585600"/>
          </a:xfrm>
          <a:prstGeom prst="rect">
            <a:avLst/>
          </a:prstGeom>
          <a:noFill/>
          <a:ln>
            <a:noFill/>
          </a:ln>
        </p:spPr>
        <p:txBody>
          <a:bodyPr tIns="91440" bIns="91440" anchor="ctr">
            <a:noAutofit/>
          </a:bodyPr>
          <a:p>
            <a:pPr>
              <a:lnSpc>
                <a:spcPct val="100000"/>
              </a:lnSpc>
            </a:pPr>
            <a:r>
              <a:rPr b="1" lang="en-US" sz="800" spc="-1" strike="noStrike">
                <a:solidFill>
                  <a:srgbClr val="666666"/>
                </a:solidFill>
                <a:latin typeface="Verdana"/>
                <a:ea typeface="Verdana"/>
              </a:rPr>
              <a:t>200 OK</a:t>
            </a:r>
            <a:endParaRPr b="0" lang="en-US" sz="800" spc="-1" strike="noStrike">
              <a:solidFill>
                <a:srgbClr val="000000"/>
              </a:solidFill>
              <a:latin typeface="Arial"/>
            </a:endParaRPr>
          </a:p>
          <a:p>
            <a:pPr marL="180000">
              <a:lnSpc>
                <a:spcPct val="100000"/>
              </a:lnSpc>
            </a:pPr>
            <a:r>
              <a:rPr b="0" lang="en-US" sz="800" spc="-1" strike="noStrike">
                <a:solidFill>
                  <a:srgbClr val="666666"/>
                </a:solidFill>
                <a:latin typeface="Verdana"/>
                <a:ea typeface="Verdana"/>
              </a:rPr>
              <a:t>Standard response for successful HTTP requests</a:t>
            </a: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a:p>
            <a:pPr>
              <a:lnSpc>
                <a:spcPct val="100000"/>
              </a:lnSpc>
            </a:pPr>
            <a:r>
              <a:rPr b="1" lang="en-US" sz="800" spc="-1" strike="noStrike">
                <a:solidFill>
                  <a:srgbClr val="666666"/>
                </a:solidFill>
                <a:latin typeface="Verdana"/>
                <a:ea typeface="Verdana"/>
              </a:rPr>
              <a:t>302 Found</a:t>
            </a:r>
            <a:endParaRPr b="0" lang="en-US" sz="800" spc="-1" strike="noStrike">
              <a:solidFill>
                <a:srgbClr val="000000"/>
              </a:solidFill>
              <a:latin typeface="Arial"/>
            </a:endParaRPr>
          </a:p>
          <a:p>
            <a:pPr marL="180000">
              <a:lnSpc>
                <a:spcPct val="100000"/>
              </a:lnSpc>
            </a:pPr>
            <a:r>
              <a:rPr b="0" lang="en-US" sz="800" spc="-1" strike="noStrike">
                <a:solidFill>
                  <a:srgbClr val="666666"/>
                </a:solidFill>
                <a:latin typeface="Verdana"/>
                <a:ea typeface="Verdana"/>
              </a:rPr>
              <a:t>This is the most popular redirect code, but also an example of industrial practice contradicting the standard – per HTTP 1.1 303 must be used for this purpose, but it’s still used from HTTP 1.0 times. Response Location header is used to point to new resource location</a:t>
            </a: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a:p>
            <a:pPr>
              <a:lnSpc>
                <a:spcPct val="100000"/>
              </a:lnSpc>
            </a:pPr>
            <a:r>
              <a:rPr b="1" lang="en-US" sz="800" spc="-1" strike="noStrike">
                <a:solidFill>
                  <a:srgbClr val="666666"/>
                </a:solidFill>
                <a:latin typeface="Verdana"/>
                <a:ea typeface="Verdana"/>
              </a:rPr>
              <a:t>304 Not Modified</a:t>
            </a:r>
            <a:endParaRPr b="0" lang="en-US" sz="800" spc="-1" strike="noStrike">
              <a:solidFill>
                <a:srgbClr val="000000"/>
              </a:solidFill>
              <a:latin typeface="Arial"/>
            </a:endParaRPr>
          </a:p>
          <a:p>
            <a:pPr marL="180000">
              <a:lnSpc>
                <a:spcPct val="100000"/>
              </a:lnSpc>
            </a:pPr>
            <a:r>
              <a:rPr b="0" lang="en-US" sz="800" spc="-1" strike="noStrike">
                <a:solidFill>
                  <a:srgbClr val="666666"/>
                </a:solidFill>
                <a:latin typeface="Verdana"/>
                <a:ea typeface="Verdana"/>
              </a:rPr>
              <a:t>Indicates the request URL has not been modified since last requested. Typically, the HTTP client provides a header If-Modified-Since or If-None-Match header to specify a time against or hash which to compare. Utilizing this saves bandwidth and reprocessing on both the server and client. Browser utilize this when resource is available in the browser cache, but only for the first time be browser session</a:t>
            </a: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a:p>
            <a:pPr>
              <a:lnSpc>
                <a:spcPct val="100000"/>
              </a:lnSpc>
            </a:pPr>
            <a:r>
              <a:rPr b="1" lang="en-US" sz="800" spc="-1" strike="noStrike">
                <a:solidFill>
                  <a:srgbClr val="666666"/>
                </a:solidFill>
                <a:latin typeface="Verdana"/>
                <a:ea typeface="Verdana"/>
              </a:rPr>
              <a:t>401 Unauthorized</a:t>
            </a:r>
            <a:endParaRPr b="0" lang="en-US" sz="800" spc="-1" strike="noStrike">
              <a:solidFill>
                <a:srgbClr val="000000"/>
              </a:solidFill>
              <a:latin typeface="Arial"/>
            </a:endParaRPr>
          </a:p>
          <a:p>
            <a:pPr marL="180000">
              <a:lnSpc>
                <a:spcPct val="100000"/>
              </a:lnSpc>
            </a:pPr>
            <a:r>
              <a:rPr b="0" lang="en-US" sz="800" spc="-1" strike="noStrike">
                <a:solidFill>
                  <a:srgbClr val="666666"/>
                </a:solidFill>
                <a:latin typeface="Verdana"/>
                <a:ea typeface="Verdana"/>
              </a:rPr>
              <a:t>Authentication is possible but has failed or not yet been provided</a:t>
            </a: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a:p>
            <a:pPr>
              <a:lnSpc>
                <a:spcPct val="100000"/>
              </a:lnSpc>
            </a:pPr>
            <a:r>
              <a:rPr b="1" lang="en-US" sz="800" spc="-1" strike="noStrike">
                <a:solidFill>
                  <a:srgbClr val="666666"/>
                </a:solidFill>
                <a:latin typeface="Verdana"/>
                <a:ea typeface="Verdana"/>
              </a:rPr>
              <a:t>403 Forbidden</a:t>
            </a:r>
            <a:endParaRPr b="0" lang="en-US" sz="800" spc="-1" strike="noStrike">
              <a:solidFill>
                <a:srgbClr val="000000"/>
              </a:solidFill>
              <a:latin typeface="Arial"/>
            </a:endParaRPr>
          </a:p>
          <a:p>
            <a:pPr marL="180000">
              <a:lnSpc>
                <a:spcPct val="100000"/>
              </a:lnSpc>
            </a:pPr>
            <a:r>
              <a:rPr b="0" lang="en-US" sz="800" spc="-1" strike="noStrike">
                <a:solidFill>
                  <a:srgbClr val="666666"/>
                </a:solidFill>
                <a:latin typeface="Verdana"/>
                <a:ea typeface="Verdana"/>
              </a:rPr>
              <a:t>The request was a legal request, but the server is refusing to respond to it. Unlike a 401 Unauthorized response, authenticating will make no difference</a:t>
            </a: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a:p>
            <a:pPr>
              <a:lnSpc>
                <a:spcPct val="100000"/>
              </a:lnSpc>
            </a:pPr>
            <a:r>
              <a:rPr b="1" lang="en-US" sz="800" spc="-1" strike="noStrike">
                <a:solidFill>
                  <a:srgbClr val="666666"/>
                </a:solidFill>
                <a:latin typeface="Verdana"/>
                <a:ea typeface="Verdana"/>
              </a:rPr>
              <a:t>404 Not Found</a:t>
            </a:r>
            <a:endParaRPr b="0" lang="en-US" sz="800" spc="-1" strike="noStrike">
              <a:solidFill>
                <a:srgbClr val="000000"/>
              </a:solidFill>
              <a:latin typeface="Arial"/>
            </a:endParaRPr>
          </a:p>
          <a:p>
            <a:pPr marL="180000">
              <a:lnSpc>
                <a:spcPct val="100000"/>
              </a:lnSpc>
            </a:pPr>
            <a:r>
              <a:rPr b="0" lang="en-US" sz="800" spc="-1" strike="noStrike">
                <a:solidFill>
                  <a:srgbClr val="666666"/>
                </a:solidFill>
                <a:latin typeface="Verdana"/>
                <a:ea typeface="Verdana"/>
              </a:rPr>
              <a:t>HTTP standard response code indicating that the client was able to communicate with the server but either the server could not find what was requested, or it was configured not to fulfill the request</a:t>
            </a: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a:p>
            <a:pPr>
              <a:lnSpc>
                <a:spcPct val="100000"/>
              </a:lnSpc>
            </a:pPr>
            <a:r>
              <a:rPr b="1" lang="en-US" sz="800" spc="-1" strike="noStrike">
                <a:solidFill>
                  <a:srgbClr val="666666"/>
                </a:solidFill>
                <a:latin typeface="Verdana"/>
                <a:ea typeface="Verdana"/>
              </a:rPr>
              <a:t>500 Internal Server Error</a:t>
            </a:r>
            <a:endParaRPr b="0" lang="en-US" sz="800" spc="-1" strike="noStrike">
              <a:solidFill>
                <a:srgbClr val="000000"/>
              </a:solidFill>
              <a:latin typeface="Arial"/>
            </a:endParaRPr>
          </a:p>
          <a:p>
            <a:pPr marL="180000">
              <a:lnSpc>
                <a:spcPct val="100000"/>
              </a:lnSpc>
            </a:pPr>
            <a:r>
              <a:rPr b="0" lang="en-US" sz="800" spc="-1" strike="noStrike">
                <a:solidFill>
                  <a:srgbClr val="666666"/>
                </a:solidFill>
                <a:latin typeface="Verdana"/>
                <a:ea typeface="Verdana"/>
              </a:rPr>
              <a:t>HTTP standard response code indicating that the server failed to perform response because of error</a:t>
            </a: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a:p>
            <a:pPr>
              <a:lnSpc>
                <a:spcPct val="100000"/>
              </a:lnSpc>
            </a:pPr>
            <a:r>
              <a:rPr b="1" lang="en-US" sz="800" spc="-1" strike="noStrike">
                <a:solidFill>
                  <a:srgbClr val="666666"/>
                </a:solidFill>
                <a:latin typeface="Verdana"/>
                <a:ea typeface="Verdana"/>
              </a:rPr>
              <a:t>502 Bad Gateway</a:t>
            </a:r>
            <a:endParaRPr b="0" lang="en-US" sz="800" spc="-1" strike="noStrike">
              <a:solidFill>
                <a:srgbClr val="000000"/>
              </a:solidFill>
              <a:latin typeface="Arial"/>
            </a:endParaRPr>
          </a:p>
          <a:p>
            <a:pPr marL="180000">
              <a:lnSpc>
                <a:spcPct val="100000"/>
              </a:lnSpc>
            </a:pPr>
            <a:r>
              <a:rPr b="0" lang="en-US" sz="800" spc="-1" strike="noStrike">
                <a:solidFill>
                  <a:srgbClr val="666666"/>
                </a:solidFill>
                <a:latin typeface="Verdana"/>
                <a:ea typeface="Verdana"/>
              </a:rPr>
              <a:t>Server is configured to delegate request fulfillment and was unable to connect underneath server</a:t>
            </a:r>
            <a:endParaRPr b="0" lang="en-US" sz="800" spc="-1" strike="noStrike">
              <a:solidFill>
                <a:srgbClr val="000000"/>
              </a:solidFill>
              <a:latin typeface="Arial"/>
            </a:endParaRPr>
          </a:p>
        </p:txBody>
      </p:sp>
      <p:sp>
        <p:nvSpPr>
          <p:cNvPr id="260" name="TextShape 2"/>
          <p:cNvSpPr txBox="1"/>
          <p:nvPr/>
        </p:nvSpPr>
        <p:spPr>
          <a:xfrm>
            <a:off x="8556840" y="4749840"/>
            <a:ext cx="548280" cy="393120"/>
          </a:xfrm>
          <a:prstGeom prst="rect">
            <a:avLst/>
          </a:prstGeom>
          <a:noFill/>
          <a:ln>
            <a:noFill/>
          </a:ln>
        </p:spPr>
        <p:txBody>
          <a:bodyPr tIns="91440" bIns="91440">
            <a:noAutofit/>
          </a:bodyPr>
          <a:p>
            <a:pPr>
              <a:lnSpc>
                <a:spcPct val="100000"/>
              </a:lnSpc>
            </a:pPr>
            <a:fld id="{E79D34F2-71D7-4BBF-AD00-D9D967BAE1CD}"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61" name="TextShape 3"/>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Response Status Groups Samples</a:t>
            </a:r>
            <a:endParaRPr b="0" lang="en-US" sz="1400" spc="-1" strike="noStrike">
              <a:solidFill>
                <a:srgbClr val="000000"/>
              </a:solidFill>
              <a:latin typeface="Arial"/>
            </a:endParaRPr>
          </a:p>
        </p:txBody>
      </p:sp>
      <p:pic>
        <p:nvPicPr>
          <p:cNvPr id="262" name="Google Shape;160;p26" descr=""/>
          <p:cNvPicPr/>
          <p:nvPr/>
        </p:nvPicPr>
        <p:blipFill>
          <a:blip r:embed="rId1"/>
          <a:stretch/>
        </p:blipFill>
        <p:spPr>
          <a:xfrm>
            <a:off x="6151680" y="912960"/>
            <a:ext cx="2632320" cy="33476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87EABFED-7373-4F21-93DF-C3FB3822B908}"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64"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Most Common Request Headers (part 1)</a:t>
            </a:r>
            <a:endParaRPr b="0" lang="en-US" sz="1400" spc="-1" strike="noStrike">
              <a:solidFill>
                <a:srgbClr val="000000"/>
              </a:solidFill>
              <a:latin typeface="Arial"/>
            </a:endParaRPr>
          </a:p>
        </p:txBody>
      </p:sp>
      <p:graphicFrame>
        <p:nvGraphicFramePr>
          <p:cNvPr id="265" name="Table 3"/>
          <p:cNvGraphicFramePr/>
          <p:nvPr/>
        </p:nvGraphicFramePr>
        <p:xfrm>
          <a:off x="360000" y="912960"/>
          <a:ext cx="8423640" cy="3477240"/>
        </p:xfrm>
        <a:graphic>
          <a:graphicData uri="http://schemas.openxmlformats.org/drawingml/2006/table">
            <a:tbl>
              <a:tblPr/>
              <a:tblGrid>
                <a:gridCol w="1579320"/>
                <a:gridCol w="6844320"/>
              </a:tblGrid>
              <a:tr h="422640">
                <a:tc>
                  <a:txBody>
                    <a:bodyPr lIns="91080" rIns="91080" tIns="91080" bIns="91080">
                      <a:noAutofit/>
                    </a:bodyPr>
                    <a:p>
                      <a:pPr>
                        <a:lnSpc>
                          <a:spcPct val="115000"/>
                        </a:lnSpc>
                      </a:pPr>
                      <a:r>
                        <a:rPr b="1" lang="en-US" sz="1400" spc="-1" strike="noStrike">
                          <a:solidFill>
                            <a:srgbClr val="000000"/>
                          </a:solidFill>
                          <a:latin typeface="Trebuchet MS"/>
                          <a:ea typeface="Trebuchet MS"/>
                        </a:rPr>
                        <a:t>Header</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1" lang="en-US" sz="1400" spc="-1" strike="noStrike">
                          <a:solidFill>
                            <a:srgbClr val="000000"/>
                          </a:solidFill>
                          <a:latin typeface="Trebuchet MS"/>
                          <a:ea typeface="Trebuchet MS"/>
                        </a:rPr>
                        <a:t>Description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22360">
                <a:tc>
                  <a:txBody>
                    <a:bodyPr lIns="91080" rIns="91080" tIns="91080" bIns="91080">
                      <a:noAutofit/>
                    </a:bodyPr>
                    <a:p>
                      <a:pPr>
                        <a:lnSpc>
                          <a:spcPct val="115000"/>
                        </a:lnSpc>
                      </a:pPr>
                      <a:r>
                        <a:rPr b="0" lang="en-US" sz="1000" spc="-1" strike="noStrike">
                          <a:solidFill>
                            <a:srgbClr val="464547"/>
                          </a:solidFill>
                          <a:latin typeface="Trebuchet MS"/>
                          <a:ea typeface="Trebuchet MS"/>
                        </a:rPr>
                        <a:t>Accept</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464547"/>
                          </a:solidFill>
                          <a:latin typeface="Trebuchet MS"/>
                          <a:ea typeface="Trebuchet MS"/>
                        </a:rPr>
                        <a:t>This field contains a semicolon-separated list of Content-Type values which are accepted in the response to this request. E.g.: Accept: text/plain, text/html</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22360">
                <a:tc>
                  <a:txBody>
                    <a:bodyPr lIns="91080" rIns="91080" tIns="91080" bIns="91080">
                      <a:noAutofit/>
                    </a:bodyPr>
                    <a:p>
                      <a:pPr>
                        <a:lnSpc>
                          <a:spcPct val="115000"/>
                        </a:lnSpc>
                      </a:pPr>
                      <a:r>
                        <a:rPr b="0" lang="en-US" sz="1000" spc="-1" strike="noStrike">
                          <a:solidFill>
                            <a:srgbClr val="464547"/>
                          </a:solidFill>
                          <a:latin typeface="Trebuchet MS"/>
                          <a:ea typeface="Trebuchet MS"/>
                        </a:rPr>
                        <a:t>Accept-Encoding</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464547"/>
                          </a:solidFill>
                          <a:latin typeface="Trebuchet MS"/>
                          <a:ea typeface="Trebuchet MS"/>
                        </a:rPr>
                        <a:t>Similar to Accept, but lists the Content-Encoding types which are acceptable in the response. E.g.: Accept-Encoding: x-compress; x-zip</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22360">
                <a:tc>
                  <a:txBody>
                    <a:bodyPr lIns="91080" rIns="91080" tIns="91080" bIns="91080">
                      <a:noAutofit/>
                    </a:bodyPr>
                    <a:p>
                      <a:pPr>
                        <a:lnSpc>
                          <a:spcPct val="115000"/>
                        </a:lnSpc>
                      </a:pPr>
                      <a:r>
                        <a:rPr b="0" lang="en-US" sz="1000" spc="-1" strike="noStrike">
                          <a:solidFill>
                            <a:srgbClr val="464547"/>
                          </a:solidFill>
                          <a:latin typeface="Trebuchet MS"/>
                          <a:ea typeface="Trebuchet MS"/>
                        </a:rPr>
                        <a:t>Accept-Language</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464547"/>
                          </a:solidFill>
                          <a:latin typeface="Trebuchet MS"/>
                          <a:ea typeface="Trebuchet MS"/>
                        </a:rPr>
                        <a:t>Similar to Accept, but lists the Language values which are preferable in the response. Language is specified per ISO 639. E.g.: Accept-Language: en-us</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22360">
                <a:tc>
                  <a:txBody>
                    <a:bodyPr lIns="91080" rIns="91080" tIns="91080" bIns="91080">
                      <a:noAutofit/>
                    </a:bodyPr>
                    <a:p>
                      <a:pPr>
                        <a:lnSpc>
                          <a:spcPct val="115000"/>
                        </a:lnSpc>
                      </a:pPr>
                      <a:r>
                        <a:rPr b="0" lang="en-US" sz="1000" spc="-1" strike="noStrike">
                          <a:solidFill>
                            <a:srgbClr val="464547"/>
                          </a:solidFill>
                          <a:latin typeface="Trebuchet MS"/>
                          <a:ea typeface="Trebuchet MS"/>
                        </a:rPr>
                        <a:t>User-Agent</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464547"/>
                          </a:solidFill>
                          <a:latin typeface="Trebuchet MS"/>
                          <a:ea typeface="Trebuchet MS"/>
                        </a:rPr>
                        <a:t>Gives the software program used by the original client. This is for statistical purposes and the tracing of protocol violations</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22360">
                <a:tc>
                  <a:txBody>
                    <a:bodyPr lIns="91080" rIns="91080" tIns="91080" bIns="91080">
                      <a:noAutofit/>
                    </a:bodyPr>
                    <a:p>
                      <a:pPr>
                        <a:lnSpc>
                          <a:spcPct val="115000"/>
                        </a:lnSpc>
                      </a:pPr>
                      <a:r>
                        <a:rPr b="0" lang="en-US" sz="1000" spc="-1" strike="noStrike">
                          <a:solidFill>
                            <a:srgbClr val="464547"/>
                          </a:solidFill>
                          <a:latin typeface="Trebuchet MS"/>
                          <a:ea typeface="Trebuchet MS"/>
                        </a:rPr>
                        <a:t>Referrer</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464547"/>
                          </a:solidFill>
                          <a:latin typeface="Trebuchet MS"/>
                          <a:ea typeface="Trebuchet MS"/>
                        </a:rPr>
                        <a:t>This </a:t>
                      </a:r>
                      <a:r>
                        <a:rPr b="1" lang="en-US" sz="1000" spc="-1" strike="noStrike">
                          <a:solidFill>
                            <a:srgbClr val="464547"/>
                          </a:solidFill>
                          <a:latin typeface="Trebuchet MS"/>
                          <a:ea typeface="Trebuchet MS"/>
                        </a:rPr>
                        <a:t>optional</a:t>
                      </a:r>
                      <a:r>
                        <a:rPr b="0" lang="en-US" sz="1000" spc="-1" strike="noStrike">
                          <a:solidFill>
                            <a:srgbClr val="464547"/>
                          </a:solidFill>
                          <a:latin typeface="Trebuchet MS"/>
                          <a:ea typeface="Trebuchet MS"/>
                        </a:rPr>
                        <a:t> header allows the client to specify, for the server's benefit, the address of the document from which the request’s URI was obtained. (Correct spelling is Referrer)</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22360">
                <a:tc>
                  <a:txBody>
                    <a:bodyPr lIns="91080" rIns="91080" tIns="91080" bIns="91080">
                      <a:noAutofit/>
                    </a:bodyPr>
                    <a:p>
                      <a:pPr>
                        <a:lnSpc>
                          <a:spcPct val="115000"/>
                        </a:lnSpc>
                      </a:pPr>
                      <a:r>
                        <a:rPr b="0" lang="en-US" sz="1000" spc="-1" strike="noStrike">
                          <a:solidFill>
                            <a:srgbClr val="464547"/>
                          </a:solidFill>
                          <a:latin typeface="Trebuchet MS"/>
                          <a:ea typeface="Trebuchet MS"/>
                        </a:rPr>
                        <a:t>Authorization</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464547"/>
                          </a:solidFill>
                          <a:latin typeface="Trebuchet MS"/>
                          <a:ea typeface="Trebuchet MS"/>
                        </a:rPr>
                        <a:t>used with GET to make it conditional: if the requested document has not changed since the time specified the document will not be sent with Not Modified 304 reply</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C2E04B29-D3E7-4AD8-9E13-055C829CEE08}"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67"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Most Common Request Headers (part 2)</a:t>
            </a:r>
            <a:endParaRPr b="0" lang="en-US" sz="1400" spc="-1" strike="noStrike">
              <a:solidFill>
                <a:srgbClr val="000000"/>
              </a:solidFill>
              <a:latin typeface="Arial"/>
            </a:endParaRPr>
          </a:p>
        </p:txBody>
      </p:sp>
      <p:graphicFrame>
        <p:nvGraphicFramePr>
          <p:cNvPr id="268" name="Table 3"/>
          <p:cNvGraphicFramePr/>
          <p:nvPr/>
        </p:nvGraphicFramePr>
        <p:xfrm>
          <a:off x="360000" y="912960"/>
          <a:ext cx="8423640" cy="3477240"/>
        </p:xfrm>
        <a:graphic>
          <a:graphicData uri="http://schemas.openxmlformats.org/drawingml/2006/table">
            <a:tbl>
              <a:tblPr/>
              <a:tblGrid>
                <a:gridCol w="1579320"/>
                <a:gridCol w="6844320"/>
              </a:tblGrid>
              <a:tr h="422640">
                <a:tc>
                  <a:txBody>
                    <a:bodyPr lIns="91080" rIns="91080" tIns="91080" bIns="91080">
                      <a:noAutofit/>
                    </a:bodyPr>
                    <a:p>
                      <a:pPr>
                        <a:lnSpc>
                          <a:spcPct val="115000"/>
                        </a:lnSpc>
                      </a:pPr>
                      <a:r>
                        <a:rPr b="1" lang="en-US" sz="1400" spc="-1" strike="noStrike">
                          <a:solidFill>
                            <a:srgbClr val="000000"/>
                          </a:solidFill>
                          <a:latin typeface="Trebuchet MS"/>
                          <a:ea typeface="Trebuchet MS"/>
                        </a:rPr>
                        <a:t>Header</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1" lang="en-US" sz="1400" spc="-1" strike="noStrike">
                          <a:solidFill>
                            <a:srgbClr val="000000"/>
                          </a:solidFill>
                          <a:latin typeface="Trebuchet MS"/>
                          <a:ea typeface="Trebuchet MS"/>
                        </a:rPr>
                        <a:t>Description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31360">
                <a:tc>
                  <a:txBody>
                    <a:bodyPr lIns="91080" rIns="91080" tIns="91080" bIns="91080">
                      <a:noAutofit/>
                    </a:bodyPr>
                    <a:p>
                      <a:pPr>
                        <a:lnSpc>
                          <a:spcPct val="115000"/>
                        </a:lnSpc>
                      </a:pPr>
                      <a:r>
                        <a:rPr b="0" lang="en-US" sz="1000" spc="-1" strike="noStrike">
                          <a:solidFill>
                            <a:srgbClr val="000000"/>
                          </a:solidFill>
                          <a:latin typeface="Trebuchet MS"/>
                          <a:ea typeface="Trebuchet MS"/>
                        </a:rPr>
                        <a:t>If-Modified-Since</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464547"/>
                          </a:solidFill>
                          <a:latin typeface="Trebuchet MS"/>
                          <a:ea typeface="Trebuchet MS"/>
                        </a:rPr>
                        <a:t>used with GET to make it conditional: if the requested document has not changed since the time specified the document will not be sent with Not Modified 304 reply</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31360">
                <a:tc>
                  <a:txBody>
                    <a:bodyPr lIns="91080" rIns="91080" tIns="91080" bIns="91080">
                      <a:noAutofit/>
                    </a:bodyPr>
                    <a:p>
                      <a:pPr>
                        <a:lnSpc>
                          <a:spcPct val="115000"/>
                        </a:lnSpc>
                      </a:pPr>
                      <a:r>
                        <a:rPr b="0" lang="en-US" sz="1000" spc="-1" strike="noStrike">
                          <a:solidFill>
                            <a:srgbClr val="464547"/>
                          </a:solidFill>
                          <a:latin typeface="Trebuchet MS"/>
                          <a:ea typeface="Trebuchet MS"/>
                        </a:rPr>
                        <a:t>Pragma</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464547"/>
                          </a:solidFill>
                          <a:latin typeface="Trebuchet MS"/>
                          <a:ea typeface="Trebuchet MS"/>
                        </a:rPr>
                        <a:t>Pragma directives should be understood by servers to which they are relevant, e.g. a proxy server; currently only one pragma is defined. E.g.: “no-cache”</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31360">
                <a:tc>
                  <a:txBody>
                    <a:bodyPr lIns="91080" rIns="91080" tIns="91080" bIns="91080">
                      <a:noAutofit/>
                    </a:bodyPr>
                    <a:p>
                      <a:pPr>
                        <a:lnSpc>
                          <a:spcPct val="115000"/>
                        </a:lnSpc>
                      </a:pPr>
                      <a:r>
                        <a:rPr b="0" lang="en-US" sz="1000" spc="-1" strike="noStrike">
                          <a:solidFill>
                            <a:srgbClr val="464547"/>
                          </a:solidFill>
                          <a:latin typeface="Trebuchet MS"/>
                          <a:ea typeface="Trebuchet MS"/>
                        </a:rPr>
                        <a:t>Cache-Control</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464547"/>
                          </a:solidFill>
                          <a:latin typeface="Trebuchet MS"/>
                          <a:ea typeface="Trebuchet MS"/>
                        </a:rPr>
                        <a:t>used to specify directives that MUST be obeyed by all caching mechanisms along the request/response chain</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99600">
                <a:tc>
                  <a:txBody>
                    <a:bodyPr lIns="91080" rIns="91080" tIns="91080" bIns="91080">
                      <a:noAutofit/>
                    </a:bodyPr>
                    <a:p>
                      <a:pPr>
                        <a:lnSpc>
                          <a:spcPct val="115000"/>
                        </a:lnSpc>
                      </a:pPr>
                      <a:r>
                        <a:rPr b="0" lang="en-US" sz="1000" spc="-1" strike="noStrike">
                          <a:solidFill>
                            <a:srgbClr val="464547"/>
                          </a:solidFill>
                          <a:latin typeface="Trebuchet MS"/>
                          <a:ea typeface="Trebuchet MS"/>
                        </a:rPr>
                        <a:t>Connection</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464547"/>
                          </a:solidFill>
                          <a:latin typeface="Trebuchet MS"/>
                          <a:ea typeface="Trebuchet MS"/>
                        </a:rPr>
                        <a:t>specify options that are desired for that particular connection</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31360">
                <a:tc>
                  <a:txBody>
                    <a:bodyPr lIns="91080" rIns="91080" tIns="91080" bIns="91080">
                      <a:noAutofit/>
                    </a:bodyPr>
                    <a:p>
                      <a:pPr>
                        <a:lnSpc>
                          <a:spcPct val="115000"/>
                        </a:lnSpc>
                      </a:pPr>
                      <a:r>
                        <a:rPr b="0" lang="en-US" sz="1000" spc="-1" strike="noStrike">
                          <a:solidFill>
                            <a:srgbClr val="464547"/>
                          </a:solidFill>
                          <a:latin typeface="Trebuchet MS"/>
                          <a:ea typeface="Trebuchet MS"/>
                        </a:rPr>
                        <a:t>Content-Length</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464547"/>
                          </a:solidFill>
                          <a:latin typeface="Trebuchet MS"/>
                          <a:ea typeface="Trebuchet MS"/>
                        </a:rPr>
                        <a:t>indicates the size of the entity-body, in decimal number of OCTETs, sent to the recipient</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29560">
                <a:tc>
                  <a:txBody>
                    <a:bodyPr lIns="91080" rIns="91080" tIns="91080" bIns="91080">
                      <a:noAutofit/>
                    </a:bodyPr>
                    <a:p>
                      <a:pPr>
                        <a:lnSpc>
                          <a:spcPct val="115000"/>
                        </a:lnSpc>
                      </a:pPr>
                      <a:r>
                        <a:rPr b="0" lang="en-US" sz="1000" spc="-1" strike="noStrike">
                          <a:solidFill>
                            <a:srgbClr val="464547"/>
                          </a:solidFill>
                          <a:latin typeface="Trebuchet MS"/>
                          <a:ea typeface="Trebuchet MS"/>
                        </a:rPr>
                        <a:t>Host</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464547"/>
                          </a:solidFill>
                          <a:latin typeface="Trebuchet MS"/>
                          <a:ea typeface="Trebuchet MS"/>
                        </a:rPr>
                        <a:t>Specifies the Internet host and port number of the resource being requested. A client </a:t>
                      </a:r>
                      <a:r>
                        <a:rPr b="1" lang="en-US" sz="1000" spc="-1" strike="noStrike">
                          <a:solidFill>
                            <a:srgbClr val="464547"/>
                          </a:solidFill>
                          <a:latin typeface="Trebuchet MS"/>
                          <a:ea typeface="Trebuchet MS"/>
                        </a:rPr>
                        <a:t>MUST</a:t>
                      </a:r>
                      <a:r>
                        <a:rPr b="0" lang="en-US" sz="1000" spc="-1" strike="noStrike">
                          <a:solidFill>
                            <a:srgbClr val="464547"/>
                          </a:solidFill>
                          <a:latin typeface="Trebuchet MS"/>
                          <a:ea typeface="Trebuchet MS"/>
                        </a:rPr>
                        <a:t> </a:t>
                      </a:r>
                      <a:r>
                        <a:rPr b="1" lang="en-US" sz="1000" spc="-1" strike="noStrike">
                          <a:solidFill>
                            <a:srgbClr val="464547"/>
                          </a:solidFill>
                          <a:latin typeface="Trebuchet MS"/>
                          <a:ea typeface="Trebuchet MS"/>
                        </a:rPr>
                        <a:t>include</a:t>
                      </a:r>
                      <a:r>
                        <a:rPr b="0" lang="en-US" sz="1000" spc="-1" strike="noStrike">
                          <a:solidFill>
                            <a:srgbClr val="464547"/>
                          </a:solidFill>
                          <a:latin typeface="Trebuchet MS"/>
                          <a:ea typeface="Trebuchet MS"/>
                        </a:rPr>
                        <a:t> a Host header field in </a:t>
                      </a:r>
                      <a:r>
                        <a:rPr b="1" lang="en-US" sz="1000" spc="-1" strike="noStrike">
                          <a:solidFill>
                            <a:srgbClr val="464547"/>
                          </a:solidFill>
                          <a:latin typeface="Trebuchet MS"/>
                          <a:ea typeface="Trebuchet MS"/>
                        </a:rPr>
                        <a:t>all HTTP/1.1 request messages</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04A888A9-9347-4B69-A5AF-C14C30774CEF}"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70"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Most Common Response Headers (part 1)</a:t>
            </a:r>
            <a:endParaRPr b="0" lang="en-US" sz="1400" spc="-1" strike="noStrike">
              <a:solidFill>
                <a:srgbClr val="000000"/>
              </a:solidFill>
              <a:latin typeface="Arial"/>
            </a:endParaRPr>
          </a:p>
        </p:txBody>
      </p:sp>
      <p:graphicFrame>
        <p:nvGraphicFramePr>
          <p:cNvPr id="271" name="Table 3"/>
          <p:cNvGraphicFramePr/>
          <p:nvPr/>
        </p:nvGraphicFramePr>
        <p:xfrm>
          <a:off x="360000" y="1189440"/>
          <a:ext cx="8423640" cy="2912040"/>
        </p:xfrm>
        <a:graphic>
          <a:graphicData uri="http://schemas.openxmlformats.org/drawingml/2006/table">
            <a:tbl>
              <a:tblPr/>
              <a:tblGrid>
                <a:gridCol w="1579320"/>
                <a:gridCol w="6844320"/>
              </a:tblGrid>
              <a:tr h="422640">
                <a:tc>
                  <a:txBody>
                    <a:bodyPr lIns="91080" rIns="91080" tIns="91080" bIns="91080">
                      <a:noAutofit/>
                    </a:bodyPr>
                    <a:p>
                      <a:pPr>
                        <a:lnSpc>
                          <a:spcPct val="115000"/>
                        </a:lnSpc>
                      </a:pPr>
                      <a:r>
                        <a:rPr b="1" lang="en-US" sz="1400" spc="-1" strike="noStrike">
                          <a:solidFill>
                            <a:srgbClr val="000000"/>
                          </a:solidFill>
                          <a:latin typeface="Trebuchet MS"/>
                          <a:ea typeface="Trebuchet MS"/>
                        </a:rPr>
                        <a:t>Header</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1" lang="en-US" sz="1400" spc="-1" strike="noStrike">
                          <a:solidFill>
                            <a:srgbClr val="000000"/>
                          </a:solidFill>
                          <a:latin typeface="Trebuchet MS"/>
                          <a:ea typeface="Trebuchet MS"/>
                        </a:rPr>
                        <a:t>Description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52440">
                <a:tc>
                  <a:txBody>
                    <a:bodyPr lIns="91080" rIns="91080" tIns="91080" bIns="91080">
                      <a:noAutofit/>
                    </a:bodyPr>
                    <a:p>
                      <a:pPr>
                        <a:lnSpc>
                          <a:spcPct val="115000"/>
                        </a:lnSpc>
                        <a:spcBef>
                          <a:spcPts val="300"/>
                        </a:spcBef>
                      </a:pPr>
                      <a:r>
                        <a:rPr b="0" lang="en-US" sz="1000" spc="-1" strike="noStrike">
                          <a:solidFill>
                            <a:srgbClr val="000000"/>
                          </a:solidFill>
                          <a:latin typeface="Trebuchet MS"/>
                          <a:ea typeface="Trebuchet MS"/>
                        </a:rPr>
                        <a:t>Content-MD5</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1" lang="en-US" sz="1000" spc="-1" strike="noStrike">
                          <a:solidFill>
                            <a:srgbClr val="000000"/>
                          </a:solidFill>
                          <a:latin typeface="Trebuchet MS"/>
                          <a:ea typeface="Trebuchet MS"/>
                        </a:rPr>
                        <a:t>MD5 digest of the body for the purpose of end-to-end message integrity check</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22360">
                <a:tc>
                  <a:txBody>
                    <a:bodyPr lIns="91080" rIns="91080" tIns="91080" bIns="91080">
                      <a:noAutofit/>
                    </a:bodyPr>
                    <a:p>
                      <a:pPr>
                        <a:lnSpc>
                          <a:spcPct val="115000"/>
                        </a:lnSpc>
                      </a:pPr>
                      <a:r>
                        <a:rPr b="0" lang="en-US" sz="1000" spc="-1" strike="noStrike">
                          <a:solidFill>
                            <a:srgbClr val="000000"/>
                          </a:solidFill>
                          <a:latin typeface="Trebuchet MS"/>
                          <a:ea typeface="Trebuchet MS"/>
                        </a:rPr>
                        <a:t>Location</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000000"/>
                          </a:solidFill>
                          <a:latin typeface="Trebuchet MS"/>
                          <a:ea typeface="Trebuchet MS"/>
                        </a:rPr>
                        <a:t>Mostly used to redirect the recipient to a location other than the Request-URI for completion of the request or identification of a new resource</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52440">
                <a:tc>
                  <a:txBody>
                    <a:bodyPr lIns="91080" rIns="91080" tIns="91080" bIns="91080">
                      <a:noAutofit/>
                    </a:bodyPr>
                    <a:p>
                      <a:pPr>
                        <a:lnSpc>
                          <a:spcPct val="115000"/>
                        </a:lnSpc>
                      </a:pPr>
                      <a:r>
                        <a:rPr b="0" lang="en-US" sz="1000" spc="-1" strike="noStrike">
                          <a:solidFill>
                            <a:srgbClr val="000000"/>
                          </a:solidFill>
                          <a:latin typeface="Trebuchet MS"/>
                          <a:ea typeface="Trebuchet MS"/>
                        </a:rPr>
                        <a:t>Server</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000000"/>
                          </a:solidFill>
                          <a:latin typeface="Trebuchet MS"/>
                          <a:ea typeface="Trebuchet MS"/>
                        </a:rPr>
                        <a:t>Contains information about the software used by the origin server to handle the request</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692280">
                <a:tc>
                  <a:txBody>
                    <a:bodyPr lIns="91080" rIns="91080" tIns="91080" bIns="91080">
                      <a:noAutofit/>
                    </a:bodyPr>
                    <a:p>
                      <a:pPr>
                        <a:lnSpc>
                          <a:spcPct val="115000"/>
                        </a:lnSpc>
                      </a:pPr>
                      <a:r>
                        <a:rPr b="0" lang="en-US" sz="1000" spc="-1" strike="noStrike">
                          <a:solidFill>
                            <a:srgbClr val="000000"/>
                          </a:solidFill>
                          <a:latin typeface="Trebuchet MS"/>
                          <a:ea typeface="Trebuchet MS"/>
                        </a:rPr>
                        <a:t>Via</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000000"/>
                          </a:solidFill>
                          <a:latin typeface="Trebuchet MS"/>
                          <a:ea typeface="Trebuchet MS"/>
                        </a:rPr>
                        <a:t>MUST be used by gateways and proxies to indicate the intermediate protocols and recipients between the user agent and the server on requests, and between the origin server and the client on responses. E.g.: Via: 1.0 fred, 1.1 nowhere.com (Apache/1.1)</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22360">
                <a:tc>
                  <a:txBody>
                    <a:bodyPr lIns="91080" rIns="91080" tIns="91080" bIns="91080">
                      <a:noAutofit/>
                    </a:bodyPr>
                    <a:p>
                      <a:pPr>
                        <a:lnSpc>
                          <a:spcPct val="115000"/>
                        </a:lnSpc>
                      </a:pPr>
                      <a:r>
                        <a:rPr b="0" lang="en-US" sz="1000" spc="-1" strike="noStrike">
                          <a:solidFill>
                            <a:srgbClr val="000000"/>
                          </a:solidFill>
                          <a:latin typeface="Trebuchet MS"/>
                          <a:ea typeface="Trebuchet MS"/>
                        </a:rPr>
                        <a:t>WWW-Authenticate</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000000"/>
                          </a:solidFill>
                          <a:latin typeface="Trebuchet MS"/>
                          <a:ea typeface="Trebuchet MS"/>
                        </a:rPr>
                        <a:t>MUST be included in 401 (Unauthorized) response messages. Value consists of at least one challenge that indicates the authentication scheme(s) and parameters applicable</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BD433A0D-1BDC-4F75-83DE-FEF9CBBCF062}"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73"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Most Common Response Headers (part 2)</a:t>
            </a:r>
            <a:endParaRPr b="0" lang="en-US" sz="1400" spc="-1" strike="noStrike">
              <a:solidFill>
                <a:srgbClr val="000000"/>
              </a:solidFill>
              <a:latin typeface="Arial"/>
            </a:endParaRPr>
          </a:p>
        </p:txBody>
      </p:sp>
      <p:graphicFrame>
        <p:nvGraphicFramePr>
          <p:cNvPr id="274" name="Table 3"/>
          <p:cNvGraphicFramePr/>
          <p:nvPr/>
        </p:nvGraphicFramePr>
        <p:xfrm>
          <a:off x="360000" y="1189440"/>
          <a:ext cx="8423640" cy="2538720"/>
        </p:xfrm>
        <a:graphic>
          <a:graphicData uri="http://schemas.openxmlformats.org/drawingml/2006/table">
            <a:tbl>
              <a:tblPr/>
              <a:tblGrid>
                <a:gridCol w="1579320"/>
                <a:gridCol w="6844320"/>
              </a:tblGrid>
              <a:tr h="422640">
                <a:tc>
                  <a:txBody>
                    <a:bodyPr lIns="91080" rIns="91080" tIns="91080" bIns="91080">
                      <a:noAutofit/>
                    </a:bodyPr>
                    <a:p>
                      <a:pPr>
                        <a:lnSpc>
                          <a:spcPct val="115000"/>
                        </a:lnSpc>
                      </a:pPr>
                      <a:r>
                        <a:rPr b="1" lang="en-US" sz="1400" spc="-1" strike="noStrike">
                          <a:solidFill>
                            <a:srgbClr val="000000"/>
                          </a:solidFill>
                          <a:latin typeface="Trebuchet MS"/>
                          <a:ea typeface="Trebuchet MS"/>
                        </a:rPr>
                        <a:t>Header</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1" lang="en-US" sz="1400" spc="-1" strike="noStrike">
                          <a:solidFill>
                            <a:srgbClr val="000000"/>
                          </a:solidFill>
                          <a:latin typeface="Trebuchet MS"/>
                          <a:ea typeface="Trebuchet MS"/>
                        </a:rPr>
                        <a:t>Description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22360">
                <a:tc>
                  <a:txBody>
                    <a:bodyPr lIns="91080" rIns="91080" tIns="91080" bIns="91080">
                      <a:noAutofit/>
                    </a:bodyPr>
                    <a:p>
                      <a:pPr>
                        <a:lnSpc>
                          <a:spcPct val="115000"/>
                        </a:lnSpc>
                      </a:pPr>
                      <a:r>
                        <a:rPr b="0" lang="en-US" sz="1000" spc="-1" strike="noStrike">
                          <a:solidFill>
                            <a:srgbClr val="000000"/>
                          </a:solidFill>
                          <a:latin typeface="Trebuchet MS"/>
                          <a:ea typeface="Trebuchet MS"/>
                        </a:rPr>
                        <a:t>Cache-Control</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000000"/>
                          </a:solidFill>
                          <a:latin typeface="Trebuchet MS"/>
                          <a:ea typeface="Trebuchet MS"/>
                        </a:rPr>
                        <a:t>used to specify directives that MUST be obeyed by all caching mechanisms along the request/response chain</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22360">
                <a:tc>
                  <a:txBody>
                    <a:bodyPr lIns="91080" rIns="91080" tIns="91080" bIns="91080">
                      <a:noAutofit/>
                    </a:bodyPr>
                    <a:p>
                      <a:pPr>
                        <a:lnSpc>
                          <a:spcPct val="115000"/>
                        </a:lnSpc>
                      </a:pPr>
                      <a:r>
                        <a:rPr b="0" lang="en-US" sz="1000" spc="-1" strike="noStrike">
                          <a:solidFill>
                            <a:srgbClr val="000000"/>
                          </a:solidFill>
                          <a:latin typeface="Trebuchet MS"/>
                          <a:ea typeface="Trebuchet MS"/>
                        </a:rPr>
                        <a:t>Content-Encoding</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000000"/>
                          </a:solidFill>
                          <a:latin typeface="Trebuchet MS"/>
                          <a:ea typeface="Trebuchet MS"/>
                        </a:rPr>
                        <a:t>indicates what additional content coding have been applied to the entity-body, and thus what decoding mechanisms must be applied in order to obtain the media (can be also used in requests)</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22360">
                <a:tc>
                  <a:txBody>
                    <a:bodyPr lIns="91080" rIns="91080" tIns="91080" bIns="91080">
                      <a:noAutofit/>
                    </a:bodyPr>
                    <a:p>
                      <a:pPr>
                        <a:lnSpc>
                          <a:spcPct val="115000"/>
                        </a:lnSpc>
                      </a:pPr>
                      <a:r>
                        <a:rPr b="0" lang="en-US" sz="1000" spc="-1" strike="noStrike">
                          <a:solidFill>
                            <a:srgbClr val="000000"/>
                          </a:solidFill>
                          <a:latin typeface="Trebuchet MS"/>
                          <a:ea typeface="Trebuchet MS"/>
                        </a:rPr>
                        <a:t>Content-Length</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000000"/>
                          </a:solidFill>
                          <a:latin typeface="Trebuchet MS"/>
                          <a:ea typeface="Trebuchet MS"/>
                        </a:rPr>
                        <a:t>indicates the size of the body, in decimal number of OCTETs, sent to the recipient or, in the case of the HEAD method, the size of the entity-body that would have been sent had the request been a GET</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52440">
                <a:tc>
                  <a:txBody>
                    <a:bodyPr lIns="91080" rIns="91080" tIns="91080" bIns="91080">
                      <a:noAutofit/>
                    </a:bodyPr>
                    <a:p>
                      <a:pPr>
                        <a:lnSpc>
                          <a:spcPct val="115000"/>
                        </a:lnSpc>
                      </a:pPr>
                      <a:r>
                        <a:rPr b="0" lang="en-US" sz="1000" spc="-1" strike="noStrike">
                          <a:solidFill>
                            <a:srgbClr val="000000"/>
                          </a:solidFill>
                          <a:latin typeface="Trebuchet MS"/>
                          <a:ea typeface="Trebuchet MS"/>
                        </a:rPr>
                        <a:t>Accept-Ranges</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000000"/>
                          </a:solidFill>
                          <a:latin typeface="Trebuchet MS"/>
                          <a:ea typeface="Trebuchet MS"/>
                        </a:rPr>
                        <a:t>allows the server to indicate its acceptance of range requests for a resource</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22360">
                <a:tc>
                  <a:txBody>
                    <a:bodyPr lIns="91080" rIns="91080" tIns="91080" bIns="91080">
                      <a:noAutofit/>
                    </a:bodyPr>
                    <a:p>
                      <a:pPr>
                        <a:lnSpc>
                          <a:spcPct val="115000"/>
                        </a:lnSpc>
                      </a:pPr>
                      <a:r>
                        <a:rPr b="0" lang="en-US" sz="1000" spc="-1" strike="noStrike">
                          <a:solidFill>
                            <a:srgbClr val="000000"/>
                          </a:solidFill>
                          <a:latin typeface="Trebuchet MS"/>
                          <a:ea typeface="Trebuchet MS"/>
                        </a:rPr>
                        <a:t>Cache-Control</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15000"/>
                        </a:lnSpc>
                      </a:pPr>
                      <a:r>
                        <a:rPr b="0" lang="en-US" sz="1000" spc="-1" strike="noStrike">
                          <a:solidFill>
                            <a:srgbClr val="000000"/>
                          </a:solidFill>
                          <a:latin typeface="Trebuchet MS"/>
                          <a:ea typeface="Trebuchet MS"/>
                        </a:rPr>
                        <a:t>used to specify directives that MUST be obeyed by all caching mechanisms along the request/response chain</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DA889B54-2BDA-4D8E-9B1D-F8793FDC4D0C}"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11"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Client/Server architecture</a:t>
            </a:r>
            <a:endParaRPr b="0" lang="en-US" sz="1400" spc="-1" strike="noStrike">
              <a:solidFill>
                <a:srgbClr val="000000"/>
              </a:solidFill>
              <a:latin typeface="Arial"/>
            </a:endParaRPr>
          </a:p>
        </p:txBody>
      </p:sp>
      <p:pic>
        <p:nvPicPr>
          <p:cNvPr id="212" name="Google Shape;58;p13" descr=""/>
          <p:cNvPicPr/>
          <p:nvPr/>
        </p:nvPicPr>
        <p:blipFill>
          <a:blip r:embed="rId1"/>
          <a:stretch/>
        </p:blipFill>
        <p:spPr>
          <a:xfrm>
            <a:off x="4626360" y="360000"/>
            <a:ext cx="4157280" cy="4146840"/>
          </a:xfrm>
          <a:prstGeom prst="rect">
            <a:avLst/>
          </a:prstGeom>
          <a:ln>
            <a:noFill/>
          </a:ln>
        </p:spPr>
      </p:pic>
      <p:sp>
        <p:nvSpPr>
          <p:cNvPr id="213" name="CustomShape 3"/>
          <p:cNvSpPr/>
          <p:nvPr/>
        </p:nvSpPr>
        <p:spPr>
          <a:xfrm>
            <a:off x="886680" y="912960"/>
            <a:ext cx="3158640" cy="359388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666666"/>
                </a:solidFill>
                <a:latin typeface="Verdana"/>
                <a:ea typeface="Verdana"/>
              </a:rPr>
              <a:t>Server side:</a:t>
            </a:r>
            <a:endParaRPr b="0" lang="en-US" sz="1400" spc="-1" strike="noStrike">
              <a:latin typeface="Arial"/>
            </a:endParaRPr>
          </a:p>
          <a:p>
            <a:pPr marL="457200" indent="-304560">
              <a:lnSpc>
                <a:spcPct val="100000"/>
              </a:lnSpc>
              <a:buClr>
                <a:srgbClr val="666666"/>
              </a:buClr>
              <a:buFont typeface="Verdana"/>
              <a:buChar char="●"/>
            </a:pPr>
            <a:r>
              <a:rPr b="0" lang="en-US" sz="1200" spc="-1" strike="noStrike">
                <a:solidFill>
                  <a:srgbClr val="666666"/>
                </a:solidFill>
                <a:latin typeface="Verdana"/>
                <a:ea typeface="Verdana"/>
              </a:rPr>
              <a:t>Firewall</a:t>
            </a:r>
            <a:endParaRPr b="0" lang="en-US" sz="1200" spc="-1" strike="noStrike">
              <a:latin typeface="Arial"/>
            </a:endParaRPr>
          </a:p>
          <a:p>
            <a:pPr marL="457200" indent="-304560">
              <a:lnSpc>
                <a:spcPct val="100000"/>
              </a:lnSpc>
              <a:buClr>
                <a:srgbClr val="666666"/>
              </a:buClr>
              <a:buFont typeface="Verdana"/>
              <a:buChar char="●"/>
            </a:pPr>
            <a:r>
              <a:rPr b="0" lang="en-US" sz="1200" spc="-1" strike="noStrike">
                <a:solidFill>
                  <a:srgbClr val="666666"/>
                </a:solidFill>
                <a:latin typeface="Verdana"/>
                <a:ea typeface="Verdana"/>
              </a:rPr>
              <a:t>Balancer Server’s</a:t>
            </a:r>
            <a:endParaRPr b="0" lang="en-US" sz="1200" spc="-1" strike="noStrike">
              <a:latin typeface="Arial"/>
            </a:endParaRPr>
          </a:p>
          <a:p>
            <a:pPr marL="457200" indent="-304560">
              <a:lnSpc>
                <a:spcPct val="100000"/>
              </a:lnSpc>
              <a:buClr>
                <a:srgbClr val="666666"/>
              </a:buClr>
              <a:buFont typeface="Verdana"/>
              <a:buChar char="●"/>
            </a:pPr>
            <a:r>
              <a:rPr b="0" lang="en-US" sz="1200" spc="-1" strike="noStrike">
                <a:solidFill>
                  <a:srgbClr val="666666"/>
                </a:solidFill>
                <a:latin typeface="Verdana"/>
                <a:ea typeface="Verdana"/>
              </a:rPr>
              <a:t>Application Server’s</a:t>
            </a:r>
            <a:endParaRPr b="0" lang="en-US" sz="1200" spc="-1" strike="noStrike">
              <a:latin typeface="Arial"/>
            </a:endParaRPr>
          </a:p>
          <a:p>
            <a:pPr marL="457200" indent="-304560">
              <a:lnSpc>
                <a:spcPct val="100000"/>
              </a:lnSpc>
              <a:buClr>
                <a:srgbClr val="666666"/>
              </a:buClr>
              <a:buFont typeface="Verdana"/>
              <a:buChar char="●"/>
            </a:pPr>
            <a:r>
              <a:rPr b="0" lang="en-US" sz="1200" spc="-1" strike="noStrike">
                <a:solidFill>
                  <a:srgbClr val="666666"/>
                </a:solidFill>
                <a:latin typeface="Verdana"/>
                <a:ea typeface="Verdana"/>
              </a:rPr>
              <a:t>Cache Server’s</a:t>
            </a:r>
            <a:endParaRPr b="0" lang="en-US" sz="1200" spc="-1" strike="noStrike">
              <a:latin typeface="Arial"/>
            </a:endParaRPr>
          </a:p>
          <a:p>
            <a:pPr marL="457200" indent="-304560">
              <a:lnSpc>
                <a:spcPct val="100000"/>
              </a:lnSpc>
              <a:buClr>
                <a:srgbClr val="666666"/>
              </a:buClr>
              <a:buFont typeface="Verdana"/>
              <a:buChar char="●"/>
            </a:pPr>
            <a:r>
              <a:rPr b="0" lang="en-US" sz="1200" spc="-1" strike="noStrike">
                <a:solidFill>
                  <a:srgbClr val="666666"/>
                </a:solidFill>
                <a:latin typeface="Verdana"/>
                <a:ea typeface="Verdana"/>
              </a:rPr>
              <a:t>File Server’s</a:t>
            </a:r>
            <a:endParaRPr b="0" lang="en-US" sz="1200" spc="-1" strike="noStrike">
              <a:latin typeface="Arial"/>
            </a:endParaRPr>
          </a:p>
          <a:p>
            <a:pPr marL="457200" indent="-304560">
              <a:lnSpc>
                <a:spcPct val="100000"/>
              </a:lnSpc>
              <a:buClr>
                <a:srgbClr val="666666"/>
              </a:buClr>
              <a:buFont typeface="Verdana"/>
              <a:buChar char="●"/>
            </a:pPr>
            <a:r>
              <a:rPr b="0" lang="en-US" sz="1200" spc="-1" strike="noStrike">
                <a:solidFill>
                  <a:srgbClr val="666666"/>
                </a:solidFill>
                <a:latin typeface="Verdana"/>
                <a:ea typeface="Verdana"/>
              </a:rPr>
              <a:t>DBMS Server’s</a:t>
            </a:r>
            <a:endParaRPr b="0" lang="en-US" sz="1200" spc="-1" strike="noStrike">
              <a:latin typeface="Arial"/>
            </a:endParaRPr>
          </a:p>
          <a:p>
            <a:pPr marL="457200" indent="-304560">
              <a:lnSpc>
                <a:spcPct val="100000"/>
              </a:lnSpc>
              <a:buClr>
                <a:srgbClr val="666666"/>
              </a:buClr>
              <a:buFont typeface="Verdana"/>
              <a:buChar char="●"/>
            </a:pPr>
            <a:r>
              <a:rPr b="0" lang="en-US" sz="1200" spc="-1" strike="noStrike">
                <a:solidFill>
                  <a:srgbClr val="666666"/>
                </a:solidFill>
                <a:latin typeface="Verdana"/>
                <a:ea typeface="Verdana"/>
              </a:rPr>
              <a:t>Mail Server’s</a:t>
            </a:r>
            <a:endParaRPr b="0" lang="en-US" sz="1200" spc="-1" strike="noStrike">
              <a:latin typeface="Arial"/>
            </a:endParaRPr>
          </a:p>
          <a:p>
            <a:pPr marL="457200" indent="-304560">
              <a:lnSpc>
                <a:spcPct val="100000"/>
              </a:lnSpc>
              <a:buClr>
                <a:srgbClr val="666666"/>
              </a:buClr>
              <a:buFont typeface="Verdana"/>
              <a:buChar char="●"/>
            </a:pPr>
            <a:r>
              <a:rPr b="0" lang="en-US" sz="1200" spc="-1" strike="noStrike">
                <a:solidFill>
                  <a:srgbClr val="666666"/>
                </a:solidFill>
                <a:latin typeface="Verdana"/>
                <a:ea typeface="Verdana"/>
              </a:rPr>
              <a:t>etc</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400" spc="-1" strike="noStrike">
                <a:solidFill>
                  <a:srgbClr val="666666"/>
                </a:solidFill>
                <a:latin typeface="Verdana"/>
                <a:ea typeface="Verdana"/>
              </a:rPr>
              <a:t>Client side:</a:t>
            </a:r>
            <a:endParaRPr b="0" lang="en-US" sz="1400" spc="-1" strike="noStrike">
              <a:latin typeface="Arial"/>
            </a:endParaRPr>
          </a:p>
          <a:p>
            <a:pPr marL="457200" indent="-304560">
              <a:lnSpc>
                <a:spcPct val="100000"/>
              </a:lnSpc>
              <a:buClr>
                <a:srgbClr val="666666"/>
              </a:buClr>
              <a:buFont typeface="Verdana"/>
              <a:buChar char="●"/>
            </a:pPr>
            <a:r>
              <a:rPr b="0" lang="en-US" sz="1200" spc="-1" strike="noStrike">
                <a:solidFill>
                  <a:srgbClr val="666666"/>
                </a:solidFill>
                <a:latin typeface="Verdana"/>
                <a:ea typeface="Verdana"/>
              </a:rPr>
              <a:t>Proxy</a:t>
            </a:r>
            <a:endParaRPr b="0" lang="en-US" sz="1200" spc="-1" strike="noStrike">
              <a:latin typeface="Arial"/>
            </a:endParaRPr>
          </a:p>
          <a:p>
            <a:pPr marL="457200" indent="-304560">
              <a:lnSpc>
                <a:spcPct val="100000"/>
              </a:lnSpc>
              <a:buClr>
                <a:srgbClr val="666666"/>
              </a:buClr>
              <a:buFont typeface="Verdana"/>
              <a:buChar char="●"/>
            </a:pPr>
            <a:r>
              <a:rPr b="0" lang="en-US" sz="1200" spc="-1" strike="noStrike">
                <a:solidFill>
                  <a:srgbClr val="666666"/>
                </a:solidFill>
                <a:latin typeface="Verdana"/>
                <a:ea typeface="Verdana"/>
              </a:rPr>
              <a:t>Desktop</a:t>
            </a:r>
            <a:endParaRPr b="0" lang="en-US" sz="1200" spc="-1" strike="noStrike">
              <a:latin typeface="Arial"/>
            </a:endParaRPr>
          </a:p>
          <a:p>
            <a:pPr marL="457200" indent="-304560">
              <a:lnSpc>
                <a:spcPct val="100000"/>
              </a:lnSpc>
              <a:buClr>
                <a:srgbClr val="666666"/>
              </a:buClr>
              <a:buFont typeface="Verdana"/>
              <a:buChar char="●"/>
            </a:pPr>
            <a:r>
              <a:rPr b="0" lang="en-US" sz="1200" spc="-1" strike="noStrike">
                <a:solidFill>
                  <a:srgbClr val="666666"/>
                </a:solidFill>
                <a:latin typeface="Verdana"/>
                <a:ea typeface="Verdana"/>
              </a:rPr>
              <a:t>etc</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400" spc="-1" strike="noStrike">
                <a:solidFill>
                  <a:srgbClr val="666666"/>
                </a:solidFill>
                <a:latin typeface="Verdana"/>
                <a:ea typeface="Verdana"/>
              </a:rPr>
              <a:t>Others:</a:t>
            </a:r>
            <a:endParaRPr b="0" lang="en-US" sz="1400" spc="-1" strike="noStrike">
              <a:latin typeface="Arial"/>
            </a:endParaRPr>
          </a:p>
          <a:p>
            <a:pPr marL="457200" indent="-304560">
              <a:lnSpc>
                <a:spcPct val="100000"/>
              </a:lnSpc>
              <a:buClr>
                <a:srgbClr val="666666"/>
              </a:buClr>
              <a:buFont typeface="Verdana"/>
              <a:buChar char="●"/>
            </a:pPr>
            <a:r>
              <a:rPr b="0" lang="en-US" sz="1200" spc="-1" strike="noStrike">
                <a:solidFill>
                  <a:srgbClr val="666666"/>
                </a:solidFill>
                <a:latin typeface="Verdana"/>
                <a:ea typeface="Verdana"/>
              </a:rPr>
              <a:t>DNS</a:t>
            </a:r>
            <a:endParaRPr b="0" lang="en-US" sz="1200" spc="-1" strike="noStrike">
              <a:latin typeface="Arial"/>
            </a:endParaRPr>
          </a:p>
          <a:p>
            <a:pPr marL="457200" indent="-304560">
              <a:lnSpc>
                <a:spcPct val="100000"/>
              </a:lnSpc>
              <a:buClr>
                <a:srgbClr val="666666"/>
              </a:buClr>
              <a:buFont typeface="Verdana"/>
              <a:buChar char="●"/>
            </a:pPr>
            <a:r>
              <a:rPr b="0" lang="en-US" sz="1200" spc="-1" strike="noStrike">
                <a:solidFill>
                  <a:srgbClr val="666666"/>
                </a:solidFill>
                <a:latin typeface="Verdana"/>
                <a:ea typeface="Verdana"/>
              </a:rPr>
              <a:t>Provider</a:t>
            </a:r>
            <a:endParaRPr b="0" lang="en-US" sz="1200" spc="-1" strike="noStrike">
              <a:latin typeface="Arial"/>
            </a:endParaRPr>
          </a:p>
          <a:p>
            <a:pPr marL="457200" indent="-304560">
              <a:lnSpc>
                <a:spcPct val="100000"/>
              </a:lnSpc>
              <a:buClr>
                <a:srgbClr val="666666"/>
              </a:buClr>
              <a:buFont typeface="Verdana"/>
              <a:buChar char="●"/>
            </a:pPr>
            <a:r>
              <a:rPr b="0" lang="en-US" sz="1200" spc="-1" strike="noStrike">
                <a:solidFill>
                  <a:srgbClr val="666666"/>
                </a:solidFill>
                <a:latin typeface="Verdana"/>
                <a:ea typeface="Verdana"/>
              </a:rPr>
              <a:t>etc</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0FD418C8-7B8B-4072-AEBB-0398460CC426}"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76"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Authentication: Basic and Digest</a:t>
            </a:r>
            <a:endParaRPr b="0" lang="en-US" sz="1400" spc="-1" strike="noStrike">
              <a:solidFill>
                <a:srgbClr val="000000"/>
              </a:solidFill>
              <a:latin typeface="Arial"/>
            </a:endParaRPr>
          </a:p>
        </p:txBody>
      </p:sp>
      <p:sp>
        <p:nvSpPr>
          <p:cNvPr id="277" name="TextShape 3"/>
          <p:cNvSpPr txBox="1"/>
          <p:nvPr/>
        </p:nvSpPr>
        <p:spPr>
          <a:xfrm>
            <a:off x="360000" y="1189440"/>
            <a:ext cx="3951360" cy="3317400"/>
          </a:xfrm>
          <a:prstGeom prst="rect">
            <a:avLst/>
          </a:prstGeom>
          <a:noFill/>
          <a:ln>
            <a:noFill/>
          </a:ln>
        </p:spPr>
        <p:txBody>
          <a:bodyPr tIns="91440" bIns="91440">
            <a:noAutofit/>
          </a:bodyPr>
          <a:p>
            <a:pPr>
              <a:lnSpc>
                <a:spcPct val="100000"/>
              </a:lnSpc>
            </a:pPr>
            <a:r>
              <a:rPr b="0" lang="en-US" sz="1400" spc="-1" strike="noStrike">
                <a:solidFill>
                  <a:srgbClr val="666666"/>
                </a:solidFill>
                <a:latin typeface="Verdana"/>
                <a:ea typeface="Verdana"/>
              </a:rPr>
              <a:t>GET / HTTP/1.1</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Accept: */*</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Accept-Encoding: gzip, deflate</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User-Agent: Mozilla/4.0 (compatible; MSIE 6.0; Windows NT 5.1; SV1)</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Host: hrm.epam.com</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Proxy-Connection: Keep-Alive</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 </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HTTP/1.1 401 Unauthorized</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WWW-Authenticate: Basic realm="HTTP Authentication"</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Connection: close</a:t>
            </a:r>
            <a:endParaRPr b="0" lang="en-US" sz="1400" spc="-1" strike="noStrike">
              <a:solidFill>
                <a:srgbClr val="000000"/>
              </a:solidFill>
              <a:latin typeface="Arial"/>
            </a:endParaRPr>
          </a:p>
        </p:txBody>
      </p:sp>
      <p:sp>
        <p:nvSpPr>
          <p:cNvPr id="278" name="TextShape 4"/>
          <p:cNvSpPr txBox="1"/>
          <p:nvPr/>
        </p:nvSpPr>
        <p:spPr>
          <a:xfrm>
            <a:off x="4832280" y="1189440"/>
            <a:ext cx="3951360" cy="3317400"/>
          </a:xfrm>
          <a:prstGeom prst="rect">
            <a:avLst/>
          </a:prstGeom>
          <a:noFill/>
          <a:ln>
            <a:noFill/>
          </a:ln>
        </p:spPr>
        <p:txBody>
          <a:bodyPr tIns="91440" bIns="91440" anchor="ctr">
            <a:noAutofit/>
          </a:bodyPr>
          <a:p>
            <a:pPr>
              <a:lnSpc>
                <a:spcPct val="100000"/>
              </a:lnSpc>
            </a:pPr>
            <a:r>
              <a:rPr b="0" lang="en-US" sz="1400" spc="-1" strike="noStrike">
                <a:solidFill>
                  <a:srgbClr val="666666"/>
                </a:solidFill>
                <a:latin typeface="Verdana"/>
                <a:ea typeface="Verdana"/>
              </a:rPr>
              <a:t>GET / HTTP/1.1</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Accept: */*</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Accept-Encoding: gzip, deflate</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User-Agent: Mozilla/4.0 (compatible; MSIE 6.0; Windows NT 5.1; SV1)</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Host: hrm.epam.com</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Proxy-Connection: Keep-Alive</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Authorization: Basic bWlrYWxhaV96ZW5rZXZpY2g6TmF0LXNoYTY5</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 </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HTTP/1.1 200 OK</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Date: Mon, 08 Sep 2008 15:19:56 GMT</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Server: Apache/2.0.55 (Win32) mod_ssl/2.0.55 OpenSSL/0.9.8a mod_jk2/2.0.4</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EA7EA796-B9F0-4980-8CC5-6DCDF9818958}"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80"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File Upload Form</a:t>
            </a:r>
            <a:endParaRPr b="0" lang="en-US" sz="1400" spc="-1" strike="noStrike">
              <a:solidFill>
                <a:srgbClr val="000000"/>
              </a:solidFill>
              <a:latin typeface="Arial"/>
            </a:endParaRPr>
          </a:p>
        </p:txBody>
      </p:sp>
      <p:sp>
        <p:nvSpPr>
          <p:cNvPr id="281" name="TextShape 3"/>
          <p:cNvSpPr txBox="1"/>
          <p:nvPr/>
        </p:nvSpPr>
        <p:spPr>
          <a:xfrm>
            <a:off x="360000" y="1189440"/>
            <a:ext cx="5264640" cy="3317400"/>
          </a:xfrm>
          <a:prstGeom prst="rect">
            <a:avLst/>
          </a:prstGeom>
          <a:noFill/>
          <a:ln>
            <a:noFill/>
          </a:ln>
        </p:spPr>
        <p:txBody>
          <a:bodyPr tIns="91440" bIns="91440" anchor="ctr">
            <a:noAutofit/>
          </a:bodyPr>
          <a:p>
            <a:pPr>
              <a:lnSpc>
                <a:spcPct val="100000"/>
              </a:lnSpc>
            </a:pPr>
            <a:r>
              <a:rPr b="0" lang="en-US" sz="1400" spc="-1" strike="noStrike">
                <a:solidFill>
                  <a:srgbClr val="666666"/>
                </a:solidFill>
                <a:latin typeface="Verdana"/>
                <a:ea typeface="Verdana"/>
              </a:rPr>
              <a:t>&lt;form name="DocumentForm" method="POST" action="/pmc/document/detail.do" enctype="multipart/form-data"&gt;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&lt;input type="hidden" name="webBase" value=""&gt;</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&lt;input type="file" name="documentBody" value=""&gt;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&lt;/form&gt;</a:t>
            </a:r>
            <a:endParaRPr b="0" lang="en-US" sz="1400" spc="-1" strike="noStrike">
              <a:solidFill>
                <a:srgbClr val="000000"/>
              </a:solidFill>
              <a:latin typeface="Arial"/>
            </a:endParaRPr>
          </a:p>
        </p:txBody>
      </p:sp>
      <p:pic>
        <p:nvPicPr>
          <p:cNvPr id="282" name="Google Shape;204;p32" descr=""/>
          <p:cNvPicPr/>
          <p:nvPr/>
        </p:nvPicPr>
        <p:blipFill>
          <a:blip r:embed="rId1"/>
          <a:stretch/>
        </p:blipFill>
        <p:spPr>
          <a:xfrm>
            <a:off x="6131160" y="912960"/>
            <a:ext cx="2652480" cy="35938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0E7E961C-7094-4765-974D-4E363E707DFA}"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84"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File Upload Request</a:t>
            </a:r>
            <a:endParaRPr b="0" lang="en-US" sz="1400" spc="-1" strike="noStrike">
              <a:solidFill>
                <a:srgbClr val="000000"/>
              </a:solidFill>
              <a:latin typeface="Arial"/>
            </a:endParaRPr>
          </a:p>
        </p:txBody>
      </p:sp>
      <p:sp>
        <p:nvSpPr>
          <p:cNvPr id="285" name="TextShape 3"/>
          <p:cNvSpPr txBox="1"/>
          <p:nvPr/>
        </p:nvSpPr>
        <p:spPr>
          <a:xfrm>
            <a:off x="360000" y="1189440"/>
            <a:ext cx="8423640" cy="3317400"/>
          </a:xfrm>
          <a:prstGeom prst="rect">
            <a:avLst/>
          </a:prstGeom>
          <a:noFill/>
          <a:ln>
            <a:noFill/>
          </a:ln>
        </p:spPr>
        <p:txBody>
          <a:bodyPr tIns="91440" bIns="91440" anchor="ctr">
            <a:noAutofit/>
          </a:bodyPr>
          <a:p>
            <a:pPr>
              <a:lnSpc>
                <a:spcPct val="100000"/>
              </a:lnSpc>
            </a:pPr>
            <a:r>
              <a:rPr b="0" lang="en-US" sz="800" spc="-1" strike="noStrike">
                <a:solidFill>
                  <a:srgbClr val="666666"/>
                </a:solidFill>
                <a:latin typeface="Verdana"/>
                <a:ea typeface="Verdana"/>
              </a:rPr>
              <a:t>POST /pmc/document/detail.do?id=-1221462&amp;subpage=subdetail&amp;typeId=64 HTTP/1.1</a:t>
            </a: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Accept: image/gif, image/x-xbitmap, image/jpeg, image/pjpeg, */*</a:t>
            </a: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Referer: http://pmcmsq.epam.com/pmc/document/detail.do?dispatch=add&amp;appId=40022&amp;projectId=400062</a:t>
            </a: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Accept-Language: en-us</a:t>
            </a: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Content-Type: multipart/form-data; boundary=---------------------------7d821d2132070e</a:t>
            </a: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Accept-Encoding: gzip, deflate</a:t>
            </a: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User-Agent: Mozilla/4.0 (compatible; MSIE 6.0; Windows NT 5.1; SV1; .NET CLR 2.0.50727)</a:t>
            </a: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Host: pmcmsq.epam.com</a:t>
            </a: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Content-Length: 11352</a:t>
            </a: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Proxy-Connection: Keep-Alive</a:t>
            </a: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Pragma: no-cache</a:t>
            </a: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Cookie: pmcId=fHwJ37oeerhtFx8XbiAcWYk</a:t>
            </a: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-----------------------------7d821d2132070e</a:t>
            </a: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Content-Disposition: form-data; name="creatorEmail"</a:t>
            </a: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Mikalai_Zenkevich@epam.com</a:t>
            </a: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-----------------------------7d821d2132070e</a:t>
            </a: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Content-Disposition: form-data; name="documentBody"; filename="d:\test.txt"</a:t>
            </a: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Content-Type: text/plain</a:t>
            </a: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It a test file to sniff file upload session for PMC.</a:t>
            </a: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-----------------------------7d821d2132070e</a:t>
            </a: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Content-Disposition: form-data; name="versionComment"</a:t>
            </a: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a:p>
            <a:pPr>
              <a:lnSpc>
                <a:spcPct val="100000"/>
              </a:lnSpc>
            </a:pPr>
            <a:r>
              <a:rPr b="0" lang="en-US" sz="800" spc="-1" strike="noStrike">
                <a:solidFill>
                  <a:srgbClr val="666666"/>
                </a:solidFill>
                <a:latin typeface="Verdana"/>
                <a:ea typeface="Verdana"/>
              </a:rPr>
              <a:t>-----------------------------7d821d2132070e--</a:t>
            </a:r>
            <a:endParaRPr b="0" lang="en-US"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360000" y="1465920"/>
            <a:ext cx="8423640" cy="2211480"/>
          </a:xfrm>
          <a:prstGeom prst="rect">
            <a:avLst/>
          </a:prstGeom>
          <a:noFill/>
          <a:ln>
            <a:noFill/>
          </a:ln>
        </p:spPr>
        <p:txBody>
          <a:bodyPr tIns="91440" bIns="91440" anchor="ctr">
            <a:noAutofit/>
          </a:bodyPr>
          <a:p>
            <a:pPr>
              <a:lnSpc>
                <a:spcPct val="100000"/>
              </a:lnSpc>
            </a:pPr>
            <a:r>
              <a:rPr b="1" lang="en-US" sz="3600" spc="-1" strike="noStrike">
                <a:solidFill>
                  <a:srgbClr val="000000"/>
                </a:solidFill>
                <a:latin typeface="Verdana"/>
                <a:ea typeface="Verdana"/>
              </a:rPr>
              <a:t>3. URL Format</a:t>
            </a:r>
            <a:endParaRPr b="0" lang="en-US" sz="3600" spc="-1" strike="noStrike">
              <a:solidFill>
                <a:srgbClr val="000000"/>
              </a:solidFill>
              <a:latin typeface="Arial"/>
            </a:endParaRPr>
          </a:p>
        </p:txBody>
      </p:sp>
      <p:sp>
        <p:nvSpPr>
          <p:cNvPr id="287" name="TextShape 2"/>
          <p:cNvSpPr txBox="1"/>
          <p:nvPr/>
        </p:nvSpPr>
        <p:spPr>
          <a:xfrm>
            <a:off x="8556840" y="4749840"/>
            <a:ext cx="548280" cy="393120"/>
          </a:xfrm>
          <a:prstGeom prst="rect">
            <a:avLst/>
          </a:prstGeom>
          <a:noFill/>
          <a:ln>
            <a:noFill/>
          </a:ln>
        </p:spPr>
        <p:txBody>
          <a:bodyPr tIns="91440" bIns="91440">
            <a:noAutofit/>
          </a:bodyPr>
          <a:p>
            <a:pPr>
              <a:lnSpc>
                <a:spcPct val="100000"/>
              </a:lnSpc>
            </a:pPr>
            <a:fld id="{340A7C47-92E2-4A52-ADF9-8A5F6A245F24}" type="slidenum">
              <a:rPr b="0" lang="en-US" sz="1300" spc="-1" strike="noStrike">
                <a:solidFill>
                  <a:srgbClr val="ffffff"/>
                </a:solidFill>
                <a:latin typeface="Arial"/>
                <a:ea typeface="Arial"/>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08034375-9C8A-4DAB-800F-E5F2B4B9EEDE}"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89"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URL / URI / URN</a:t>
            </a:r>
            <a:endParaRPr b="0" lang="en-US" sz="1400" spc="-1" strike="noStrike">
              <a:solidFill>
                <a:srgbClr val="000000"/>
              </a:solidFill>
              <a:latin typeface="Arial"/>
            </a:endParaRPr>
          </a:p>
        </p:txBody>
      </p:sp>
      <p:sp>
        <p:nvSpPr>
          <p:cNvPr id="290" name="TextShape 3"/>
          <p:cNvSpPr txBox="1"/>
          <p:nvPr/>
        </p:nvSpPr>
        <p:spPr>
          <a:xfrm>
            <a:off x="360000" y="912960"/>
            <a:ext cx="8423640" cy="2764440"/>
          </a:xfrm>
          <a:prstGeom prst="rect">
            <a:avLst/>
          </a:prstGeom>
          <a:noFill/>
          <a:ln>
            <a:noFill/>
          </a:ln>
        </p:spPr>
        <p:txBody>
          <a:bodyPr tIns="91440" bIns="91440">
            <a:noAutofit/>
          </a:bodyPr>
          <a:p>
            <a:pPr>
              <a:lnSpc>
                <a:spcPct val="100000"/>
              </a:lnSpc>
            </a:pPr>
            <a:r>
              <a:rPr b="1" lang="en-US" sz="1200" spc="-1" strike="noStrike">
                <a:solidFill>
                  <a:srgbClr val="666666"/>
                </a:solidFill>
                <a:latin typeface="Verdana"/>
                <a:ea typeface="Verdana"/>
              </a:rPr>
              <a:t>URL</a:t>
            </a:r>
            <a:r>
              <a:rPr b="0" lang="en-US" sz="1200" spc="-1" strike="noStrike">
                <a:solidFill>
                  <a:srgbClr val="666666"/>
                </a:solidFill>
                <a:latin typeface="Verdana"/>
                <a:ea typeface="Verdana"/>
              </a:rPr>
              <a:t> – </a:t>
            </a:r>
            <a:r>
              <a:rPr b="1" lang="en-US" sz="1200" spc="-1" strike="noStrike">
                <a:solidFill>
                  <a:srgbClr val="666666"/>
                </a:solidFill>
                <a:latin typeface="Verdana"/>
                <a:ea typeface="Verdana"/>
              </a:rPr>
              <a:t>Uniform Resource Locator</a:t>
            </a:r>
            <a:r>
              <a:rPr b="0" lang="en-US" sz="1200" spc="-1" strike="noStrike">
                <a:solidFill>
                  <a:srgbClr val="666666"/>
                </a:solidFill>
                <a:latin typeface="Verdana"/>
                <a:ea typeface="Verdana"/>
              </a:rPr>
              <a:t> is a compact string of characters used to represent a resource available on the Internet. </a:t>
            </a:r>
            <a:br/>
            <a:r>
              <a:rPr b="0" lang="en-US" sz="1200" spc="-1" strike="noStrike">
                <a:solidFill>
                  <a:srgbClr val="666666"/>
                </a:solidFill>
                <a:latin typeface="Verdana"/>
                <a:ea typeface="Verdana"/>
              </a:rPr>
              <a:t>Samples: http://example.org/, mailto:bob@example.com.</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1" lang="en-US" sz="1200" spc="-1" strike="noStrike">
                <a:solidFill>
                  <a:srgbClr val="666666"/>
                </a:solidFill>
                <a:latin typeface="Verdana"/>
                <a:ea typeface="Verdana"/>
              </a:rPr>
              <a:t>URN</a:t>
            </a:r>
            <a:r>
              <a:rPr b="0" lang="en-US" sz="1200" spc="-1" strike="noStrike">
                <a:solidFill>
                  <a:srgbClr val="666666"/>
                </a:solidFill>
                <a:latin typeface="Verdana"/>
                <a:ea typeface="Verdana"/>
              </a:rPr>
              <a:t> – </a:t>
            </a:r>
            <a:r>
              <a:rPr b="1" lang="en-US" sz="1200" spc="-1" strike="noStrike">
                <a:solidFill>
                  <a:srgbClr val="666666"/>
                </a:solidFill>
                <a:latin typeface="Verdana"/>
                <a:ea typeface="Verdana"/>
              </a:rPr>
              <a:t>Uniform Resource Names</a:t>
            </a:r>
            <a:r>
              <a:rPr b="0" lang="en-US" sz="1200" spc="-1" strike="noStrike">
                <a:solidFill>
                  <a:srgbClr val="666666"/>
                </a:solidFill>
                <a:latin typeface="Verdana"/>
                <a:ea typeface="Verdana"/>
              </a:rPr>
              <a:t> are intended to serve as persistent, location-independent resource identifiers and are designed to make it easy to map other namespaces (that share the properties of URNs) into URN-space. </a:t>
            </a:r>
            <a:br/>
            <a:r>
              <a:rPr b="0" lang="en-US" sz="1200" spc="-1" strike="noStrike">
                <a:solidFill>
                  <a:srgbClr val="666666"/>
                </a:solidFill>
                <a:latin typeface="Verdana"/>
                <a:ea typeface="Verdana"/>
              </a:rPr>
              <a:t>Format: "urn:" + &lt;NID&gt; ":" &lt;NSS&gt;. </a:t>
            </a:r>
            <a:br/>
            <a:r>
              <a:rPr b="0" lang="en-US" sz="1200" spc="-1" strike="noStrike">
                <a:solidFill>
                  <a:srgbClr val="666666"/>
                </a:solidFill>
                <a:latin typeface="Verdana"/>
                <a:ea typeface="Verdana"/>
              </a:rPr>
              <a:t>Samples: urn:isbn:0451450523, urn:www.agxml.org:schemas:all:2:0.</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1" lang="en-US" sz="1200" spc="-1" strike="noStrike">
                <a:solidFill>
                  <a:srgbClr val="666666"/>
                </a:solidFill>
                <a:latin typeface="Verdana"/>
                <a:ea typeface="Verdana"/>
              </a:rPr>
              <a:t>URI</a:t>
            </a:r>
            <a:r>
              <a:rPr b="0" lang="en-US" sz="1200" spc="-1" strike="noStrike">
                <a:solidFill>
                  <a:srgbClr val="666666"/>
                </a:solidFill>
                <a:latin typeface="Verdana"/>
                <a:ea typeface="Verdana"/>
              </a:rPr>
              <a:t> – </a:t>
            </a:r>
            <a:r>
              <a:rPr b="1" lang="en-US" sz="1200" spc="-1" strike="noStrike">
                <a:solidFill>
                  <a:srgbClr val="666666"/>
                </a:solidFill>
                <a:latin typeface="Verdana"/>
                <a:ea typeface="Verdana"/>
              </a:rPr>
              <a:t>Uniform Resource Identifier</a:t>
            </a:r>
            <a:r>
              <a:rPr b="0" lang="en-US" sz="1200" spc="-1" strike="noStrike">
                <a:solidFill>
                  <a:srgbClr val="666666"/>
                </a:solidFill>
                <a:latin typeface="Verdana"/>
                <a:ea typeface="Verdana"/>
              </a:rPr>
              <a:t> is a compact string of characters used to identify or name a resource on the Internet. The main purpose of this identification is to enable interaction with representations of the resource over a network. A URI may be classified as a locator (URL) or a name (URN), or both.</a:t>
            </a:r>
            <a:endParaRPr b="0" lang="en-US" sz="1200" spc="-1" strike="noStrike">
              <a:solidFill>
                <a:srgbClr val="000000"/>
              </a:solidFill>
              <a:latin typeface="Arial"/>
            </a:endParaRPr>
          </a:p>
        </p:txBody>
      </p:sp>
      <p:pic>
        <p:nvPicPr>
          <p:cNvPr id="291" name="Google Shape;225;p35" descr=""/>
          <p:cNvPicPr/>
          <p:nvPr/>
        </p:nvPicPr>
        <p:blipFill>
          <a:blip r:embed="rId1"/>
          <a:stretch/>
        </p:blipFill>
        <p:spPr>
          <a:xfrm>
            <a:off x="1413000" y="3672000"/>
            <a:ext cx="1367640" cy="829080"/>
          </a:xfrm>
          <a:prstGeom prst="rect">
            <a:avLst/>
          </a:prstGeom>
          <a:ln>
            <a:noFill/>
          </a:ln>
        </p:spPr>
      </p:pic>
      <p:pic>
        <p:nvPicPr>
          <p:cNvPr id="292" name="Google Shape;226;p35" descr=""/>
          <p:cNvPicPr/>
          <p:nvPr/>
        </p:nvPicPr>
        <p:blipFill>
          <a:blip r:embed="rId2"/>
          <a:stretch/>
        </p:blipFill>
        <p:spPr>
          <a:xfrm>
            <a:off x="4045680" y="3389760"/>
            <a:ext cx="4211640" cy="13932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123A77FF-6A88-446D-A9BE-34C8694A6CEF}"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94"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URL / URI Format</a:t>
            </a:r>
            <a:endParaRPr b="0" lang="en-US" sz="1400" spc="-1" strike="noStrike">
              <a:solidFill>
                <a:srgbClr val="000000"/>
              </a:solidFill>
              <a:latin typeface="Arial"/>
            </a:endParaRPr>
          </a:p>
        </p:txBody>
      </p:sp>
      <p:sp>
        <p:nvSpPr>
          <p:cNvPr id="295" name="TextShape 3"/>
          <p:cNvSpPr txBox="1"/>
          <p:nvPr/>
        </p:nvSpPr>
        <p:spPr>
          <a:xfrm>
            <a:off x="360000" y="912960"/>
            <a:ext cx="8423640" cy="276120"/>
          </a:xfrm>
          <a:prstGeom prst="rect">
            <a:avLst/>
          </a:prstGeom>
          <a:noFill/>
          <a:ln>
            <a:noFill/>
          </a:ln>
        </p:spPr>
        <p:txBody>
          <a:bodyPr tIns="91440" bIns="91440" anchor="ctr">
            <a:noAutofit/>
          </a:bodyPr>
          <a:p>
            <a:pPr>
              <a:lnSpc>
                <a:spcPct val="115000"/>
              </a:lnSpc>
            </a:pPr>
            <a:r>
              <a:rPr b="1" lang="en-US" sz="1200" spc="-1" strike="noStrike">
                <a:solidFill>
                  <a:srgbClr val="464547"/>
                </a:solidFill>
                <a:latin typeface="Verdana"/>
                <a:ea typeface="Verdana"/>
              </a:rPr>
              <a:t>foo://user:pass@example.com:842/there/index.htm;type=animal?name=ferret#nose</a:t>
            </a:r>
            <a:endParaRPr b="0" lang="en-US" sz="1200" spc="-1" strike="noStrike">
              <a:solidFill>
                <a:srgbClr val="000000"/>
              </a:solidFill>
              <a:latin typeface="Arial"/>
            </a:endParaRPr>
          </a:p>
        </p:txBody>
      </p:sp>
      <p:graphicFrame>
        <p:nvGraphicFramePr>
          <p:cNvPr id="296" name="Table 4"/>
          <p:cNvGraphicFramePr/>
          <p:nvPr/>
        </p:nvGraphicFramePr>
        <p:xfrm>
          <a:off x="360000" y="1465920"/>
          <a:ext cx="8423640" cy="3036240"/>
        </p:xfrm>
        <a:graphic>
          <a:graphicData uri="http://schemas.openxmlformats.org/drawingml/2006/table">
            <a:tbl>
              <a:tblPr/>
              <a:tblGrid>
                <a:gridCol w="1052640"/>
                <a:gridCol w="1579320"/>
                <a:gridCol w="5791680"/>
              </a:tblGrid>
              <a:tr h="206640">
                <a:tc>
                  <a:txBody>
                    <a:bodyPr lIns="72000" rIns="72000" tIns="0" bIns="0">
                      <a:noAutofit/>
                    </a:bodyPr>
                    <a:p>
                      <a:pPr>
                        <a:lnSpc>
                          <a:spcPct val="115000"/>
                        </a:lnSpc>
                      </a:pPr>
                      <a:r>
                        <a:rPr b="1" lang="en-US" sz="1200" spc="-1" strike="noStrike">
                          <a:solidFill>
                            <a:srgbClr val="000000"/>
                          </a:solidFill>
                          <a:latin typeface="Trebuchet MS"/>
                          <a:ea typeface="Trebuchet MS"/>
                        </a:rPr>
                        <a:t>Part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pPr>
                      <a:r>
                        <a:rPr b="1" lang="en-US" sz="1200" spc="-1" strike="noStrike">
                          <a:solidFill>
                            <a:srgbClr val="000000"/>
                          </a:solidFill>
                          <a:latin typeface="Trebuchet MS"/>
                          <a:ea typeface="Trebuchet MS"/>
                        </a:rPr>
                        <a:t>Name</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pPr>
                      <a:r>
                        <a:rPr b="1" lang="en-US" sz="1200" spc="-1" strike="noStrike">
                          <a:solidFill>
                            <a:srgbClr val="000000"/>
                          </a:solidFill>
                          <a:latin typeface="Trebuchet MS"/>
                          <a:ea typeface="Trebuchet MS"/>
                        </a:rPr>
                        <a:t>Description</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268920">
                <a:tc>
                  <a:txBody>
                    <a:bodyPr lIns="72000" rIns="72000" tIns="0" bIns="0" anchor="ctr">
                      <a:noAutofit/>
                    </a:bodyPr>
                    <a:p>
                      <a:pPr>
                        <a:lnSpc>
                          <a:spcPct val="100000"/>
                        </a:lnSpc>
                        <a:spcBef>
                          <a:spcPts val="300"/>
                        </a:spcBef>
                      </a:pPr>
                      <a:r>
                        <a:rPr b="0" lang="en-US" sz="1000" spc="-1" strike="noStrike">
                          <a:solidFill>
                            <a:srgbClr val="464547"/>
                          </a:solidFill>
                          <a:latin typeface="Trebuchet MS"/>
                          <a:ea typeface="Trebuchet MS"/>
                        </a:rPr>
                        <a:t>foo</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pPr>
                      <a:r>
                        <a:rPr b="0" lang="en-US" sz="1000" spc="-1" strike="noStrike">
                          <a:solidFill>
                            <a:srgbClr val="464547"/>
                          </a:solidFill>
                          <a:latin typeface="Trebuchet MS"/>
                          <a:ea typeface="Trebuchet MS"/>
                        </a:rPr>
                        <a:t>Scheme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spcBef>
                          <a:spcPts val="300"/>
                        </a:spcBef>
                      </a:pPr>
                      <a:r>
                        <a:rPr b="0" lang="en-US" sz="1000" spc="-1" strike="noStrike">
                          <a:solidFill>
                            <a:srgbClr val="464547"/>
                          </a:solidFill>
                          <a:latin typeface="Trebuchet MS"/>
                          <a:ea typeface="Trebuchet MS"/>
                        </a:rPr>
                        <a:t>Protocol or schema name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268920">
                <a:tc>
                  <a:txBody>
                    <a:bodyPr lIns="72000" rIns="72000" tIns="0" bIns="0" anchor="ctr">
                      <a:noAutofit/>
                    </a:bodyPr>
                    <a:p>
                      <a:pPr>
                        <a:lnSpc>
                          <a:spcPct val="100000"/>
                        </a:lnSpc>
                      </a:pPr>
                      <a:r>
                        <a:rPr b="0" lang="en-US" sz="1000" spc="-1" strike="noStrike">
                          <a:solidFill>
                            <a:srgbClr val="464547"/>
                          </a:solidFill>
                          <a:latin typeface="Trebuchet MS"/>
                          <a:ea typeface="Trebuchet MS"/>
                        </a:rPr>
                        <a:t>user</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pPr>
                      <a:r>
                        <a:rPr b="0" lang="en-US" sz="1000" spc="-1" strike="noStrike">
                          <a:solidFill>
                            <a:srgbClr val="464547"/>
                          </a:solidFill>
                          <a:latin typeface="Trebuchet MS"/>
                          <a:ea typeface="Trebuchet MS"/>
                        </a:rPr>
                        <a:t>Username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spcBef>
                          <a:spcPts val="300"/>
                        </a:spcBef>
                      </a:pPr>
                      <a:r>
                        <a:rPr b="0" lang="en-US" sz="1000" spc="-1" strike="noStrike">
                          <a:solidFill>
                            <a:srgbClr val="464547"/>
                          </a:solidFill>
                          <a:latin typeface="Trebuchet MS"/>
                          <a:ea typeface="Trebuchet MS"/>
                        </a:rPr>
                        <a:t>Realm authentication user name. Optional</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268920">
                <a:tc>
                  <a:txBody>
                    <a:bodyPr lIns="72000" rIns="72000" tIns="0" bIns="0" anchor="ctr">
                      <a:noAutofit/>
                    </a:bodyPr>
                    <a:p>
                      <a:pPr>
                        <a:lnSpc>
                          <a:spcPct val="100000"/>
                        </a:lnSpc>
                      </a:pPr>
                      <a:r>
                        <a:rPr b="0" lang="en-US" sz="1000" spc="-1" strike="noStrike">
                          <a:solidFill>
                            <a:srgbClr val="464547"/>
                          </a:solidFill>
                          <a:latin typeface="Trebuchet MS"/>
                          <a:ea typeface="Trebuchet MS"/>
                        </a:rPr>
                        <a:t>pass</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pPr>
                      <a:r>
                        <a:rPr b="0" lang="en-US" sz="1000" spc="-1" strike="noStrike">
                          <a:solidFill>
                            <a:srgbClr val="464547"/>
                          </a:solidFill>
                          <a:latin typeface="Trebuchet MS"/>
                          <a:ea typeface="Trebuchet MS"/>
                        </a:rPr>
                        <a:t>Password</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spcBef>
                          <a:spcPts val="300"/>
                        </a:spcBef>
                      </a:pPr>
                      <a:r>
                        <a:rPr b="0" lang="en-US" sz="1000" spc="-1" strike="noStrike">
                          <a:solidFill>
                            <a:srgbClr val="464547"/>
                          </a:solidFill>
                          <a:latin typeface="Trebuchet MS"/>
                          <a:ea typeface="Trebuchet MS"/>
                        </a:rPr>
                        <a:t>Realm authentication password. Optional</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187920">
                <a:tc>
                  <a:txBody>
                    <a:bodyPr lIns="72000" rIns="72000" tIns="0" bIns="0" anchor="ctr">
                      <a:noAutofit/>
                    </a:bodyPr>
                    <a:p>
                      <a:pPr>
                        <a:lnSpc>
                          <a:spcPct val="100000"/>
                        </a:lnSpc>
                      </a:pPr>
                      <a:r>
                        <a:rPr b="0" lang="en-US" sz="1000" spc="-1" strike="noStrike">
                          <a:solidFill>
                            <a:srgbClr val="464547"/>
                          </a:solidFill>
                          <a:latin typeface="Trebuchet MS"/>
                          <a:ea typeface="Trebuchet MS"/>
                        </a:rPr>
                        <a:t>example.com</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pPr>
                      <a:r>
                        <a:rPr b="0" lang="en-US" sz="1000" spc="-1" strike="noStrike">
                          <a:solidFill>
                            <a:srgbClr val="464547"/>
                          </a:solidFill>
                          <a:latin typeface="Trebuchet MS"/>
                          <a:ea typeface="Trebuchet MS"/>
                        </a:rPr>
                        <a:t>Hostname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spcBef>
                          <a:spcPts val="300"/>
                        </a:spcBef>
                      </a:pPr>
                      <a:r>
                        <a:rPr b="0" lang="en-US" sz="1000" spc="-1" strike="noStrike">
                          <a:solidFill>
                            <a:srgbClr val="464547"/>
                          </a:solidFill>
                          <a:latin typeface="Trebuchet MS"/>
                          <a:ea typeface="Trebuchet MS"/>
                        </a:rPr>
                        <a:t>DNS hostname or IP address of the server. Used to setup TCP socket connection</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386640">
                <a:tc>
                  <a:txBody>
                    <a:bodyPr lIns="72000" rIns="72000" tIns="0" bIns="0" anchor="ctr">
                      <a:noAutofit/>
                    </a:bodyPr>
                    <a:p>
                      <a:pPr>
                        <a:lnSpc>
                          <a:spcPct val="100000"/>
                        </a:lnSpc>
                      </a:pPr>
                      <a:r>
                        <a:rPr b="0" lang="en-US" sz="1000" spc="-1" strike="noStrike">
                          <a:solidFill>
                            <a:srgbClr val="464547"/>
                          </a:solidFill>
                          <a:latin typeface="Trebuchet MS"/>
                          <a:ea typeface="Trebuchet MS"/>
                        </a:rPr>
                        <a:t>842</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pPr>
                      <a:r>
                        <a:rPr b="0" lang="en-US" sz="1000" spc="-1" strike="noStrike">
                          <a:solidFill>
                            <a:srgbClr val="464547"/>
                          </a:solidFill>
                          <a:latin typeface="Trebuchet MS"/>
                          <a:ea typeface="Trebuchet MS"/>
                        </a:rPr>
                        <a:t>Port</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spcBef>
                          <a:spcPts val="300"/>
                        </a:spcBef>
                      </a:pPr>
                      <a:r>
                        <a:rPr b="0" lang="en-US" sz="1000" spc="-1" strike="noStrike">
                          <a:solidFill>
                            <a:srgbClr val="464547"/>
                          </a:solidFill>
                          <a:latin typeface="Trebuchet MS"/>
                          <a:ea typeface="Trebuchet MS"/>
                        </a:rPr>
                        <a:t>TCP socket port listened by server. Optional – if not specified then used default for protocol. E.g. 80 for http, 443 for https (see below)</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261000">
                <a:tc>
                  <a:txBody>
                    <a:bodyPr lIns="72000" rIns="72000" tIns="0" bIns="0" anchor="ctr">
                      <a:noAutofit/>
                    </a:bodyPr>
                    <a:p>
                      <a:pPr>
                        <a:lnSpc>
                          <a:spcPct val="100000"/>
                        </a:lnSpc>
                      </a:pPr>
                      <a:r>
                        <a:rPr b="0" lang="en-US" sz="1000" spc="-1" strike="noStrike">
                          <a:solidFill>
                            <a:srgbClr val="464547"/>
                          </a:solidFill>
                          <a:latin typeface="Trebuchet MS"/>
                          <a:ea typeface="Trebuchet MS"/>
                        </a:rPr>
                        <a:t>there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pPr>
                      <a:r>
                        <a:rPr b="0" lang="en-US" sz="1000" spc="-1" strike="noStrike">
                          <a:solidFill>
                            <a:srgbClr val="464547"/>
                          </a:solidFill>
                          <a:latin typeface="Trebuchet MS"/>
                          <a:ea typeface="Trebuchet MS"/>
                        </a:rPr>
                        <a:t>Path</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pPr>
                      <a:r>
                        <a:rPr b="0" lang="en-US" sz="1000" spc="-1" strike="noStrike">
                          <a:solidFill>
                            <a:srgbClr val="464547"/>
                          </a:solidFill>
                          <a:latin typeface="Trebuchet MS"/>
                          <a:ea typeface="Trebuchet MS"/>
                        </a:rPr>
                        <a:t>Path to document. Optional</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386640">
                <a:tc>
                  <a:txBody>
                    <a:bodyPr lIns="72000" rIns="72000" tIns="0" bIns="0" anchor="ctr">
                      <a:noAutofit/>
                    </a:bodyPr>
                    <a:p>
                      <a:pPr>
                        <a:lnSpc>
                          <a:spcPct val="100000"/>
                        </a:lnSpc>
                      </a:pPr>
                      <a:r>
                        <a:rPr b="0" lang="en-US" sz="1000" spc="-1" strike="noStrike">
                          <a:solidFill>
                            <a:srgbClr val="464547"/>
                          </a:solidFill>
                          <a:latin typeface="Trebuchet MS"/>
                          <a:ea typeface="Trebuchet MS"/>
                        </a:rPr>
                        <a:t>index.html</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pPr>
                      <a:r>
                        <a:rPr b="0" lang="en-US" sz="1000" spc="-1" strike="noStrike">
                          <a:solidFill>
                            <a:srgbClr val="464547"/>
                          </a:solidFill>
                          <a:latin typeface="Trebuchet MS"/>
                          <a:ea typeface="Trebuchet MS"/>
                        </a:rPr>
                        <a:t>Filename and extension</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spcBef>
                          <a:spcPts val="300"/>
                        </a:spcBef>
                      </a:pPr>
                      <a:r>
                        <a:rPr b="0" lang="en-US" sz="1000" spc="-1" strike="noStrike">
                          <a:solidFill>
                            <a:srgbClr val="464547"/>
                          </a:solidFill>
                          <a:latin typeface="Trebuchet MS"/>
                          <a:ea typeface="Trebuchet MS"/>
                        </a:rPr>
                        <a:t>Requested document file name and extension. Optional, welcome or index file used in this case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268920">
                <a:tc>
                  <a:txBody>
                    <a:bodyPr lIns="72000" rIns="72000" tIns="0" bIns="0" anchor="ctr">
                      <a:noAutofit/>
                    </a:bodyPr>
                    <a:p>
                      <a:pPr>
                        <a:lnSpc>
                          <a:spcPct val="100000"/>
                        </a:lnSpc>
                      </a:pPr>
                      <a:r>
                        <a:rPr b="0" lang="en-US" sz="1000" spc="-1" strike="noStrike">
                          <a:solidFill>
                            <a:srgbClr val="464547"/>
                          </a:solidFill>
                          <a:latin typeface="Trebuchet MS"/>
                          <a:ea typeface="Trebuchet MS"/>
                        </a:rPr>
                        <a:t>type=animal</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pPr>
                      <a:r>
                        <a:rPr b="0" lang="en-US" sz="1000" spc="-1" strike="noStrike">
                          <a:solidFill>
                            <a:srgbClr val="464547"/>
                          </a:solidFill>
                          <a:latin typeface="Trebuchet MS"/>
                          <a:ea typeface="Trebuchet MS"/>
                        </a:rPr>
                        <a:t>Extension Parameters</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spcBef>
                          <a:spcPts val="300"/>
                        </a:spcBef>
                      </a:pPr>
                      <a:r>
                        <a:rPr b="0" lang="en-US" sz="1000" spc="-1" strike="noStrike">
                          <a:solidFill>
                            <a:srgbClr val="464547"/>
                          </a:solidFill>
                          <a:latin typeface="Trebuchet MS"/>
                          <a:ea typeface="Trebuchet MS"/>
                        </a:rPr>
                        <a:t>Additional parameter(s) for the document access. Optional</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268920">
                <a:tc>
                  <a:txBody>
                    <a:bodyPr lIns="72000" rIns="72000" tIns="0" bIns="0" anchor="ctr">
                      <a:noAutofit/>
                    </a:bodyPr>
                    <a:p>
                      <a:pPr>
                        <a:lnSpc>
                          <a:spcPct val="100000"/>
                        </a:lnSpc>
                      </a:pPr>
                      <a:r>
                        <a:rPr b="0" lang="en-US" sz="1000" spc="-1" strike="noStrike">
                          <a:solidFill>
                            <a:srgbClr val="464547"/>
                          </a:solidFill>
                          <a:latin typeface="Trebuchet MS"/>
                          <a:ea typeface="Trebuchet MS"/>
                        </a:rPr>
                        <a:t>name=ferret</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pPr>
                      <a:r>
                        <a:rPr b="0" lang="en-US" sz="1000" spc="-1" strike="noStrike">
                          <a:solidFill>
                            <a:srgbClr val="464547"/>
                          </a:solidFill>
                          <a:latin typeface="Trebuchet MS"/>
                          <a:ea typeface="Trebuchet MS"/>
                        </a:rPr>
                        <a:t>Query</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spcBef>
                          <a:spcPts val="300"/>
                        </a:spcBef>
                      </a:pPr>
                      <a:r>
                        <a:rPr b="0" lang="en-US" sz="1000" spc="-1" strike="noStrike">
                          <a:solidFill>
                            <a:srgbClr val="464547"/>
                          </a:solidFill>
                          <a:latin typeface="Trebuchet MS"/>
                          <a:ea typeface="Trebuchet MS"/>
                        </a:rPr>
                        <a:t>Request parameter(s). Optional</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262800">
                <a:tc>
                  <a:txBody>
                    <a:bodyPr lIns="72000" rIns="72000" tIns="0" bIns="0" anchor="ctr">
                      <a:noAutofit/>
                    </a:bodyPr>
                    <a:p>
                      <a:pPr>
                        <a:lnSpc>
                          <a:spcPct val="100000"/>
                        </a:lnSpc>
                      </a:pPr>
                      <a:r>
                        <a:rPr b="0" lang="en-US" sz="1000" spc="-1" strike="noStrike">
                          <a:solidFill>
                            <a:srgbClr val="464547"/>
                          </a:solidFill>
                          <a:latin typeface="Trebuchet MS"/>
                          <a:ea typeface="Trebuchet MS"/>
                        </a:rPr>
                        <a:t>nose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pPr>
                      <a:r>
                        <a:rPr b="0" lang="en-US" sz="1000" spc="-1" strike="noStrike">
                          <a:solidFill>
                            <a:srgbClr val="464547"/>
                          </a:solidFill>
                          <a:latin typeface="Trebuchet MS"/>
                          <a:ea typeface="Trebuchet MS"/>
                        </a:rPr>
                        <a:t>Fragment</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chor="ctr">
                      <a:noAutofit/>
                    </a:bodyPr>
                    <a:p>
                      <a:pPr>
                        <a:lnSpc>
                          <a:spcPct val="100000"/>
                        </a:lnSpc>
                      </a:pPr>
                      <a:r>
                        <a:rPr b="0" lang="en-US" sz="1000" spc="-1" strike="noStrike">
                          <a:solidFill>
                            <a:srgbClr val="464547"/>
                          </a:solidFill>
                          <a:latin typeface="Trebuchet MS"/>
                          <a:ea typeface="Trebuchet MS"/>
                        </a:rPr>
                        <a:t>Navigation to the document fragment. Optional. In HTML called anchor tag</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C9146298-91D7-4ACD-A158-B9562204473B}"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98"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URL Encoding</a:t>
            </a:r>
            <a:endParaRPr b="0" lang="en-US" sz="1400" spc="-1" strike="noStrike">
              <a:solidFill>
                <a:srgbClr val="000000"/>
              </a:solidFill>
              <a:latin typeface="Arial"/>
            </a:endParaRPr>
          </a:p>
        </p:txBody>
      </p:sp>
      <p:sp>
        <p:nvSpPr>
          <p:cNvPr id="299" name="TextShape 3"/>
          <p:cNvSpPr txBox="1"/>
          <p:nvPr/>
        </p:nvSpPr>
        <p:spPr>
          <a:xfrm>
            <a:off x="360000" y="912960"/>
            <a:ext cx="8423640" cy="2764440"/>
          </a:xfrm>
          <a:prstGeom prst="rect">
            <a:avLst/>
          </a:prstGeom>
          <a:noFill/>
          <a:ln>
            <a:noFill/>
          </a:ln>
        </p:spPr>
        <p:txBody>
          <a:bodyPr tIns="91440" bIns="91440">
            <a:noAutofit/>
          </a:bodyPr>
          <a:p>
            <a:pPr>
              <a:lnSpc>
                <a:spcPct val="100000"/>
              </a:lnSpc>
            </a:pPr>
            <a:r>
              <a:rPr b="0" lang="en-US" sz="1200" spc="-1" strike="noStrike">
                <a:solidFill>
                  <a:srgbClr val="666666"/>
                </a:solidFill>
                <a:latin typeface="Verdana"/>
                <a:ea typeface="Verdana"/>
              </a:rPr>
              <a:t>URL encoding, is a mechanism for encoding information in a Uniform Resource Identifier (URI) under certain circumstances.</a:t>
            </a:r>
            <a:endParaRPr b="0" lang="en-US" sz="1200" spc="-1" strike="noStrike">
              <a:solidFill>
                <a:srgbClr val="000000"/>
              </a:solidFill>
              <a:latin typeface="Arial"/>
            </a:endParaRPr>
          </a:p>
          <a:p>
            <a:pPr>
              <a:lnSpc>
                <a:spcPct val="100000"/>
              </a:lnSpc>
            </a:pPr>
            <a:r>
              <a:rPr b="0" lang="en-US" sz="1200" spc="-1" strike="noStrike">
                <a:solidFill>
                  <a:srgbClr val="666666"/>
                </a:solidFill>
                <a:latin typeface="Verdana"/>
                <a:ea typeface="Verdana"/>
              </a:rPr>
              <a:t>When a character from the reserved set has special meaning, then the character must be percent-encoded. Percent-encoding a reserved character involves converting the character to its corresponding value in ASCII and then representing that value as a pair of hexadecimal digits. The digits, preceded by a percent sign ("%“).</a:t>
            </a:r>
            <a:endParaRPr b="0" lang="en-US" sz="1200" spc="-1" strike="noStrike">
              <a:solidFill>
                <a:srgbClr val="000000"/>
              </a:solidFill>
              <a:latin typeface="Arial"/>
            </a:endParaRPr>
          </a:p>
          <a:p>
            <a:pPr>
              <a:lnSpc>
                <a:spcPct val="100000"/>
              </a:lnSpc>
            </a:pPr>
            <a:r>
              <a:rPr b="0" lang="en-US" sz="1200" spc="-1" strike="noStrike">
                <a:solidFill>
                  <a:srgbClr val="666666"/>
                </a:solidFill>
                <a:latin typeface="Verdana"/>
                <a:ea typeface="Verdana"/>
              </a:rPr>
              <a:t>When data that has been entered into HTML forms is submitted, the form field names and values are encoded. The encoding used by default is based on a very early version of the general URI percent-encoding rules, with a number of modifications such as newline normalization and replacing spaces with "+" instead of "%20". The MIME type of data encoded this way is application/x-www-form-urlencoded.</a:t>
            </a:r>
            <a:endParaRPr b="0" lang="en-US" sz="1200" spc="-1" strike="noStrike">
              <a:solidFill>
                <a:srgbClr val="000000"/>
              </a:solidFill>
              <a:latin typeface="Arial"/>
            </a:endParaRPr>
          </a:p>
          <a:p>
            <a:pPr>
              <a:lnSpc>
                <a:spcPct val="100000"/>
              </a:lnSpc>
            </a:pPr>
            <a:r>
              <a:rPr b="0" lang="en-US" sz="1200" spc="-1" strike="noStrike">
                <a:solidFill>
                  <a:srgbClr val="666666"/>
                </a:solidFill>
                <a:latin typeface="Verdana"/>
                <a:ea typeface="Verdana"/>
              </a:rPr>
              <a:t>Binary data in a URI must divide the data into 8-bit bytes and percent-encode each byte in the same manner.</a:t>
            </a:r>
            <a:endParaRPr b="0" lang="en-US" sz="1200" spc="-1" strike="noStrike">
              <a:solidFill>
                <a:srgbClr val="000000"/>
              </a:solidFill>
              <a:latin typeface="Arial"/>
            </a:endParaRPr>
          </a:p>
        </p:txBody>
      </p:sp>
      <p:graphicFrame>
        <p:nvGraphicFramePr>
          <p:cNvPr id="300" name="Table 4"/>
          <p:cNvGraphicFramePr/>
          <p:nvPr/>
        </p:nvGraphicFramePr>
        <p:xfrm>
          <a:off x="1413000" y="3434760"/>
          <a:ext cx="6317640" cy="1071720"/>
        </p:xfrm>
        <a:graphic>
          <a:graphicData uri="http://schemas.openxmlformats.org/drawingml/2006/table">
            <a:tbl>
              <a:tblPr/>
              <a:tblGrid>
                <a:gridCol w="702000"/>
                <a:gridCol w="702000"/>
                <a:gridCol w="702000"/>
                <a:gridCol w="702000"/>
                <a:gridCol w="702000"/>
                <a:gridCol w="702000"/>
                <a:gridCol w="702000"/>
                <a:gridCol w="702000"/>
                <a:gridCol w="702000"/>
              </a:tblGrid>
              <a:tr h="267840">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267840">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%3D</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%2B</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%24</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%2C</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%3F</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%25</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%23</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%5B</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%5D</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267840">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&amp;</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268200">
                <a:tc>
                  <a:txBody>
                    <a:bodyPr lIns="72000" rIns="72000" tIns="0" bIns="0">
                      <a:noAutofit/>
                    </a:bodyPr>
                    <a:p>
                      <a:pPr algn="ctr">
                        <a:lnSpc>
                          <a:spcPct val="115000"/>
                        </a:lnSpc>
                        <a:spcBef>
                          <a:spcPts val="300"/>
                        </a:spcBef>
                      </a:pPr>
                      <a:r>
                        <a:rPr b="0" lang="en-US" sz="1200" spc="-1" strike="noStrike">
                          <a:solidFill>
                            <a:srgbClr val="464547"/>
                          </a:solidFill>
                          <a:latin typeface="Trebuchet MS"/>
                          <a:ea typeface="Trebuchet MS"/>
                        </a:rPr>
                        <a:t>%21</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%2A</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%27</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%28</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%29</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%3B</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%3A</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%40</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0" lang="en-US" sz="1200" spc="-1" strike="noStrike">
                          <a:solidFill>
                            <a:srgbClr val="464547"/>
                          </a:solidFill>
                          <a:latin typeface="Arial"/>
                          <a:ea typeface="Arial"/>
                        </a:rPr>
                        <a:t>%36</a:t>
                      </a:r>
                      <a:endParaRPr b="0" lang="en-US" sz="12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360000" y="1465920"/>
            <a:ext cx="8423640" cy="2211480"/>
          </a:xfrm>
          <a:prstGeom prst="rect">
            <a:avLst/>
          </a:prstGeom>
          <a:noFill/>
          <a:ln>
            <a:noFill/>
          </a:ln>
        </p:spPr>
        <p:txBody>
          <a:bodyPr tIns="91440" bIns="91440" anchor="ctr">
            <a:noAutofit/>
          </a:bodyPr>
          <a:p>
            <a:pPr>
              <a:lnSpc>
                <a:spcPct val="100000"/>
              </a:lnSpc>
            </a:pPr>
            <a:r>
              <a:rPr b="1" lang="en-US" sz="3600" spc="-1" strike="noStrike">
                <a:solidFill>
                  <a:srgbClr val="000000"/>
                </a:solidFill>
                <a:latin typeface="Verdana"/>
                <a:ea typeface="Verdana"/>
              </a:rPr>
              <a:t>4. Cache Control</a:t>
            </a:r>
            <a:endParaRPr b="0" lang="en-US" sz="3600" spc="-1" strike="noStrike">
              <a:solidFill>
                <a:srgbClr val="000000"/>
              </a:solidFill>
              <a:latin typeface="Arial"/>
            </a:endParaRPr>
          </a:p>
        </p:txBody>
      </p:sp>
      <p:sp>
        <p:nvSpPr>
          <p:cNvPr id="302" name="TextShape 2"/>
          <p:cNvSpPr txBox="1"/>
          <p:nvPr/>
        </p:nvSpPr>
        <p:spPr>
          <a:xfrm>
            <a:off x="8556840" y="4749840"/>
            <a:ext cx="548280" cy="393120"/>
          </a:xfrm>
          <a:prstGeom prst="rect">
            <a:avLst/>
          </a:prstGeom>
          <a:noFill/>
          <a:ln>
            <a:noFill/>
          </a:ln>
        </p:spPr>
        <p:txBody>
          <a:bodyPr tIns="91440" bIns="91440">
            <a:noAutofit/>
          </a:bodyPr>
          <a:p>
            <a:pPr>
              <a:lnSpc>
                <a:spcPct val="100000"/>
              </a:lnSpc>
            </a:pPr>
            <a:fld id="{83915254-E2ED-4EE7-8EC8-7BFC207319B5}" type="slidenum">
              <a:rPr b="0" lang="en-US" sz="1300" spc="-1" strike="noStrike">
                <a:solidFill>
                  <a:srgbClr val="ffffff"/>
                </a:solidFill>
                <a:latin typeface="Arial"/>
                <a:ea typeface="Arial"/>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008C1295-66A5-439A-9D7C-CB9F709D9E05}"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304"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What is it?</a:t>
            </a:r>
            <a:endParaRPr b="0" lang="en-US" sz="1400" spc="-1" strike="noStrike">
              <a:solidFill>
                <a:srgbClr val="000000"/>
              </a:solidFill>
              <a:latin typeface="Arial"/>
            </a:endParaRPr>
          </a:p>
        </p:txBody>
      </p:sp>
      <p:sp>
        <p:nvSpPr>
          <p:cNvPr id="305" name="TextShape 3"/>
          <p:cNvSpPr txBox="1"/>
          <p:nvPr/>
        </p:nvSpPr>
        <p:spPr>
          <a:xfrm>
            <a:off x="360000" y="1189440"/>
            <a:ext cx="8423640" cy="3317400"/>
          </a:xfrm>
          <a:prstGeom prst="rect">
            <a:avLst/>
          </a:prstGeom>
          <a:noFill/>
          <a:ln>
            <a:noFill/>
          </a:ln>
        </p:spPr>
        <p:txBody>
          <a:bodyPr tIns="91440" bIns="91440" anchor="ctr">
            <a:noAutofit/>
          </a:bodyPr>
          <a:p>
            <a:pPr>
              <a:lnSpc>
                <a:spcPct val="100000"/>
              </a:lnSpc>
            </a:pPr>
            <a:r>
              <a:rPr b="0" lang="en-US" sz="1200" spc="-1" strike="noStrike">
                <a:solidFill>
                  <a:srgbClr val="666666"/>
                </a:solidFill>
                <a:latin typeface="Verdana"/>
                <a:ea typeface="Verdana"/>
              </a:rPr>
              <a:t>Cache is a collection of data duplicating original values stored elsewhere or computed earlier, where the original data is expensive to fetch or to compute, compared to the cost of reading the cache. In other words, a cache is a temporary storage area where frequently accessed data can be stored for rapid access.</a:t>
            </a:r>
            <a:endParaRPr b="0" lang="en-US" sz="1200" spc="-1" strike="noStrike">
              <a:solidFill>
                <a:srgbClr val="000000"/>
              </a:solidFill>
              <a:latin typeface="Arial"/>
            </a:endParaRPr>
          </a:p>
          <a:p>
            <a:pPr>
              <a:lnSpc>
                <a:spcPct val="100000"/>
              </a:lnSpc>
            </a:pPr>
            <a:r>
              <a:rPr b="0" lang="en-US" sz="1200" spc="-1" strike="noStrike">
                <a:solidFill>
                  <a:srgbClr val="666666"/>
                </a:solidFill>
                <a:latin typeface="Verdana"/>
                <a:ea typeface="Verdana"/>
              </a:rPr>
              <a:t>Web cache sits between one or more Web servers and a client or many clients, and watches requests come by, saving copies of the responses. Then, if there is another request for the same URL, it can use the response that it has, instead of asking the origin server for it again.</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n-US" sz="1200" spc="-1" strike="noStrike">
                <a:solidFill>
                  <a:srgbClr val="666666"/>
                </a:solidFill>
                <a:latin typeface="Verdana"/>
                <a:ea typeface="Verdana"/>
              </a:rPr>
              <a:t>There are three main reasons for using web cache:</a:t>
            </a:r>
            <a:endParaRPr b="0" lang="en-US" sz="1200" spc="-1" strike="noStrike">
              <a:solidFill>
                <a:srgbClr val="000000"/>
              </a:solidFill>
              <a:latin typeface="Arial"/>
            </a:endParaRPr>
          </a:p>
          <a:p>
            <a:pPr>
              <a:lnSpc>
                <a:spcPct val="100000"/>
              </a:lnSpc>
            </a:pPr>
            <a:r>
              <a:rPr b="0" lang="en-US" sz="1200" spc="-1" strike="noStrike">
                <a:solidFill>
                  <a:srgbClr val="666666"/>
                </a:solidFill>
                <a:latin typeface="Verdana"/>
                <a:ea typeface="Verdana"/>
              </a:rPr>
              <a:t>To reduce latency — request satisfaction from the cache (which is closer to the client) instead of the origin server takes less time.</a:t>
            </a:r>
            <a:endParaRPr b="0" lang="en-US" sz="1200" spc="-1" strike="noStrike">
              <a:solidFill>
                <a:srgbClr val="000000"/>
              </a:solidFill>
              <a:latin typeface="Arial"/>
            </a:endParaRPr>
          </a:p>
          <a:p>
            <a:pPr>
              <a:lnSpc>
                <a:spcPct val="100000"/>
              </a:lnSpc>
            </a:pPr>
            <a:r>
              <a:rPr b="0" lang="en-US" sz="1200" spc="-1" strike="noStrike">
                <a:solidFill>
                  <a:srgbClr val="666666"/>
                </a:solidFill>
                <a:latin typeface="Verdana"/>
                <a:ea typeface="Verdana"/>
              </a:rPr>
              <a:t>To reduce network traffic — reduces the amount of bandwidth used by clients and keeps bandwidth requirements lower and more manageable.</a:t>
            </a:r>
            <a:endParaRPr b="0" lang="en-US" sz="1200" spc="-1" strike="noStrike">
              <a:solidFill>
                <a:srgbClr val="000000"/>
              </a:solidFill>
              <a:latin typeface="Arial"/>
            </a:endParaRPr>
          </a:p>
          <a:p>
            <a:pPr>
              <a:lnSpc>
                <a:spcPct val="100000"/>
              </a:lnSpc>
            </a:pPr>
            <a:r>
              <a:rPr b="0" lang="en-US" sz="1200" spc="-1" strike="noStrike">
                <a:solidFill>
                  <a:srgbClr val="666666"/>
                </a:solidFill>
                <a:latin typeface="Verdana"/>
                <a:ea typeface="Verdana"/>
              </a:rPr>
              <a:t>To reduce server load – reduce the number of requests need to be served.</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n-US" sz="1200" spc="-1" strike="noStrike">
                <a:solidFill>
                  <a:srgbClr val="666666"/>
                </a:solidFill>
                <a:latin typeface="Verdana"/>
                <a:ea typeface="Verdana"/>
              </a:rPr>
              <a:t>Main issues with using web cache:</a:t>
            </a:r>
            <a:endParaRPr b="0" lang="en-US" sz="1200" spc="-1" strike="noStrike">
              <a:solidFill>
                <a:srgbClr val="000000"/>
              </a:solidFill>
              <a:latin typeface="Arial"/>
            </a:endParaRPr>
          </a:p>
          <a:p>
            <a:pPr>
              <a:lnSpc>
                <a:spcPct val="100000"/>
              </a:lnSpc>
            </a:pPr>
            <a:r>
              <a:rPr b="0" lang="en-US" sz="1200" spc="-1" strike="noStrike">
                <a:solidFill>
                  <a:srgbClr val="666666"/>
                </a:solidFill>
                <a:latin typeface="Verdana"/>
                <a:ea typeface="Verdana"/>
              </a:rPr>
              <a:t>Possibility for client to get obsolete or inconsistent response.</a:t>
            </a:r>
            <a:endParaRPr b="0" lang="en-US" sz="1200" spc="-1" strike="noStrike">
              <a:solidFill>
                <a:srgbClr val="000000"/>
              </a:solidFill>
              <a:latin typeface="Arial"/>
            </a:endParaRPr>
          </a:p>
          <a:p>
            <a:pPr>
              <a:lnSpc>
                <a:spcPct val="100000"/>
              </a:lnSpc>
            </a:pPr>
            <a:r>
              <a:rPr b="0" lang="en-US" sz="1200" spc="-1" strike="noStrike">
                <a:solidFill>
                  <a:srgbClr val="666666"/>
                </a:solidFill>
                <a:latin typeface="Verdana"/>
                <a:ea typeface="Verdana"/>
              </a:rPr>
              <a:t>Sometimes using transforms to fighting with web cache – make browser to obtain latest (updated) version of the resource or perform call each time.</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F8155910-F9B6-4AAC-9633-8F8611E070F1}"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307"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Where to perform caching?</a:t>
            </a:r>
            <a:endParaRPr b="0" lang="en-US" sz="1400" spc="-1" strike="noStrike">
              <a:solidFill>
                <a:srgbClr val="000000"/>
              </a:solidFill>
              <a:latin typeface="Arial"/>
            </a:endParaRPr>
          </a:p>
        </p:txBody>
      </p:sp>
      <p:sp>
        <p:nvSpPr>
          <p:cNvPr id="308" name="TextShape 3"/>
          <p:cNvSpPr txBox="1"/>
          <p:nvPr/>
        </p:nvSpPr>
        <p:spPr>
          <a:xfrm>
            <a:off x="360000" y="1189440"/>
            <a:ext cx="4738320" cy="3317400"/>
          </a:xfrm>
          <a:prstGeom prst="rect">
            <a:avLst/>
          </a:prstGeom>
          <a:noFill/>
          <a:ln>
            <a:noFill/>
          </a:ln>
        </p:spPr>
        <p:txBody>
          <a:bodyPr tIns="91440" bIns="91440" anchor="ctr">
            <a:noAutofit/>
          </a:bodyPr>
          <a:p>
            <a:pPr marL="457200" indent="-317160">
              <a:lnSpc>
                <a:spcPct val="100000"/>
              </a:lnSpc>
              <a:buClr>
                <a:srgbClr val="666666"/>
              </a:buClr>
              <a:buFont typeface="Verdana"/>
              <a:buChar char="●"/>
            </a:pPr>
            <a:r>
              <a:rPr b="1" lang="en-US" sz="1400" spc="-1" strike="noStrike">
                <a:solidFill>
                  <a:srgbClr val="666666"/>
                </a:solidFill>
                <a:latin typeface="Verdana"/>
                <a:ea typeface="Verdana"/>
              </a:rPr>
              <a:t>User agent cache</a:t>
            </a:r>
            <a:r>
              <a:rPr b="0" lang="en-US" sz="1400" spc="-1" strike="noStrike">
                <a:solidFill>
                  <a:srgbClr val="666666"/>
                </a:solidFill>
                <a:latin typeface="Verdana"/>
                <a:ea typeface="Verdana"/>
              </a:rPr>
              <a:t> – caching performed by client.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457200" indent="-317160">
              <a:lnSpc>
                <a:spcPct val="100000"/>
              </a:lnSpc>
              <a:buClr>
                <a:srgbClr val="666666"/>
              </a:buClr>
              <a:buFont typeface="Verdana"/>
              <a:buChar char="●"/>
            </a:pPr>
            <a:r>
              <a:rPr b="1" lang="en-US" sz="1400" spc="-1" strike="noStrike">
                <a:solidFill>
                  <a:srgbClr val="666666"/>
                </a:solidFill>
                <a:latin typeface="Verdana"/>
                <a:ea typeface="Verdana"/>
              </a:rPr>
              <a:t>Proxy cache</a:t>
            </a:r>
            <a:r>
              <a:rPr b="0" lang="en-US" sz="1400" spc="-1" strike="noStrike">
                <a:solidFill>
                  <a:srgbClr val="666666"/>
                </a:solidFill>
                <a:latin typeface="Verdana"/>
                <a:ea typeface="Verdana"/>
              </a:rPr>
              <a:t> (forward proxy) are usually deployed by internet service providers, schools and corporations to save bandwidth. Interception proxy caches (transparent) are a variant that doesn't require clients to be explicitly configured to use them.</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457200" indent="-317160">
              <a:lnSpc>
                <a:spcPct val="100000"/>
              </a:lnSpc>
              <a:buClr>
                <a:srgbClr val="666666"/>
              </a:buClr>
              <a:buFont typeface="Verdana"/>
              <a:buChar char="●"/>
            </a:pPr>
            <a:r>
              <a:rPr b="1" lang="en-US" sz="1400" spc="-1" strike="noStrike">
                <a:solidFill>
                  <a:srgbClr val="666666"/>
                </a:solidFill>
                <a:latin typeface="Verdana"/>
                <a:ea typeface="Verdana"/>
              </a:rPr>
              <a:t>Gateway cache</a:t>
            </a:r>
            <a:r>
              <a:rPr b="0" lang="en-US" sz="1400" spc="-1" strike="noStrike">
                <a:solidFill>
                  <a:srgbClr val="666666"/>
                </a:solidFill>
                <a:latin typeface="Verdana"/>
                <a:ea typeface="Verdana"/>
              </a:rPr>
              <a:t> (reverse proxy or web accelerators) – operate on behalf of the origin server, and to clients are indistinguishable from it.</a:t>
            </a:r>
            <a:endParaRPr b="0" lang="en-US" sz="1400" spc="-1" strike="noStrike">
              <a:solidFill>
                <a:srgbClr val="000000"/>
              </a:solidFill>
              <a:latin typeface="Arial"/>
            </a:endParaRPr>
          </a:p>
        </p:txBody>
      </p:sp>
      <p:pic>
        <p:nvPicPr>
          <p:cNvPr id="309" name="Google Shape;263;p40" descr=""/>
          <p:cNvPicPr/>
          <p:nvPr/>
        </p:nvPicPr>
        <p:blipFill>
          <a:blip r:embed="rId1"/>
          <a:stretch/>
        </p:blipFill>
        <p:spPr>
          <a:xfrm>
            <a:off x="5176800" y="1465920"/>
            <a:ext cx="3606840" cy="27644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Protocol Training Objectives</a:t>
            </a:r>
            <a:endParaRPr b="0" lang="en-US" sz="1400" spc="-1" strike="noStrike">
              <a:solidFill>
                <a:srgbClr val="000000"/>
              </a:solidFill>
              <a:latin typeface="Arial"/>
            </a:endParaRPr>
          </a:p>
        </p:txBody>
      </p:sp>
      <p:sp>
        <p:nvSpPr>
          <p:cNvPr id="215" name="TextShape 2"/>
          <p:cNvSpPr txBox="1"/>
          <p:nvPr/>
        </p:nvSpPr>
        <p:spPr>
          <a:xfrm>
            <a:off x="8556840" y="4749840"/>
            <a:ext cx="548280" cy="393120"/>
          </a:xfrm>
          <a:prstGeom prst="rect">
            <a:avLst/>
          </a:prstGeom>
          <a:noFill/>
          <a:ln>
            <a:noFill/>
          </a:ln>
        </p:spPr>
        <p:txBody>
          <a:bodyPr tIns="91440" bIns="91440">
            <a:noAutofit/>
          </a:bodyPr>
          <a:p>
            <a:pPr>
              <a:lnSpc>
                <a:spcPct val="100000"/>
              </a:lnSpc>
            </a:pPr>
            <a:fld id="{97E48CB4-3606-4097-9E37-C86D11A0ECFF}"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16" name="TextShape 3"/>
          <p:cNvSpPr txBox="1"/>
          <p:nvPr/>
        </p:nvSpPr>
        <p:spPr>
          <a:xfrm>
            <a:off x="360000" y="1189440"/>
            <a:ext cx="8423640" cy="3317400"/>
          </a:xfrm>
          <a:prstGeom prst="rect">
            <a:avLst/>
          </a:prstGeom>
          <a:noFill/>
          <a:ln>
            <a:noFill/>
          </a:ln>
        </p:spPr>
        <p:txBody>
          <a:bodyPr tIns="91440" bIns="91440" anchor="ctr">
            <a:noAutofit/>
          </a:bodyPr>
          <a:p>
            <a:pPr marL="457200" indent="-317160">
              <a:lnSpc>
                <a:spcPct val="200000"/>
              </a:lnSpc>
              <a:buClr>
                <a:srgbClr val="666666"/>
              </a:buClr>
              <a:buFont typeface="Verdana"/>
              <a:buAutoNum type="arabicPeriod"/>
            </a:pPr>
            <a:r>
              <a:rPr b="0" lang="en-US" sz="1400" spc="-1" strike="noStrike">
                <a:solidFill>
                  <a:srgbClr val="666666"/>
                </a:solidFill>
                <a:latin typeface="Verdana"/>
                <a:ea typeface="Verdana"/>
              </a:rPr>
              <a:t>Create low level HTTP protocol understanding</a:t>
            </a:r>
            <a:endParaRPr b="0" lang="en-US" sz="1400" spc="-1" strike="noStrike">
              <a:solidFill>
                <a:srgbClr val="000000"/>
              </a:solidFill>
              <a:latin typeface="Arial"/>
            </a:endParaRPr>
          </a:p>
          <a:p>
            <a:pPr marL="457200" indent="-317160">
              <a:lnSpc>
                <a:spcPct val="200000"/>
              </a:lnSpc>
              <a:buClr>
                <a:srgbClr val="666666"/>
              </a:buClr>
              <a:buFont typeface="Verdana"/>
              <a:buAutoNum type="arabicPeriod"/>
            </a:pPr>
            <a:r>
              <a:rPr b="0" lang="en-US" sz="1400" spc="-1" strike="noStrike">
                <a:solidFill>
                  <a:srgbClr val="666666"/>
                </a:solidFill>
                <a:latin typeface="Verdana"/>
                <a:ea typeface="Verdana"/>
              </a:rPr>
              <a:t>Provide knowledge for HTTP debugging tools and practices</a:t>
            </a:r>
            <a:endParaRPr b="0" lang="en-US" sz="1400" spc="-1" strike="noStrike">
              <a:solidFill>
                <a:srgbClr val="000000"/>
              </a:solidFill>
              <a:latin typeface="Arial"/>
            </a:endParaRPr>
          </a:p>
          <a:p>
            <a:pPr marL="457200" indent="-317160">
              <a:lnSpc>
                <a:spcPct val="200000"/>
              </a:lnSpc>
              <a:buClr>
                <a:srgbClr val="666666"/>
              </a:buClr>
              <a:buFont typeface="Verdana"/>
              <a:buAutoNum type="arabicPeriod"/>
            </a:pPr>
            <a:r>
              <a:rPr b="0" lang="en-US" sz="1400" spc="-1" strike="noStrike">
                <a:solidFill>
                  <a:srgbClr val="666666"/>
                </a:solidFill>
                <a:latin typeface="Verdana"/>
                <a:ea typeface="Verdana"/>
              </a:rPr>
              <a:t>Provide HTTP performance improvement tips</a:t>
            </a:r>
            <a:endParaRPr b="0" lang="en-US" sz="1400" spc="-1" strike="noStrike">
              <a:solidFill>
                <a:srgbClr val="000000"/>
              </a:solidFill>
              <a:latin typeface="Arial"/>
            </a:endParaRPr>
          </a:p>
          <a:p>
            <a:pPr marL="457200" indent="-317160">
              <a:lnSpc>
                <a:spcPct val="200000"/>
              </a:lnSpc>
              <a:buClr>
                <a:srgbClr val="666666"/>
              </a:buClr>
              <a:buFont typeface="Verdana"/>
              <a:buAutoNum type="arabicPeriod"/>
            </a:pPr>
            <a:r>
              <a:rPr b="0" lang="en-US" sz="1400" spc="-1" strike="noStrike">
                <a:solidFill>
                  <a:srgbClr val="666666"/>
                </a:solidFill>
                <a:latin typeface="Verdana"/>
                <a:ea typeface="Verdana"/>
              </a:rPr>
              <a:t>Provide Internet Browser tips</a:t>
            </a:r>
            <a:endParaRPr b="0" lang="en-US" sz="1400" spc="-1" strike="noStrike">
              <a:solidFill>
                <a:srgbClr val="000000"/>
              </a:solidFill>
              <a:latin typeface="Arial"/>
            </a:endParaRPr>
          </a:p>
          <a:p>
            <a:pPr marL="457200" indent="-317160">
              <a:lnSpc>
                <a:spcPct val="200000"/>
              </a:lnSpc>
              <a:buClr>
                <a:srgbClr val="666666"/>
              </a:buClr>
              <a:buFont typeface="Verdana"/>
              <a:buAutoNum type="arabicPeriod"/>
            </a:pPr>
            <a:r>
              <a:rPr b="0" lang="en-US" sz="1400" spc="-1" strike="noStrike">
                <a:solidFill>
                  <a:srgbClr val="666666"/>
                </a:solidFill>
                <a:latin typeface="Verdana"/>
                <a:ea typeface="Verdana"/>
              </a:rPr>
              <a:t>Create HTTP troubleshooting skill</a:t>
            </a:r>
            <a:endParaRPr b="0" lang="en-US" sz="1400" spc="-1" strike="noStrike">
              <a:solidFill>
                <a:srgbClr val="000000"/>
              </a:solidFill>
              <a:latin typeface="Arial"/>
            </a:endParaRPr>
          </a:p>
          <a:p>
            <a:pPr marL="457200" indent="-317160">
              <a:lnSpc>
                <a:spcPct val="200000"/>
              </a:lnSpc>
              <a:buClr>
                <a:srgbClr val="666666"/>
              </a:buClr>
              <a:buFont typeface="Verdana"/>
              <a:buAutoNum type="arabicPeriod"/>
            </a:pPr>
            <a:r>
              <a:rPr b="0" lang="en-US" sz="1400" spc="-1" strike="noStrike">
                <a:solidFill>
                  <a:srgbClr val="666666"/>
                </a:solidFill>
                <a:latin typeface="Verdana"/>
                <a:ea typeface="Verdana"/>
              </a:rPr>
              <a:t>Understanding, not just knowledge </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3341C3C1-4325-45AE-B98C-10A0FC21CECB}"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311"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Ways to control cache</a:t>
            </a:r>
            <a:endParaRPr b="0" lang="en-US" sz="1400" spc="-1" strike="noStrike">
              <a:solidFill>
                <a:srgbClr val="000000"/>
              </a:solidFill>
              <a:latin typeface="Arial"/>
            </a:endParaRPr>
          </a:p>
        </p:txBody>
      </p:sp>
      <p:sp>
        <p:nvSpPr>
          <p:cNvPr id="312" name="TextShape 3"/>
          <p:cNvSpPr txBox="1"/>
          <p:nvPr/>
        </p:nvSpPr>
        <p:spPr>
          <a:xfrm>
            <a:off x="360000" y="1189440"/>
            <a:ext cx="4474800" cy="3317400"/>
          </a:xfrm>
          <a:prstGeom prst="rect">
            <a:avLst/>
          </a:prstGeom>
          <a:noFill/>
          <a:ln>
            <a:noFill/>
          </a:ln>
        </p:spPr>
        <p:txBody>
          <a:bodyPr tIns="91440" bIns="91440" anchor="ctr">
            <a:noAutofit/>
          </a:bodyPr>
          <a:p>
            <a:pPr marL="457200" indent="-317160">
              <a:lnSpc>
                <a:spcPct val="100000"/>
              </a:lnSpc>
              <a:buClr>
                <a:srgbClr val="666666"/>
              </a:buClr>
              <a:buFont typeface="Verdana"/>
              <a:buChar char="●"/>
            </a:pPr>
            <a:r>
              <a:rPr b="0" lang="en-US" sz="1400" spc="-1" strike="noStrike">
                <a:solidFill>
                  <a:srgbClr val="666666"/>
                </a:solidFill>
                <a:latin typeface="Verdana"/>
                <a:ea typeface="Verdana"/>
              </a:rPr>
              <a:t>On protocol level (headers level) – provide cache related HTTP headers in accordance with specification to control required cache.</a:t>
            </a:r>
            <a:br/>
            <a:br/>
            <a:r>
              <a:rPr b="0" lang="en-US" sz="1400" spc="-1" strike="noStrike">
                <a:solidFill>
                  <a:srgbClr val="666666"/>
                </a:solidFill>
                <a:latin typeface="Verdana"/>
                <a:ea typeface="Verdana"/>
              </a:rPr>
              <a:t>Caching depends not only on protocol and server settings, but also on proxy or client settings. Problem: different clients have different user settings related to cache.</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457200" indent="-317160">
              <a:lnSpc>
                <a:spcPct val="100000"/>
              </a:lnSpc>
              <a:buClr>
                <a:srgbClr val="666666"/>
              </a:buClr>
              <a:buFont typeface="Verdana"/>
              <a:buChar char="●"/>
            </a:pPr>
            <a:r>
              <a:rPr b="0" lang="en-US" sz="1400" spc="-1" strike="noStrike">
                <a:solidFill>
                  <a:srgbClr val="666666"/>
                </a:solidFill>
                <a:latin typeface="Verdana"/>
                <a:ea typeface="Verdana"/>
              </a:rPr>
              <a:t>On application level – fully enable caching on protocol level and control it by application with special tricks</a:t>
            </a:r>
            <a:endParaRPr b="0" lang="en-US" sz="1400" spc="-1" strike="noStrike">
              <a:solidFill>
                <a:srgbClr val="000000"/>
              </a:solidFill>
              <a:latin typeface="Arial"/>
            </a:endParaRPr>
          </a:p>
        </p:txBody>
      </p:sp>
      <p:pic>
        <p:nvPicPr>
          <p:cNvPr id="313" name="Google Shape;271;p41" descr=""/>
          <p:cNvPicPr/>
          <p:nvPr/>
        </p:nvPicPr>
        <p:blipFill>
          <a:blip r:embed="rId1"/>
          <a:stretch/>
        </p:blipFill>
        <p:spPr>
          <a:xfrm>
            <a:off x="5098680" y="1465920"/>
            <a:ext cx="3692520" cy="276444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9D849793-653E-496E-BEA3-83AF0DB466DA}"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315"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basic mechanisms</a:t>
            </a:r>
            <a:endParaRPr b="0" lang="en-US" sz="1400" spc="-1" strike="noStrike">
              <a:solidFill>
                <a:srgbClr val="000000"/>
              </a:solidFill>
              <a:latin typeface="Arial"/>
            </a:endParaRPr>
          </a:p>
        </p:txBody>
      </p:sp>
      <p:sp>
        <p:nvSpPr>
          <p:cNvPr id="316" name="TextShape 3"/>
          <p:cNvSpPr txBox="1"/>
          <p:nvPr/>
        </p:nvSpPr>
        <p:spPr>
          <a:xfrm>
            <a:off x="360000" y="1189440"/>
            <a:ext cx="8423640" cy="3317400"/>
          </a:xfrm>
          <a:prstGeom prst="rect">
            <a:avLst/>
          </a:prstGeom>
          <a:noFill/>
          <a:ln>
            <a:noFill/>
          </a:ln>
        </p:spPr>
        <p:txBody>
          <a:bodyPr tIns="91440" bIns="91440" anchor="ctr">
            <a:noAutofit/>
          </a:bodyPr>
          <a:p>
            <a:pPr>
              <a:lnSpc>
                <a:spcPct val="100000"/>
              </a:lnSpc>
            </a:pPr>
            <a:r>
              <a:rPr b="0" lang="en-US" sz="1400" spc="-1" strike="noStrike">
                <a:solidFill>
                  <a:srgbClr val="666666"/>
                </a:solidFill>
                <a:latin typeface="Verdana"/>
                <a:ea typeface="Verdana"/>
              </a:rPr>
              <a:t>HTTP defines three basic mechanisms for controlling caches: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457200" indent="-317160">
              <a:lnSpc>
                <a:spcPct val="100000"/>
              </a:lnSpc>
              <a:buClr>
                <a:srgbClr val="666666"/>
              </a:buClr>
              <a:buFont typeface="Verdana"/>
              <a:buChar char="●"/>
            </a:pPr>
            <a:r>
              <a:rPr b="0" lang="en-US" sz="1400" spc="-1" strike="noStrike">
                <a:solidFill>
                  <a:srgbClr val="666666"/>
                </a:solidFill>
                <a:latin typeface="Verdana"/>
                <a:ea typeface="Verdana"/>
              </a:rPr>
              <a:t>Freshness allows a response to be used without re-checking it on the origin server, and can be controlled by both the server and the client. For example, the Expires response header gives a date when the document becomes stale, and the Cache-Control: max-age directive tells the cache how many seconds the response is fresh for.</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457200" indent="-317160">
              <a:lnSpc>
                <a:spcPct val="100000"/>
              </a:lnSpc>
              <a:buClr>
                <a:srgbClr val="666666"/>
              </a:buClr>
              <a:buFont typeface="Verdana"/>
              <a:buChar char="●"/>
            </a:pPr>
            <a:r>
              <a:rPr b="0" lang="en-US" sz="1400" spc="-1" strike="noStrike">
                <a:solidFill>
                  <a:srgbClr val="666666"/>
                </a:solidFill>
                <a:latin typeface="Verdana"/>
                <a:ea typeface="Verdana"/>
              </a:rPr>
              <a:t>Validation can be used to check whether a cached response is still good after it becomes stale. For example, if the response has a Last-Modified header, a cache can make a conditional request using the If-Modified-Since header to see if it has changed.</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457200" indent="-317160">
              <a:lnSpc>
                <a:spcPct val="100000"/>
              </a:lnSpc>
              <a:buClr>
                <a:srgbClr val="666666"/>
              </a:buClr>
              <a:buFont typeface="Verdana"/>
              <a:buChar char="●"/>
            </a:pPr>
            <a:r>
              <a:rPr b="0" lang="en-US" sz="1400" spc="-1" strike="noStrike">
                <a:solidFill>
                  <a:srgbClr val="666666"/>
                </a:solidFill>
                <a:latin typeface="Verdana"/>
                <a:ea typeface="Verdana"/>
              </a:rPr>
              <a:t>Invalidation is usually a side effect of another request that passes through the cache. For example, if URL associated with a cached response subsequently gets a POST, PUT or DELETE request, the cached response will be invalidated.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C632C428-658D-49DB-BAC6-E2BD8C6B0BDC}"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318"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Protocol Cache Control: Request Headers</a:t>
            </a:r>
            <a:endParaRPr b="0" lang="en-US" sz="1400" spc="-1" strike="noStrike">
              <a:solidFill>
                <a:srgbClr val="000000"/>
              </a:solidFill>
              <a:latin typeface="Arial"/>
            </a:endParaRPr>
          </a:p>
        </p:txBody>
      </p:sp>
      <p:graphicFrame>
        <p:nvGraphicFramePr>
          <p:cNvPr id="319" name="Table 3"/>
          <p:cNvGraphicFramePr/>
          <p:nvPr/>
        </p:nvGraphicFramePr>
        <p:xfrm>
          <a:off x="360000" y="912960"/>
          <a:ext cx="8423640" cy="3420360"/>
        </p:xfrm>
        <a:graphic>
          <a:graphicData uri="http://schemas.openxmlformats.org/drawingml/2006/table">
            <a:tbl>
              <a:tblPr/>
              <a:tblGrid>
                <a:gridCol w="1337760"/>
                <a:gridCol w="7085880"/>
              </a:tblGrid>
              <a:tr h="170280">
                <a:tc>
                  <a:txBody>
                    <a:bodyPr lIns="72000" rIns="72000" tIns="0" bIns="0">
                      <a:noAutofit/>
                    </a:bodyPr>
                    <a:p>
                      <a:pPr>
                        <a:lnSpc>
                          <a:spcPct val="115000"/>
                        </a:lnSpc>
                      </a:pPr>
                      <a:r>
                        <a:rPr b="1" lang="en-US" sz="1000" spc="-1" strike="noStrike">
                          <a:solidFill>
                            <a:srgbClr val="000000"/>
                          </a:solidFill>
                          <a:latin typeface="Trebuchet MS"/>
                          <a:ea typeface="Trebuchet MS"/>
                        </a:rPr>
                        <a:t>Header</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pPr>
                      <a:r>
                        <a:rPr b="1" lang="en-US" sz="1000" spc="-1" strike="noStrike">
                          <a:solidFill>
                            <a:srgbClr val="000000"/>
                          </a:solidFill>
                          <a:latin typeface="Trebuchet MS"/>
                          <a:ea typeface="Trebuchet MS"/>
                        </a:rPr>
                        <a:t>Description</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340200">
                <a:tc>
                  <a:txBody>
                    <a:bodyPr lIns="72000" rIns="72000" tIns="0" bIns="0">
                      <a:noAutofit/>
                    </a:bodyPr>
                    <a:p>
                      <a:pPr>
                        <a:lnSpc>
                          <a:spcPct val="115000"/>
                        </a:lnSpc>
                        <a:spcBef>
                          <a:spcPts val="300"/>
                        </a:spcBef>
                      </a:pPr>
                      <a:r>
                        <a:rPr b="1" lang="en-US" sz="1000" spc="-1" strike="noStrike">
                          <a:solidFill>
                            <a:srgbClr val="464547"/>
                          </a:solidFill>
                          <a:latin typeface="Trebuchet MS"/>
                          <a:ea typeface="Trebuchet MS"/>
                        </a:rPr>
                        <a:t>Cache-Control</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300"/>
                        </a:spcBef>
                      </a:pPr>
                      <a:r>
                        <a:rPr b="0" lang="en-US" sz="1000" spc="-1" strike="noStrike">
                          <a:solidFill>
                            <a:srgbClr val="464547"/>
                          </a:solidFill>
                          <a:latin typeface="Trebuchet MS"/>
                          <a:ea typeface="Trebuchet MS"/>
                        </a:rPr>
                        <a:t>Used to specify directives that MUST be obeyed by all caching mechanisms along the request/response chain. See next slides for details.</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510120">
                <a:tc>
                  <a:txBody>
                    <a:bodyPr lIns="72000" rIns="72000" tIns="0" bIns="0">
                      <a:noAutofit/>
                    </a:bodyPr>
                    <a:p>
                      <a:pPr>
                        <a:lnSpc>
                          <a:spcPct val="115000"/>
                        </a:lnSpc>
                        <a:spcBef>
                          <a:spcPts val="300"/>
                        </a:spcBef>
                      </a:pPr>
                      <a:r>
                        <a:rPr b="1" lang="en-US" sz="1000" spc="-1" strike="noStrike">
                          <a:solidFill>
                            <a:srgbClr val="464547"/>
                          </a:solidFill>
                          <a:latin typeface="Trebuchet MS"/>
                          <a:ea typeface="Trebuchet MS"/>
                        </a:rPr>
                        <a:t>If-Match</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300"/>
                        </a:spcBef>
                      </a:pPr>
                      <a:r>
                        <a:rPr b="0" lang="en-US" sz="1000" spc="-1" strike="noStrike">
                          <a:solidFill>
                            <a:srgbClr val="464547"/>
                          </a:solidFill>
                          <a:latin typeface="Trebuchet MS"/>
                          <a:ea typeface="Trebuchet MS"/>
                        </a:rPr>
                        <a:t>The If-Match request-header field is used by a client (having one or more entities previously obtained from the resource) to verify one of those entities by including a list of their associated entity tags in the If-Match header field.</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510120">
                <a:tc>
                  <a:txBody>
                    <a:bodyPr lIns="72000" rIns="72000" tIns="0" bIns="0">
                      <a:noAutofit/>
                    </a:bodyPr>
                    <a:p>
                      <a:pPr>
                        <a:lnSpc>
                          <a:spcPct val="115000"/>
                        </a:lnSpc>
                        <a:spcBef>
                          <a:spcPts val="300"/>
                        </a:spcBef>
                      </a:pPr>
                      <a:r>
                        <a:rPr b="1" lang="en-US" sz="1000" spc="-1" strike="noStrike">
                          <a:solidFill>
                            <a:srgbClr val="464547"/>
                          </a:solidFill>
                          <a:latin typeface="Trebuchet MS"/>
                          <a:ea typeface="Trebuchet MS"/>
                        </a:rPr>
                        <a:t>If-Modified-Since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300"/>
                        </a:spcBef>
                      </a:pPr>
                      <a:r>
                        <a:rPr b="0" lang="en-US" sz="1000" spc="-1" strike="noStrike">
                          <a:solidFill>
                            <a:srgbClr val="464547"/>
                          </a:solidFill>
                          <a:latin typeface="Trebuchet MS"/>
                          <a:ea typeface="Trebuchet MS"/>
                        </a:rPr>
                        <a:t>The If-Modified-Since header is used and if the requested variant has not been modified since the time specified in this field, an entity will not be returned from the server; instead, a 304 (not modified) response will be returned without any message-body.</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510120">
                <a:tc>
                  <a:txBody>
                    <a:bodyPr lIns="72000" rIns="72000" tIns="0" bIns="0">
                      <a:noAutofit/>
                    </a:bodyPr>
                    <a:p>
                      <a:pPr>
                        <a:lnSpc>
                          <a:spcPct val="115000"/>
                        </a:lnSpc>
                        <a:spcBef>
                          <a:spcPts val="300"/>
                        </a:spcBef>
                      </a:pPr>
                      <a:r>
                        <a:rPr b="1" lang="en-US" sz="1000" spc="-1" strike="noStrike">
                          <a:solidFill>
                            <a:srgbClr val="464547"/>
                          </a:solidFill>
                          <a:latin typeface="Trebuchet MS"/>
                          <a:ea typeface="Trebuchet MS"/>
                        </a:rPr>
                        <a:t>If-None-Match</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300"/>
                        </a:spcBef>
                      </a:pPr>
                      <a:r>
                        <a:rPr b="0" lang="en-US" sz="1000" spc="-1" strike="noStrike">
                          <a:solidFill>
                            <a:srgbClr val="464547"/>
                          </a:solidFill>
                          <a:latin typeface="Trebuchet MS"/>
                          <a:ea typeface="Trebuchet MS"/>
                        </a:rPr>
                        <a:t>The If-None-Match header is used by a client (having one or more entities previously obtained from the resource) to verify that none of those entities is current by including a list of their associated entity tags in the If-None-Match header field.</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680040">
                <a:tc>
                  <a:txBody>
                    <a:bodyPr lIns="72000" rIns="72000" tIns="0" bIns="0">
                      <a:noAutofit/>
                    </a:bodyPr>
                    <a:p>
                      <a:pPr>
                        <a:lnSpc>
                          <a:spcPct val="115000"/>
                        </a:lnSpc>
                        <a:spcBef>
                          <a:spcPts val="300"/>
                        </a:spcBef>
                      </a:pPr>
                      <a:r>
                        <a:rPr b="1" lang="en-US" sz="1000" spc="-1" strike="noStrike">
                          <a:solidFill>
                            <a:srgbClr val="464547"/>
                          </a:solidFill>
                          <a:latin typeface="Trebuchet MS"/>
                          <a:ea typeface="Trebuchet MS"/>
                        </a:rPr>
                        <a:t>If-Range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300"/>
                        </a:spcBef>
                      </a:pPr>
                      <a:r>
                        <a:rPr b="0" lang="en-US" sz="1000" spc="-1" strike="noStrike">
                          <a:solidFill>
                            <a:srgbClr val="464547"/>
                          </a:solidFill>
                          <a:latin typeface="Trebuchet MS"/>
                          <a:ea typeface="Trebuchet MS"/>
                        </a:rPr>
                        <a:t>If a client has a partial copy of an entity in its cache, and wishes to have an up-to-date copy of the entire entity, it could use the Range request-header with a conditional GET (using either or both of If-Unmodified-Since and If-Match.) However, if the condition fails, the client would then have to make a second request to obtain the entire current entity-body.</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510120">
                <a:tc>
                  <a:txBody>
                    <a:bodyPr lIns="72000" rIns="72000" tIns="0" bIns="0">
                      <a:noAutofit/>
                    </a:bodyPr>
                    <a:p>
                      <a:pPr>
                        <a:lnSpc>
                          <a:spcPct val="115000"/>
                        </a:lnSpc>
                        <a:spcBef>
                          <a:spcPts val="300"/>
                        </a:spcBef>
                      </a:pPr>
                      <a:r>
                        <a:rPr b="1" lang="en-US" sz="1000" spc="-1" strike="noStrike">
                          <a:solidFill>
                            <a:srgbClr val="464547"/>
                          </a:solidFill>
                          <a:latin typeface="Trebuchet MS"/>
                          <a:ea typeface="Trebuchet MS"/>
                        </a:rPr>
                        <a:t>If-Unmodified-Since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300"/>
                        </a:spcBef>
                      </a:pPr>
                      <a:r>
                        <a:rPr b="0" lang="en-US" sz="1000" spc="-1" strike="noStrike">
                          <a:solidFill>
                            <a:srgbClr val="464547"/>
                          </a:solidFill>
                          <a:latin typeface="Trebuchet MS"/>
                          <a:ea typeface="Trebuchet MS"/>
                        </a:rPr>
                        <a:t>The If-Unmodified-Since header is used and if the requested resource has not been modified since the time specified in this field, the server should perform the requested operation as if the If-Unmodified-Since header were not present. Not used with GET and POST.</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340200">
                <a:tc>
                  <a:txBody>
                    <a:bodyPr lIns="72000" rIns="72000" tIns="0" bIns="0">
                      <a:noAutofit/>
                    </a:bodyPr>
                    <a:p>
                      <a:pPr>
                        <a:lnSpc>
                          <a:spcPct val="115000"/>
                        </a:lnSpc>
                        <a:spcBef>
                          <a:spcPts val="300"/>
                        </a:spcBef>
                      </a:pPr>
                      <a:r>
                        <a:rPr b="1" lang="en-US" sz="1000" spc="-1" strike="noStrike">
                          <a:solidFill>
                            <a:srgbClr val="464547"/>
                          </a:solidFill>
                          <a:latin typeface="Trebuchet MS"/>
                          <a:ea typeface="Trebuchet MS"/>
                        </a:rPr>
                        <a:t>Pragma</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300"/>
                        </a:spcBef>
                      </a:pPr>
                      <a:r>
                        <a:rPr b="0" lang="en-US" sz="1000" spc="-1" strike="noStrike">
                          <a:solidFill>
                            <a:srgbClr val="464547"/>
                          </a:solidFill>
                          <a:latin typeface="Trebuchet MS"/>
                          <a:ea typeface="Trebuchet MS"/>
                        </a:rPr>
                        <a:t>When the no-cache directive is present in a request message, an application should forward the request toward the origin server even if it has a cached copy of what is being requested.</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5A45A9EF-E5CC-4225-8D30-57131DD90E17}"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321"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Protocol Cache Control: Response Headers</a:t>
            </a:r>
            <a:endParaRPr b="0" lang="en-US" sz="1400" spc="-1" strike="noStrike">
              <a:solidFill>
                <a:srgbClr val="000000"/>
              </a:solidFill>
              <a:latin typeface="Arial"/>
            </a:endParaRPr>
          </a:p>
        </p:txBody>
      </p:sp>
      <p:graphicFrame>
        <p:nvGraphicFramePr>
          <p:cNvPr id="322" name="Table 3"/>
          <p:cNvGraphicFramePr/>
          <p:nvPr/>
        </p:nvGraphicFramePr>
        <p:xfrm>
          <a:off x="360000" y="912960"/>
          <a:ext cx="8423640" cy="3593880"/>
        </p:xfrm>
        <a:graphic>
          <a:graphicData uri="http://schemas.openxmlformats.org/drawingml/2006/table">
            <a:tbl>
              <a:tblPr/>
              <a:tblGrid>
                <a:gridCol w="1053000"/>
                <a:gridCol w="7371000"/>
              </a:tblGrid>
              <a:tr h="170280">
                <a:tc>
                  <a:txBody>
                    <a:bodyPr lIns="72000" rIns="72000" tIns="0" bIns="0">
                      <a:noAutofit/>
                    </a:bodyPr>
                    <a:p>
                      <a:pPr>
                        <a:lnSpc>
                          <a:spcPct val="115000"/>
                        </a:lnSpc>
                      </a:pPr>
                      <a:r>
                        <a:rPr b="1" lang="en-US" sz="1000" spc="-1" strike="noStrike">
                          <a:solidFill>
                            <a:srgbClr val="000000"/>
                          </a:solidFill>
                          <a:latin typeface="Trebuchet MS"/>
                          <a:ea typeface="Trebuchet MS"/>
                        </a:rPr>
                        <a:t>Header</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pPr>
                      <a:r>
                        <a:rPr b="1" lang="en-US" sz="1000" spc="-1" strike="noStrike">
                          <a:solidFill>
                            <a:srgbClr val="000000"/>
                          </a:solidFill>
                          <a:latin typeface="Trebuchet MS"/>
                          <a:ea typeface="Trebuchet MS"/>
                        </a:rPr>
                        <a:t>Description</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198000">
                <a:tc>
                  <a:txBody>
                    <a:bodyPr lIns="72000" rIns="72000" tIns="0" bIns="0">
                      <a:noAutofit/>
                    </a:bodyPr>
                    <a:p>
                      <a:pPr>
                        <a:lnSpc>
                          <a:spcPct val="115000"/>
                        </a:lnSpc>
                        <a:spcBef>
                          <a:spcPts val="201"/>
                        </a:spcBef>
                      </a:pPr>
                      <a:r>
                        <a:rPr b="1" lang="en-US" sz="1000" spc="-1" strike="noStrike">
                          <a:solidFill>
                            <a:srgbClr val="000000"/>
                          </a:solidFill>
                          <a:latin typeface="Trebuchet MS"/>
                          <a:ea typeface="Trebuchet MS"/>
                        </a:rPr>
                        <a:t>Age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201"/>
                        </a:spcBef>
                      </a:pPr>
                      <a:r>
                        <a:rPr b="0" lang="en-US" sz="1000" spc="-1" strike="noStrike">
                          <a:solidFill>
                            <a:srgbClr val="000000"/>
                          </a:solidFill>
                          <a:latin typeface="Trebuchet MS"/>
                          <a:ea typeface="Trebuchet MS"/>
                        </a:rPr>
                        <a:t>The age the object has been in a proxy cache in seconds</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367560">
                <a:tc>
                  <a:txBody>
                    <a:bodyPr lIns="72000" rIns="72000" tIns="0" bIns="0">
                      <a:noAutofit/>
                    </a:bodyPr>
                    <a:p>
                      <a:pPr>
                        <a:lnSpc>
                          <a:spcPct val="115000"/>
                        </a:lnSpc>
                        <a:spcBef>
                          <a:spcPts val="201"/>
                        </a:spcBef>
                      </a:pPr>
                      <a:r>
                        <a:rPr b="1" lang="en-US" sz="1000" spc="-1" strike="noStrike">
                          <a:solidFill>
                            <a:srgbClr val="000000"/>
                          </a:solidFill>
                          <a:latin typeface="Trebuchet MS"/>
                          <a:ea typeface="Trebuchet MS"/>
                        </a:rPr>
                        <a:t>Cache-Control</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201"/>
                        </a:spcBef>
                      </a:pPr>
                      <a:r>
                        <a:rPr b="0" lang="en-US" sz="1000" spc="-1" strike="noStrike">
                          <a:solidFill>
                            <a:srgbClr val="000000"/>
                          </a:solidFill>
                          <a:latin typeface="Trebuchet MS"/>
                          <a:ea typeface="Trebuchet MS"/>
                        </a:rPr>
                        <a:t>Used to specify directives that MUST be obeyed by all caching mechanisms along the request/response chain. See next slides for details.</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1046880">
                <a:tc>
                  <a:txBody>
                    <a:bodyPr lIns="72000" rIns="72000" tIns="0" bIns="0">
                      <a:noAutofit/>
                    </a:bodyPr>
                    <a:p>
                      <a:pPr>
                        <a:lnSpc>
                          <a:spcPct val="115000"/>
                        </a:lnSpc>
                        <a:spcBef>
                          <a:spcPts val="201"/>
                        </a:spcBef>
                      </a:pPr>
                      <a:r>
                        <a:rPr b="1" lang="en-US" sz="1000" spc="-1" strike="noStrike">
                          <a:solidFill>
                            <a:srgbClr val="000000"/>
                          </a:solidFill>
                          <a:latin typeface="Trebuchet MS"/>
                          <a:ea typeface="Trebuchet MS"/>
                        </a:rPr>
                        <a:t>ETag</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201"/>
                        </a:spcBef>
                      </a:pPr>
                      <a:r>
                        <a:rPr b="0" lang="en-US" sz="1000" spc="-1" strike="noStrike">
                          <a:solidFill>
                            <a:srgbClr val="000000"/>
                          </a:solidFill>
                          <a:latin typeface="Trebuchet MS"/>
                          <a:ea typeface="Trebuchet MS"/>
                        </a:rPr>
                        <a:t>Used to determine change in content at a given URL. When a new HTTP response contains the same ETag as an older HTTP response, the contents are determined to be the same without further downloading. One method of generating the ETag is based on the last modified time of the file and the size of the file. Thus, generating a HEAD request and checking the ETag header of the response is an effective way for a browser to determine whether a previously cached response needs to be fetched again. </a:t>
                      </a:r>
                      <a:r>
                        <a:rPr b="1" lang="en-US" sz="1000" spc="-1" strike="noStrike">
                          <a:solidFill>
                            <a:srgbClr val="000000"/>
                          </a:solidFill>
                          <a:latin typeface="Trebuchet MS"/>
                          <a:ea typeface="Trebuchet MS"/>
                        </a:rPr>
                        <a:t>Note:</a:t>
                      </a:r>
                      <a:r>
                        <a:rPr b="0" lang="en-US" sz="1000" spc="-1" strike="noStrike">
                          <a:solidFill>
                            <a:srgbClr val="000000"/>
                          </a:solidFill>
                          <a:latin typeface="Trebuchet MS"/>
                          <a:ea typeface="Trebuchet MS"/>
                        </a:rPr>
                        <a:t> HTTP 1.1 does not specify any particular way for a server to generate an entity tag, they are analogous to a message digest or checksum for a file.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367560">
                <a:tc>
                  <a:txBody>
                    <a:bodyPr lIns="72000" rIns="72000" tIns="0" bIns="0">
                      <a:noAutofit/>
                    </a:bodyPr>
                    <a:p>
                      <a:pPr>
                        <a:lnSpc>
                          <a:spcPct val="115000"/>
                        </a:lnSpc>
                        <a:spcBef>
                          <a:spcPts val="201"/>
                        </a:spcBef>
                      </a:pPr>
                      <a:r>
                        <a:rPr b="1" lang="en-US" sz="1000" spc="-1" strike="noStrike">
                          <a:solidFill>
                            <a:srgbClr val="000000"/>
                          </a:solidFill>
                          <a:latin typeface="Trebuchet MS"/>
                          <a:ea typeface="Trebuchet MS"/>
                        </a:rPr>
                        <a:t>Expires</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201"/>
                        </a:spcBef>
                      </a:pPr>
                      <a:r>
                        <a:rPr b="0" lang="en-US" sz="1000" spc="-1" strike="noStrike">
                          <a:solidFill>
                            <a:srgbClr val="000000"/>
                          </a:solidFill>
                          <a:latin typeface="Trebuchet MS"/>
                          <a:ea typeface="Trebuchet MS"/>
                        </a:rPr>
                        <a:t>Date/time after which the response is considered stale. The presence of an Expires field does not imply that the original resource will change or cease to exist at, before, or after that time.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707400">
                <a:tc>
                  <a:txBody>
                    <a:bodyPr lIns="72000" rIns="72000" tIns="0" bIns="0">
                      <a:noAutofit/>
                    </a:bodyPr>
                    <a:p>
                      <a:pPr>
                        <a:lnSpc>
                          <a:spcPct val="115000"/>
                        </a:lnSpc>
                        <a:spcBef>
                          <a:spcPts val="201"/>
                        </a:spcBef>
                      </a:pPr>
                      <a:r>
                        <a:rPr b="1" lang="en-US" sz="1000" spc="-1" strike="noStrike">
                          <a:solidFill>
                            <a:srgbClr val="000000"/>
                          </a:solidFill>
                          <a:latin typeface="Trebuchet MS"/>
                          <a:ea typeface="Trebuchet MS"/>
                        </a:rPr>
                        <a:t>Last-Modified</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201"/>
                        </a:spcBef>
                      </a:pPr>
                      <a:r>
                        <a:rPr b="0" lang="en-US" sz="1000" spc="-1" strike="noStrike">
                          <a:solidFill>
                            <a:srgbClr val="000000"/>
                          </a:solidFill>
                          <a:latin typeface="Trebuchet MS"/>
                          <a:ea typeface="Trebuchet MS"/>
                        </a:rPr>
                        <a:t>The Last-Modified header returns the date and time that the requested resource was last updated. It did not always work as well as hoped in HTTP 1.0, so the ETag header now supplements it. The Last-Modified header implies that HTTP resources are static files. Like the ETag header, the web server does not typically generate the Last-Modified header for your scripts, although you can output it yourself if you desire.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367560">
                <a:tc>
                  <a:txBody>
                    <a:bodyPr lIns="72000" rIns="72000" tIns="0" bIns="0">
                      <a:noAutofit/>
                    </a:bodyPr>
                    <a:p>
                      <a:pPr>
                        <a:lnSpc>
                          <a:spcPct val="115000"/>
                        </a:lnSpc>
                        <a:spcBef>
                          <a:spcPts val="201"/>
                        </a:spcBef>
                      </a:pPr>
                      <a:r>
                        <a:rPr b="1" lang="en-US" sz="1000" spc="-1" strike="noStrike">
                          <a:solidFill>
                            <a:srgbClr val="000000"/>
                          </a:solidFill>
                          <a:latin typeface="Trebuchet MS"/>
                          <a:ea typeface="Trebuchet MS"/>
                        </a:rPr>
                        <a:t>Pragma</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201"/>
                        </a:spcBef>
                      </a:pPr>
                      <a:r>
                        <a:rPr b="0" lang="en-US" sz="1000" spc="-1" strike="noStrike">
                          <a:solidFill>
                            <a:srgbClr val="000000"/>
                          </a:solidFill>
                          <a:latin typeface="Trebuchet MS"/>
                          <a:ea typeface="Trebuchet MS"/>
                        </a:rPr>
                        <a:t>When the no-cache directive is present in a request message, an application should forward the request toward the origin server even if it has a cached copy of what is being requested</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368640">
                <a:tc>
                  <a:txBody>
                    <a:bodyPr lIns="72000" rIns="72000" tIns="0" bIns="0">
                      <a:noAutofit/>
                    </a:bodyPr>
                    <a:p>
                      <a:pPr>
                        <a:lnSpc>
                          <a:spcPct val="115000"/>
                        </a:lnSpc>
                        <a:spcBef>
                          <a:spcPts val="201"/>
                        </a:spcBef>
                      </a:pPr>
                      <a:r>
                        <a:rPr b="1" lang="en-US" sz="1000" spc="-1" strike="noStrike">
                          <a:solidFill>
                            <a:srgbClr val="000000"/>
                          </a:solidFill>
                          <a:latin typeface="Trebuchet MS"/>
                          <a:ea typeface="Trebuchet MS"/>
                        </a:rPr>
                        <a:t>Vary</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201"/>
                        </a:spcBef>
                      </a:pPr>
                      <a:r>
                        <a:rPr b="0" lang="en-US" sz="1000" spc="-1" strike="noStrike">
                          <a:solidFill>
                            <a:srgbClr val="000000"/>
                          </a:solidFill>
                          <a:latin typeface="Trebuchet MS"/>
                          <a:ea typeface="Trebuchet MS"/>
                        </a:rPr>
                        <a:t>Use of server-driven content negotiation as indicated by the presence of a Vary header field in a response, alters the conditions and procedure by which a cache can use the response for subsequent requests.</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5B6B0C61-0B9B-4D8B-890A-2EE6146C5C1C}"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324"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Session Samples with Cache enabled</a:t>
            </a:r>
            <a:endParaRPr b="0" lang="en-US" sz="1400" spc="-1" strike="noStrike">
              <a:solidFill>
                <a:srgbClr val="000000"/>
              </a:solidFill>
              <a:latin typeface="Arial"/>
            </a:endParaRPr>
          </a:p>
        </p:txBody>
      </p:sp>
      <p:sp>
        <p:nvSpPr>
          <p:cNvPr id="325" name="TextShape 3"/>
          <p:cNvSpPr txBox="1"/>
          <p:nvPr/>
        </p:nvSpPr>
        <p:spPr>
          <a:xfrm>
            <a:off x="360000" y="912960"/>
            <a:ext cx="3951360" cy="3593520"/>
          </a:xfrm>
          <a:prstGeom prst="rect">
            <a:avLst/>
          </a:prstGeom>
          <a:noFill/>
          <a:ln>
            <a:noFill/>
          </a:ln>
        </p:spPr>
        <p:txBody>
          <a:bodyPr tIns="91440" bIns="91440">
            <a:noAutofit/>
          </a:bodyPr>
          <a:p>
            <a:pPr>
              <a:lnSpc>
                <a:spcPct val="100000"/>
              </a:lnSpc>
            </a:pPr>
            <a:r>
              <a:rPr b="0" lang="en-US" sz="900" spc="-1" strike="noStrike">
                <a:solidFill>
                  <a:srgbClr val="666666"/>
                </a:solidFill>
                <a:latin typeface="Verdana"/>
                <a:ea typeface="Verdana"/>
              </a:rPr>
              <a:t>GET /ru/flight_info/index.html HTTP/1.1</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Accept: image/gif, ..., */*</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Referer: http://www.s7.ru/</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Accept-Language: en-us</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Accept-Encoding: gzip, deflate</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Host: www.s7.ru</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Proxy-Connection: Keep-Alive</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Cookie: JSESSIONID=2EDA67671743140456938C046CD64FDD; test_cookieless=1; bannerIndex=1; botMemorySession=activeFormName%3Dform_buy%3B</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 </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HTTP/1.1 200 OK</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Date: Mon, 08 Sep 2008 12:44:50 GMT</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Server: Apache</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Last-Modified: Fri, 05 Sep 2008 07:17:54 GMT</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ETag: "2000000001ba1-3ff0-45620de3ec337"-gzip</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Accept-Ranges: bytes</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Cache-Control: max-age=900</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Expires: Mon, 08 Sep 2008 12:59:50 GMT</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Vary: Accept-Encoding</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Content-Encoding: gzip</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Content-Length: 4163</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Content-Type: text/html</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Proxy-Connection: Keep-Alive</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 </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­df35454…</a:t>
            </a:r>
            <a:endParaRPr b="0" lang="en-US" sz="900" spc="-1" strike="noStrike">
              <a:solidFill>
                <a:srgbClr val="000000"/>
              </a:solidFill>
              <a:latin typeface="Arial"/>
            </a:endParaRPr>
          </a:p>
        </p:txBody>
      </p:sp>
      <p:sp>
        <p:nvSpPr>
          <p:cNvPr id="326" name="TextShape 4"/>
          <p:cNvSpPr txBox="1"/>
          <p:nvPr/>
        </p:nvSpPr>
        <p:spPr>
          <a:xfrm>
            <a:off x="4832280" y="912960"/>
            <a:ext cx="3951360" cy="3593520"/>
          </a:xfrm>
          <a:prstGeom prst="rect">
            <a:avLst/>
          </a:prstGeom>
          <a:noFill/>
          <a:ln>
            <a:noFill/>
          </a:ln>
        </p:spPr>
        <p:txBody>
          <a:bodyPr tIns="91440" bIns="91440">
            <a:noAutofit/>
          </a:bodyPr>
          <a:p>
            <a:pPr>
              <a:lnSpc>
                <a:spcPct val="100000"/>
              </a:lnSpc>
            </a:pPr>
            <a:r>
              <a:rPr b="0" lang="en-US" sz="900" spc="-1" strike="noStrike">
                <a:solidFill>
                  <a:srgbClr val="666666"/>
                </a:solidFill>
                <a:latin typeface="Verdana"/>
                <a:ea typeface="Verdana"/>
              </a:rPr>
              <a:t>GET /ru/flight_info/index.html HTTP/1.1</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Accept: image/gif, ..., */*</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Referer: http://www.s7.ru/ru/special_programs/index.html</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Accept-Language: en-us</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Accept-Encoding: gzip, deflate</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If-Modified-Since: Fri, 05 Sep 2008 07:17:54 GMT; length=16368</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User-Agent: Mozilla/4.0 ...; InfoPath.2; .NET CLR 3.0.04506.648)</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Host: www.s7.ru</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Proxy-Connection: Keep-Alive</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Cookie: JSESSIONID=2EDA67671743140456938C046CD64FDD; test_cookieless=1; bannerIndex=3;</a:t>
            </a:r>
            <a:endParaRPr b="0" lang="en-US" sz="900" spc="-1" strike="noStrike">
              <a:solidFill>
                <a:srgbClr val="000000"/>
              </a:solidFill>
              <a:latin typeface="Arial"/>
            </a:endParaRPr>
          </a:p>
          <a:p>
            <a:pPr>
              <a:lnSpc>
                <a:spcPct val="100000"/>
              </a:lnSpc>
            </a:pPr>
            <a:endParaRPr b="0" lang="en-US" sz="900" spc="-1" strike="noStrike">
              <a:solidFill>
                <a:srgbClr val="000000"/>
              </a:solidFill>
              <a:latin typeface="Arial"/>
            </a:endParaRPr>
          </a:p>
          <a:p>
            <a:pPr>
              <a:lnSpc>
                <a:spcPct val="100000"/>
              </a:lnSpc>
            </a:pP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HTTP/1.1 304 Not Modified</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Date: Mon, 08 Sep 2008 12:50:23 GMT</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Server: Apache</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ETag: "2000000001ba1-3ff0-45620de3ec337"</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Expires: Mon, 08 Sep 2008 13:05:23 GMT</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Cache-Control: max-age=900</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Vary: Accept-Encoding</a:t>
            </a:r>
            <a:endParaRPr b="0" lang="en-US" sz="900" spc="-1" strike="noStrike">
              <a:solidFill>
                <a:srgbClr val="000000"/>
              </a:solidFill>
              <a:latin typeface="Arial"/>
            </a:endParaRPr>
          </a:p>
          <a:p>
            <a:pPr>
              <a:lnSpc>
                <a:spcPct val="100000"/>
              </a:lnSpc>
            </a:pPr>
            <a:r>
              <a:rPr b="0" lang="en-US" sz="900" spc="-1" strike="noStrike">
                <a:solidFill>
                  <a:srgbClr val="666666"/>
                </a:solidFill>
                <a:latin typeface="Verdana"/>
                <a:ea typeface="Verdana"/>
              </a:rPr>
              <a:t>Proxy-Connection: Close</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2AB0202D-05F6-40D5-AF30-149E14671023}"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328"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Session Samples with Cache disabled</a:t>
            </a:r>
            <a:endParaRPr b="0" lang="en-US" sz="1400" spc="-1" strike="noStrike">
              <a:solidFill>
                <a:srgbClr val="000000"/>
              </a:solidFill>
              <a:latin typeface="Arial"/>
            </a:endParaRPr>
          </a:p>
        </p:txBody>
      </p:sp>
      <p:sp>
        <p:nvSpPr>
          <p:cNvPr id="329" name="TextShape 3"/>
          <p:cNvSpPr txBox="1"/>
          <p:nvPr/>
        </p:nvSpPr>
        <p:spPr>
          <a:xfrm>
            <a:off x="360000" y="1189440"/>
            <a:ext cx="8423640" cy="3317400"/>
          </a:xfrm>
          <a:prstGeom prst="rect">
            <a:avLst/>
          </a:prstGeom>
          <a:noFill/>
          <a:ln>
            <a:noFill/>
          </a:ln>
        </p:spPr>
        <p:txBody>
          <a:bodyPr tIns="91440" bIns="91440" anchor="ctr">
            <a:noAutofit/>
          </a:bodyPr>
          <a:p>
            <a:pPr>
              <a:lnSpc>
                <a:spcPct val="100000"/>
              </a:lnSpc>
            </a:pPr>
            <a:r>
              <a:rPr b="0" lang="en-US" sz="1000" spc="-1" strike="noStrike">
                <a:solidFill>
                  <a:srgbClr val="666666"/>
                </a:solidFill>
                <a:latin typeface="Verdana"/>
                <a:ea typeface="Verdana"/>
              </a:rPr>
              <a:t>GET /servlet/getServerDate HTTP/1.1</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Accept: */*</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Referer: http://www.s7.ru/</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Accept-Language: en-us</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Accept-Encoding: gzip, deflate</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User-Agent: Mozilla/4.0 (compatible; MSIE 6.0; Windows NT 5.1; SV1; .NET CLR 2.0.50727)</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Host: www.s7.ru</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Proxy-Connection: Keep-Alive</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HTTP/1.1 200 OK</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Date: Mon, 08 Sep 2008 12:43:05 GMT</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Server: Apache</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Pragma: no-cache</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Cache-Control: no-cache</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Expires: -1</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Content-Length: 99</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Content-Type: text/javascript;charset=utf-8</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Set-Cookie: JSESSIONID=2EDA67671743140456938C046CD64FDD; Path=/</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Proxy-Connection: Keep-Alive</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timeZone=180;serverMinutes=43;serverHours=16;initialBOTDay=8;initialBOTMonth=9;initialBOTYear=2008;</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4AFB4981-40C1-431E-A0B2-2DB01DD7366A}"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331"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Some Cache Related Browser Tips</a:t>
            </a:r>
            <a:endParaRPr b="0" lang="en-US" sz="1400" spc="-1" strike="noStrike">
              <a:solidFill>
                <a:srgbClr val="000000"/>
              </a:solidFill>
              <a:latin typeface="Arial"/>
            </a:endParaRPr>
          </a:p>
        </p:txBody>
      </p:sp>
      <p:sp>
        <p:nvSpPr>
          <p:cNvPr id="332" name="TextShape 3"/>
          <p:cNvSpPr txBox="1"/>
          <p:nvPr/>
        </p:nvSpPr>
        <p:spPr>
          <a:xfrm>
            <a:off x="360000" y="1189440"/>
            <a:ext cx="8423640" cy="3317400"/>
          </a:xfrm>
          <a:prstGeom prst="rect">
            <a:avLst/>
          </a:prstGeom>
          <a:noFill/>
          <a:ln>
            <a:noFill/>
          </a:ln>
        </p:spPr>
        <p:txBody>
          <a:bodyPr tIns="91440" bIns="91440" anchor="ctr">
            <a:noAutofit/>
          </a:bodyPr>
          <a:p>
            <a:pPr marL="457200" indent="-317160">
              <a:lnSpc>
                <a:spcPct val="200000"/>
              </a:lnSpc>
              <a:buClr>
                <a:srgbClr val="666666"/>
              </a:buClr>
              <a:buFont typeface="Verdana"/>
              <a:buChar char="●"/>
            </a:pPr>
            <a:r>
              <a:rPr b="0" lang="en-US" sz="1400" spc="-1" strike="noStrike">
                <a:solidFill>
                  <a:srgbClr val="666666"/>
                </a:solidFill>
                <a:latin typeface="Verdana"/>
                <a:ea typeface="Verdana"/>
              </a:rPr>
              <a:t>If browser have resource in cache - call If-Modified-Since only first time. All further calls are not validated – cached version is used.</a:t>
            </a:r>
            <a:endParaRPr b="0" lang="en-US" sz="1400" spc="-1" strike="noStrike">
              <a:solidFill>
                <a:srgbClr val="000000"/>
              </a:solidFill>
              <a:latin typeface="Arial"/>
            </a:endParaRPr>
          </a:p>
          <a:p>
            <a:pPr marL="457200" indent="-317160">
              <a:lnSpc>
                <a:spcPct val="200000"/>
              </a:lnSpc>
              <a:buClr>
                <a:srgbClr val="666666"/>
              </a:buClr>
              <a:buFont typeface="Verdana"/>
              <a:buChar char="●"/>
            </a:pPr>
            <a:r>
              <a:rPr b="0" lang="en-US" sz="1400" spc="-1" strike="noStrike">
                <a:solidFill>
                  <a:srgbClr val="666666"/>
                </a:solidFill>
                <a:latin typeface="Verdana"/>
                <a:ea typeface="Verdana"/>
              </a:rPr>
              <a:t>Refresh (F5) – cause document re-load with If-Modified-Since. Ctrl-F5 – without any caching possibilities.</a:t>
            </a:r>
            <a:endParaRPr b="0" lang="en-US" sz="1400" spc="-1" strike="noStrike">
              <a:solidFill>
                <a:srgbClr val="000000"/>
              </a:solidFill>
              <a:latin typeface="Arial"/>
            </a:endParaRPr>
          </a:p>
          <a:p>
            <a:pPr marL="457200" indent="-317160">
              <a:lnSpc>
                <a:spcPct val="200000"/>
              </a:lnSpc>
              <a:buClr>
                <a:srgbClr val="666666"/>
              </a:buClr>
              <a:buFont typeface="Verdana"/>
              <a:buChar char="●"/>
            </a:pPr>
            <a:r>
              <a:rPr b="0" lang="en-US" sz="1400" spc="-1" strike="noStrike">
                <a:solidFill>
                  <a:srgbClr val="666666"/>
                </a:solidFill>
                <a:latin typeface="Verdana"/>
                <a:ea typeface="Verdana"/>
              </a:rPr>
              <a:t>F5 do not resets the HTML form. Ctrl-F5 does.</a:t>
            </a:r>
            <a:endParaRPr b="0" lang="en-US" sz="1400" spc="-1" strike="noStrike">
              <a:solidFill>
                <a:srgbClr val="000000"/>
              </a:solidFill>
              <a:latin typeface="Arial"/>
            </a:endParaRPr>
          </a:p>
          <a:p>
            <a:pPr marL="457200" indent="-317160">
              <a:lnSpc>
                <a:spcPct val="200000"/>
              </a:lnSpc>
              <a:buClr>
                <a:srgbClr val="666666"/>
              </a:buClr>
              <a:buFont typeface="Verdana"/>
              <a:buChar char="●"/>
            </a:pPr>
            <a:r>
              <a:rPr b="0" lang="en-US" sz="1400" spc="-1" strike="noStrike">
                <a:solidFill>
                  <a:srgbClr val="666666"/>
                </a:solidFill>
                <a:latin typeface="Verdana"/>
                <a:ea typeface="Verdana"/>
              </a:rPr>
              <a:t>HTTPS doesn’t allow to use If-Modified-Since. For the session all resources loaded at first consume.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Shape 1"/>
          <p:cNvSpPr txBox="1"/>
          <p:nvPr/>
        </p:nvSpPr>
        <p:spPr>
          <a:xfrm>
            <a:off x="360000" y="1465920"/>
            <a:ext cx="8423640" cy="2211480"/>
          </a:xfrm>
          <a:prstGeom prst="rect">
            <a:avLst/>
          </a:prstGeom>
          <a:noFill/>
          <a:ln>
            <a:noFill/>
          </a:ln>
        </p:spPr>
        <p:txBody>
          <a:bodyPr tIns="91440" bIns="91440" anchor="ctr">
            <a:noAutofit/>
          </a:bodyPr>
          <a:p>
            <a:pPr>
              <a:lnSpc>
                <a:spcPct val="100000"/>
              </a:lnSpc>
            </a:pPr>
            <a:r>
              <a:rPr b="1" lang="en-US" sz="3600" spc="-1" strike="noStrike">
                <a:solidFill>
                  <a:srgbClr val="000000"/>
                </a:solidFill>
                <a:latin typeface="Verdana"/>
                <a:ea typeface="Verdana"/>
              </a:rPr>
              <a:t>5. Sessions &amp; Cookies</a:t>
            </a:r>
            <a:endParaRPr b="0" lang="en-US" sz="3600" spc="-1" strike="noStrike">
              <a:solidFill>
                <a:srgbClr val="000000"/>
              </a:solidFill>
              <a:latin typeface="Arial"/>
            </a:endParaRPr>
          </a:p>
        </p:txBody>
      </p:sp>
      <p:sp>
        <p:nvSpPr>
          <p:cNvPr id="334" name="TextShape 2"/>
          <p:cNvSpPr txBox="1"/>
          <p:nvPr/>
        </p:nvSpPr>
        <p:spPr>
          <a:xfrm>
            <a:off x="8556840" y="4749840"/>
            <a:ext cx="548280" cy="393120"/>
          </a:xfrm>
          <a:prstGeom prst="rect">
            <a:avLst/>
          </a:prstGeom>
          <a:noFill/>
          <a:ln>
            <a:noFill/>
          </a:ln>
        </p:spPr>
        <p:txBody>
          <a:bodyPr tIns="91440" bIns="91440">
            <a:noAutofit/>
          </a:bodyPr>
          <a:p>
            <a:pPr>
              <a:lnSpc>
                <a:spcPct val="100000"/>
              </a:lnSpc>
            </a:pPr>
            <a:fld id="{BFC73A6E-7AF9-446F-A621-37137D16BC3A}" type="slidenum">
              <a:rPr b="0" lang="en-US" sz="1300" spc="-1" strike="noStrike">
                <a:solidFill>
                  <a:srgbClr val="ffffff"/>
                </a:solidFill>
                <a:latin typeface="Arial"/>
                <a:ea typeface="Arial"/>
              </a:rPr>
              <a:t>&lt;number&gt;</a:t>
            </a:fld>
            <a:endParaRPr b="0" lang="en-US" sz="1300" spc="-1" strike="noStrike">
              <a:latin typeface="Times New Roman"/>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89F827BC-95F5-4377-8306-9637C7D6D80B}"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336"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Cookies</a:t>
            </a:r>
            <a:endParaRPr b="0" lang="en-US" sz="1400" spc="-1" strike="noStrike">
              <a:solidFill>
                <a:srgbClr val="000000"/>
              </a:solidFill>
              <a:latin typeface="Arial"/>
            </a:endParaRPr>
          </a:p>
        </p:txBody>
      </p:sp>
      <p:sp>
        <p:nvSpPr>
          <p:cNvPr id="337" name="TextShape 3"/>
          <p:cNvSpPr txBox="1"/>
          <p:nvPr/>
        </p:nvSpPr>
        <p:spPr>
          <a:xfrm>
            <a:off x="360000" y="1189440"/>
            <a:ext cx="8423640" cy="3317400"/>
          </a:xfrm>
          <a:prstGeom prst="rect">
            <a:avLst/>
          </a:prstGeom>
          <a:noFill/>
          <a:ln>
            <a:noFill/>
          </a:ln>
        </p:spPr>
        <p:txBody>
          <a:bodyPr tIns="91440" bIns="91440" anchor="ctr">
            <a:noAutofit/>
          </a:bodyPr>
          <a:p>
            <a:pPr>
              <a:lnSpc>
                <a:spcPct val="100000"/>
              </a:lnSpc>
            </a:pPr>
            <a:r>
              <a:rPr b="1" lang="en-US" sz="1400" spc="-1" strike="noStrike">
                <a:solidFill>
                  <a:srgbClr val="666666"/>
                </a:solidFill>
                <a:latin typeface="Verdana"/>
                <a:ea typeface="Verdana"/>
              </a:rPr>
              <a:t>HTTP cookies</a:t>
            </a:r>
            <a:r>
              <a:rPr b="0" lang="en-US" sz="1400" spc="-1" strike="noStrike">
                <a:solidFill>
                  <a:srgbClr val="666666"/>
                </a:solidFill>
                <a:latin typeface="Verdana"/>
                <a:ea typeface="Verdana"/>
              </a:rPr>
              <a:t> - parcels of text sent by a server to a web client and then sent back unchanged by the client each time it accesses that server. Cookies are used for authenticating, session tracking, and maintaining specific information about users, such as site preferences or the contents of their electronic shopping carts.</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Web page may contain images or other components retrieval of these components are stored on servers in other domains. Cookies that are set during  called third-party cookies.</a:t>
            </a: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Cookies that have an expiration date are called persistent cookies. The expiration date tells the browser when to delete the cookie.</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If no expiration date is provided, the cookie is deleted at the end of the user session, that is, when the user quits the browser. This cookies are called session cookies.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666666"/>
                </a:solidFill>
                <a:latin typeface="Verdana"/>
                <a:ea typeface="Verdana"/>
              </a:rPr>
              <a:t>As a result, specifying an expiration date is a means for making cookies to survive across browser sessions.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F9350BB6-D506-4AC6-8EF6-3DE8A9B63DB1}"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339"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Cookies</a:t>
            </a:r>
            <a:endParaRPr b="0" lang="en-US" sz="1400" spc="-1" strike="noStrike">
              <a:solidFill>
                <a:srgbClr val="000000"/>
              </a:solidFill>
              <a:latin typeface="Arial"/>
            </a:endParaRPr>
          </a:p>
        </p:txBody>
      </p:sp>
      <p:graphicFrame>
        <p:nvGraphicFramePr>
          <p:cNvPr id="340" name="Table 3"/>
          <p:cNvGraphicFramePr/>
          <p:nvPr/>
        </p:nvGraphicFramePr>
        <p:xfrm>
          <a:off x="360000" y="912960"/>
          <a:ext cx="8423640" cy="3317040"/>
        </p:xfrm>
        <a:graphic>
          <a:graphicData uri="http://schemas.openxmlformats.org/drawingml/2006/table">
            <a:tbl>
              <a:tblPr/>
              <a:tblGrid>
                <a:gridCol w="1053000"/>
                <a:gridCol w="7371000"/>
              </a:tblGrid>
              <a:tr h="170280">
                <a:tc>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gn="ctr">
                        <a:lnSpc>
                          <a:spcPct val="115000"/>
                        </a:lnSpc>
                        <a:spcBef>
                          <a:spcPts val="300"/>
                        </a:spcBef>
                      </a:pPr>
                      <a:r>
                        <a:rPr b="1" lang="en-US" sz="1000" spc="-1" strike="noStrike">
                          <a:solidFill>
                            <a:srgbClr val="000000"/>
                          </a:solidFill>
                          <a:latin typeface="Trebuchet MS"/>
                          <a:ea typeface="Trebuchet MS"/>
                        </a:rPr>
                        <a:t>Details</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170280">
                <a:tc>
                  <a:txBody>
                    <a:bodyPr lIns="72000" rIns="72000" tIns="0" bIns="0">
                      <a:noAutofit/>
                    </a:bodyPr>
                    <a:p>
                      <a:pPr>
                        <a:lnSpc>
                          <a:spcPct val="115000"/>
                        </a:lnSpc>
                        <a:spcBef>
                          <a:spcPts val="300"/>
                        </a:spcBef>
                      </a:pPr>
                      <a:r>
                        <a:rPr b="1" lang="en-US" sz="1000" spc="-1" strike="noStrike">
                          <a:solidFill>
                            <a:srgbClr val="000000"/>
                          </a:solidFill>
                          <a:latin typeface="Trebuchet MS"/>
                          <a:ea typeface="Trebuchet MS"/>
                        </a:rPr>
                        <a:t>Name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300"/>
                        </a:spcBef>
                      </a:pPr>
                      <a:r>
                        <a:rPr b="0" lang="en-US" sz="1000" spc="-1" strike="noStrike">
                          <a:solidFill>
                            <a:srgbClr val="000000"/>
                          </a:solidFill>
                          <a:latin typeface="Trebuchet MS"/>
                          <a:ea typeface="Trebuchet MS"/>
                        </a:rPr>
                        <a:t>Name of the cookie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170280">
                <a:tc>
                  <a:txBody>
                    <a:bodyPr lIns="72000" rIns="72000" tIns="0" bIns="0">
                      <a:noAutofit/>
                    </a:bodyPr>
                    <a:p>
                      <a:pPr>
                        <a:lnSpc>
                          <a:spcPct val="115000"/>
                        </a:lnSpc>
                        <a:spcBef>
                          <a:spcPts val="300"/>
                        </a:spcBef>
                      </a:pPr>
                      <a:r>
                        <a:rPr b="1" lang="en-US" sz="1000" spc="-1" strike="noStrike">
                          <a:solidFill>
                            <a:srgbClr val="000000"/>
                          </a:solidFill>
                          <a:latin typeface="Trebuchet MS"/>
                          <a:ea typeface="Trebuchet MS"/>
                        </a:rPr>
                        <a:t>Value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300"/>
                        </a:spcBef>
                      </a:pPr>
                      <a:r>
                        <a:rPr b="0" lang="en-US" sz="1000" spc="-1" strike="noStrike">
                          <a:solidFill>
                            <a:srgbClr val="000000"/>
                          </a:solidFill>
                          <a:latin typeface="Trebuchet MS"/>
                          <a:ea typeface="Trebuchet MS"/>
                        </a:rPr>
                        <a:t>Value of the cookie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510120">
                <a:tc>
                  <a:txBody>
                    <a:bodyPr lIns="72000" rIns="72000" tIns="0" bIns="0">
                      <a:noAutofit/>
                    </a:bodyPr>
                    <a:p>
                      <a:pPr>
                        <a:lnSpc>
                          <a:spcPct val="115000"/>
                        </a:lnSpc>
                        <a:spcBef>
                          <a:spcPts val="300"/>
                        </a:spcBef>
                      </a:pPr>
                      <a:r>
                        <a:rPr b="1" lang="en-US" sz="1000" spc="-1" strike="noStrike">
                          <a:solidFill>
                            <a:srgbClr val="000000"/>
                          </a:solidFill>
                          <a:latin typeface="Trebuchet MS"/>
                          <a:ea typeface="Trebuchet MS"/>
                        </a:rPr>
                        <a:t>Expire Date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300"/>
                        </a:spcBef>
                      </a:pPr>
                      <a:r>
                        <a:rPr b="0" lang="en-US" sz="1000" spc="-1" strike="noStrike">
                          <a:solidFill>
                            <a:srgbClr val="000000"/>
                          </a:solidFill>
                          <a:latin typeface="Trebuchet MS"/>
                          <a:ea typeface="Trebuchet MS"/>
                        </a:rPr>
                        <a:t>Defines the expiry date and time of a cookie. If the expiry date is in the future when the browser exits, they will be remembered in a persistent cache inside the browser. If not, the cookie is discarded and unavailable next time you run the browser.</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510120">
                <a:tc>
                  <a:txBody>
                    <a:bodyPr lIns="72000" rIns="72000" tIns="0" bIns="0">
                      <a:noAutofit/>
                    </a:bodyPr>
                    <a:p>
                      <a:pPr>
                        <a:lnSpc>
                          <a:spcPct val="115000"/>
                        </a:lnSpc>
                        <a:spcBef>
                          <a:spcPts val="300"/>
                        </a:spcBef>
                      </a:pPr>
                      <a:r>
                        <a:rPr b="1" lang="en-US" sz="1000" spc="-1" strike="noStrike">
                          <a:solidFill>
                            <a:srgbClr val="000000"/>
                          </a:solidFill>
                          <a:latin typeface="Trebuchet MS"/>
                          <a:ea typeface="Trebuchet MS"/>
                        </a:rPr>
                        <a:t>Domain</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300"/>
                        </a:spcBef>
                      </a:pPr>
                      <a:r>
                        <a:rPr b="0" lang="en-US" sz="1000" spc="-1" strike="noStrike">
                          <a:solidFill>
                            <a:srgbClr val="000000"/>
                          </a:solidFill>
                          <a:latin typeface="Trebuchet MS"/>
                          <a:ea typeface="Trebuchet MS"/>
                        </a:rPr>
                        <a:t>Defines the domain scope of a cookie. For security reasons, cookies can only be sent back to the original web-server. However, in large web-server farms, the web pages may be distributed for load balancing reasons. The domain attribute provides a way to widen the scope to any machine within a domain.</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510120">
                <a:tc>
                  <a:txBody>
                    <a:bodyPr lIns="72000" rIns="72000" tIns="0" bIns="0">
                      <a:noAutofit/>
                    </a:bodyPr>
                    <a:p>
                      <a:pPr>
                        <a:lnSpc>
                          <a:spcPct val="115000"/>
                        </a:lnSpc>
                        <a:spcBef>
                          <a:spcPts val="300"/>
                        </a:spcBef>
                      </a:pPr>
                      <a:r>
                        <a:rPr b="1" lang="en-US" sz="1000" spc="-1" strike="noStrike">
                          <a:solidFill>
                            <a:srgbClr val="000000"/>
                          </a:solidFill>
                          <a:latin typeface="Trebuchet MS"/>
                          <a:ea typeface="Trebuchet MS"/>
                        </a:rPr>
                        <a:t>Path</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300"/>
                        </a:spcBef>
                      </a:pPr>
                      <a:r>
                        <a:rPr b="0" lang="en-US" sz="1000" spc="-1" strike="noStrike">
                          <a:solidFill>
                            <a:srgbClr val="000000"/>
                          </a:solidFill>
                          <a:latin typeface="Trebuchet MS"/>
                          <a:ea typeface="Trebuchet MS"/>
                        </a:rPr>
                        <a:t>Defines the path scope of a cookie. The scope of a cookie can be limited to a certain part of the document tree within the web server. By defining a node within the document hierarchy, the cookie will only be sent to the web server when requesting a page that exists at that path or lower down</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378360">
                <a:tc>
                  <a:txBody>
                    <a:bodyPr lIns="72000" rIns="72000" tIns="0" bIns="0">
                      <a:noAutofit/>
                    </a:bodyPr>
                    <a:p>
                      <a:pPr>
                        <a:lnSpc>
                          <a:spcPct val="115000"/>
                        </a:lnSpc>
                        <a:spcBef>
                          <a:spcPts val="300"/>
                        </a:spcBef>
                      </a:pPr>
                      <a:r>
                        <a:rPr b="1" lang="en-US" sz="1000" spc="-1" strike="noStrike">
                          <a:solidFill>
                            <a:srgbClr val="000000"/>
                          </a:solidFill>
                          <a:latin typeface="Trebuchet MS"/>
                          <a:ea typeface="Trebuchet MS"/>
                        </a:rPr>
                        <a:t>Is Secure</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spcBef>
                          <a:spcPts val="300"/>
                        </a:spcBef>
                      </a:pPr>
                      <a:r>
                        <a:rPr b="0" lang="en-US" sz="1000" spc="-1" strike="noStrike">
                          <a:solidFill>
                            <a:srgbClr val="000000"/>
                          </a:solidFill>
                          <a:latin typeface="Trebuchet MS"/>
                          <a:ea typeface="Trebuchet MS"/>
                        </a:rPr>
                        <a:t>Boolean value that defines whether the secure protocol is required. If it is</a:t>
                      </a:r>
                      <a:endParaRPr b="0" lang="en-US" sz="1000" spc="-1" strike="noStrike">
                        <a:latin typeface="Arial"/>
                      </a:endParaRPr>
                    </a:p>
                    <a:p>
                      <a:pPr>
                        <a:lnSpc>
                          <a:spcPct val="115000"/>
                        </a:lnSpc>
                        <a:spcBef>
                          <a:spcPts val="300"/>
                        </a:spcBef>
                      </a:pPr>
                      <a:r>
                        <a:rPr b="0" lang="en-US" sz="1000" spc="-1" strike="noStrike">
                          <a:solidFill>
                            <a:srgbClr val="000000"/>
                          </a:solidFill>
                          <a:latin typeface="Trebuchet MS"/>
                          <a:ea typeface="Trebuchet MS"/>
                        </a:rPr>
                        <a:t>activated, then the cookie is only sent to a server when the secure protocol is used</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340200">
                <a:tc>
                  <a:txBody>
                    <a:bodyPr lIns="72000" rIns="72000" tIns="0" bIns="0">
                      <a:noAutofit/>
                    </a:bodyPr>
                    <a:p>
                      <a:pPr>
                        <a:lnSpc>
                          <a:spcPct val="115000"/>
                        </a:lnSpc>
                        <a:spcBef>
                          <a:spcPts val="300"/>
                        </a:spcBef>
                      </a:pPr>
                      <a:r>
                        <a:rPr b="1" lang="en-US" sz="1000" spc="-1" strike="noStrike">
                          <a:solidFill>
                            <a:srgbClr val="000000"/>
                          </a:solidFill>
                          <a:latin typeface="Trebuchet MS"/>
                          <a:ea typeface="Trebuchet MS"/>
                        </a:rPr>
                        <a:t>Max.  Length</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pPr>
                      <a:r>
                        <a:rPr b="0" lang="en-US" sz="1000" spc="-1" strike="noStrike">
                          <a:solidFill>
                            <a:srgbClr val="000000"/>
                          </a:solidFill>
                          <a:latin typeface="Trebuchet MS"/>
                          <a:ea typeface="Trebuchet MS"/>
                        </a:rPr>
                        <a:t>The specification says that cookies data stored is not expected to exceed 4 kilobytes (including all attributes)</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r h="510120">
                <a:tc>
                  <a:txBody>
                    <a:bodyPr lIns="72000" rIns="72000" tIns="0" bIns="0">
                      <a:noAutofit/>
                    </a:bodyPr>
                    <a:p>
                      <a:pPr>
                        <a:lnSpc>
                          <a:spcPct val="115000"/>
                        </a:lnSpc>
                        <a:spcBef>
                          <a:spcPts val="300"/>
                        </a:spcBef>
                      </a:pPr>
                      <a:r>
                        <a:rPr b="1" lang="en-US" sz="1000" spc="-1" strike="noStrike">
                          <a:solidFill>
                            <a:srgbClr val="000000"/>
                          </a:solidFill>
                          <a:latin typeface="Trebuchet MS"/>
                          <a:ea typeface="Trebuchet MS"/>
                        </a:rPr>
                        <a:t>Max. Amount</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c>
                  <a:txBody>
                    <a:bodyPr lIns="72000" rIns="72000" tIns="0" bIns="0">
                      <a:noAutofit/>
                    </a:bodyPr>
                    <a:p>
                      <a:pPr>
                        <a:lnSpc>
                          <a:spcPct val="115000"/>
                        </a:lnSpc>
                      </a:pPr>
                      <a:r>
                        <a:rPr b="0" lang="en-US" sz="1000" spc="-1" strike="noStrike">
                          <a:solidFill>
                            <a:srgbClr val="000000"/>
                          </a:solidFill>
                          <a:latin typeface="Trebuchet MS"/>
                          <a:ea typeface="Trebuchet MS"/>
                        </a:rPr>
                        <a:t>The specification says that browsers need support no more than 300 different cookies. Of those, no more than 20 should be associated with any particular server.</a:t>
                      </a:r>
                      <a:endParaRPr b="0" lang="en-US" sz="1000" spc="-1" strike="noStrike">
                        <a:latin typeface="Arial"/>
                      </a:endParaRPr>
                    </a:p>
                    <a:p>
                      <a:pPr>
                        <a:lnSpc>
                          <a:spcPct val="115000"/>
                        </a:lnSpc>
                      </a:pPr>
                      <a:r>
                        <a:rPr b="1" lang="en-US" sz="1000" spc="-1" strike="noStrike">
                          <a:solidFill>
                            <a:srgbClr val="000000"/>
                          </a:solidFill>
                          <a:latin typeface="Trebuchet MS"/>
                          <a:ea typeface="Trebuchet MS"/>
                        </a:rPr>
                        <a:t>But: </a:t>
                      </a:r>
                      <a:r>
                        <a:rPr b="0" lang="en-US" sz="1000" spc="-1" strike="noStrike">
                          <a:solidFill>
                            <a:srgbClr val="000000"/>
                          </a:solidFill>
                          <a:latin typeface="Trebuchet MS"/>
                          <a:ea typeface="Trebuchet MS"/>
                        </a:rPr>
                        <a:t>all browsers are different</a:t>
                      </a:r>
                      <a:endParaRPr b="0" lang="en-US" sz="1000" spc="-1" strike="noStrike">
                        <a:latin typeface="Arial"/>
                      </a:endParaRPr>
                    </a:p>
                  </a:txBody>
                  <a:tcPr marL="72000" marR="7200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360000" y="360000"/>
            <a:ext cx="5264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Why is this training is required?</a:t>
            </a:r>
            <a:endParaRPr b="0" lang="en-US" sz="1400" spc="-1" strike="noStrike">
              <a:solidFill>
                <a:srgbClr val="000000"/>
              </a:solidFill>
              <a:latin typeface="Arial"/>
            </a:endParaRPr>
          </a:p>
        </p:txBody>
      </p:sp>
      <p:sp>
        <p:nvSpPr>
          <p:cNvPr id="218" name="TextShape 2"/>
          <p:cNvSpPr txBox="1"/>
          <p:nvPr/>
        </p:nvSpPr>
        <p:spPr>
          <a:xfrm>
            <a:off x="360000" y="1189440"/>
            <a:ext cx="5264640" cy="3317400"/>
          </a:xfrm>
          <a:prstGeom prst="rect">
            <a:avLst/>
          </a:prstGeom>
          <a:noFill/>
          <a:ln>
            <a:noFill/>
          </a:ln>
        </p:spPr>
        <p:txBody>
          <a:bodyPr tIns="91440" bIns="91440" anchor="ctr">
            <a:noAutofit/>
          </a:bodyPr>
          <a:p>
            <a:pPr marL="457200" indent="-317160">
              <a:lnSpc>
                <a:spcPct val="200000"/>
              </a:lnSpc>
              <a:buClr>
                <a:srgbClr val="666666"/>
              </a:buClr>
              <a:buFont typeface="Verdana"/>
              <a:buChar char="●"/>
            </a:pPr>
            <a:r>
              <a:rPr b="0" lang="en-US" sz="1400" spc="-1" strike="noStrike">
                <a:solidFill>
                  <a:srgbClr val="666666"/>
                </a:solidFill>
                <a:latin typeface="Verdana"/>
                <a:ea typeface="Verdana"/>
              </a:rPr>
              <a:t>Issue is not always on application level – low level troubleshooting skill is required</a:t>
            </a:r>
            <a:endParaRPr b="0" lang="en-US" sz="1400" spc="-1" strike="noStrike">
              <a:solidFill>
                <a:srgbClr val="000000"/>
              </a:solidFill>
              <a:latin typeface="Arial"/>
            </a:endParaRPr>
          </a:p>
          <a:p>
            <a:pPr marL="457200" indent="-317160">
              <a:lnSpc>
                <a:spcPct val="200000"/>
              </a:lnSpc>
              <a:buClr>
                <a:srgbClr val="666666"/>
              </a:buClr>
              <a:buFont typeface="Verdana"/>
              <a:buChar char="●"/>
            </a:pPr>
            <a:r>
              <a:rPr b="0" lang="en-US" sz="1400" spc="-1" strike="noStrike">
                <a:solidFill>
                  <a:srgbClr val="666666"/>
                </a:solidFill>
                <a:latin typeface="Verdana"/>
                <a:ea typeface="Verdana"/>
              </a:rPr>
              <a:t>Performance improvement is performed on low level</a:t>
            </a:r>
            <a:endParaRPr b="0" lang="en-US" sz="1400" spc="-1" strike="noStrike">
              <a:solidFill>
                <a:srgbClr val="000000"/>
              </a:solidFill>
              <a:latin typeface="Arial"/>
            </a:endParaRPr>
          </a:p>
          <a:p>
            <a:pPr marL="457200" indent="-317160">
              <a:lnSpc>
                <a:spcPct val="200000"/>
              </a:lnSpc>
              <a:buClr>
                <a:srgbClr val="666666"/>
              </a:buClr>
              <a:buFont typeface="Verdana"/>
              <a:buChar char="●"/>
            </a:pPr>
            <a:r>
              <a:rPr b="0" lang="en-US" sz="1400" spc="-1" strike="noStrike">
                <a:solidFill>
                  <a:srgbClr val="666666"/>
                </a:solidFill>
                <a:latin typeface="Verdana"/>
                <a:ea typeface="Verdana"/>
              </a:rPr>
              <a:t>Web Service integration troubleshooting skill</a:t>
            </a:r>
            <a:endParaRPr b="0" lang="en-US" sz="1400" spc="-1" strike="noStrike">
              <a:solidFill>
                <a:srgbClr val="000000"/>
              </a:solidFill>
              <a:latin typeface="Arial"/>
            </a:endParaRPr>
          </a:p>
          <a:p>
            <a:pPr marL="457200" indent="-317160">
              <a:lnSpc>
                <a:spcPct val="200000"/>
              </a:lnSpc>
              <a:buClr>
                <a:srgbClr val="666666"/>
              </a:buClr>
              <a:buFont typeface="Verdana"/>
              <a:buChar char="●"/>
            </a:pPr>
            <a:r>
              <a:rPr b="0" lang="en-US" sz="1400" spc="-1" strike="noStrike">
                <a:solidFill>
                  <a:srgbClr val="666666"/>
                </a:solidFill>
                <a:latin typeface="Verdana"/>
                <a:ea typeface="Verdana"/>
              </a:rPr>
              <a:t>Web-Caching usage require specific knowledge</a:t>
            </a:r>
            <a:endParaRPr b="0" lang="en-US" sz="1400" spc="-1" strike="noStrike">
              <a:solidFill>
                <a:srgbClr val="000000"/>
              </a:solidFill>
              <a:latin typeface="Arial"/>
            </a:endParaRPr>
          </a:p>
        </p:txBody>
      </p:sp>
      <p:sp>
        <p:nvSpPr>
          <p:cNvPr id="219" name="TextShape 3"/>
          <p:cNvSpPr txBox="1"/>
          <p:nvPr/>
        </p:nvSpPr>
        <p:spPr>
          <a:xfrm>
            <a:off x="8556840" y="4749840"/>
            <a:ext cx="548280" cy="393120"/>
          </a:xfrm>
          <a:prstGeom prst="rect">
            <a:avLst/>
          </a:prstGeom>
          <a:noFill/>
          <a:ln>
            <a:noFill/>
          </a:ln>
        </p:spPr>
        <p:txBody>
          <a:bodyPr tIns="91440" bIns="91440">
            <a:noAutofit/>
          </a:bodyPr>
          <a:p>
            <a:pPr>
              <a:lnSpc>
                <a:spcPct val="100000"/>
              </a:lnSpc>
            </a:pPr>
            <a:fld id="{AAF88458-2633-4CCF-BD81-82E4F4BED754}" type="slidenum">
              <a:rPr b="0" lang="en-US" sz="1300" spc="-1" strike="noStrike">
                <a:solidFill>
                  <a:srgbClr val="ffffff"/>
                </a:solidFill>
                <a:latin typeface="Arial"/>
                <a:ea typeface="Arial"/>
              </a:rPr>
              <a:t>&lt;number&gt;</a:t>
            </a:fld>
            <a:endParaRPr b="0" lang="en-US" sz="1300" spc="-1" strike="noStrike">
              <a:latin typeface="Times New Roman"/>
            </a:endParaRPr>
          </a:p>
        </p:txBody>
      </p:sp>
      <p:pic>
        <p:nvPicPr>
          <p:cNvPr id="220" name="Google Shape;74;p15" descr=""/>
          <p:cNvPicPr/>
          <p:nvPr/>
        </p:nvPicPr>
        <p:blipFill>
          <a:blip r:embed="rId1"/>
          <a:stretch/>
        </p:blipFill>
        <p:spPr>
          <a:xfrm>
            <a:off x="5913720" y="478080"/>
            <a:ext cx="2580840" cy="4028760"/>
          </a:xfrm>
          <a:prstGeom prst="rect">
            <a:avLst/>
          </a:prstGeom>
          <a:ln>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0DF6F0E0-CF99-431F-9DD2-FE3E08E4F3D9}"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342"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Cookies Session Sample</a:t>
            </a:r>
            <a:endParaRPr b="0" lang="en-US" sz="1400" spc="-1" strike="noStrike">
              <a:solidFill>
                <a:srgbClr val="000000"/>
              </a:solidFill>
              <a:latin typeface="Arial"/>
            </a:endParaRPr>
          </a:p>
        </p:txBody>
      </p:sp>
      <p:sp>
        <p:nvSpPr>
          <p:cNvPr id="343" name="TextShape 3"/>
          <p:cNvSpPr txBox="1"/>
          <p:nvPr/>
        </p:nvSpPr>
        <p:spPr>
          <a:xfrm>
            <a:off x="360000" y="1189440"/>
            <a:ext cx="8423640" cy="3317400"/>
          </a:xfrm>
          <a:prstGeom prst="rect">
            <a:avLst/>
          </a:prstGeom>
          <a:noFill/>
          <a:ln>
            <a:noFill/>
          </a:ln>
        </p:spPr>
        <p:txBody>
          <a:bodyPr tIns="91440" bIns="91440" anchor="ctr">
            <a:noAutofit/>
          </a:bodyPr>
          <a:p>
            <a:pPr>
              <a:lnSpc>
                <a:spcPct val="100000"/>
              </a:lnSpc>
            </a:pPr>
            <a:r>
              <a:rPr b="0" lang="en-US" sz="1000" spc="-1" strike="noStrike">
                <a:solidFill>
                  <a:srgbClr val="666666"/>
                </a:solidFill>
                <a:latin typeface="Verdana"/>
                <a:ea typeface="Verdana"/>
              </a:rPr>
              <a:t>GET /index.jsp HTTP/1.1</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Accept: image/gif, image/x-xbitmap, image/jpeg, */*</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Accept-Language: en-us</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User-Agent: Mozilla/4.0 (compatible; MSIE 6.0; Windows NT 5.1; SV1)</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 </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 </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HTTP/1.1 200 OK</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Date: Mon, 08 Sep 2008 12:44:50 GMT</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Server: Apache</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Last-Modified: Fri, 05 Sep 2008 07:17:54 GMT</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Expires: Mon, 08 Sep 2008 12:59:50 GMT</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Content-Length: 4163</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Content-Type: text/html</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Set-Cookie: JSESSIONID=2EDA67671743140456938C046CD64FDD; Path=/</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GET /page.jsp HTTP/1.1</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Accept: image/gif, image/x-xbitmap, image/jpeg, */*</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Accept-Language: en-us</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User-Agent: Mozilla/4.0 (compatible; MSIE 6.0; Windows NT 5.1; SV1)</a:t>
            </a:r>
            <a:endParaRPr b="0" lang="en-US" sz="1000" spc="-1" strike="noStrike">
              <a:solidFill>
                <a:srgbClr val="000000"/>
              </a:solidFill>
              <a:latin typeface="Arial"/>
            </a:endParaRPr>
          </a:p>
          <a:p>
            <a:pPr>
              <a:lnSpc>
                <a:spcPct val="100000"/>
              </a:lnSpc>
            </a:pPr>
            <a:r>
              <a:rPr b="0" lang="en-US" sz="1000" spc="-1" strike="noStrike">
                <a:solidFill>
                  <a:srgbClr val="666666"/>
                </a:solidFill>
                <a:latin typeface="Verdana"/>
                <a:ea typeface="Verdana"/>
              </a:rPr>
              <a:t>Cookie: JSESSIONID=2EDA67671743140456938C046CD64FDD</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overview plan</a:t>
            </a:r>
            <a:endParaRPr b="0" lang="en-US" sz="1400" spc="-1" strike="noStrike">
              <a:solidFill>
                <a:srgbClr val="000000"/>
              </a:solidFill>
              <a:latin typeface="Arial"/>
            </a:endParaRPr>
          </a:p>
        </p:txBody>
      </p:sp>
      <p:sp>
        <p:nvSpPr>
          <p:cNvPr id="222" name="TextShape 2"/>
          <p:cNvSpPr txBox="1"/>
          <p:nvPr/>
        </p:nvSpPr>
        <p:spPr>
          <a:xfrm>
            <a:off x="8548560" y="4739400"/>
            <a:ext cx="548280" cy="393120"/>
          </a:xfrm>
          <a:prstGeom prst="rect">
            <a:avLst/>
          </a:prstGeom>
          <a:noFill/>
          <a:ln>
            <a:noFill/>
          </a:ln>
        </p:spPr>
        <p:txBody>
          <a:bodyPr tIns="91440" bIns="91440" anchor="ctr">
            <a:noAutofit/>
          </a:bodyPr>
          <a:p>
            <a:pPr>
              <a:lnSpc>
                <a:spcPct val="100000"/>
              </a:lnSpc>
            </a:pPr>
            <a:fld id="{BE337788-8E16-495B-8655-C41A4AA1A874}"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23" name="TextShape 3"/>
          <p:cNvSpPr txBox="1"/>
          <p:nvPr/>
        </p:nvSpPr>
        <p:spPr>
          <a:xfrm>
            <a:off x="360000" y="1189440"/>
            <a:ext cx="8423640" cy="3317400"/>
          </a:xfrm>
          <a:prstGeom prst="rect">
            <a:avLst/>
          </a:prstGeom>
          <a:noFill/>
          <a:ln>
            <a:noFill/>
          </a:ln>
        </p:spPr>
        <p:txBody>
          <a:bodyPr tIns="91440" bIns="91440" anchor="ctr">
            <a:noAutofit/>
          </a:bodyPr>
          <a:p>
            <a:pPr marL="457200" indent="-317160">
              <a:lnSpc>
                <a:spcPct val="200000"/>
              </a:lnSpc>
              <a:buClr>
                <a:srgbClr val="666666"/>
              </a:buClr>
              <a:buFont typeface="Verdana"/>
              <a:buAutoNum type="arabicPeriod"/>
            </a:pPr>
            <a:r>
              <a:rPr b="0" lang="en-US" sz="1400" spc="-1" strike="noStrike">
                <a:solidFill>
                  <a:srgbClr val="666666"/>
                </a:solidFill>
                <a:latin typeface="Verdana"/>
                <a:ea typeface="Verdana"/>
              </a:rPr>
              <a:t>HTTP History &amp; Specification</a:t>
            </a:r>
            <a:endParaRPr b="0" lang="en-US" sz="1400" spc="-1" strike="noStrike">
              <a:solidFill>
                <a:srgbClr val="000000"/>
              </a:solidFill>
              <a:latin typeface="Arial"/>
            </a:endParaRPr>
          </a:p>
          <a:p>
            <a:pPr marL="457200" indent="-317160">
              <a:lnSpc>
                <a:spcPct val="200000"/>
              </a:lnSpc>
              <a:buClr>
                <a:srgbClr val="666666"/>
              </a:buClr>
              <a:buFont typeface="Verdana"/>
              <a:buAutoNum type="arabicPeriod"/>
            </a:pPr>
            <a:r>
              <a:rPr b="0" lang="en-US" sz="1400" spc="-1" strike="noStrike">
                <a:solidFill>
                  <a:srgbClr val="666666"/>
                </a:solidFill>
                <a:latin typeface="Verdana"/>
                <a:ea typeface="Verdana"/>
              </a:rPr>
              <a:t>Methods, Response Statuses, Headers</a:t>
            </a:r>
            <a:endParaRPr b="0" lang="en-US" sz="1400" spc="-1" strike="noStrike">
              <a:solidFill>
                <a:srgbClr val="000000"/>
              </a:solidFill>
              <a:latin typeface="Arial"/>
            </a:endParaRPr>
          </a:p>
          <a:p>
            <a:pPr marL="457200" indent="-317160">
              <a:lnSpc>
                <a:spcPct val="200000"/>
              </a:lnSpc>
              <a:buClr>
                <a:srgbClr val="666666"/>
              </a:buClr>
              <a:buFont typeface="Verdana"/>
              <a:buAutoNum type="arabicPeriod"/>
            </a:pPr>
            <a:r>
              <a:rPr b="0" lang="en-US" sz="1400" spc="-1" strike="noStrike">
                <a:solidFill>
                  <a:srgbClr val="666666"/>
                </a:solidFill>
                <a:latin typeface="Verdana"/>
                <a:ea typeface="Verdana"/>
              </a:rPr>
              <a:t>URL Format</a:t>
            </a:r>
            <a:endParaRPr b="0" lang="en-US" sz="1400" spc="-1" strike="noStrike">
              <a:solidFill>
                <a:srgbClr val="000000"/>
              </a:solidFill>
              <a:latin typeface="Arial"/>
            </a:endParaRPr>
          </a:p>
          <a:p>
            <a:pPr marL="457200" indent="-317160">
              <a:lnSpc>
                <a:spcPct val="200000"/>
              </a:lnSpc>
              <a:buClr>
                <a:srgbClr val="666666"/>
              </a:buClr>
              <a:buFont typeface="Verdana"/>
              <a:buAutoNum type="arabicPeriod"/>
            </a:pPr>
            <a:r>
              <a:rPr b="0" lang="en-US" sz="1400" spc="-1" strike="noStrike">
                <a:solidFill>
                  <a:srgbClr val="666666"/>
                </a:solidFill>
                <a:latin typeface="Verdana"/>
                <a:ea typeface="Verdana"/>
              </a:rPr>
              <a:t>Cache Control </a:t>
            </a:r>
            <a:endParaRPr b="0" lang="en-US" sz="1400" spc="-1" strike="noStrike">
              <a:solidFill>
                <a:srgbClr val="000000"/>
              </a:solidFill>
              <a:latin typeface="Arial"/>
            </a:endParaRPr>
          </a:p>
          <a:p>
            <a:pPr marL="457200" indent="-317160">
              <a:lnSpc>
                <a:spcPct val="200000"/>
              </a:lnSpc>
              <a:buClr>
                <a:srgbClr val="666666"/>
              </a:buClr>
              <a:buFont typeface="Verdana"/>
              <a:buAutoNum type="arabicPeriod"/>
            </a:pPr>
            <a:r>
              <a:rPr b="0" lang="en-US" sz="1400" spc="-1" strike="noStrike">
                <a:solidFill>
                  <a:srgbClr val="666666"/>
                </a:solidFill>
                <a:latin typeface="Verdana"/>
                <a:ea typeface="Verdana"/>
              </a:rPr>
              <a:t>Sessions &amp; Cookies </a:t>
            </a:r>
            <a:endParaRPr b="0" lang="en-US" sz="1400" spc="-1" strike="noStrike">
              <a:solidFill>
                <a:srgbClr val="000000"/>
              </a:solidFill>
              <a:latin typeface="Arial"/>
            </a:endParaRPr>
          </a:p>
          <a:p>
            <a:pPr marL="457200" indent="-317160">
              <a:lnSpc>
                <a:spcPct val="200000"/>
              </a:lnSpc>
              <a:buClr>
                <a:srgbClr val="666666"/>
              </a:buClr>
              <a:buFont typeface="Verdana"/>
              <a:buAutoNum type="arabicPeriod"/>
            </a:pPr>
            <a:r>
              <a:rPr b="0" lang="en-US" sz="1400" spc="-1" strike="noStrike">
                <a:solidFill>
                  <a:srgbClr val="666666"/>
                </a:solidFill>
                <a:latin typeface="Verdana"/>
                <a:ea typeface="Verdana"/>
              </a:rPr>
              <a:t>Performance Improvements and Load Balancing</a:t>
            </a:r>
            <a:endParaRPr b="0" lang="en-US" sz="1400" spc="-1" strike="noStrike">
              <a:solidFill>
                <a:srgbClr val="000000"/>
              </a:solidFill>
              <a:latin typeface="Arial"/>
            </a:endParaRPr>
          </a:p>
          <a:p>
            <a:pPr marL="457200" indent="-317160">
              <a:lnSpc>
                <a:spcPct val="200000"/>
              </a:lnSpc>
              <a:buClr>
                <a:srgbClr val="666666"/>
              </a:buClr>
              <a:buFont typeface="Verdana"/>
              <a:buAutoNum type="arabicPeriod"/>
            </a:pPr>
            <a:r>
              <a:rPr b="0" lang="en-US" sz="1400" spc="-1" strike="noStrike">
                <a:solidFill>
                  <a:srgbClr val="666666"/>
                </a:solidFill>
                <a:latin typeface="Verdana"/>
                <a:ea typeface="Verdana"/>
              </a:rPr>
              <a:t>Browser Features, Debugging and Tracing</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B5AE8323-D387-4E78-BDA0-0DD14BF16DCC}"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25" name="TextShape 2"/>
          <p:cNvSpPr txBox="1"/>
          <p:nvPr/>
        </p:nvSpPr>
        <p:spPr>
          <a:xfrm>
            <a:off x="360000" y="1465920"/>
            <a:ext cx="8423640" cy="2211480"/>
          </a:xfrm>
          <a:prstGeom prst="rect">
            <a:avLst/>
          </a:prstGeom>
          <a:noFill/>
          <a:ln>
            <a:noFill/>
          </a:ln>
        </p:spPr>
        <p:txBody>
          <a:bodyPr tIns="91440" bIns="91440" anchor="ctr">
            <a:noAutofit/>
          </a:bodyPr>
          <a:p>
            <a:pPr>
              <a:lnSpc>
                <a:spcPct val="100000"/>
              </a:lnSpc>
            </a:pPr>
            <a:r>
              <a:rPr b="1" lang="en-US" sz="3600" spc="-1" strike="noStrike">
                <a:solidFill>
                  <a:srgbClr val="000000"/>
                </a:solidFill>
                <a:latin typeface="Verdana"/>
                <a:ea typeface="Verdana"/>
              </a:rPr>
              <a:t>1. HTTP History &amp; Specification</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07947AB2-2376-4FD3-AE57-C68C69B962D8}"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27"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History</a:t>
            </a:r>
            <a:endParaRPr b="0" lang="en-US" sz="1400" spc="-1" strike="noStrike">
              <a:solidFill>
                <a:srgbClr val="000000"/>
              </a:solidFill>
              <a:latin typeface="Arial"/>
            </a:endParaRPr>
          </a:p>
        </p:txBody>
      </p:sp>
      <p:sp>
        <p:nvSpPr>
          <p:cNvPr id="228" name="TextShape 3"/>
          <p:cNvSpPr txBox="1"/>
          <p:nvPr/>
        </p:nvSpPr>
        <p:spPr>
          <a:xfrm>
            <a:off x="360000" y="1189440"/>
            <a:ext cx="8423640" cy="1658520"/>
          </a:xfrm>
          <a:prstGeom prst="rect">
            <a:avLst/>
          </a:prstGeom>
          <a:noFill/>
          <a:ln>
            <a:noFill/>
          </a:ln>
        </p:spPr>
        <p:txBody>
          <a:bodyPr tIns="91440" bIns="91440">
            <a:noAutofit/>
          </a:bodyPr>
          <a:p>
            <a:pPr>
              <a:lnSpc>
                <a:spcPct val="100000"/>
              </a:lnSpc>
            </a:pPr>
            <a:r>
              <a:rPr b="0" lang="en-US" sz="1400" spc="-1" strike="noStrike">
                <a:solidFill>
                  <a:srgbClr val="666666"/>
                </a:solidFill>
                <a:latin typeface="Verdana"/>
                <a:ea typeface="Verdana"/>
              </a:rPr>
              <a:t>HTTP Versions</a:t>
            </a:r>
            <a:endParaRPr b="0" lang="en-US" sz="1400" spc="-1" strike="noStrike">
              <a:solidFill>
                <a:srgbClr val="000000"/>
              </a:solidFill>
              <a:latin typeface="Arial"/>
            </a:endParaRPr>
          </a:p>
          <a:p>
            <a:pPr marL="457200" indent="-317160">
              <a:lnSpc>
                <a:spcPct val="100000"/>
              </a:lnSpc>
              <a:buClr>
                <a:srgbClr val="666666"/>
              </a:buClr>
              <a:buFont typeface="Verdana"/>
              <a:buChar char="●"/>
            </a:pPr>
            <a:r>
              <a:rPr b="0" lang="en-US" sz="1400" spc="-1" strike="noStrike">
                <a:solidFill>
                  <a:srgbClr val="666666"/>
                </a:solidFill>
                <a:latin typeface="Verdana"/>
                <a:ea typeface="Verdana"/>
              </a:rPr>
              <a:t>0.9 (1991) – to aggregate used technologies to specification, support only one method GET and no headers. Currently fully deprecated.</a:t>
            </a:r>
            <a:endParaRPr b="0" lang="en-US" sz="1400" spc="-1" strike="noStrike">
              <a:solidFill>
                <a:srgbClr val="000000"/>
              </a:solidFill>
              <a:latin typeface="Arial"/>
            </a:endParaRPr>
          </a:p>
          <a:p>
            <a:pPr marL="457200" indent="-317160">
              <a:lnSpc>
                <a:spcPct val="100000"/>
              </a:lnSpc>
              <a:buClr>
                <a:srgbClr val="666666"/>
              </a:buClr>
              <a:buFont typeface="Verdana"/>
              <a:buChar char="●"/>
            </a:pPr>
            <a:r>
              <a:rPr b="0" lang="en-US" sz="1400" spc="-1" strike="noStrike">
                <a:solidFill>
                  <a:srgbClr val="666666"/>
                </a:solidFill>
                <a:latin typeface="Verdana"/>
                <a:ea typeface="Verdana"/>
              </a:rPr>
              <a:t>1.0 (1996) – RFC 1945, define multiple methods and headers, still widely used and supported.</a:t>
            </a:r>
            <a:endParaRPr b="0" lang="en-US" sz="1400" spc="-1" strike="noStrike">
              <a:solidFill>
                <a:srgbClr val="000000"/>
              </a:solidFill>
              <a:latin typeface="Arial"/>
            </a:endParaRPr>
          </a:p>
          <a:p>
            <a:pPr marL="457200" indent="-317160">
              <a:lnSpc>
                <a:spcPct val="100000"/>
              </a:lnSpc>
              <a:buClr>
                <a:srgbClr val="666666"/>
              </a:buClr>
              <a:buFont typeface="Verdana"/>
              <a:buChar char="●"/>
            </a:pPr>
            <a:r>
              <a:rPr b="0" lang="en-US" sz="1400" spc="-1" strike="noStrike">
                <a:solidFill>
                  <a:srgbClr val="666666"/>
                </a:solidFill>
                <a:latin typeface="Verdana"/>
                <a:ea typeface="Verdana"/>
              </a:rPr>
              <a:t>1.1 (1999) – RFC 2616, persistent connections, content negotiation,  content compression, extended proxy support, etc. Currently active version.</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pic>
        <p:nvPicPr>
          <p:cNvPr id="229" name="Google Shape;95;p18" descr=""/>
          <p:cNvPicPr/>
          <p:nvPr/>
        </p:nvPicPr>
        <p:blipFill>
          <a:blip r:embed="rId1"/>
          <a:stretch/>
        </p:blipFill>
        <p:spPr>
          <a:xfrm>
            <a:off x="443160" y="3124800"/>
            <a:ext cx="8257320" cy="13111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F1EF6BC6-75D5-448D-9FEC-B7329791D13A}"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31"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1.x Interaction</a:t>
            </a:r>
            <a:endParaRPr b="0" lang="en-US" sz="1400" spc="-1" strike="noStrike">
              <a:solidFill>
                <a:srgbClr val="000000"/>
              </a:solidFill>
              <a:latin typeface="Arial"/>
            </a:endParaRPr>
          </a:p>
        </p:txBody>
      </p:sp>
      <p:sp>
        <p:nvSpPr>
          <p:cNvPr id="232" name="TextShape 3"/>
          <p:cNvSpPr txBox="1"/>
          <p:nvPr/>
        </p:nvSpPr>
        <p:spPr>
          <a:xfrm>
            <a:off x="360000" y="1189440"/>
            <a:ext cx="8423640" cy="3317400"/>
          </a:xfrm>
          <a:prstGeom prst="rect">
            <a:avLst/>
          </a:prstGeom>
          <a:noFill/>
          <a:ln>
            <a:noFill/>
          </a:ln>
        </p:spPr>
        <p:txBody>
          <a:bodyPr tIns="91440" bIns="91440">
            <a:noAutofit/>
          </a:bodyPr>
          <a:p>
            <a:pPr marL="457200" indent="-317160">
              <a:lnSpc>
                <a:spcPct val="100000"/>
              </a:lnSpc>
              <a:buClr>
                <a:srgbClr val="666666"/>
              </a:buClr>
              <a:buFont typeface="Verdana"/>
              <a:buChar char="●"/>
            </a:pPr>
            <a:r>
              <a:rPr b="0" lang="en-US" sz="1400" spc="-1" strike="noStrike">
                <a:solidFill>
                  <a:srgbClr val="666666"/>
                </a:solidFill>
                <a:latin typeface="Verdana"/>
                <a:ea typeface="Verdana"/>
              </a:rPr>
              <a:t>Client locates the server</a:t>
            </a:r>
            <a:endParaRPr b="0" lang="en-US" sz="1400" spc="-1" strike="noStrike">
              <a:solidFill>
                <a:srgbClr val="000000"/>
              </a:solidFill>
              <a:latin typeface="Arial"/>
            </a:endParaRPr>
          </a:p>
          <a:p>
            <a:pPr marL="457200" indent="-317160">
              <a:lnSpc>
                <a:spcPct val="100000"/>
              </a:lnSpc>
              <a:buClr>
                <a:srgbClr val="666666"/>
              </a:buClr>
              <a:buFont typeface="Verdana"/>
              <a:buChar char="●"/>
            </a:pPr>
            <a:r>
              <a:rPr b="0" lang="en-US" sz="1400" spc="-1" strike="noStrike">
                <a:solidFill>
                  <a:srgbClr val="666666"/>
                </a:solidFill>
                <a:latin typeface="Verdana"/>
                <a:ea typeface="Verdana"/>
              </a:rPr>
              <a:t>Client opens connection to server</a:t>
            </a:r>
            <a:endParaRPr b="0" lang="en-US" sz="1400" spc="-1" strike="noStrike">
              <a:solidFill>
                <a:srgbClr val="000000"/>
              </a:solidFill>
              <a:latin typeface="Arial"/>
            </a:endParaRPr>
          </a:p>
          <a:p>
            <a:pPr marL="457200" indent="-317160">
              <a:lnSpc>
                <a:spcPct val="100000"/>
              </a:lnSpc>
              <a:buClr>
                <a:srgbClr val="666666"/>
              </a:buClr>
              <a:buFont typeface="Verdana"/>
              <a:buChar char="●"/>
            </a:pPr>
            <a:r>
              <a:rPr b="0" lang="en-US" sz="1400" spc="-1" strike="noStrike">
                <a:solidFill>
                  <a:srgbClr val="666666"/>
                </a:solidFill>
                <a:latin typeface="Verdana"/>
                <a:ea typeface="Verdana"/>
              </a:rPr>
              <a:t>Client sends request to server</a:t>
            </a:r>
            <a:endParaRPr b="0" lang="en-US" sz="1400" spc="-1" strike="noStrike">
              <a:solidFill>
                <a:srgbClr val="000000"/>
              </a:solidFill>
              <a:latin typeface="Arial"/>
            </a:endParaRPr>
          </a:p>
          <a:p>
            <a:pPr marL="457200" indent="-317160">
              <a:lnSpc>
                <a:spcPct val="100000"/>
              </a:lnSpc>
              <a:buClr>
                <a:srgbClr val="666666"/>
              </a:buClr>
              <a:buFont typeface="Verdana"/>
              <a:buChar char="●"/>
            </a:pPr>
            <a:r>
              <a:rPr b="0" lang="en-US" sz="1400" spc="-1" strike="noStrike">
                <a:solidFill>
                  <a:srgbClr val="666666"/>
                </a:solidFill>
                <a:latin typeface="Verdana"/>
                <a:ea typeface="Verdana"/>
              </a:rPr>
              <a:t>Server returns response to client</a:t>
            </a:r>
            <a:endParaRPr b="0" lang="en-US" sz="1400" spc="-1" strike="noStrike">
              <a:solidFill>
                <a:srgbClr val="000000"/>
              </a:solidFill>
              <a:latin typeface="Arial"/>
            </a:endParaRPr>
          </a:p>
          <a:p>
            <a:pPr marL="457200" indent="-317160">
              <a:lnSpc>
                <a:spcPct val="100000"/>
              </a:lnSpc>
              <a:buClr>
                <a:srgbClr val="666666"/>
              </a:buClr>
              <a:buFont typeface="Verdana"/>
              <a:buChar char="●"/>
            </a:pPr>
            <a:r>
              <a:rPr b="0" lang="en-US" sz="1400" spc="-1" strike="noStrike">
                <a:solidFill>
                  <a:srgbClr val="666666"/>
                </a:solidFill>
                <a:latin typeface="Verdana"/>
                <a:ea typeface="Verdana"/>
              </a:rPr>
              <a:t>Server closes connection</a:t>
            </a:r>
            <a:endParaRPr b="0" lang="en-US" sz="1400" spc="-1" strike="noStrike">
              <a:solidFill>
                <a:srgbClr val="000000"/>
              </a:solidFill>
              <a:latin typeface="Arial"/>
            </a:endParaRPr>
          </a:p>
        </p:txBody>
      </p:sp>
      <p:pic>
        <p:nvPicPr>
          <p:cNvPr id="233" name="Google Shape;103;p19" descr=""/>
          <p:cNvPicPr/>
          <p:nvPr/>
        </p:nvPicPr>
        <p:blipFill>
          <a:blip r:embed="rId1"/>
          <a:stretch/>
        </p:blipFill>
        <p:spPr>
          <a:xfrm>
            <a:off x="1498320" y="2571840"/>
            <a:ext cx="1935000" cy="1935000"/>
          </a:xfrm>
          <a:prstGeom prst="rect">
            <a:avLst/>
          </a:prstGeom>
          <a:ln>
            <a:noFill/>
          </a:ln>
        </p:spPr>
      </p:pic>
      <p:pic>
        <p:nvPicPr>
          <p:cNvPr id="234" name="Google Shape;104;p19" descr=""/>
          <p:cNvPicPr/>
          <p:nvPr/>
        </p:nvPicPr>
        <p:blipFill>
          <a:blip r:embed="rId2"/>
          <a:stretch/>
        </p:blipFill>
        <p:spPr>
          <a:xfrm>
            <a:off x="4875120" y="360000"/>
            <a:ext cx="3605400" cy="1658520"/>
          </a:xfrm>
          <a:prstGeom prst="rect">
            <a:avLst/>
          </a:prstGeom>
          <a:ln>
            <a:noFill/>
          </a:ln>
        </p:spPr>
      </p:pic>
      <p:pic>
        <p:nvPicPr>
          <p:cNvPr id="235" name="Google Shape;105;p19" descr=""/>
          <p:cNvPicPr/>
          <p:nvPr/>
        </p:nvPicPr>
        <p:blipFill>
          <a:blip r:embed="rId3"/>
          <a:stretch/>
        </p:blipFill>
        <p:spPr>
          <a:xfrm>
            <a:off x="4875120" y="2571840"/>
            <a:ext cx="3605400" cy="1762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8556840" y="4749840"/>
            <a:ext cx="548280" cy="393120"/>
          </a:xfrm>
          <a:prstGeom prst="rect">
            <a:avLst/>
          </a:prstGeom>
          <a:noFill/>
          <a:ln>
            <a:noFill/>
          </a:ln>
        </p:spPr>
        <p:txBody>
          <a:bodyPr tIns="91440" bIns="91440">
            <a:noAutofit/>
          </a:bodyPr>
          <a:p>
            <a:pPr>
              <a:lnSpc>
                <a:spcPct val="100000"/>
              </a:lnSpc>
            </a:pPr>
            <a:fld id="{F048B2AB-522C-403C-9E23-70BDB60C6E44}" type="slidenum">
              <a:rPr b="0" lang="en-US" sz="1300" spc="-1" strike="noStrike">
                <a:solidFill>
                  <a:srgbClr val="ffffff"/>
                </a:solidFill>
                <a:latin typeface="Arial"/>
                <a:ea typeface="Arial"/>
              </a:rPr>
              <a:t>&lt;number&gt;</a:t>
            </a:fld>
            <a:endParaRPr b="0" lang="en-US" sz="1300" spc="-1" strike="noStrike">
              <a:latin typeface="Times New Roman"/>
            </a:endParaRPr>
          </a:p>
        </p:txBody>
      </p:sp>
      <p:sp>
        <p:nvSpPr>
          <p:cNvPr id="237" name="TextShape 2"/>
          <p:cNvSpPr txBox="1"/>
          <p:nvPr/>
        </p:nvSpPr>
        <p:spPr>
          <a:xfrm>
            <a:off x="360000" y="360000"/>
            <a:ext cx="8423640" cy="552600"/>
          </a:xfrm>
          <a:prstGeom prst="rect">
            <a:avLst/>
          </a:prstGeom>
          <a:noFill/>
          <a:ln>
            <a:noFill/>
          </a:ln>
          <a:effectLst>
            <a:outerShdw dist="19080" dir="5400000">
              <a:srgbClr val="000000">
                <a:alpha val="50000"/>
              </a:srgbClr>
            </a:outerShdw>
          </a:effectLst>
        </p:spPr>
        <p:txBody>
          <a:bodyPr tIns="91440" bIns="91440" anchor="ctr">
            <a:noAutofit/>
          </a:bodyPr>
          <a:p>
            <a:pPr>
              <a:lnSpc>
                <a:spcPct val="100000"/>
              </a:lnSpc>
            </a:pPr>
            <a:r>
              <a:rPr b="1" lang="en-US" sz="1400" spc="-1" strike="noStrike">
                <a:solidFill>
                  <a:srgbClr val="000000"/>
                </a:solidFill>
                <a:latin typeface="Verdana"/>
                <a:ea typeface="Verdana"/>
              </a:rPr>
              <a:t>HTTP 2.0 Introduction</a:t>
            </a:r>
            <a:endParaRPr b="0" lang="en-US" sz="1400" spc="-1" strike="noStrike">
              <a:solidFill>
                <a:srgbClr val="000000"/>
              </a:solidFill>
              <a:latin typeface="Arial"/>
            </a:endParaRPr>
          </a:p>
        </p:txBody>
      </p:sp>
      <p:sp>
        <p:nvSpPr>
          <p:cNvPr id="238" name="TextShape 3"/>
          <p:cNvSpPr txBox="1"/>
          <p:nvPr/>
        </p:nvSpPr>
        <p:spPr>
          <a:xfrm>
            <a:off x="360000" y="1189440"/>
            <a:ext cx="8423640" cy="3317400"/>
          </a:xfrm>
          <a:prstGeom prst="rect">
            <a:avLst/>
          </a:prstGeom>
          <a:noFill/>
          <a:ln>
            <a:noFill/>
          </a:ln>
        </p:spPr>
        <p:txBody>
          <a:bodyPr tIns="91440" bIns="91440">
            <a:noAutofit/>
          </a:bodyPr>
          <a:p>
            <a:pPr marL="457200" indent="-317160">
              <a:lnSpc>
                <a:spcPct val="100000"/>
              </a:lnSpc>
              <a:buClr>
                <a:srgbClr val="666666"/>
              </a:buClr>
              <a:buFont typeface="Verdana"/>
              <a:buChar char="●"/>
            </a:pPr>
            <a:r>
              <a:rPr b="0" lang="en-US" sz="1400" spc="-1" strike="noStrike">
                <a:solidFill>
                  <a:srgbClr val="666666"/>
                </a:solidFill>
                <a:latin typeface="Verdana"/>
                <a:ea typeface="Verdana"/>
              </a:rPr>
              <a:t>Multiplexed streams</a:t>
            </a:r>
            <a:endParaRPr b="0" lang="en-US" sz="1400" spc="-1" strike="noStrike">
              <a:solidFill>
                <a:srgbClr val="000000"/>
              </a:solidFill>
              <a:latin typeface="Arial"/>
            </a:endParaRPr>
          </a:p>
          <a:p>
            <a:pPr marL="457200" indent="-317160">
              <a:lnSpc>
                <a:spcPct val="100000"/>
              </a:lnSpc>
              <a:buClr>
                <a:srgbClr val="666666"/>
              </a:buClr>
              <a:buFont typeface="Verdana"/>
              <a:buChar char="●"/>
            </a:pPr>
            <a:r>
              <a:rPr b="0" lang="en-US" sz="1400" spc="-1" strike="noStrike">
                <a:solidFill>
                  <a:srgbClr val="666666"/>
                </a:solidFill>
                <a:latin typeface="Verdana"/>
                <a:ea typeface="Verdana"/>
              </a:rPr>
              <a:t>Server push</a:t>
            </a:r>
            <a:endParaRPr b="0" lang="en-US" sz="1400" spc="-1" strike="noStrike">
              <a:solidFill>
                <a:srgbClr val="000000"/>
              </a:solidFill>
              <a:latin typeface="Arial"/>
            </a:endParaRPr>
          </a:p>
          <a:p>
            <a:pPr marL="457200" indent="-317160">
              <a:lnSpc>
                <a:spcPct val="100000"/>
              </a:lnSpc>
              <a:buClr>
                <a:srgbClr val="666666"/>
              </a:buClr>
              <a:buFont typeface="Verdana"/>
              <a:buChar char="●"/>
            </a:pPr>
            <a:r>
              <a:rPr b="0" lang="en-US" sz="1400" spc="-1" strike="noStrike">
                <a:solidFill>
                  <a:srgbClr val="666666"/>
                </a:solidFill>
                <a:latin typeface="Verdana"/>
                <a:ea typeface="Verdana"/>
              </a:rPr>
              <a:t>Binary protocol</a:t>
            </a:r>
            <a:endParaRPr b="0" lang="en-US" sz="1400" spc="-1" strike="noStrike">
              <a:solidFill>
                <a:srgbClr val="000000"/>
              </a:solidFill>
              <a:latin typeface="Arial"/>
            </a:endParaRPr>
          </a:p>
          <a:p>
            <a:pPr marL="457200" indent="-317160">
              <a:lnSpc>
                <a:spcPct val="100000"/>
              </a:lnSpc>
              <a:buClr>
                <a:srgbClr val="666666"/>
              </a:buClr>
              <a:buFont typeface="Verdana"/>
              <a:buChar char="●"/>
            </a:pPr>
            <a:r>
              <a:rPr b="0" lang="en-US" sz="1400" spc="-1" strike="noStrike">
                <a:solidFill>
                  <a:srgbClr val="666666"/>
                </a:solidFill>
                <a:latin typeface="Verdana"/>
                <a:ea typeface="Verdana"/>
              </a:rPr>
              <a:t>Stream prioritization</a:t>
            </a:r>
            <a:endParaRPr b="0" lang="en-US" sz="1400" spc="-1" strike="noStrike">
              <a:solidFill>
                <a:srgbClr val="000000"/>
              </a:solidFill>
              <a:latin typeface="Arial"/>
            </a:endParaRPr>
          </a:p>
          <a:p>
            <a:pPr marL="457200" indent="-317160">
              <a:lnSpc>
                <a:spcPct val="100000"/>
              </a:lnSpc>
              <a:buClr>
                <a:srgbClr val="666666"/>
              </a:buClr>
              <a:buFont typeface="Verdana"/>
              <a:buChar char="●"/>
            </a:pPr>
            <a:r>
              <a:rPr b="0" lang="en-US" sz="1400" spc="-1" strike="noStrike">
                <a:solidFill>
                  <a:srgbClr val="666666"/>
                </a:solidFill>
                <a:latin typeface="Verdana"/>
                <a:ea typeface="Verdana"/>
              </a:rPr>
              <a:t>Statefull headers compression</a:t>
            </a:r>
            <a:endParaRPr b="0" lang="en-US" sz="1400" spc="-1" strike="noStrike">
              <a:solidFill>
                <a:srgbClr val="000000"/>
              </a:solidFill>
              <a:latin typeface="Arial"/>
            </a:endParaRPr>
          </a:p>
        </p:txBody>
      </p:sp>
      <p:pic>
        <p:nvPicPr>
          <p:cNvPr id="239" name="Google Shape;113;p20" descr=""/>
          <p:cNvPicPr/>
          <p:nvPr/>
        </p:nvPicPr>
        <p:blipFill>
          <a:blip r:embed="rId1"/>
          <a:stretch/>
        </p:blipFill>
        <p:spPr>
          <a:xfrm>
            <a:off x="564120" y="2571840"/>
            <a:ext cx="4007520" cy="1941480"/>
          </a:xfrm>
          <a:prstGeom prst="rect">
            <a:avLst/>
          </a:prstGeom>
          <a:ln>
            <a:noFill/>
          </a:ln>
        </p:spPr>
      </p:pic>
      <p:pic>
        <p:nvPicPr>
          <p:cNvPr id="240" name="Google Shape;114;p20" descr=""/>
          <p:cNvPicPr/>
          <p:nvPr/>
        </p:nvPicPr>
        <p:blipFill>
          <a:blip r:embed="rId2"/>
          <a:stretch/>
        </p:blipFill>
        <p:spPr>
          <a:xfrm>
            <a:off x="4572000" y="360000"/>
            <a:ext cx="2105640" cy="2838960"/>
          </a:xfrm>
          <a:prstGeom prst="rect">
            <a:avLst/>
          </a:prstGeom>
          <a:ln>
            <a:noFill/>
          </a:ln>
        </p:spPr>
      </p:pic>
      <p:pic>
        <p:nvPicPr>
          <p:cNvPr id="241" name="Google Shape;115;p20" descr=""/>
          <p:cNvPicPr/>
          <p:nvPr/>
        </p:nvPicPr>
        <p:blipFill>
          <a:blip r:embed="rId3"/>
          <a:stretch/>
        </p:blipFill>
        <p:spPr>
          <a:xfrm>
            <a:off x="7204680" y="439200"/>
            <a:ext cx="1579320" cy="1579320"/>
          </a:xfrm>
          <a:prstGeom prst="rect">
            <a:avLst/>
          </a:prstGeom>
          <a:ln>
            <a:noFill/>
          </a:ln>
        </p:spPr>
      </p:pic>
      <p:pic>
        <p:nvPicPr>
          <p:cNvPr id="242" name="Google Shape;116;p20" descr=""/>
          <p:cNvPicPr/>
          <p:nvPr/>
        </p:nvPicPr>
        <p:blipFill>
          <a:blip r:embed="rId4"/>
          <a:stretch/>
        </p:blipFill>
        <p:spPr>
          <a:xfrm>
            <a:off x="6151680" y="3222360"/>
            <a:ext cx="2632320" cy="12909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LibreOffice/6.2.7.1$Linux_X86_64 LibreOffice_project/20$Build-1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2019-10-17T17:00:03Z</dcterms:modified>
  <cp:revision>1</cp:revision>
  <dc:subject/>
  <dc:title/>
</cp:coreProperties>
</file>