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90" r:id="rId4"/>
    <p:sldId id="301" r:id="rId5"/>
    <p:sldId id="302" r:id="rId6"/>
    <p:sldId id="303" r:id="rId7"/>
    <p:sldId id="304" r:id="rId8"/>
    <p:sldId id="291" r:id="rId9"/>
    <p:sldId id="306" r:id="rId10"/>
    <p:sldId id="307" r:id="rId11"/>
    <p:sldId id="308" r:id="rId12"/>
    <p:sldId id="309" r:id="rId13"/>
    <p:sldId id="310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20000"/>
                <a:lumOff val="80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uit.ru/studies/curriculums/4144/courses/55/lecture/1624?page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4" y="1122362"/>
            <a:ext cx="11263086" cy="442666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Методологии моделирования предметной области.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Структурная 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предметной области. Объектная структура. Функциональная структура. Структура управления. Организационная структура. Функционально-ориентированные и объектно-ориентированные методологии описания предметной области.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Организационная </a:t>
            </a:r>
            <a:r>
              <a:rPr lang="ru-RU" b="1" dirty="0"/>
              <a:t>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51725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На внешнем уровне</a:t>
            </a:r>
            <a:r>
              <a:rPr lang="ru-RU" dirty="0"/>
              <a:t> строится </a:t>
            </a:r>
            <a:r>
              <a:rPr lang="ru-RU" i="1" dirty="0"/>
              <a:t>структурная модель</a:t>
            </a:r>
            <a:r>
              <a:rPr lang="ru-RU" dirty="0"/>
              <a:t> предприятия в виде иерархии подчинения </a:t>
            </a:r>
            <a:r>
              <a:rPr lang="ru-RU" i="1" dirty="0"/>
              <a:t>организационных единиц</a:t>
            </a:r>
            <a:r>
              <a:rPr lang="ru-RU" dirty="0"/>
              <a:t> или списков взаимодействующих подразделений.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На концептуальном уровне</a:t>
            </a:r>
            <a:r>
              <a:rPr lang="ru-RU" dirty="0"/>
              <a:t> для каждого подразделения задается организационно-штатная структура должностей (ролей персонала).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На внутреннем уровне</a:t>
            </a:r>
            <a:r>
              <a:rPr lang="ru-RU" dirty="0"/>
              <a:t> определяются требования к правам доступа персонала к автоматизируемым </a:t>
            </a:r>
            <a:r>
              <a:rPr lang="ru-RU" i="1" dirty="0"/>
              <a:t>функциям</a:t>
            </a:r>
            <a:r>
              <a:rPr lang="ru-RU" dirty="0"/>
              <a:t> информационной системы.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61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Техническая </a:t>
            </a:r>
            <a:r>
              <a:rPr lang="ru-RU" b="1" dirty="0"/>
              <a:t>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51725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На внешнем уровне</a:t>
            </a:r>
            <a:r>
              <a:rPr lang="ru-RU" dirty="0"/>
              <a:t> модели определяются типы технических средств обработки данных и их размещение по структурным подразделениям.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На концептуальном уровне</a:t>
            </a:r>
            <a:r>
              <a:rPr lang="ru-RU" dirty="0"/>
              <a:t> определяются способы коммуникаций между техническими комплексами структурных подразделений: физическое перемещение документов, машинных носителей, обмен информацией по каналам связи и т.д.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На внутреннем уровне</a:t>
            </a:r>
            <a:r>
              <a:rPr lang="ru-RU" dirty="0"/>
              <a:t> строится модель "клиент-серверной" архитектуры вычислительной сети.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542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Объектные методики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5172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i="1" dirty="0" smtClean="0"/>
              <a:t>	Объектные </a:t>
            </a:r>
            <a:r>
              <a:rPr lang="ru-RU" sz="3200" i="1" dirty="0"/>
              <a:t>методики</a:t>
            </a:r>
            <a:r>
              <a:rPr lang="ru-RU" sz="3200" dirty="0"/>
              <a:t> рассматривают моделируемую организацию как набор взаимодействующих объектов – производственных единиц. 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i="1" dirty="0"/>
              <a:t>	</a:t>
            </a:r>
            <a:r>
              <a:rPr lang="ru-RU" sz="3200" i="1" dirty="0" smtClean="0"/>
              <a:t>Объект</a:t>
            </a:r>
            <a:r>
              <a:rPr lang="ru-RU" sz="3200" dirty="0"/>
              <a:t> определяется как осязаемая реальность – предмет или явление, имеющие четко определяемое поведение.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Целью </a:t>
            </a:r>
            <a:r>
              <a:rPr lang="ru-RU" sz="3200" dirty="0"/>
              <a:t>применения данной методики является выделение объектов, составляющих организацию, и распределение между ними ответственностей за выполняемые действия.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217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Функциональные </a:t>
            </a:r>
            <a:r>
              <a:rPr lang="ru-RU" b="1" dirty="0"/>
              <a:t>методики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5172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i="1" dirty="0" smtClean="0"/>
              <a:t>	</a:t>
            </a:r>
            <a:r>
              <a:rPr lang="ru-RU" sz="3600" i="1" dirty="0"/>
              <a:t> Функциональные методики</a:t>
            </a:r>
            <a:r>
              <a:rPr lang="ru-RU" sz="3600" dirty="0"/>
              <a:t>, наиболее известной из которых является методика </a:t>
            </a:r>
            <a:r>
              <a:rPr lang="ru-RU" sz="3600" i="1" dirty="0"/>
              <a:t>IDEF</a:t>
            </a:r>
            <a:r>
              <a:rPr lang="ru-RU" sz="3600" dirty="0"/>
              <a:t>, рассматривают организацию как набор </a:t>
            </a:r>
            <a:r>
              <a:rPr lang="ru-RU" sz="3600" i="1" dirty="0"/>
              <a:t>функций</a:t>
            </a:r>
            <a:r>
              <a:rPr lang="ru-RU" sz="3600" dirty="0"/>
              <a:t>, преобразующий поступающий поток информации в выходной поток. Процесс преобразования информации потребляет определенные ресурсы. </a:t>
            </a:r>
            <a:r>
              <a:rPr lang="ru-RU" sz="3600" dirty="0" smtClean="0"/>
              <a:t>	</a:t>
            </a:r>
            <a:r>
              <a:rPr lang="ru-RU" sz="3600" b="1" dirty="0" smtClean="0"/>
              <a:t>Основное </a:t>
            </a:r>
            <a:r>
              <a:rPr lang="ru-RU" sz="3600" b="1" dirty="0"/>
              <a:t>отличие от </a:t>
            </a:r>
            <a:r>
              <a:rPr lang="ru-RU" sz="3600" b="1" i="1" dirty="0"/>
              <a:t>объектной методики</a:t>
            </a:r>
            <a:r>
              <a:rPr lang="ru-RU" sz="3600" b="1" dirty="0"/>
              <a:t> заключается в четком отделении </a:t>
            </a:r>
            <a:r>
              <a:rPr lang="ru-RU" sz="3600" b="1" i="1" dirty="0"/>
              <a:t>функций</a:t>
            </a:r>
            <a:r>
              <a:rPr lang="ru-RU" sz="3600" b="1" dirty="0"/>
              <a:t> (методов обработки данных) от самих данных.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39535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Использованные источники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hlinkClick r:id="rId2"/>
              </a:rPr>
              <a:t>https://www.intuit.ru/studies/curriculums/4144/courses/55/lecture/1624?page=1</a:t>
            </a:r>
            <a:r>
              <a:rPr lang="ru-RU" sz="3600" dirty="0"/>
              <a:t>					</a:t>
            </a:r>
          </a:p>
          <a:p>
            <a:pPr marL="0" indent="0">
              <a:buNone/>
            </a:pPr>
            <a:r>
              <a:rPr lang="ru-RU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90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Требования к моделям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600" b="1" dirty="0" smtClean="0"/>
              <a:t>К </a:t>
            </a:r>
            <a:r>
              <a:rPr lang="ru-RU" sz="3600" b="1" dirty="0"/>
              <a:t>моделям предметных областей предъявляются следующие требования</a:t>
            </a:r>
            <a:r>
              <a:rPr lang="ru-RU" sz="3600" b="1" dirty="0" smtClean="0"/>
              <a:t>:</a:t>
            </a:r>
            <a:endParaRPr lang="ru-RU" sz="3600" b="1" dirty="0"/>
          </a:p>
          <a:p>
            <a:pPr marL="742950" indent="-742950">
              <a:buFont typeface="+mj-lt"/>
              <a:buAutoNum type="arabicPeriod"/>
            </a:pPr>
            <a:r>
              <a:rPr lang="ru-RU" sz="3600" b="1" dirty="0"/>
              <a:t>формализация, </a:t>
            </a:r>
            <a:r>
              <a:rPr lang="ru-RU" sz="3600" dirty="0"/>
              <a:t>обеспечивающая однозначное описание структуры предметной области;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b="1" dirty="0"/>
              <a:t>понятность для заказчиков и разработчиков </a:t>
            </a:r>
            <a:r>
              <a:rPr lang="ru-RU" sz="3600" dirty="0"/>
              <a:t>на основе применения графических средств отображения модели;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b="1" dirty="0"/>
              <a:t>реализуемость</a:t>
            </a:r>
            <a:r>
              <a:rPr lang="ru-RU" sz="3600" dirty="0"/>
              <a:t>, подразумевающая наличие средств физической реализации модели предметной области в ИС;</a:t>
            </a:r>
          </a:p>
          <a:p>
            <a:pPr marL="742950" indent="-742950">
              <a:buFont typeface="+mj-lt"/>
              <a:buAutoNum type="arabicPeriod"/>
            </a:pPr>
            <a:r>
              <a:rPr lang="ru-RU" sz="3600" b="1" dirty="0"/>
              <a:t>обеспечение оценки эффективности реализации модели </a:t>
            </a:r>
            <a:r>
              <a:rPr lang="ru-RU" sz="3600" dirty="0"/>
              <a:t>предметной области на основе определенных методов и вычисляемых показателей.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059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Система моделей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Система моделей – система, </a:t>
            </a:r>
            <a:r>
              <a:rPr lang="ru-RU" sz="3600" dirty="0"/>
              <a:t>которая отражает </a:t>
            </a:r>
            <a:r>
              <a:rPr lang="ru-RU" sz="3600" b="1" dirty="0"/>
              <a:t>структурный и оценочный аспекты </a:t>
            </a:r>
            <a:r>
              <a:rPr lang="ru-RU" sz="3600" b="1" dirty="0" smtClean="0"/>
              <a:t>функционирования </a:t>
            </a:r>
            <a:r>
              <a:rPr lang="ru-RU" sz="3600" b="1" dirty="0"/>
              <a:t>предметной области. 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0878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Система моделей: Структурный аспект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505" y="1331496"/>
            <a:ext cx="11871157" cy="5342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Структурный </a:t>
            </a:r>
            <a:r>
              <a:rPr lang="ru-RU" dirty="0"/>
              <a:t>аспект предполагает построение</a:t>
            </a:r>
            <a:r>
              <a:rPr lang="ru-RU" dirty="0" smtClean="0"/>
              <a:t>:</a:t>
            </a:r>
            <a:endParaRPr lang="ru-RU" dirty="0"/>
          </a:p>
          <a:p>
            <a:pPr marL="742950" indent="-742950">
              <a:buFont typeface="+mj-lt"/>
              <a:buAutoNum type="arabicPeriod"/>
            </a:pPr>
            <a:r>
              <a:rPr lang="ru-RU" b="1" dirty="0"/>
              <a:t>объектной структуры</a:t>
            </a:r>
            <a:r>
              <a:rPr lang="ru-RU" dirty="0"/>
              <a:t>, отражающей состав взаимодействующих в процессах материальных и информационных объектов предметной области;</a:t>
            </a:r>
          </a:p>
          <a:p>
            <a:pPr marL="742950" indent="-742950">
              <a:buFont typeface="+mj-lt"/>
              <a:buAutoNum type="arabicPeriod"/>
            </a:pPr>
            <a:r>
              <a:rPr lang="ru-RU" b="1" dirty="0"/>
              <a:t>функциональной структуры</a:t>
            </a:r>
            <a:r>
              <a:rPr lang="ru-RU" dirty="0"/>
              <a:t>, отражающей взаимосвязь функций (действий) по преобразованию объектов в процессах;</a:t>
            </a:r>
          </a:p>
          <a:p>
            <a:pPr marL="742950" indent="-742950">
              <a:buFont typeface="+mj-lt"/>
              <a:buAutoNum type="arabicPeriod"/>
            </a:pPr>
            <a:r>
              <a:rPr lang="ru-RU" b="1" dirty="0"/>
              <a:t>структуры управления</a:t>
            </a:r>
            <a:r>
              <a:rPr lang="ru-RU" dirty="0"/>
              <a:t>, отражающей события и бизнес-правила, которые воздействуют на выполнение процессов;</a:t>
            </a:r>
          </a:p>
          <a:p>
            <a:pPr marL="742950" indent="-742950">
              <a:buFont typeface="+mj-lt"/>
              <a:buAutoNum type="arabicPeriod"/>
            </a:pPr>
            <a:r>
              <a:rPr lang="ru-RU" b="1" dirty="0"/>
              <a:t>организационной структуры</a:t>
            </a:r>
            <a:r>
              <a:rPr lang="ru-RU" dirty="0"/>
              <a:t>, отражающей взаимодействие организационных единиц предприятия и персонала в процессах;</a:t>
            </a:r>
          </a:p>
          <a:p>
            <a:pPr marL="742950" indent="-742950">
              <a:buFont typeface="+mj-lt"/>
              <a:buAutoNum type="arabicPeriod"/>
            </a:pPr>
            <a:r>
              <a:rPr lang="ru-RU" b="1" dirty="0"/>
              <a:t>технической структуры</a:t>
            </a:r>
            <a:r>
              <a:rPr lang="ru-RU" dirty="0"/>
              <a:t>, описывающей топологию расположения и способы коммуникации комплекса технических средств.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216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Структурный аспект: критерии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505" y="1331496"/>
            <a:ext cx="11871157" cy="5342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Язык моделирования </a:t>
            </a:r>
            <a:r>
              <a:rPr lang="ru-RU" dirty="0"/>
              <a:t>– это нотация, в основном графическая, которая используется для описания проектов.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smtClean="0"/>
              <a:t>Нотация</a:t>
            </a:r>
            <a:r>
              <a:rPr lang="ru-RU" dirty="0" smtClean="0"/>
              <a:t> </a:t>
            </a:r>
            <a:r>
              <a:rPr lang="ru-RU" dirty="0"/>
              <a:t>представляет собой совокупность графических объектов, используемых в модели.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 smtClean="0"/>
              <a:t>Нотация является синтаксисом языка моделирования 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Главный критерий адекватности структурной модели предметной области заключается в функциональной полноте разрабатываемой ИС.</a:t>
            </a:r>
          </a:p>
        </p:txBody>
      </p:sp>
    </p:spTree>
    <p:extLst>
      <p:ext uri="{BB962C8B-B14F-4D97-AF65-F5344CB8AC3E}">
        <p14:creationId xmlns:p14="http://schemas.microsoft.com/office/powerpoint/2010/main" val="34080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Система моделей</a:t>
            </a:r>
            <a:r>
              <a:rPr lang="ru-RU" b="1" dirty="0"/>
              <a:t>: </a:t>
            </a:r>
            <a:r>
              <a:rPr lang="ru-RU" b="1" dirty="0" smtClean="0"/>
              <a:t>оценочный </a:t>
            </a:r>
            <a:r>
              <a:rPr lang="ru-RU" b="1" dirty="0"/>
              <a:t>аспект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505" y="1331496"/>
            <a:ext cx="11871157" cy="5342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200" dirty="0"/>
              <a:t>Оценочные аспекты моделирования предметной области связаны с разрабатываемыми показателями эффективности автоматизируемых процессов, к которым относятся</a:t>
            </a:r>
            <a:r>
              <a:rPr lang="ru-RU" sz="3200" dirty="0" smtClean="0"/>
              <a:t>:</a:t>
            </a:r>
            <a:endParaRPr lang="ru-RU" sz="3200" dirty="0"/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время решения задач;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стоимостные затраты на обработку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надежность процессов;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dirty="0"/>
              <a:t>косвенные показатели эффективности, такие, как объемы производства, производительность труда, оборачиваемость капитала, рентабельность и т.д.</a:t>
            </a:r>
          </a:p>
        </p:txBody>
      </p:sp>
    </p:spTree>
    <p:extLst>
      <p:ext uri="{BB962C8B-B14F-4D97-AF65-F5344CB8AC3E}">
        <p14:creationId xmlns:p14="http://schemas.microsoft.com/office/powerpoint/2010/main" val="325004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Моделирование предметной области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505" y="1331496"/>
            <a:ext cx="11871157" cy="53420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200" dirty="0"/>
              <a:t>Обычно модели строятся на трех уровнях: </a:t>
            </a: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на </a:t>
            </a:r>
            <a:r>
              <a:rPr lang="ru-RU" sz="3200" b="1" dirty="0"/>
              <a:t>внешнем уровне ( определении требований )</a:t>
            </a:r>
            <a:r>
              <a:rPr lang="ru-RU" sz="3200" dirty="0"/>
              <a:t>, </a:t>
            </a: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на </a:t>
            </a:r>
            <a:r>
              <a:rPr lang="ru-RU" sz="3200" b="1" dirty="0"/>
              <a:t>концептуальном уровне ( спецификации </a:t>
            </a:r>
            <a:r>
              <a:rPr lang="ru-RU" sz="3200" b="1" dirty="0" smtClean="0"/>
              <a:t>требований </a:t>
            </a:r>
            <a:r>
              <a:rPr lang="ru-RU" sz="3200" dirty="0" smtClean="0"/>
              <a:t>– как должна функционировать система? </a:t>
            </a:r>
            <a:r>
              <a:rPr lang="ru-RU" sz="3200" dirty="0"/>
              <a:t>) </a:t>
            </a:r>
            <a:endParaRPr lang="ru-RU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 </a:t>
            </a:r>
            <a:r>
              <a:rPr lang="ru-RU" sz="3200" b="1" dirty="0"/>
              <a:t>внутреннем уровне ( реализации требований ). </a:t>
            </a:r>
          </a:p>
        </p:txBody>
      </p:sp>
    </p:spTree>
    <p:extLst>
      <p:ext uri="{BB962C8B-B14F-4D97-AF65-F5344CB8AC3E}">
        <p14:creationId xmlns:p14="http://schemas.microsoft.com/office/powerpoint/2010/main" val="39068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Объектная 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b="1" dirty="0"/>
              <a:t>На внешнем уровне</a:t>
            </a:r>
            <a:r>
              <a:rPr lang="ru-RU" sz="3600" dirty="0"/>
              <a:t> детализации модели выделяются основные виды материальных объектов </a:t>
            </a:r>
            <a:r>
              <a:rPr lang="ru-RU" sz="3600" dirty="0" smtClean="0"/>
              <a:t>и </a:t>
            </a:r>
            <a:r>
              <a:rPr lang="ru-RU" sz="3600" dirty="0"/>
              <a:t>основные виды информационных объектов или </a:t>
            </a:r>
            <a:r>
              <a:rPr lang="ru-RU" sz="3600" dirty="0" smtClean="0"/>
              <a:t>документов.</a:t>
            </a:r>
            <a:endParaRPr lang="ru-RU" sz="3600" dirty="0"/>
          </a:p>
          <a:p>
            <a:pPr marL="514350" indent="-514350">
              <a:buFont typeface="+mj-lt"/>
              <a:buAutoNum type="arabicPeriod"/>
            </a:pPr>
            <a:r>
              <a:rPr lang="ru-RU" sz="3600" b="1" dirty="0"/>
              <a:t>На концептуальном уровне</a:t>
            </a:r>
            <a:r>
              <a:rPr lang="ru-RU" sz="3600" dirty="0"/>
              <a:t> построения </a:t>
            </a:r>
            <a:r>
              <a:rPr lang="ru-RU" sz="3600" i="1" dirty="0"/>
              <a:t>модели предметной области</a:t>
            </a:r>
            <a:r>
              <a:rPr lang="ru-RU" sz="3600" dirty="0"/>
              <a:t> уточняется состав классов объектов, определяются их атрибуты и взаимосвязи. </a:t>
            </a:r>
          </a:p>
        </p:txBody>
      </p:sp>
    </p:spTree>
    <p:extLst>
      <p:ext uri="{BB962C8B-B14F-4D97-AF65-F5344CB8AC3E}">
        <p14:creationId xmlns:p14="http://schemas.microsoft.com/office/powerpoint/2010/main" val="212240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Функциональная </a:t>
            </a:r>
            <a:r>
              <a:rPr lang="ru-RU" b="1" dirty="0"/>
              <a:t>структура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5453"/>
            <a:ext cx="10515600" cy="517257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На внешнем уровне</a:t>
            </a:r>
            <a:r>
              <a:rPr lang="ru-RU" dirty="0"/>
              <a:t> моделирования определяется список основных бизнес-функций или видов </a:t>
            </a:r>
            <a:r>
              <a:rPr lang="ru-RU" i="1" dirty="0"/>
              <a:t>бизнес-процессов</a:t>
            </a:r>
            <a:r>
              <a:rPr lang="ru-RU" dirty="0"/>
              <a:t>. Обычно таких </a:t>
            </a:r>
            <a:r>
              <a:rPr lang="ru-RU" i="1" dirty="0"/>
              <a:t>функций</a:t>
            </a:r>
            <a:r>
              <a:rPr lang="ru-RU" dirty="0"/>
              <a:t> насчитывается 15–20.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На концептуальном уровне</a:t>
            </a:r>
            <a:r>
              <a:rPr lang="ru-RU" dirty="0"/>
              <a:t> выделенные </a:t>
            </a:r>
            <a:r>
              <a:rPr lang="ru-RU" i="1" dirty="0"/>
              <a:t>функции</a:t>
            </a:r>
            <a:r>
              <a:rPr lang="ru-RU" dirty="0"/>
              <a:t> декомпозируются и строятся иерархии взаимосвязанных </a:t>
            </a:r>
            <a:r>
              <a:rPr lang="ru-RU" i="1" dirty="0"/>
              <a:t>функций</a:t>
            </a:r>
            <a:r>
              <a:rPr lang="ru-RU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На внутреннем уровне</a:t>
            </a:r>
            <a:r>
              <a:rPr lang="ru-RU" dirty="0"/>
              <a:t> отображается структура информационного процесса в компьютере: определяются иерархические структуры программных модулей, реализующих автоматизируемые </a:t>
            </a:r>
            <a:r>
              <a:rPr lang="ru-RU" i="1" dirty="0"/>
              <a:t>функции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398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73</Words>
  <Application>Microsoft Office PowerPoint</Application>
  <PresentationFormat>Широкоэкранный</PresentationFormat>
  <Paragraphs>56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Методологии моделирования предметной области.  Структурная модель предметной области. Объектная структура. Функциональная структура. Структура управления. Организационная структура. Функционально-ориентированные и объектно-ориентированные методологии описания предметной области.</vt:lpstr>
      <vt:lpstr>Требования к моделям предметной области</vt:lpstr>
      <vt:lpstr>Система моделей</vt:lpstr>
      <vt:lpstr>Система моделей: Структурный аспект</vt:lpstr>
      <vt:lpstr>Структурный аспект: критерии</vt:lpstr>
      <vt:lpstr>Система моделей: оценочный аспект</vt:lpstr>
      <vt:lpstr>Моделирование предметной области</vt:lpstr>
      <vt:lpstr>Объектная структура</vt:lpstr>
      <vt:lpstr>Функциональная структура</vt:lpstr>
      <vt:lpstr>Организационная структура</vt:lpstr>
      <vt:lpstr>Техническая структура</vt:lpstr>
      <vt:lpstr>Объектные методики </vt:lpstr>
      <vt:lpstr>Функциональные методики </vt:lpstr>
      <vt:lpstr>Использованные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uzzver</dc:creator>
  <cp:lastModifiedBy>uzzver</cp:lastModifiedBy>
  <cp:revision>36</cp:revision>
  <dcterms:created xsi:type="dcterms:W3CDTF">2019-10-06T08:04:28Z</dcterms:created>
  <dcterms:modified xsi:type="dcterms:W3CDTF">2019-10-14T16:09:42Z</dcterms:modified>
</cp:coreProperties>
</file>