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89" r:id="rId4"/>
    <p:sldId id="290" r:id="rId5"/>
    <p:sldId id="294" r:id="rId6"/>
    <p:sldId id="295" r:id="rId7"/>
    <p:sldId id="291" r:id="rId8"/>
    <p:sldId id="296" r:id="rId9"/>
    <p:sldId id="292" r:id="rId10"/>
    <p:sldId id="293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1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8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8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1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6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6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4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4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2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accent1">
                <a:lumMod val="20000"/>
                <a:lumOff val="80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8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8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uit.ru/studies/courses/2195/55/lecture/1628?page=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5714" y="1122362"/>
            <a:ext cx="11263086" cy="4426667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Функциональная методика IDEF. </a:t>
            </a:r>
            <a:r>
              <a:rPr lang="ru-RU" sz="4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Функциональная методика потоков данных. Объектно-ориентированная методика. Сравнение существующих методик. Синтетическая </a:t>
            </a:r>
            <a:r>
              <a:rPr lang="ru-RU" sz="4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методика.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IDEF0:</a:t>
            </a:r>
            <a:r>
              <a:rPr lang="ru-RU" b="1" dirty="0" smtClean="0"/>
              <a:t> </a:t>
            </a:r>
            <a:r>
              <a:rPr lang="ru-RU" b="1" dirty="0"/>
              <a:t>Г</a:t>
            </a:r>
            <a:r>
              <a:rPr lang="ru-RU" b="1" dirty="0" smtClean="0"/>
              <a:t>лоссарий</a:t>
            </a:r>
            <a:r>
              <a:rPr lang="ru-RU" b="1" dirty="0"/>
              <a:t> 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3600" dirty="0"/>
              <a:t>Для каждого из элементов </a:t>
            </a:r>
            <a:r>
              <a:rPr lang="ru-RU" sz="3600" i="1" dirty="0"/>
              <a:t>IDEF0</a:t>
            </a:r>
            <a:r>
              <a:rPr lang="ru-RU" sz="3600" dirty="0"/>
              <a:t> — диаграмм, функциональных блоков, интерфейсных дуг — существующий стандарт подразумевает создание и поддержание набора соответствующих определений, ключевых слов, повествовательных изложений и т.д., которые характеризуют объект, отображенный данным элементом. 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/>
              <a:t>	</a:t>
            </a:r>
            <a:r>
              <a:rPr lang="ru-RU" sz="3600" b="1" dirty="0" smtClean="0"/>
              <a:t>Этот </a:t>
            </a:r>
            <a:r>
              <a:rPr lang="ru-RU" sz="3600" b="1" dirty="0"/>
              <a:t>набор называется глоссарием и является описанием сущности данного элемента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2062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IDEF0:</a:t>
            </a:r>
            <a:r>
              <a:rPr lang="ru-RU" b="1" dirty="0" smtClean="0"/>
              <a:t> </a:t>
            </a:r>
            <a:r>
              <a:rPr lang="ru-RU" b="1" dirty="0"/>
              <a:t> </a:t>
            </a:r>
            <a:r>
              <a:rPr lang="ru-RU" b="1" dirty="0" err="1" smtClean="0"/>
              <a:t>Туннелирование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3200" dirty="0"/>
              <a:t>Обозначение "</a:t>
            </a:r>
            <a:r>
              <a:rPr lang="ru-RU" sz="3200" i="1" dirty="0"/>
              <a:t>туннеля</a:t>
            </a:r>
            <a:r>
              <a:rPr lang="ru-RU" sz="3200" dirty="0"/>
              <a:t>" (</a:t>
            </a:r>
            <a:r>
              <a:rPr lang="ru-RU" sz="3200" dirty="0" err="1"/>
              <a:t>Arrow</a:t>
            </a:r>
            <a:r>
              <a:rPr lang="ru-RU" sz="3200" dirty="0"/>
              <a:t> </a:t>
            </a:r>
            <a:r>
              <a:rPr lang="ru-RU" sz="3200" i="1" dirty="0" err="1"/>
              <a:t>Tunnel</a:t>
            </a:r>
            <a:r>
              <a:rPr lang="ru-RU" sz="3200" dirty="0"/>
              <a:t>) в виде двух круглых скобок вокруг начала интерфейсной дуги обозначает, что эта дуга не была унаследована от функционального родительского блока и появилась (из "</a:t>
            </a:r>
            <a:r>
              <a:rPr lang="ru-RU" sz="3200" i="1" dirty="0"/>
              <a:t>туннеля</a:t>
            </a:r>
            <a:r>
              <a:rPr lang="ru-RU" sz="3200" dirty="0"/>
              <a:t>") только на этой диаграмме. 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dirty="0"/>
              <a:t>	</a:t>
            </a:r>
            <a:r>
              <a:rPr lang="ru-RU" sz="3200" dirty="0" smtClean="0"/>
              <a:t>В </a:t>
            </a:r>
            <a:r>
              <a:rPr lang="ru-RU" sz="3200" dirty="0"/>
              <a:t>свою очередь, такое же обозначение вокруг конца (стрелки) интерфейсной дуги в непосредственной близи от блока–приемника означает тот факт, что в дочерней по отношению к этому блоку диаграмме эта дуга отображаться и рассматриваться не будет.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337830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Функциональная методика потоков данных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3200" dirty="0"/>
              <a:t>Целью методики является построение модели рассматриваемой системы в виде </a:t>
            </a:r>
            <a:r>
              <a:rPr lang="ru-RU" sz="3200" i="1" dirty="0"/>
              <a:t>диаграммы потоков данных</a:t>
            </a:r>
            <a:r>
              <a:rPr lang="ru-RU" sz="3200" dirty="0"/>
              <a:t> (</a:t>
            </a:r>
            <a:r>
              <a:rPr lang="ru-RU" sz="3200" i="1" dirty="0" err="1"/>
              <a:t>Data</a:t>
            </a:r>
            <a:r>
              <a:rPr lang="ru-RU" sz="3200" i="1" dirty="0"/>
              <a:t> </a:t>
            </a:r>
            <a:r>
              <a:rPr lang="ru-RU" sz="3200" i="1" dirty="0" err="1"/>
              <a:t>Flow</a:t>
            </a:r>
            <a:r>
              <a:rPr lang="ru-RU" sz="3200" i="1" dirty="0"/>
              <a:t> </a:t>
            </a:r>
            <a:r>
              <a:rPr lang="ru-RU" sz="3200" i="1" dirty="0" err="1"/>
              <a:t>Diagram</a:t>
            </a:r>
            <a:r>
              <a:rPr lang="ru-RU" sz="3200" dirty="0"/>
              <a:t> — </a:t>
            </a:r>
            <a:r>
              <a:rPr lang="ru-RU" sz="3200" i="1" dirty="0"/>
              <a:t>DFD</a:t>
            </a:r>
            <a:r>
              <a:rPr lang="ru-RU" sz="3200" dirty="0"/>
              <a:t>), обеспечивающей правильное описание выходов (отклика системы в виде данных) при заданном воздействии на вход системы (подаче сигналов через внешние интерфейсы). </a:t>
            </a:r>
            <a:endParaRPr lang="ru-RU" sz="3200" dirty="0" smtClean="0"/>
          </a:p>
          <a:p>
            <a:pPr marL="0" indent="0">
              <a:buNone/>
            </a:pPr>
            <a:r>
              <a:rPr lang="ru-RU" sz="3200" i="1" dirty="0"/>
              <a:t>	</a:t>
            </a:r>
            <a:r>
              <a:rPr lang="ru-RU" sz="3200" i="1" dirty="0" smtClean="0"/>
              <a:t>Диаграммы </a:t>
            </a:r>
            <a:r>
              <a:rPr lang="ru-RU" sz="3200" i="1" dirty="0"/>
              <a:t>потоков данных</a:t>
            </a:r>
            <a:r>
              <a:rPr lang="ru-RU" sz="3200" dirty="0"/>
              <a:t> являются основным средством моделирования </a:t>
            </a:r>
            <a:r>
              <a:rPr lang="ru-RU" sz="3200" i="1" dirty="0"/>
              <a:t>функциональных требований</a:t>
            </a:r>
            <a:r>
              <a:rPr lang="ru-RU" sz="3200" dirty="0"/>
              <a:t> к проектируемой системе.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24589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Функциональная методика потоков данных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3600" dirty="0"/>
              <a:t>При создании </a:t>
            </a:r>
            <a:r>
              <a:rPr lang="ru-RU" sz="3600" i="1" dirty="0"/>
              <a:t>диаграммы потоков данных</a:t>
            </a:r>
            <a:r>
              <a:rPr lang="ru-RU" sz="3600" dirty="0"/>
              <a:t> используются четыре основных понятия: </a:t>
            </a:r>
            <a:endParaRPr lang="ru-RU" sz="36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600" b="1" dirty="0" smtClean="0"/>
              <a:t>потоки </a:t>
            </a:r>
            <a:r>
              <a:rPr lang="ru-RU" sz="3600" b="1" dirty="0"/>
              <a:t>данных, </a:t>
            </a:r>
            <a:endParaRPr lang="ru-RU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600" b="1" dirty="0" smtClean="0"/>
              <a:t>процессы </a:t>
            </a:r>
            <a:r>
              <a:rPr lang="ru-RU" sz="3600" b="1" dirty="0"/>
              <a:t>(работы) преобразования входных потоков данных в выходные, </a:t>
            </a:r>
            <a:endParaRPr lang="ru-RU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600" b="1" dirty="0" smtClean="0"/>
              <a:t>внешние </a:t>
            </a:r>
            <a:r>
              <a:rPr lang="ru-RU" sz="3600" b="1" dirty="0"/>
              <a:t>сущности, </a:t>
            </a:r>
            <a:endParaRPr lang="ru-RU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600" b="1" dirty="0" smtClean="0"/>
              <a:t>накопители </a:t>
            </a:r>
            <a:r>
              <a:rPr lang="ru-RU" sz="3600" b="1" dirty="0"/>
              <a:t>данных (хранилища)</a:t>
            </a:r>
            <a:r>
              <a:rPr lang="ru-RU" sz="3600" dirty="0"/>
              <a:t>.</a:t>
            </a:r>
            <a:endParaRPr lang="ru-RU" sz="8800" b="1" dirty="0"/>
          </a:p>
        </p:txBody>
      </p:sp>
    </p:spTree>
    <p:extLst>
      <p:ext uri="{BB962C8B-B14F-4D97-AF65-F5344CB8AC3E}">
        <p14:creationId xmlns:p14="http://schemas.microsoft.com/office/powerpoint/2010/main" val="8101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Функциональная методика потоков данных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/>
              <a:t>	Потоки </a:t>
            </a:r>
            <a:r>
              <a:rPr lang="ru-RU" sz="3600" b="1" dirty="0"/>
              <a:t>данных</a:t>
            </a:r>
            <a:r>
              <a:rPr lang="ru-RU" sz="3600" dirty="0"/>
              <a:t> являются абстракциями, использующимися для моделирования передачи информации (или физических компонент) из одной части системы в другую. 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	Потоки </a:t>
            </a:r>
            <a:r>
              <a:rPr lang="ru-RU" sz="3600" dirty="0"/>
              <a:t>на диаграммах изображаются именованными стрелками, ориентация которых указывает направление движения информации.</a:t>
            </a:r>
            <a:endParaRPr lang="ru-RU" sz="11500" b="1" dirty="0"/>
          </a:p>
        </p:txBody>
      </p:sp>
    </p:spTree>
    <p:extLst>
      <p:ext uri="{BB962C8B-B14F-4D97-AF65-F5344CB8AC3E}">
        <p14:creationId xmlns:p14="http://schemas.microsoft.com/office/powerpoint/2010/main" val="37766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Функциональная методика потоков данных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	Назначение</a:t>
            </a:r>
            <a:r>
              <a:rPr lang="ru-RU" sz="4000" dirty="0"/>
              <a:t> </a:t>
            </a:r>
            <a:r>
              <a:rPr lang="ru-RU" sz="4000" b="1" dirty="0"/>
              <a:t>процесса</a:t>
            </a:r>
            <a:r>
              <a:rPr lang="ru-RU" sz="4000" dirty="0"/>
              <a:t> (работы) состоит в продуцировании выходных потоков из входных в соответствии с действием, задаваемым именем </a:t>
            </a:r>
            <a:r>
              <a:rPr lang="ru-RU" sz="4000" dirty="0" smtClean="0"/>
              <a:t>процесса</a:t>
            </a:r>
            <a:endParaRPr lang="ru-RU" sz="13800" b="1" dirty="0"/>
          </a:p>
        </p:txBody>
      </p:sp>
    </p:spTree>
    <p:extLst>
      <p:ext uri="{BB962C8B-B14F-4D97-AF65-F5344CB8AC3E}">
        <p14:creationId xmlns:p14="http://schemas.microsoft.com/office/powerpoint/2010/main" val="55446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Функциональная методика потоков данных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 smtClean="0"/>
              <a:t>	Хранилище </a:t>
            </a:r>
            <a:r>
              <a:rPr lang="ru-RU" sz="3600" b="1" dirty="0"/>
              <a:t>(накопитель) данных</a:t>
            </a:r>
            <a:r>
              <a:rPr lang="ru-RU" sz="3600" dirty="0"/>
              <a:t> позволяет на указанных участках определять данные, которые будут сохраняться в памяти между процессами. 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 smtClean="0"/>
              <a:t>	Фактически </a:t>
            </a:r>
            <a:r>
              <a:rPr lang="ru-RU" sz="3600" dirty="0"/>
              <a:t>хранилище представляет "срезы" потоков данных во времени. 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dirty="0"/>
              <a:t>	</a:t>
            </a:r>
            <a:r>
              <a:rPr lang="ru-RU" sz="3600" dirty="0" smtClean="0"/>
              <a:t>Информация</a:t>
            </a:r>
            <a:r>
              <a:rPr lang="ru-RU" sz="3600" dirty="0"/>
              <a:t>, которую оно содержит, может использоваться в любое время после ее получения, при этом данные могут выбираться в любом </a:t>
            </a:r>
            <a:r>
              <a:rPr lang="ru-RU" sz="3600" dirty="0" smtClean="0"/>
              <a:t>порядке.</a:t>
            </a:r>
            <a:endParaRPr lang="ru-RU" sz="11500" b="1" dirty="0"/>
          </a:p>
        </p:txBody>
      </p:sp>
    </p:spTree>
    <p:extLst>
      <p:ext uri="{BB962C8B-B14F-4D97-AF65-F5344CB8AC3E}">
        <p14:creationId xmlns:p14="http://schemas.microsoft.com/office/powerpoint/2010/main" val="130461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Функциональная методика потоков данных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4000" b="1" dirty="0"/>
              <a:t>Внешняя сущность</a:t>
            </a:r>
            <a:r>
              <a:rPr lang="ru-RU" sz="4000" dirty="0"/>
              <a:t> представляет собой материальный объект вне контекста системы, являющейся источником или приемником системных данных. 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Предполагается</a:t>
            </a:r>
            <a:r>
              <a:rPr lang="ru-RU" sz="4000" dirty="0"/>
              <a:t>, что объекты, представленные как </a:t>
            </a:r>
            <a:r>
              <a:rPr lang="ru-RU" sz="4000" i="1" dirty="0"/>
              <a:t>внешние сущности</a:t>
            </a:r>
            <a:r>
              <a:rPr lang="ru-RU" sz="4000" dirty="0"/>
              <a:t>, не должны участвовать ни в какой обработке.</a:t>
            </a:r>
            <a:endParaRPr lang="ru-RU" sz="13800" b="1" dirty="0"/>
          </a:p>
        </p:txBody>
      </p:sp>
    </p:spTree>
    <p:extLst>
      <p:ext uri="{BB962C8B-B14F-4D97-AF65-F5344CB8AC3E}">
        <p14:creationId xmlns:p14="http://schemas.microsoft.com/office/powerpoint/2010/main" val="22297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Объектно-ориентированная методика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4000" dirty="0"/>
              <a:t>Объектно-ориентированный подход использует объектную декомпозицию, при этом статическая структура описывается в терминах </a:t>
            </a:r>
            <a:r>
              <a:rPr lang="ru-RU" sz="4000" b="1" dirty="0"/>
              <a:t>объектов и связей</a:t>
            </a:r>
            <a:r>
              <a:rPr lang="ru-RU" sz="4000" dirty="0"/>
              <a:t> между ними, а поведение системы описывается в терминах </a:t>
            </a:r>
            <a:r>
              <a:rPr lang="ru-RU" sz="4000" b="1" dirty="0"/>
              <a:t>обмена сообщениями</a:t>
            </a:r>
            <a:r>
              <a:rPr lang="ru-RU" sz="4000" dirty="0"/>
              <a:t> между объектами. </a:t>
            </a:r>
            <a:endParaRPr lang="ru-RU" sz="19900" b="1" dirty="0"/>
          </a:p>
        </p:txBody>
      </p:sp>
    </p:spTree>
    <p:extLst>
      <p:ext uri="{BB962C8B-B14F-4D97-AF65-F5344CB8AC3E}">
        <p14:creationId xmlns:p14="http://schemas.microsoft.com/office/powerpoint/2010/main" val="20708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Объектно-ориентированная методика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4400" dirty="0"/>
              <a:t>Целью методики является построение </a:t>
            </a:r>
            <a:r>
              <a:rPr lang="ru-RU" sz="4400" i="1" dirty="0"/>
              <a:t>бизнес-модели</a:t>
            </a:r>
            <a:r>
              <a:rPr lang="ru-RU" sz="4400" dirty="0"/>
              <a:t> организации, позволяющей перейти от модели </a:t>
            </a:r>
            <a:r>
              <a:rPr lang="ru-RU" sz="4400" i="1" dirty="0"/>
              <a:t>сценариев использования</a:t>
            </a:r>
            <a:r>
              <a:rPr lang="ru-RU" sz="4400" dirty="0"/>
              <a:t> к модели, определяющей отдельные объекты, участвующие в реализации бизнес-функций.</a:t>
            </a:r>
            <a:endParaRPr lang="ru-RU" sz="28700" b="1" dirty="0"/>
          </a:p>
        </p:txBody>
      </p:sp>
    </p:spTree>
    <p:extLst>
      <p:ext uri="{BB962C8B-B14F-4D97-AF65-F5344CB8AC3E}">
        <p14:creationId xmlns:p14="http://schemas.microsoft.com/office/powerpoint/2010/main" val="46748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Функциональная методика </a:t>
            </a:r>
            <a:r>
              <a:rPr lang="en-US" b="1" dirty="0"/>
              <a:t>IDEF0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3200" dirty="0"/>
              <a:t>Методологию </a:t>
            </a:r>
            <a:r>
              <a:rPr lang="ru-RU" sz="3200" i="1" dirty="0"/>
              <a:t>IDEF0</a:t>
            </a:r>
            <a:r>
              <a:rPr lang="ru-RU" sz="3200" dirty="0"/>
              <a:t> можно считать следующим этапом развития хорошо известного графического языка описания функциональных систем </a:t>
            </a:r>
            <a:r>
              <a:rPr lang="ru-RU" sz="3200" i="1" dirty="0"/>
              <a:t>SADT</a:t>
            </a:r>
            <a:r>
              <a:rPr lang="ru-RU" sz="3200" dirty="0"/>
              <a:t> (</a:t>
            </a:r>
            <a:r>
              <a:rPr lang="ru-RU" sz="3200" i="1" dirty="0" err="1"/>
              <a:t>Structured</a:t>
            </a:r>
            <a:r>
              <a:rPr lang="ru-RU" sz="3200" i="1" dirty="0"/>
              <a:t> </a:t>
            </a:r>
            <a:r>
              <a:rPr lang="ru-RU" sz="3200" i="1" dirty="0" err="1"/>
              <a:t>Analysis</a:t>
            </a:r>
            <a:r>
              <a:rPr lang="ru-RU" sz="3200" dirty="0"/>
              <a:t> </a:t>
            </a:r>
            <a:r>
              <a:rPr lang="ru-RU" sz="3200" dirty="0" err="1"/>
              <a:t>and</a:t>
            </a:r>
            <a:r>
              <a:rPr lang="ru-RU" sz="3200" dirty="0"/>
              <a:t> </a:t>
            </a:r>
            <a:r>
              <a:rPr lang="ru-RU" sz="3200" i="1" dirty="0" err="1"/>
              <a:t>Design</a:t>
            </a:r>
            <a:r>
              <a:rPr lang="ru-RU" sz="3200" i="1" dirty="0"/>
              <a:t> </a:t>
            </a:r>
            <a:r>
              <a:rPr lang="ru-RU" sz="3200" i="1" dirty="0" err="1"/>
              <a:t>Technique</a:t>
            </a:r>
            <a:r>
              <a:rPr lang="ru-RU" sz="3200" dirty="0" smtClean="0"/>
              <a:t>).</a:t>
            </a:r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3200" dirty="0"/>
              <a:t>Целью методики является построение </a:t>
            </a:r>
            <a:r>
              <a:rPr lang="ru-RU" sz="3200" i="1" dirty="0"/>
              <a:t>функциональной схемы</a:t>
            </a:r>
            <a:r>
              <a:rPr lang="ru-RU" sz="3200" dirty="0"/>
              <a:t> исследуемой системы, описывающей все необходимые процессы с точностью, достаточной для однозначного моделирования деятельности системы.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10594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Объектно-ориентированная методика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4000" dirty="0"/>
              <a:t>Основными понятиями </a:t>
            </a:r>
            <a:r>
              <a:rPr lang="ru-RU" sz="4000" i="1" dirty="0"/>
              <a:t>объектно-ориентированного подхода</a:t>
            </a:r>
            <a:r>
              <a:rPr lang="ru-RU" sz="4000" dirty="0"/>
              <a:t> являются объект и класс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sz="28700" b="1" dirty="0"/>
          </a:p>
        </p:txBody>
      </p:sp>
    </p:spTree>
    <p:extLst>
      <p:ext uri="{BB962C8B-B14F-4D97-AF65-F5344CB8AC3E}">
        <p14:creationId xmlns:p14="http://schemas.microsoft.com/office/powerpoint/2010/main" val="177110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Объектно-ориентированная методика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4000" b="1" dirty="0"/>
              <a:t>Объект</a:t>
            </a:r>
            <a:r>
              <a:rPr lang="ru-RU" sz="4000" dirty="0"/>
              <a:t> — предмет или явление, имеющее четко определенное поведение и обладающие состоянием, поведением и индивидуальностью. </a:t>
            </a:r>
            <a:endParaRPr lang="ru-RU" sz="28700" dirty="0"/>
          </a:p>
        </p:txBody>
      </p:sp>
    </p:spTree>
    <p:extLst>
      <p:ext uri="{BB962C8B-B14F-4D97-AF65-F5344CB8AC3E}">
        <p14:creationId xmlns:p14="http://schemas.microsoft.com/office/powerpoint/2010/main" val="410031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Объектно-ориентированная методика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4000" dirty="0"/>
              <a:t>Структура и поведение схожих объектов определяют общий для них класс. 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b="1" dirty="0"/>
              <a:t>	</a:t>
            </a:r>
            <a:r>
              <a:rPr lang="ru-RU" sz="4000" b="1" dirty="0" smtClean="0"/>
              <a:t>Класс </a:t>
            </a:r>
            <a:r>
              <a:rPr lang="ru-RU" sz="4000" b="1" dirty="0"/>
              <a:t>– это множество объектов, связанных общностью структуры и поведения</a:t>
            </a:r>
            <a:endParaRPr lang="ru-RU" sz="41000" b="1" dirty="0"/>
          </a:p>
          <a:p>
            <a:pPr marL="0" indent="0">
              <a:buNone/>
            </a:pPr>
            <a:endParaRPr lang="ru-RU" sz="28700" b="1" dirty="0"/>
          </a:p>
        </p:txBody>
      </p:sp>
    </p:spTree>
    <p:extLst>
      <p:ext uri="{BB962C8B-B14F-4D97-AF65-F5344CB8AC3E}">
        <p14:creationId xmlns:p14="http://schemas.microsoft.com/office/powerpoint/2010/main" val="30402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Объектно-ориентированная методика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4000" b="1" dirty="0"/>
              <a:t>Процесс</a:t>
            </a:r>
            <a:r>
              <a:rPr lang="ru-RU" sz="4000" dirty="0"/>
              <a:t> – это описание шагов, которые необходимо выполнить при разработке проекта. 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 smtClean="0"/>
              <a:t>В </a:t>
            </a:r>
            <a:r>
              <a:rPr lang="ru-RU" sz="4000" dirty="0"/>
              <a:t>качестве </a:t>
            </a:r>
            <a:r>
              <a:rPr lang="ru-RU" sz="4000" i="1" dirty="0"/>
              <a:t>языка моделирования</a:t>
            </a:r>
            <a:r>
              <a:rPr lang="ru-RU" sz="4000" dirty="0"/>
              <a:t> объектного подхода используется унифицированный </a:t>
            </a:r>
            <a:r>
              <a:rPr lang="ru-RU" sz="4000" i="1" dirty="0"/>
              <a:t>язык моделирования</a:t>
            </a:r>
            <a:r>
              <a:rPr lang="ru-RU" sz="4000" dirty="0"/>
              <a:t> UML, который содержит стандартный набор диаграмм для моделирования.</a:t>
            </a:r>
            <a:endParaRPr lang="ru-RU" sz="49600" b="1" dirty="0"/>
          </a:p>
        </p:txBody>
      </p:sp>
    </p:spTree>
    <p:extLst>
      <p:ext uri="{BB962C8B-B14F-4D97-AF65-F5344CB8AC3E}">
        <p14:creationId xmlns:p14="http://schemas.microsoft.com/office/powerpoint/2010/main" val="168139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Синтетическая </a:t>
            </a:r>
            <a:r>
              <a:rPr lang="ru-RU" b="1" dirty="0"/>
              <a:t>методика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3600" dirty="0"/>
              <a:t>Наилучшим способом преодоления недостатков рассмотренных методик является формирование </a:t>
            </a:r>
            <a:r>
              <a:rPr lang="ru-RU" sz="3600" b="1" dirty="0"/>
              <a:t>синтетической методики</a:t>
            </a:r>
            <a:r>
              <a:rPr lang="ru-RU" sz="3600" dirty="0"/>
              <a:t>, объединяющей различные этапы отдельных методик.</a:t>
            </a:r>
            <a:endParaRPr lang="ru-RU" sz="49600" b="1" dirty="0"/>
          </a:p>
        </p:txBody>
      </p:sp>
    </p:spTree>
    <p:extLst>
      <p:ext uri="{BB962C8B-B14F-4D97-AF65-F5344CB8AC3E}">
        <p14:creationId xmlns:p14="http://schemas.microsoft.com/office/powerpoint/2010/main" val="165623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Синтетическая </a:t>
            </a:r>
            <a:r>
              <a:rPr lang="ru-RU" b="1" dirty="0"/>
              <a:t>методика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4000" dirty="0"/>
              <a:t>Идея </a:t>
            </a:r>
            <a:r>
              <a:rPr lang="ru-RU" sz="4000" b="1" dirty="0"/>
              <a:t>синтетической методики</a:t>
            </a:r>
            <a:r>
              <a:rPr lang="ru-RU" sz="4000" dirty="0"/>
              <a:t> заключается в последовательном применении функционального и объектного подхода с учетом возможности реинжиниринга существующей ситуации.</a:t>
            </a:r>
            <a:endParaRPr lang="ru-RU" sz="85700" b="1" dirty="0"/>
          </a:p>
        </p:txBody>
      </p:sp>
    </p:spTree>
    <p:extLst>
      <p:ext uri="{BB962C8B-B14F-4D97-AF65-F5344CB8AC3E}">
        <p14:creationId xmlns:p14="http://schemas.microsoft.com/office/powerpoint/2010/main" val="20732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Использованные источники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>
                <a:hlinkClick r:id="rId2"/>
              </a:rPr>
              <a:t>https://www.intuit.ru/studies/courses/2195/55/lecture/1628?page=6</a:t>
            </a:r>
            <a:r>
              <a:rPr lang="ru-RU" sz="3600" dirty="0"/>
              <a:t>				</a:t>
            </a:r>
          </a:p>
          <a:p>
            <a:pPr marL="0" indent="0">
              <a:buNone/>
            </a:pPr>
            <a:r>
              <a:rPr lang="ru-RU" sz="3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90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Функциональная методика </a:t>
            </a:r>
            <a:r>
              <a:rPr lang="en-US" b="1" dirty="0"/>
              <a:t>IDEF0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3600" dirty="0" smtClean="0"/>
              <a:t>В </a:t>
            </a:r>
            <a:r>
              <a:rPr lang="ru-RU" sz="3600" dirty="0"/>
              <a:t>основе методологии лежат четыре основных понятия</a:t>
            </a:r>
            <a:r>
              <a:rPr lang="ru-RU" sz="36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b="1" dirty="0" smtClean="0"/>
              <a:t>функциональный </a:t>
            </a:r>
            <a:r>
              <a:rPr lang="ru-RU" sz="3600" b="1" dirty="0"/>
              <a:t>блок, </a:t>
            </a:r>
            <a:endParaRPr lang="ru-RU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600" b="1" dirty="0" smtClean="0"/>
              <a:t>интерфейсная </a:t>
            </a:r>
            <a:r>
              <a:rPr lang="ru-RU" sz="3600" b="1" dirty="0"/>
              <a:t>дуга</a:t>
            </a:r>
            <a:r>
              <a:rPr lang="ru-RU" sz="3600" b="1" dirty="0" smtClean="0"/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b="1" dirty="0" smtClean="0"/>
              <a:t>декомпозиция</a:t>
            </a:r>
            <a:r>
              <a:rPr lang="ru-RU" sz="3600" b="1" dirty="0"/>
              <a:t>, </a:t>
            </a:r>
            <a:endParaRPr lang="ru-RU" sz="3600" b="1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3600" b="1" dirty="0" smtClean="0"/>
              <a:t>глоссарий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63550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IDEF0:</a:t>
            </a:r>
            <a:r>
              <a:rPr lang="ru-RU" b="1" dirty="0" smtClean="0"/>
              <a:t> Функциональный блок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3600" b="1" dirty="0"/>
              <a:t>Функциональный блок</a:t>
            </a:r>
            <a:r>
              <a:rPr lang="ru-RU" sz="3600" dirty="0"/>
              <a:t> (</a:t>
            </a:r>
            <a:r>
              <a:rPr lang="ru-RU" sz="3600" dirty="0" err="1"/>
              <a:t>Activity</a:t>
            </a:r>
            <a:r>
              <a:rPr lang="ru-RU" sz="3600" dirty="0"/>
              <a:t> </a:t>
            </a:r>
            <a:r>
              <a:rPr lang="ru-RU" sz="3600" dirty="0" err="1"/>
              <a:t>Box</a:t>
            </a:r>
            <a:r>
              <a:rPr lang="ru-RU" sz="3600" dirty="0"/>
              <a:t>) представляет собой некоторую конкретную </a:t>
            </a:r>
            <a:r>
              <a:rPr lang="ru-RU" sz="3600" i="1" dirty="0"/>
              <a:t>функцию</a:t>
            </a:r>
            <a:r>
              <a:rPr lang="ru-RU" sz="3600" dirty="0"/>
              <a:t> в рамках рассматриваемой системы</a:t>
            </a:r>
            <a:r>
              <a:rPr lang="ru-RU" sz="3600" dirty="0" smtClean="0"/>
              <a:t>.</a:t>
            </a:r>
          </a:p>
          <a:p>
            <a:pPr marL="0" indent="0">
              <a:buNone/>
            </a:pPr>
            <a:r>
              <a:rPr lang="ru-RU" sz="3600" dirty="0" smtClean="0"/>
              <a:t>	На </a:t>
            </a:r>
            <a:r>
              <a:rPr lang="ru-RU" sz="3600" dirty="0"/>
              <a:t>диаграмме функциональный блок изображается прямоугольником 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70474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IDEF0:</a:t>
            </a:r>
            <a:r>
              <a:rPr lang="ru-RU" b="1" dirty="0" smtClean="0"/>
              <a:t> Функциональный блок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Каждая </a:t>
            </a:r>
            <a:r>
              <a:rPr lang="ru-RU" dirty="0"/>
              <a:t>из четырех сторон функционального блока имеет свое определенное значение (роль), при этом:</a:t>
            </a:r>
          </a:p>
          <a:p>
            <a:r>
              <a:rPr lang="ru-RU" dirty="0"/>
              <a:t>верхняя сторона имеет значение "Управление" (</a:t>
            </a:r>
            <a:r>
              <a:rPr lang="ru-RU" dirty="0" err="1"/>
              <a:t>Control</a:t>
            </a:r>
            <a:r>
              <a:rPr lang="ru-RU" dirty="0"/>
              <a:t>);</a:t>
            </a:r>
          </a:p>
          <a:p>
            <a:r>
              <a:rPr lang="ru-RU" dirty="0"/>
              <a:t>левая сторона имеет значение "Вход" (</a:t>
            </a:r>
            <a:r>
              <a:rPr lang="ru-RU" dirty="0" err="1"/>
              <a:t>Input</a:t>
            </a:r>
            <a:r>
              <a:rPr lang="ru-RU" dirty="0"/>
              <a:t>);</a:t>
            </a:r>
          </a:p>
          <a:p>
            <a:r>
              <a:rPr lang="ru-RU" dirty="0"/>
              <a:t>правая сторона имеет значение "Выход" (</a:t>
            </a:r>
            <a:r>
              <a:rPr lang="ru-RU" dirty="0" err="1"/>
              <a:t>Output</a:t>
            </a:r>
            <a:r>
              <a:rPr lang="ru-RU" dirty="0"/>
              <a:t>);</a:t>
            </a:r>
          </a:p>
          <a:p>
            <a:r>
              <a:rPr lang="ru-RU" dirty="0"/>
              <a:t>нижняя сторона имеет значение "Механизм" (</a:t>
            </a:r>
            <a:r>
              <a:rPr lang="ru-RU" i="1" dirty="0" err="1"/>
              <a:t>Mechanism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857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IDEF0:</a:t>
            </a:r>
            <a:r>
              <a:rPr lang="ru-RU" b="1" dirty="0" smtClean="0"/>
              <a:t> Функциональный блок</a:t>
            </a:r>
            <a:endParaRPr lang="en-US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957" y="2021305"/>
            <a:ext cx="10078843" cy="38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IDEF0:</a:t>
            </a:r>
            <a:r>
              <a:rPr lang="ru-RU" b="1" dirty="0" smtClean="0"/>
              <a:t> Интерфейсная дуга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</a:t>
            </a:r>
            <a:r>
              <a:rPr lang="ru-RU" sz="3600" b="1" dirty="0"/>
              <a:t>Интерфейсная дуга</a:t>
            </a:r>
            <a:r>
              <a:rPr lang="ru-RU" sz="3600" dirty="0"/>
              <a:t> (</a:t>
            </a:r>
            <a:r>
              <a:rPr lang="ru-RU" sz="3600" dirty="0" err="1"/>
              <a:t>Arrow</a:t>
            </a:r>
            <a:r>
              <a:rPr lang="ru-RU" sz="3600" dirty="0"/>
              <a:t>) отображает элемент системы, который обрабатывается функциональным блоком или оказывает иное влияние на </a:t>
            </a:r>
            <a:r>
              <a:rPr lang="ru-RU" sz="3600" i="1" dirty="0"/>
              <a:t>функцию</a:t>
            </a:r>
            <a:r>
              <a:rPr lang="ru-RU" sz="3600" dirty="0"/>
              <a:t>, представленную данным функциональным блоком. Интерфейсные дуги часто называют потоками или стрелками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7160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IDEF0:</a:t>
            </a:r>
            <a:r>
              <a:rPr lang="ru-RU" b="1" dirty="0" smtClean="0"/>
              <a:t> Интерфейсная дуга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	В </a:t>
            </a:r>
            <a:r>
              <a:rPr lang="ru-RU" sz="3600" dirty="0"/>
              <a:t>зависимости от того, к какой из сторон функционального блока подходит данная интерфейсная дуга, она </a:t>
            </a:r>
            <a:r>
              <a:rPr lang="ru-RU" sz="3600" b="1" dirty="0"/>
              <a:t>носит название "входящей", "исходящей" или "управляющей".</a:t>
            </a:r>
          </a:p>
          <a:p>
            <a:pPr marL="0" indent="0">
              <a:buNone/>
            </a:pPr>
            <a:r>
              <a:rPr lang="ru-RU" sz="3600" dirty="0" smtClean="0"/>
              <a:t>	Необходимо </a:t>
            </a:r>
            <a:r>
              <a:rPr lang="ru-RU" sz="3600" dirty="0"/>
              <a:t>отметить, что любой функциональный блок по требованиям стандарта должен иметь, по крайней мере, одну управляющую интерфейсную дугу и одну исходящую. 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902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IDEF0:</a:t>
            </a:r>
            <a:r>
              <a:rPr lang="ru-RU" b="1" dirty="0" smtClean="0"/>
              <a:t> Декомпозиция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7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/>
              <a:t>	</a:t>
            </a:r>
            <a:r>
              <a:rPr lang="ru-RU" sz="4000" b="1" dirty="0"/>
              <a:t>Декомпозиция</a:t>
            </a:r>
            <a:r>
              <a:rPr lang="ru-RU" sz="4000" dirty="0"/>
              <a:t> (</a:t>
            </a:r>
            <a:r>
              <a:rPr lang="ru-RU" sz="4000" i="1" dirty="0" err="1"/>
              <a:t>Decomposition</a:t>
            </a:r>
            <a:r>
              <a:rPr lang="ru-RU" sz="4000" dirty="0"/>
              <a:t>) является основным понятием стандарта </a:t>
            </a:r>
            <a:r>
              <a:rPr lang="ru-RU" sz="4000" i="1" dirty="0"/>
              <a:t>IDEF0</a:t>
            </a:r>
            <a:r>
              <a:rPr lang="ru-RU" sz="4000" dirty="0"/>
              <a:t>. 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Принцип </a:t>
            </a:r>
            <a:r>
              <a:rPr lang="ru-RU" sz="4000" dirty="0"/>
              <a:t>декомпозиции применяется при разбиении сложного процесса на составляющие его </a:t>
            </a:r>
            <a:r>
              <a:rPr lang="ru-RU" sz="4000" i="1" dirty="0"/>
              <a:t>функции</a:t>
            </a:r>
            <a:r>
              <a:rPr lang="ru-RU" sz="4000" dirty="0"/>
              <a:t>. </a:t>
            </a:r>
            <a:endParaRPr lang="ru-RU" sz="4000" dirty="0" smtClean="0"/>
          </a:p>
          <a:p>
            <a:pPr marL="0" indent="0">
              <a:buNone/>
            </a:pPr>
            <a:r>
              <a:rPr lang="ru-RU" sz="4000" dirty="0"/>
              <a:t>	</a:t>
            </a:r>
            <a:r>
              <a:rPr lang="ru-RU" sz="4000" dirty="0" smtClean="0"/>
              <a:t>При </a:t>
            </a:r>
            <a:r>
              <a:rPr lang="ru-RU" sz="4000" dirty="0"/>
              <a:t>этом </a:t>
            </a:r>
            <a:r>
              <a:rPr lang="ru-RU" sz="4000" i="1" dirty="0"/>
              <a:t>уровень детализации</a:t>
            </a:r>
            <a:r>
              <a:rPr lang="ru-RU" sz="4000" dirty="0"/>
              <a:t> процесса определяется непосредственно разработчиком модели.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4913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98</Words>
  <Application>Microsoft Office PowerPoint</Application>
  <PresentationFormat>Широкоэкранный</PresentationFormat>
  <Paragraphs>77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Тема Office</vt:lpstr>
      <vt:lpstr>Функциональная методика IDEF. Функциональная методика потоков данных. Объектно-ориентированная методика. Сравнение существующих методик. Синтетическая методика.</vt:lpstr>
      <vt:lpstr>Функциональная методика IDEF0</vt:lpstr>
      <vt:lpstr>Функциональная методика IDEF0</vt:lpstr>
      <vt:lpstr>IDEF0: Функциональный блок</vt:lpstr>
      <vt:lpstr>IDEF0: Функциональный блок</vt:lpstr>
      <vt:lpstr>IDEF0: Функциональный блок</vt:lpstr>
      <vt:lpstr>IDEF0: Интерфейсная дуга</vt:lpstr>
      <vt:lpstr>IDEF0: Интерфейсная дуга</vt:lpstr>
      <vt:lpstr>IDEF0: Декомпозиция</vt:lpstr>
      <vt:lpstr>IDEF0: Глоссарий </vt:lpstr>
      <vt:lpstr>IDEF0:  Туннелирование</vt:lpstr>
      <vt:lpstr>Функциональная методика потоков данных</vt:lpstr>
      <vt:lpstr>Функциональная методика потоков данных</vt:lpstr>
      <vt:lpstr>Функциональная методика потоков данных</vt:lpstr>
      <vt:lpstr>Функциональная методика потоков данных</vt:lpstr>
      <vt:lpstr>Функциональная методика потоков данных</vt:lpstr>
      <vt:lpstr>Функциональная методика потоков данных</vt:lpstr>
      <vt:lpstr>Объектно-ориентированная методика</vt:lpstr>
      <vt:lpstr>Объектно-ориентированная методика</vt:lpstr>
      <vt:lpstr>Объектно-ориентированная методика</vt:lpstr>
      <vt:lpstr>Объектно-ориентированная методика</vt:lpstr>
      <vt:lpstr>Объектно-ориентированная методика</vt:lpstr>
      <vt:lpstr>Объектно-ориентированная методика</vt:lpstr>
      <vt:lpstr>Синтетическая методика</vt:lpstr>
      <vt:lpstr>Синтетическая методика</vt:lpstr>
      <vt:lpstr>Использованные 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uzzver</dc:creator>
  <cp:lastModifiedBy>uzzver</cp:lastModifiedBy>
  <cp:revision>39</cp:revision>
  <dcterms:created xsi:type="dcterms:W3CDTF">2019-10-06T08:04:28Z</dcterms:created>
  <dcterms:modified xsi:type="dcterms:W3CDTF">2019-10-21T15:17:10Z</dcterms:modified>
</cp:coreProperties>
</file>