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0" y="-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739D295F-C367-427D-B738-BC8C9AC188F8}" type="datetime">
              <a:rPr lang="ru-RU" sz="1200" b="0" strike="noStrike" spc="-1">
                <a:solidFill>
                  <a:srgbClr val="8B8B8B"/>
                </a:solidFill>
                <a:latin typeface="Calibri"/>
              </a:rPr>
              <a:t>19.10.2020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D944DF8-E285-411C-8025-AAEF8101106A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C9A88FC-E89F-4110-AC89-95A68DF7ADF2}" type="datetime">
              <a:rPr lang="ru-RU" sz="1200" b="0" strike="noStrike" spc="-1">
                <a:solidFill>
                  <a:srgbClr val="8B8B8B"/>
                </a:solidFill>
                <a:latin typeface="Calibri"/>
              </a:rPr>
              <a:t>19.10.2020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234995E-92E7-4E2C-A403-4C5CFD201066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uit.ru/studies/courses/2195/55/lecture/1628?page=6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725760" y="1122480"/>
            <a:ext cx="11262600" cy="44262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Диаграммы IDEF0</a:t>
            </a:r>
            <a:r>
              <a:t/>
            </a:r>
            <a:br/>
            <a:r>
              <a:rPr lang="en-US" sz="4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Контекстная диаграмма, диаграммы декомпозиции, диаграммы дерева узлов, диаграммы только для экспозиции (FEO), диаграмма DFD.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 dirty="0" err="1">
                <a:solidFill>
                  <a:srgbClr val="000000"/>
                </a:solidFill>
                <a:latin typeface="Calibri Light"/>
              </a:rPr>
              <a:t>Объединение</a:t>
            </a:r>
            <a:r>
              <a:rPr lang="en-US" sz="4400" b="1" strike="noStrike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4400" b="1" strike="noStrike" spc="-1" dirty="0" err="1">
                <a:solidFill>
                  <a:srgbClr val="000000"/>
                </a:solidFill>
                <a:latin typeface="Calibri Light"/>
              </a:rPr>
              <a:t>моделей</a:t>
            </a:r>
            <a:r>
              <a:rPr lang="en-US" sz="4400" b="1" strike="noStrike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sz="4400" b="1" strike="noStrike" spc="-1" dirty="0" smtClean="0">
                <a:solidFill>
                  <a:srgbClr val="000000"/>
                </a:solidFill>
                <a:latin typeface="Calibri Light"/>
              </a:rPr>
              <a:t>BPWIN</a:t>
            </a:r>
            <a:r>
              <a:rPr lang="ru-RU" sz="4400" b="1" strike="noStrike" spc="-1" dirty="0" smtClean="0">
                <a:solidFill>
                  <a:srgbClr val="000000"/>
                </a:solidFill>
                <a:latin typeface="Calibri Light"/>
              </a:rPr>
              <a:t>:условия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36421" y="1412776"/>
            <a:ext cx="10515240" cy="4847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ru-RU" sz="4000" b="0" strike="noStrike" spc="-1" dirty="0" smtClean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000" b="0" strike="noStrike" spc="-1" dirty="0" err="1" smtClean="0">
                <a:solidFill>
                  <a:srgbClr val="000000"/>
                </a:solidFill>
                <a:latin typeface="Calibri"/>
              </a:rPr>
              <a:t>название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стрелки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связи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должно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соответствовать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названию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импор­тируемой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модели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;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ru-RU" sz="4000" b="0" strike="noStrike" spc="-1" dirty="0" smtClean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4000" b="0" strike="noStrike" spc="-1" dirty="0" err="1" smtClean="0">
                <a:solidFill>
                  <a:srgbClr val="000000"/>
                </a:solidFill>
                <a:latin typeface="Calibri"/>
              </a:rPr>
              <a:t>название</a:t>
            </a:r>
            <a:r>
              <a:rPr lang="en-US" sz="40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функционального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блока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в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контекстной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диаграмме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им­портируемой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модели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должно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соответствовать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названию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аналогич­ного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функционального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блока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в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основной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модели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</a:rPr>
              <a:t>Объединение моделей BPWIN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838080" y="1825560"/>
            <a:ext cx="10515240" cy="4847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При слиянии BPwin копирует все функциональные блоки, стрелки и другую информацию (кроме контекстной диаграммы) из импортируемой модели в основную.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</a:rPr>
              <a:t>Объединение моделей BPWIN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838080" y="1340768"/>
            <a:ext cx="10515240" cy="5332192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5200" b="0" strike="noStrike" spc="-1" dirty="0" err="1">
                <a:solidFill>
                  <a:srgbClr val="000000"/>
                </a:solidFill>
                <a:latin typeface="Calibri"/>
              </a:rPr>
              <a:t>После</a:t>
            </a:r>
            <a:r>
              <a:rPr lang="en-US" sz="5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5200" b="0" strike="noStrike" spc="-1" dirty="0" err="1">
                <a:solidFill>
                  <a:srgbClr val="000000"/>
                </a:solidFill>
                <a:latin typeface="Calibri"/>
              </a:rPr>
              <a:t>открытия</a:t>
            </a:r>
            <a:r>
              <a:rPr lang="en-US" sz="5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5200" b="0" strike="noStrike" spc="-1" dirty="0" err="1">
                <a:solidFill>
                  <a:srgbClr val="000000"/>
                </a:solidFill>
                <a:latin typeface="Calibri"/>
              </a:rPr>
              <a:t>основной</a:t>
            </a:r>
            <a:r>
              <a:rPr lang="en-US" sz="5200" b="0" strike="noStrike" spc="-1" dirty="0">
                <a:solidFill>
                  <a:srgbClr val="000000"/>
                </a:solidFill>
                <a:latin typeface="Calibri"/>
              </a:rPr>
              <a:t> и </a:t>
            </a:r>
            <a:r>
              <a:rPr lang="en-US" sz="5200" b="0" strike="noStrike" spc="-1" dirty="0" err="1">
                <a:solidFill>
                  <a:srgbClr val="000000"/>
                </a:solidFill>
                <a:latin typeface="Calibri"/>
              </a:rPr>
              <a:t>импортируемой</a:t>
            </a:r>
            <a:r>
              <a:rPr lang="en-US" sz="5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5200" b="0" strike="noStrike" spc="-1" dirty="0" err="1">
                <a:solidFill>
                  <a:srgbClr val="000000"/>
                </a:solidFill>
                <a:latin typeface="Calibri"/>
              </a:rPr>
              <a:t>модели</a:t>
            </a:r>
            <a:r>
              <a:rPr lang="en-US" sz="5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5200" b="0" strike="noStrike" spc="-1" dirty="0" err="1">
                <a:solidFill>
                  <a:srgbClr val="000000"/>
                </a:solidFill>
                <a:latin typeface="Calibri"/>
              </a:rPr>
              <a:t>нужно</a:t>
            </a:r>
            <a:r>
              <a:rPr lang="en-US" sz="5200" b="0" strike="noStrike" spc="-1" dirty="0">
                <a:solidFill>
                  <a:srgbClr val="000000"/>
                </a:solidFill>
                <a:latin typeface="Calibri"/>
              </a:rPr>
              <a:t>: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5200" b="0" strike="noStrike" spc="-1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5200" b="0" strike="noStrike" spc="-1" dirty="0" err="1">
                <a:solidFill>
                  <a:srgbClr val="000000"/>
                </a:solidFill>
                <a:latin typeface="Calibri"/>
              </a:rPr>
              <a:t>щелкнуть</a:t>
            </a:r>
            <a:r>
              <a:rPr lang="en-US" sz="5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5200" b="0" strike="noStrike" spc="-1" dirty="0" err="1">
                <a:solidFill>
                  <a:srgbClr val="000000"/>
                </a:solidFill>
                <a:latin typeface="Calibri"/>
              </a:rPr>
              <a:t>правой</a:t>
            </a:r>
            <a:r>
              <a:rPr lang="en-US" sz="5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5200" b="0" strike="noStrike" spc="-1" dirty="0" err="1">
                <a:solidFill>
                  <a:srgbClr val="000000"/>
                </a:solidFill>
                <a:latin typeface="Calibri"/>
              </a:rPr>
              <a:t>кнопкой</a:t>
            </a:r>
            <a:r>
              <a:rPr lang="en-US" sz="5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5200" b="0" strike="noStrike" spc="-1" dirty="0" err="1">
                <a:solidFill>
                  <a:srgbClr val="000000"/>
                </a:solidFill>
                <a:latin typeface="Calibri"/>
              </a:rPr>
              <a:t>мыши</a:t>
            </a:r>
            <a:r>
              <a:rPr lang="en-US" sz="5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5200" b="0" strike="noStrike" spc="-1" dirty="0" err="1">
                <a:solidFill>
                  <a:srgbClr val="000000"/>
                </a:solidFill>
                <a:latin typeface="Calibri"/>
              </a:rPr>
              <a:t>на</a:t>
            </a:r>
            <a:r>
              <a:rPr lang="en-US" sz="5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5200" b="0" strike="noStrike" spc="-1" dirty="0" err="1">
                <a:solidFill>
                  <a:srgbClr val="000000"/>
                </a:solidFill>
                <a:latin typeface="Calibri"/>
              </a:rPr>
              <a:t>функциональном</a:t>
            </a:r>
            <a:r>
              <a:rPr lang="en-US" sz="5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5200" b="0" strike="noStrike" spc="-1" dirty="0" err="1">
                <a:solidFill>
                  <a:srgbClr val="000000"/>
                </a:solidFill>
                <a:latin typeface="Calibri"/>
              </a:rPr>
              <a:t>блоке</a:t>
            </a:r>
            <a:r>
              <a:rPr lang="en-US" sz="5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5200" b="0" strike="noStrike" spc="-1" dirty="0" err="1">
                <a:solidFill>
                  <a:srgbClr val="000000"/>
                </a:solidFill>
                <a:latin typeface="Calibri"/>
              </a:rPr>
              <a:t>основ­ной</a:t>
            </a:r>
            <a:r>
              <a:rPr lang="en-US" sz="5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5200" b="0" strike="noStrike" spc="-1" dirty="0" err="1">
                <a:solidFill>
                  <a:srgbClr val="000000"/>
                </a:solidFill>
                <a:latin typeface="Calibri"/>
              </a:rPr>
              <a:t>модели</a:t>
            </a:r>
            <a:r>
              <a:rPr lang="en-US" sz="5200" b="0" strike="noStrike" spc="-1" dirty="0">
                <a:solidFill>
                  <a:srgbClr val="000000"/>
                </a:solidFill>
                <a:latin typeface="Calibri"/>
              </a:rPr>
              <a:t>, к </a:t>
            </a:r>
            <a:r>
              <a:rPr lang="en-US" sz="5200" b="0" strike="noStrike" spc="-1" dirty="0" err="1">
                <a:solidFill>
                  <a:srgbClr val="000000"/>
                </a:solidFill>
                <a:latin typeface="Calibri"/>
              </a:rPr>
              <a:t>которому</a:t>
            </a:r>
            <a:r>
              <a:rPr lang="en-US" sz="5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5200" b="0" strike="noStrike" spc="-1" dirty="0" err="1">
                <a:solidFill>
                  <a:srgbClr val="000000"/>
                </a:solidFill>
                <a:latin typeface="Calibri"/>
              </a:rPr>
              <a:t>нужно</a:t>
            </a:r>
            <a:r>
              <a:rPr lang="en-US" sz="5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5200" b="0" strike="noStrike" spc="-1" dirty="0" err="1">
                <a:solidFill>
                  <a:srgbClr val="000000"/>
                </a:solidFill>
                <a:latin typeface="Calibri"/>
              </a:rPr>
              <a:t>импортировать</a:t>
            </a:r>
            <a:r>
              <a:rPr lang="en-US" sz="5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5200" b="0" strike="noStrike" spc="-1" dirty="0" err="1">
                <a:solidFill>
                  <a:srgbClr val="000000"/>
                </a:solidFill>
                <a:latin typeface="Calibri"/>
              </a:rPr>
              <a:t>данные</a:t>
            </a:r>
            <a:r>
              <a:rPr lang="en-US" sz="5200" b="0" strike="noStrike" spc="-1" dirty="0">
                <a:solidFill>
                  <a:srgbClr val="000000"/>
                </a:solidFill>
                <a:latin typeface="Calibri"/>
              </a:rPr>
              <a:t>;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5200" b="0" strike="noStrike" spc="-1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5200" b="0" strike="noStrike" spc="-1" dirty="0" err="1">
                <a:solidFill>
                  <a:srgbClr val="000000"/>
                </a:solidFill>
                <a:latin typeface="Calibri"/>
              </a:rPr>
              <a:t>выбрать</a:t>
            </a:r>
            <a:r>
              <a:rPr lang="en-US" sz="5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5200" b="0" strike="noStrike" spc="-1" dirty="0" err="1">
                <a:solidFill>
                  <a:srgbClr val="000000"/>
                </a:solidFill>
                <a:latin typeface="Calibri"/>
              </a:rPr>
              <a:t>из</a:t>
            </a:r>
            <a:r>
              <a:rPr lang="en-US" sz="5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5200" b="0" strike="noStrike" spc="-1" dirty="0" err="1">
                <a:solidFill>
                  <a:srgbClr val="000000"/>
                </a:solidFill>
                <a:latin typeface="Calibri"/>
              </a:rPr>
              <a:t>меню</a:t>
            </a:r>
            <a:r>
              <a:rPr lang="en-US" sz="5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5200" b="0" strike="noStrike" spc="-1" dirty="0" err="1">
                <a:solidFill>
                  <a:srgbClr val="000000"/>
                </a:solidFill>
                <a:latin typeface="Calibri"/>
              </a:rPr>
              <a:t>пункт</a:t>
            </a:r>
            <a:r>
              <a:rPr lang="en-US" sz="5200" b="0" strike="noStrike" spc="-1" dirty="0">
                <a:solidFill>
                  <a:srgbClr val="000000"/>
                </a:solidFill>
                <a:latin typeface="Calibri"/>
              </a:rPr>
              <a:t> «Merge Model»;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5200" b="0" strike="noStrike" spc="-1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5200" b="0" strike="noStrike" spc="-1" dirty="0" err="1">
                <a:solidFill>
                  <a:srgbClr val="000000"/>
                </a:solidFill>
                <a:latin typeface="Calibri"/>
              </a:rPr>
              <a:t>диалог</a:t>
            </a:r>
            <a:r>
              <a:rPr lang="en-US" sz="5200" b="0" strike="noStrike" spc="-1" dirty="0">
                <a:solidFill>
                  <a:srgbClr val="000000"/>
                </a:solidFill>
                <a:latin typeface="Calibri"/>
              </a:rPr>
              <a:t> «Continue with merge?» </a:t>
            </a:r>
            <a:r>
              <a:rPr lang="en-US" sz="5200" b="0" strike="noStrike" spc="-1" dirty="0" err="1">
                <a:solidFill>
                  <a:srgbClr val="000000"/>
                </a:solidFill>
                <a:latin typeface="Calibri"/>
              </a:rPr>
              <a:t>подтверждает</a:t>
            </a:r>
            <a:r>
              <a:rPr lang="en-US" sz="52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5200" b="0" strike="noStrike" spc="-1" dirty="0" err="1">
                <a:solidFill>
                  <a:srgbClr val="000000"/>
                </a:solidFill>
                <a:latin typeface="Calibri"/>
              </a:rPr>
              <a:t>что</a:t>
            </a:r>
            <a:r>
              <a:rPr lang="en-US" sz="5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5200" b="0" strike="noStrike" spc="-1" dirty="0" err="1">
                <a:solidFill>
                  <a:srgbClr val="000000"/>
                </a:solidFill>
                <a:latin typeface="Calibri"/>
              </a:rPr>
              <a:t>именно</a:t>
            </a:r>
            <a:r>
              <a:rPr lang="en-US" sz="5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5200" b="0" strike="noStrike" spc="-1" dirty="0" err="1">
                <a:solidFill>
                  <a:srgbClr val="000000"/>
                </a:solidFill>
                <a:latin typeface="Calibri"/>
              </a:rPr>
              <a:t>вы</a:t>
            </a:r>
            <a:r>
              <a:rPr lang="en-US" sz="5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5200" b="0" strike="noStrike" spc="-1" dirty="0" err="1">
                <a:solidFill>
                  <a:srgbClr val="000000"/>
                </a:solidFill>
                <a:latin typeface="Calibri"/>
              </a:rPr>
              <a:t>хоти­те</a:t>
            </a:r>
            <a:r>
              <a:rPr lang="en-US" sz="5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5200" b="0" strike="noStrike" spc="-1" dirty="0" err="1">
                <a:solidFill>
                  <a:srgbClr val="000000"/>
                </a:solidFill>
                <a:latin typeface="Calibri"/>
              </a:rPr>
              <a:t>объединить</a:t>
            </a:r>
            <a:r>
              <a:rPr lang="en-US" sz="5200" b="0" strike="noStrike" spc="-1" dirty="0">
                <a:solidFill>
                  <a:srgbClr val="000000"/>
                </a:solidFill>
                <a:latin typeface="Calibri"/>
              </a:rPr>
              <a:t> и </a:t>
            </a:r>
            <a:r>
              <a:rPr lang="en-US" sz="5200" b="0" strike="noStrike" spc="-1" dirty="0" err="1">
                <a:solidFill>
                  <a:srgbClr val="000000"/>
                </a:solidFill>
                <a:latin typeface="Calibri"/>
              </a:rPr>
              <a:t>позволяет</a:t>
            </a:r>
            <a:r>
              <a:rPr lang="en-US" sz="5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5200" b="0" strike="noStrike" spc="-1" dirty="0" err="1">
                <a:solidFill>
                  <a:srgbClr val="000000"/>
                </a:solidFill>
                <a:latin typeface="Calibri"/>
              </a:rPr>
              <a:t>задать</a:t>
            </a:r>
            <a:r>
              <a:rPr lang="en-US" sz="5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5200" b="0" strike="noStrike" spc="-1" dirty="0" err="1">
                <a:solidFill>
                  <a:srgbClr val="000000"/>
                </a:solidFill>
                <a:latin typeface="Calibri"/>
              </a:rPr>
              <a:t>опции</a:t>
            </a:r>
            <a:r>
              <a:rPr lang="en-US" sz="5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5200" b="0" strike="noStrike" spc="-1" dirty="0" err="1">
                <a:solidFill>
                  <a:srgbClr val="000000"/>
                </a:solidFill>
                <a:latin typeface="Calibri"/>
              </a:rPr>
              <a:t>объединения</a:t>
            </a:r>
            <a:r>
              <a:rPr lang="en-US" sz="5200" b="0" strike="noStrike" spc="-1" dirty="0">
                <a:solidFill>
                  <a:srgbClr val="000000"/>
                </a:solidFill>
                <a:latin typeface="Calibri"/>
              </a:rPr>
              <a:t>. </a:t>
            </a:r>
            <a:r>
              <a:rPr lang="en-US" sz="5200" b="0" strike="noStrike" spc="-1" dirty="0" err="1">
                <a:solidFill>
                  <a:srgbClr val="000000"/>
                </a:solidFill>
                <a:latin typeface="Calibri"/>
              </a:rPr>
              <a:t>По</a:t>
            </a:r>
            <a:r>
              <a:rPr lang="en-US" sz="5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5200" b="0" strike="noStrike" spc="-1" dirty="0" err="1">
                <a:solidFill>
                  <a:srgbClr val="000000"/>
                </a:solidFill>
                <a:latin typeface="Calibri"/>
              </a:rPr>
              <a:t>завершении</a:t>
            </a:r>
            <a:r>
              <a:rPr lang="en-US" sz="5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5200" b="0" strike="noStrike" spc="-1" dirty="0" err="1">
                <a:solidFill>
                  <a:srgbClr val="000000"/>
                </a:solidFill>
                <a:latin typeface="Calibri"/>
              </a:rPr>
              <a:t>объединения</a:t>
            </a:r>
            <a:r>
              <a:rPr lang="en-US" sz="5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5200" b="0" strike="noStrike" spc="-1" dirty="0" err="1">
                <a:solidFill>
                  <a:srgbClr val="000000"/>
                </a:solidFill>
                <a:latin typeface="Calibri"/>
              </a:rPr>
              <a:t>дерево</a:t>
            </a:r>
            <a:r>
              <a:rPr lang="en-US" sz="5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5200" b="0" strike="noStrike" spc="-1" dirty="0" err="1">
                <a:solidFill>
                  <a:srgbClr val="000000"/>
                </a:solidFill>
                <a:latin typeface="Calibri"/>
              </a:rPr>
              <a:t>модели</a:t>
            </a:r>
            <a:r>
              <a:rPr lang="en-US" sz="5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5200" b="0" strike="noStrike" spc="-1" dirty="0" err="1">
                <a:solidFill>
                  <a:srgbClr val="000000"/>
                </a:solidFill>
                <a:latin typeface="Calibri"/>
              </a:rPr>
              <a:t>обновляется</a:t>
            </a:r>
            <a:r>
              <a:rPr lang="en-US" sz="5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5200" b="0" strike="noStrike" spc="-1" dirty="0" err="1">
                <a:solidFill>
                  <a:srgbClr val="000000"/>
                </a:solidFill>
                <a:latin typeface="Calibri"/>
              </a:rPr>
              <a:t>для</a:t>
            </a:r>
            <a:r>
              <a:rPr lang="en-US" sz="5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5200" b="0" strike="noStrike" spc="-1" dirty="0" err="1">
                <a:solidFill>
                  <a:srgbClr val="000000"/>
                </a:solidFill>
                <a:latin typeface="Calibri"/>
              </a:rPr>
              <a:t>отра­жения</a:t>
            </a:r>
            <a:r>
              <a:rPr lang="en-US" sz="5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5200" b="0" strike="noStrike" spc="-1" dirty="0" err="1">
                <a:solidFill>
                  <a:srgbClr val="000000"/>
                </a:solidFill>
                <a:latin typeface="Calibri"/>
              </a:rPr>
              <a:t>изменений</a:t>
            </a:r>
            <a:r>
              <a:rPr lang="en-US" sz="5200" b="0" strike="noStrike" spc="-1" dirty="0">
                <a:solidFill>
                  <a:srgbClr val="000000"/>
                </a:solidFill>
                <a:latin typeface="Calibri"/>
              </a:rPr>
              <a:t> в </a:t>
            </a:r>
            <a:r>
              <a:rPr lang="en-US" sz="5200" b="0" strike="noStrike" spc="-1" dirty="0" err="1">
                <a:solidFill>
                  <a:srgbClr val="000000"/>
                </a:solidFill>
                <a:latin typeface="Calibri"/>
              </a:rPr>
              <a:t>основной</a:t>
            </a:r>
            <a:r>
              <a:rPr lang="en-US" sz="52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5200" b="0" strike="noStrike" spc="-1" dirty="0" err="1">
                <a:solidFill>
                  <a:srgbClr val="000000"/>
                </a:solidFill>
                <a:latin typeface="Calibri"/>
              </a:rPr>
              <a:t>модели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</a:rPr>
              <a:t>Создание отчетов в BPwin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838080" y="1825560"/>
            <a:ext cx="10515240" cy="48474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4000" b="1" strike="noStrike" spc="-1" dirty="0" smtClean="0">
                <a:solidFill>
                  <a:srgbClr val="000000"/>
                </a:solidFill>
                <a:latin typeface="Calibri"/>
              </a:rPr>
              <a:t>Model </a:t>
            </a:r>
            <a:r>
              <a:rPr lang="en-US" sz="4000" b="1" strike="noStrike" spc="-1" dirty="0">
                <a:solidFill>
                  <a:srgbClr val="000000"/>
                </a:solidFill>
                <a:latin typeface="Calibri"/>
              </a:rPr>
              <a:t>Report.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Включает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информацию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о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контексте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модели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—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имя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модели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точку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зрения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область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цель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имя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автора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дату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создания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и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др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4000" b="1" strike="noStrike" spc="-1" dirty="0">
                <a:solidFill>
                  <a:srgbClr val="000000"/>
                </a:solidFill>
                <a:latin typeface="Calibri"/>
              </a:rPr>
              <a:t>Diagram Report.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Отчет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по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конкретной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диаграмме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.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Включает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список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объектов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(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работ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стрелок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хранилищ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данных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внешних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ссылок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и т. д.).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4000" b="1" strike="noStrike" spc="-1" dirty="0">
                <a:solidFill>
                  <a:srgbClr val="000000"/>
                </a:solidFill>
                <a:latin typeface="Calibri"/>
              </a:rPr>
              <a:t>    Diagram Object Report.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Наиболее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полный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отчет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по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модели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.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Может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включать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полный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список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объектов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модели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(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работ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стрелок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с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указанием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их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типа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и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др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.) и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свойства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определяемые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пользователем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  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</a:rPr>
              <a:t>Создание отчетов в BPwin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838080" y="1825560"/>
            <a:ext cx="10515240" cy="4847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4000" b="1" strike="noStrike" spc="-1" dirty="0">
                <a:solidFill>
                  <a:srgbClr val="000000"/>
                </a:solidFill>
                <a:latin typeface="Calibri"/>
              </a:rPr>
              <a:t>     Activity Cost Report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.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Отчет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о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результатах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стоимостного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анализа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.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4000" b="1" strike="noStrike" spc="-1" dirty="0">
                <a:solidFill>
                  <a:srgbClr val="000000"/>
                </a:solidFill>
                <a:latin typeface="Calibri"/>
              </a:rPr>
              <a:t>    Arrow Report.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Отчет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по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стрелкам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.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Может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содержать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информацию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из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словаря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стрелок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информацию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о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работе-источнике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работе-назначении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стрелки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и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информацию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о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разветвлении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и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слиянии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стрелок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  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</a:rPr>
              <a:t>Создание отчетов в BPwin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838080" y="1825560"/>
            <a:ext cx="10515240" cy="4847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4000" b="1" strike="noStrike" spc="-1" dirty="0">
                <a:solidFill>
                  <a:srgbClr val="000000"/>
                </a:solidFill>
                <a:latin typeface="Calibri"/>
              </a:rPr>
              <a:t>Data Usage Report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.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Отчет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о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результатах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связывания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модели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процессов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и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модели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данных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4000" b="1" strike="noStrike" spc="-1" dirty="0">
                <a:solidFill>
                  <a:srgbClr val="000000"/>
                </a:solidFill>
                <a:latin typeface="Calibri"/>
              </a:rPr>
              <a:t>Model Consistency Report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.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Отчет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содержащий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список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синтаксических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ошибок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модели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</a:rPr>
              <a:t>Создание отчетов в BPwin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838080" y="1825560"/>
            <a:ext cx="10515240" cy="4847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    </a:t>
            </a:r>
            <a:r>
              <a:rPr lang="en-US" sz="4000" b="1" strike="noStrike" spc="-1" dirty="0">
                <a:solidFill>
                  <a:srgbClr val="000000"/>
                </a:solidFill>
                <a:latin typeface="Calibri"/>
              </a:rPr>
              <a:t>Activity Cost Report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.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Отчет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о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результатах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стоимостного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анализа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.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4000" b="1" strike="noStrike" spc="-1" dirty="0">
                <a:solidFill>
                  <a:srgbClr val="000000"/>
                </a:solidFill>
                <a:latin typeface="Calibri"/>
              </a:rPr>
              <a:t>Arrow Report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.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Отчет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по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стрелкам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.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Может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содержать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информацию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из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словаря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стрелок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информацию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о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работе-источнике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работе-назначении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стрелки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и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информацию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о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разветвлении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и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слиянии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стрелок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  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</a:rPr>
              <a:t>Создание отчетов в BPwin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838080" y="1825560"/>
            <a:ext cx="10515240" cy="4847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4000" b="1" strike="noStrike" spc="-1" dirty="0">
                <a:solidFill>
                  <a:srgbClr val="000000"/>
                </a:solidFill>
                <a:latin typeface="Calibri"/>
              </a:rPr>
              <a:t>Data Usage Report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.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Отчет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о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результатах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связывания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модели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процессов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и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модели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данных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4000" b="1" strike="noStrike" spc="-1" dirty="0">
                <a:solidFill>
                  <a:srgbClr val="000000"/>
                </a:solidFill>
                <a:latin typeface="Calibri"/>
              </a:rPr>
              <a:t>Model Consistency Report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.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Отчет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содержащий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список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синтаксических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ошибок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модели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</a:rPr>
              <a:t>Стоимостный анализ в BPwin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838080" y="1825560"/>
            <a:ext cx="10515240" cy="4847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BPwin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предоставляет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аналитику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два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инструмента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для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оценки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alibri"/>
              </a:rPr>
              <a:t>модели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: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4000" b="1" strike="noStrike" spc="-1" dirty="0" err="1">
                <a:solidFill>
                  <a:srgbClr val="000000"/>
                </a:solidFill>
                <a:latin typeface="Calibri"/>
              </a:rPr>
              <a:t>стоимостный</a:t>
            </a:r>
            <a:r>
              <a:rPr lang="en-US" sz="40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1" strike="noStrike" spc="-1" dirty="0" err="1">
                <a:solidFill>
                  <a:srgbClr val="000000"/>
                </a:solidFill>
                <a:latin typeface="Calibri"/>
              </a:rPr>
              <a:t>анализ</a:t>
            </a:r>
            <a:r>
              <a:rPr lang="en-US" sz="4000" b="1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4000" b="1" strike="noStrike" spc="-1" dirty="0" err="1">
                <a:solidFill>
                  <a:srgbClr val="000000"/>
                </a:solidFill>
                <a:latin typeface="Calibri"/>
              </a:rPr>
              <a:t>основанный</a:t>
            </a:r>
            <a:r>
              <a:rPr lang="en-US" sz="40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1" strike="noStrike" spc="-1" dirty="0" err="1">
                <a:solidFill>
                  <a:srgbClr val="000000"/>
                </a:solidFill>
                <a:latin typeface="Calibri"/>
              </a:rPr>
              <a:t>на</a:t>
            </a:r>
            <a:r>
              <a:rPr lang="en-US" sz="40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1" strike="noStrike" spc="-1" dirty="0" err="1">
                <a:solidFill>
                  <a:srgbClr val="000000"/>
                </a:solidFill>
                <a:latin typeface="Calibri"/>
              </a:rPr>
              <a:t>работах</a:t>
            </a:r>
            <a:r>
              <a:rPr lang="en-US" sz="4000" b="1" strike="noStrike" spc="-1" dirty="0">
                <a:solidFill>
                  <a:srgbClr val="000000"/>
                </a:solidFill>
                <a:latin typeface="Calibri"/>
              </a:rPr>
              <a:t> (Activity Based Costing, ABC)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4000" b="1" strike="noStrike" spc="-1" dirty="0" err="1">
                <a:solidFill>
                  <a:srgbClr val="000000"/>
                </a:solidFill>
                <a:latin typeface="Calibri"/>
              </a:rPr>
              <a:t>свойства</a:t>
            </a:r>
            <a:r>
              <a:rPr lang="en-US" sz="4000" b="1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4000" b="1" strike="noStrike" spc="-1" dirty="0" err="1">
                <a:solidFill>
                  <a:srgbClr val="000000"/>
                </a:solidFill>
                <a:latin typeface="Calibri"/>
              </a:rPr>
              <a:t>определяемые</a:t>
            </a:r>
            <a:r>
              <a:rPr lang="en-US" sz="40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000" b="1" strike="noStrike" spc="-1" dirty="0" err="1">
                <a:solidFill>
                  <a:srgbClr val="000000"/>
                </a:solidFill>
                <a:latin typeface="Calibri"/>
              </a:rPr>
              <a:t>пользователем</a:t>
            </a:r>
            <a:r>
              <a:rPr lang="en-US" sz="4000" b="1" strike="noStrike" spc="-1" dirty="0">
                <a:solidFill>
                  <a:srgbClr val="000000"/>
                </a:solidFill>
                <a:latin typeface="Calibri"/>
              </a:rPr>
              <a:t> (User Defined Properties, UDP</a:t>
            </a:r>
            <a:r>
              <a:rPr lang="en-US" sz="4000" b="0" strike="noStrike" spc="-1" dirty="0">
                <a:solidFill>
                  <a:srgbClr val="000000"/>
                </a:solidFill>
                <a:latin typeface="Calibri"/>
              </a:rPr>
              <a:t>)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</a:rPr>
              <a:t>Стоимостный анализ в BPwin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838080" y="1825560"/>
            <a:ext cx="10515240" cy="48474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ABC включает следующие основные понятия: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4000" b="1" strike="noStrike" spc="-1">
                <a:solidFill>
                  <a:srgbClr val="000000"/>
                </a:solidFill>
                <a:latin typeface="Calibri"/>
              </a:rPr>
              <a:t>Объект затрат </a:t>
            </a: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— причина, по которой работа выполняется, обычно основной выход работы. Стоимость работ есть суммарная стоимость объектов затрат;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4000" b="1" strike="noStrike" spc="-1">
                <a:solidFill>
                  <a:srgbClr val="000000"/>
                </a:solidFill>
                <a:latin typeface="Calibri"/>
              </a:rPr>
              <a:t>Двигатель затрат</a:t>
            </a: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 — характеристики входов и управлений работы, которые влияют на то, как выполняется и как долго длится работа;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4000" b="1" strike="noStrike" spc="-1">
                <a:solidFill>
                  <a:srgbClr val="000000"/>
                </a:solidFill>
                <a:latin typeface="Calibri"/>
              </a:rPr>
              <a:t>Центры затрат</a:t>
            </a: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 , которые можно трактовать как статьи расхода.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</a:rPr>
              <a:t>Диаграмма дерева узлов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838080" y="1825560"/>
            <a:ext cx="10515240" cy="4847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4000" b="1" strike="noStrike" spc="-1">
                <a:solidFill>
                  <a:srgbClr val="000000"/>
                </a:solidFill>
                <a:latin typeface="Calibri"/>
              </a:rPr>
              <a:t>Диаграмма деревьев узлов</a:t>
            </a: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 показывает иерархию работ в модели и позволяет рассмотреть всю модель целиком, но не показывает взаимосвязи между работами </a:t>
            </a:r>
            <a:r>
              <a:rPr lang="en-US" sz="3600" b="0" strike="noStrike" spc="-1">
                <a:solidFill>
                  <a:srgbClr val="000000"/>
                </a:solidFill>
                <a:latin typeface="Calibri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</a:rPr>
              <a:t>Стоимостный анализ в BPwin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838080" y="1825560"/>
            <a:ext cx="5785920" cy="48474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При проведении стоимостного анализа в BPwin сначала задаются единицы измерения времени и денег. Для задания единиц измерения следует вызвать диалог Model Properties (меню Model), закладка ABC Units.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4" name="Рисунок 123"/>
          <p:cNvPicPr/>
          <p:nvPr/>
        </p:nvPicPr>
        <p:blipFill>
          <a:blip r:embed="rId2"/>
          <a:stretch/>
        </p:blipFill>
        <p:spPr>
          <a:xfrm>
            <a:off x="6620040" y="1825560"/>
            <a:ext cx="5043960" cy="4899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</a:rPr>
              <a:t>Стоимостный анализ в BPwin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838080" y="1825560"/>
            <a:ext cx="5785920" cy="4847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Затем описываются центры затрат (cost centers). Для внесения центров затрат необходимо вызвать диалог Cost Center Editor из меню Model 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7" name="Рисунок 126"/>
          <p:cNvPicPr/>
          <p:nvPr/>
        </p:nvPicPr>
        <p:blipFill>
          <a:blip r:embed="rId2"/>
          <a:stretch/>
        </p:blipFill>
        <p:spPr>
          <a:xfrm>
            <a:off x="6696000" y="2088000"/>
            <a:ext cx="5195160" cy="4120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</a:rPr>
              <a:t>Стоимостный анализ в BPwin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838080" y="1825560"/>
            <a:ext cx="5785920" cy="48474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Для задания стоимости работы (для каждой работы на диаграмме декомпозиции) следует щелкнуть правой кнопкой мыши по работе и на всплывающем меню выбрать Cost.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В диалоге Activity Cost указывается частота проведения данной работы в рамках общего процесса (окно Frequency) и продолжительность (Duration).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0" name="Рисунок 129"/>
          <p:cNvPicPr/>
          <p:nvPr/>
        </p:nvPicPr>
        <p:blipFill>
          <a:blip r:embed="rId2"/>
          <a:stretch/>
        </p:blipFill>
        <p:spPr>
          <a:xfrm>
            <a:off x="6733080" y="1694160"/>
            <a:ext cx="4930920" cy="510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</a:rPr>
              <a:t>DFD в BPwin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838080" y="1825560"/>
            <a:ext cx="5785920" cy="4847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Для построения диаграмм DFD в BPWin используется нотация Гейна -Сарсона.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3" name="Рисунок 132"/>
          <p:cNvPicPr/>
          <p:nvPr/>
        </p:nvPicPr>
        <p:blipFill>
          <a:blip r:embed="rId2"/>
          <a:stretch/>
        </p:blipFill>
        <p:spPr>
          <a:xfrm>
            <a:off x="6912000" y="2016000"/>
            <a:ext cx="3996000" cy="266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</a:rPr>
              <a:t>DFD в BPwin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838080" y="1825560"/>
            <a:ext cx="5785920" cy="4847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6" name="Рисунок 135"/>
          <p:cNvPicPr/>
          <p:nvPr/>
        </p:nvPicPr>
        <p:blipFill>
          <a:blip r:embed="rId2"/>
          <a:stretch/>
        </p:blipFill>
        <p:spPr>
          <a:xfrm>
            <a:off x="2314440" y="365040"/>
            <a:ext cx="8269560" cy="6206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</a:rPr>
              <a:t>IDEF3 в BPwin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838080" y="1825560"/>
            <a:ext cx="10465920" cy="4847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9" name="Рисунок 138"/>
          <p:cNvPicPr/>
          <p:nvPr/>
        </p:nvPicPr>
        <p:blipFill>
          <a:blip r:embed="rId2"/>
          <a:stretch/>
        </p:blipFill>
        <p:spPr>
          <a:xfrm>
            <a:off x="860040" y="1484784"/>
            <a:ext cx="8427960" cy="517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</a:rPr>
              <a:t>IDEF3 в BPwin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838080" y="1825560"/>
            <a:ext cx="10465920" cy="4847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2" name="Рисунок 141"/>
          <p:cNvPicPr/>
          <p:nvPr/>
        </p:nvPicPr>
        <p:blipFill>
          <a:blip r:embed="rId2"/>
          <a:stretch/>
        </p:blipFill>
        <p:spPr>
          <a:xfrm>
            <a:off x="2105280" y="2088000"/>
            <a:ext cx="7398720" cy="3591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</a:rPr>
              <a:t>Использованные источники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743040" indent="-742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en-US" sz="3600" b="0" u="sng" strike="noStrike" spc="-1">
                <a:solidFill>
                  <a:srgbClr val="0563C1"/>
                </a:solidFill>
                <a:uFillTx/>
                <a:latin typeface="Calibri"/>
                <a:hlinkClick r:id="rId2"/>
              </a:rPr>
              <a:t>https://www.intuit.ru/studies/courses/2195/55/lecture/1628?page=6</a:t>
            </a:r>
            <a:r>
              <a:rPr lang="en-US" sz="3600" b="0" strike="noStrike" spc="-1">
                <a:solidFill>
                  <a:srgbClr val="000000"/>
                </a:solidFill>
                <a:latin typeface="Calibri"/>
              </a:rPr>
              <a:t>				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</a:rPr>
              <a:t>Диаграмма дерева узлов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838080" y="1825560"/>
            <a:ext cx="5713920" cy="4847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Для создания диаграммы дерева узлов следует выбрать в меню пункт Diagram/Add Node Tree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7" name="Рисунок 86"/>
          <p:cNvPicPr/>
          <p:nvPr/>
        </p:nvPicPr>
        <p:blipFill>
          <a:blip r:embed="rId2"/>
          <a:stretch/>
        </p:blipFill>
        <p:spPr>
          <a:xfrm>
            <a:off x="6480000" y="1936080"/>
            <a:ext cx="5287680" cy="418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</a:rPr>
              <a:t>Диаграмма дерева узлов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825560"/>
            <a:ext cx="10515240" cy="4847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По умолчанию нижний уровень декомпозиции показывается в виде списка, остальные работы - в виде прямоугольников.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Для отображения всего дерева в виде прямоугольников следует выключить опцию Bullet Last Level.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Прямоугольники в дереве узлов сохраняют за собой все свойства соответствующих им работ.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</a:rPr>
              <a:t>Диаграмма дерева узлов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847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2" name="Рисунок 91"/>
          <p:cNvPicPr/>
          <p:nvPr/>
        </p:nvPicPr>
        <p:blipFill>
          <a:blip r:embed="rId2"/>
          <a:stretch/>
        </p:blipFill>
        <p:spPr>
          <a:xfrm>
            <a:off x="2808000" y="1727640"/>
            <a:ext cx="6696000" cy="4464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</a:rPr>
              <a:t>Диаграмма FEO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838080" y="1825560"/>
            <a:ext cx="10515240" cy="4847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Диаграммы "только для экспозиции" (FEO) часто используются в модели для иллюстрации других точек зрения, для отображения отдельных деталей, которые не поддерживаются явно синтаксисом IDEF0.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Диаграммы FEO позволяют нарушить любое синтаксическое правило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</a:rPr>
              <a:t>Диаграмма FEO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38080" y="1825560"/>
            <a:ext cx="5425920" cy="4847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Для создания диаграммы FEO следует выбрать пункт меню Diagram/Add FEO Diagram.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7" name="Рисунок 96"/>
          <p:cNvPicPr/>
          <p:nvPr/>
        </p:nvPicPr>
        <p:blipFill>
          <a:blip r:embed="rId2"/>
          <a:stretch/>
        </p:blipFill>
        <p:spPr>
          <a:xfrm>
            <a:off x="6480000" y="1800000"/>
            <a:ext cx="4673880" cy="396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9" name="Рисунок 98"/>
          <p:cNvPicPr/>
          <p:nvPr/>
        </p:nvPicPr>
        <p:blipFill>
          <a:blip r:embed="rId2"/>
          <a:stretch/>
        </p:blipFill>
        <p:spPr>
          <a:xfrm>
            <a:off x="1502280" y="299160"/>
            <a:ext cx="9225720" cy="63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</a:rPr>
              <a:t>Диаграмма FEO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38080" y="1825560"/>
            <a:ext cx="10515240" cy="48474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Диаграммы "только для экспозиции" (FEO) часто используются в модели для иллюстрации других точек зрения, для отображения отдельных деталей, которые не поддерживаются явно синтаксисом IDEF0. 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Диаграммы FEO позволяют нарушить любое синтаксическое правило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</TotalTime>
  <Words>782</Words>
  <Application>Microsoft Office PowerPoint</Application>
  <PresentationFormat>Произвольный</PresentationFormat>
  <Paragraphs>75</Paragraphs>
  <Slides>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27</vt:i4>
      </vt:variant>
    </vt:vector>
  </HeadingPairs>
  <TitlesOfParts>
    <vt:vector size="29" baseType="lpstr"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subject/>
  <dc:creator>uzzver</dc:creator>
  <dc:description/>
  <cp:lastModifiedBy>student</cp:lastModifiedBy>
  <cp:revision>42</cp:revision>
  <dcterms:created xsi:type="dcterms:W3CDTF">2019-10-06T08:04:28Z</dcterms:created>
  <dcterms:modified xsi:type="dcterms:W3CDTF">2020-10-19T04:40:02Z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26</vt:i4>
  </property>
</Properties>
</file>