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6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49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1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1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0824-5FF6-46D5-8355-3D01912B834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1BF2E0F-BAC1-47E6-9F82-494FC16A6D3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i="1" dirty="0"/>
              <a:t>Управление качеством 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988042"/>
          </a:xfrm>
        </p:spPr>
        <p:txBody>
          <a:bodyPr/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Работу выполнили: </a:t>
            </a:r>
          </a:p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Ходжаева Диля и Колесова Анжела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3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Стандарты, регламентирующие качество функционирования ИС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216810"/>
              </p:ext>
            </p:extLst>
          </p:nvPr>
        </p:nvGraphicFramePr>
        <p:xfrm>
          <a:off x="2365132" y="1925517"/>
          <a:ext cx="7798776" cy="4114800"/>
        </p:xfrm>
        <a:graphic>
          <a:graphicData uri="http://schemas.openxmlformats.org/drawingml/2006/table">
            <a:tbl>
              <a:tblPr/>
              <a:tblGrid>
                <a:gridCol w="3898980">
                  <a:extLst>
                    <a:ext uri="{9D8B030D-6E8A-4147-A177-3AD203B41FA5}">
                      <a16:colId xmlns:a16="http://schemas.microsoft.com/office/drawing/2014/main" val="1666311797"/>
                    </a:ext>
                  </a:extLst>
                </a:gridCol>
                <a:gridCol w="3899796">
                  <a:extLst>
                    <a:ext uri="{9D8B030D-6E8A-4147-A177-3AD203B41FA5}">
                      <a16:colId xmlns:a16="http://schemas.microsoft.com/office/drawing/2014/main" val="28576749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 (Заголовки)"/>
                        </a:rPr>
                        <a:t>Сфера действия</a:t>
                      </a:r>
                      <a:endParaRPr lang="ru-RU" sz="11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 (Заголовки)"/>
                        </a:rPr>
                        <a:t>Стандарт</a:t>
                      </a:r>
                      <a:endParaRPr lang="ru-RU" sz="11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297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Стандарты, регламентирующие качество программных систем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___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0561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Стандарты административного управления качеством продукции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Основные: ISO 9000, ISO 9001, ISO 9004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Вспомогательные: ISO10005- ISO 10007, ISO10011, ISO 10013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397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Требования к характеристикам и оценка качества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Gill Sans MT (Заголовки)"/>
                        </a:rPr>
                        <a:t>ISO12182, ISO 9126, ISO 9000-3, ISO 14589</a:t>
                      </a:r>
                      <a:endParaRPr lang="en-US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8214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>
                          <a:effectLst/>
                          <a:latin typeface="Gill Sans MT (Заголовки)"/>
                        </a:rPr>
                        <a:t>Стандарты, регламентирующие процессы жизненного цикла программных средств</a:t>
                      </a:r>
                      <a:endParaRPr lang="ru-RU" sz="1100" i="1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Gill Sans MT (Заголовки)"/>
                        </a:rPr>
                        <a:t>ISO 12207, ISO 15271, ISO15288, ISO 15504, ISO 16326, </a:t>
                      </a: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ГОСТ З 51904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12487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>
                          <a:effectLst/>
                          <a:latin typeface="Gill Sans MT (Заголовки)"/>
                        </a:rPr>
                        <a:t>Стандарты, регламентирующие сопровождение и конфигурационное управление</a:t>
                      </a:r>
                      <a:endParaRPr lang="ru-RU" sz="1100" i="1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Gill Sans MT (Заголовки)"/>
                        </a:rPr>
                        <a:t>ISO 14764, ISO15846</a:t>
                      </a:r>
                      <a:endParaRPr lang="en-US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49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>
                          <a:effectLst/>
                          <a:latin typeface="Gill Sans MT (Заголовки)"/>
                        </a:rPr>
                        <a:t>Стандарты для оценки зрелости процессов</a:t>
                      </a:r>
                      <a:endParaRPr lang="ru-RU" sz="1100" i="1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Gill Sans MT (Заголовки)"/>
                        </a:rPr>
                        <a:t>ISO/IEC 15504</a:t>
                      </a:r>
                      <a:endParaRPr lang="en-US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676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>
                          <a:effectLst/>
                          <a:latin typeface="Gill Sans MT (Заголовки)"/>
                        </a:rPr>
                        <a:t>Стандарты, регламентирующие обеспечение защиты информации в ИС</a:t>
                      </a:r>
                      <a:endParaRPr lang="ru-RU" sz="1100" i="1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Gill Sans MT (Заголовки)"/>
                        </a:rPr>
                        <a:t>ISO/IEC 15408, ISO 10181, ISO 13335</a:t>
                      </a:r>
                      <a:endParaRPr lang="en-US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114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Стандарты на документирование процессов ЖЦ ИС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Gill Sans MT (Заголовки)"/>
                        </a:rPr>
                        <a:t>ISO 15910, ISO 6592, ISO 9294</a:t>
                      </a:r>
                      <a:endParaRPr lang="en-US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37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Защита информации  и управление рисками проекта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Требования по обеспечению безопасности ИС</a:t>
            </a:r>
            <a:r>
              <a:rPr lang="ru-RU" i="1" dirty="0" smtClean="0"/>
              <a:t>:</a:t>
            </a:r>
            <a:endParaRPr lang="ru-RU" i="1" dirty="0"/>
          </a:p>
          <a:p>
            <a:pPr marL="0" indent="0">
              <a:buNone/>
            </a:pP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Доступность</a:t>
            </a:r>
            <a:r>
              <a:rPr lang="ru-RU" i="1" dirty="0" smtClean="0"/>
              <a:t> </a:t>
            </a:r>
            <a:r>
              <a:rPr lang="ru-RU" i="1" dirty="0"/>
              <a:t>– информация и соответствующие автоматизированные службы должны быть доступны в любой момент времени</a:t>
            </a:r>
            <a:r>
              <a:rPr lang="ru-RU" i="1" dirty="0" smtClean="0"/>
              <a:t>;</a:t>
            </a:r>
            <a:endParaRPr lang="ru-RU" i="1" dirty="0"/>
          </a:p>
          <a:p>
            <a:pPr marL="0" indent="0">
              <a:buNone/>
            </a:pP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Целостность</a:t>
            </a:r>
            <a:r>
              <a:rPr lang="ru-RU" i="1" dirty="0" smtClean="0"/>
              <a:t> </a:t>
            </a:r>
            <a:r>
              <a:rPr lang="ru-RU" i="1" dirty="0"/>
              <a:t>– информация должна быть достоверной, защищенной от возможных непреднамеренных и злоумышленных искажений и актуальной;</a:t>
            </a:r>
          </a:p>
          <a:p>
            <a:pPr marL="0" indent="0">
              <a:buNone/>
            </a:pP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Конфиденциальность</a:t>
            </a:r>
            <a:r>
              <a:rPr lang="ru-RU" i="1" dirty="0" smtClean="0"/>
              <a:t> </a:t>
            </a:r>
            <a:r>
              <a:rPr lang="ru-RU" i="1" dirty="0"/>
              <a:t>– информация должна быть доступна только тем пользователям, кому она предназначена.</a:t>
            </a:r>
          </a:p>
        </p:txBody>
      </p:sp>
    </p:spTree>
    <p:extLst>
      <p:ext uri="{BB962C8B-B14F-4D97-AF65-F5344CB8AC3E}">
        <p14:creationId xmlns:p14="http://schemas.microsoft.com/office/powerpoint/2010/main" val="18117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Информационная безопасность ИС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Информационная безопасность ИС </a:t>
            </a:r>
            <a:r>
              <a:rPr lang="ru-RU" i="1" dirty="0"/>
              <a:t>– способность информационной системы к предотвращению реализации потенциальных угроз, направленных на нарушение штатного режима и снижения качества функционирования ИС, а также к нейтрализации последствий их негативного </a:t>
            </a:r>
            <a:r>
              <a:rPr lang="ru-RU" i="1" dirty="0" smtClean="0"/>
              <a:t>воздействия.</a:t>
            </a:r>
            <a:endParaRPr lang="ru-RU" i="1" dirty="0"/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защиты информации </a:t>
            </a:r>
            <a:r>
              <a:rPr lang="ru-RU" i="1" dirty="0"/>
              <a:t>– совокупность подразделений и исполнителей, принимаемая ими техника защиты информации, а также объекты защиты, организованные и функционирующие по правилам, установленным соответствующими правовыми, организационно-распорядительными и нормативными документами по защите </a:t>
            </a:r>
            <a:r>
              <a:rPr lang="ru-RU" i="1" dirty="0" smtClean="0"/>
              <a:t>информации.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690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Аттестация и верификация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7676"/>
          </a:xfrm>
        </p:spPr>
        <p:txBody>
          <a:bodyPr>
            <a:normAutofit fontScale="85000" lnSpcReduction="10000"/>
          </a:bodyPr>
          <a:lstStyle/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Аттестация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верификация </a:t>
            </a:r>
            <a:r>
              <a:rPr lang="ru-RU" i="1" dirty="0"/>
              <a:t>–взаимосвязанные процессы, выполнение которых гарантирует, что разрабатываемая информационная система будет отвечать предъявляемым к ней требованиям качества. Объектами аттестации-верификации при создании ИС являются все компоненты системы: документация, программное обеспечение, аппаратные средства и т.д</a:t>
            </a:r>
            <a:r>
              <a:rPr lang="ru-RU" i="1" dirty="0" smtClean="0"/>
              <a:t>.</a:t>
            </a:r>
            <a:endParaRPr lang="ru-RU" i="1" dirty="0"/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Верификация</a:t>
            </a:r>
            <a:r>
              <a:rPr lang="ru-RU" i="1" dirty="0" smtClean="0"/>
              <a:t> </a:t>
            </a:r>
            <a:r>
              <a:rPr lang="ru-RU" i="1" dirty="0"/>
              <a:t>– это так называемое статистическое оценивание. Результатом верификации являются - обзоры (оценки), направленные на установление дефектов и тех областей, в которые следует внести изменения</a:t>
            </a:r>
            <a:r>
              <a:rPr lang="ru-RU" i="1" dirty="0" smtClean="0"/>
              <a:t>.</a:t>
            </a:r>
            <a:endParaRPr lang="ru-RU" i="1" dirty="0"/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аттестации </a:t>
            </a:r>
            <a:r>
              <a:rPr lang="ru-RU" i="1" dirty="0"/>
              <a:t>– это тестирование компонентов, которые выполняются после завершения верификации, и представляет собой процесс создания выполняемых тестовых случаев, используемых в процессе реального тестирования функционирующей системы. Процесс аттестации представляет собой динамическое тестирование компонентов системы и требует обязательного использования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27888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Менеджмент конфигурации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Менеджмент конфигураций ИС – это совокупность операций, предназначенных для контроля различных </a:t>
            </a:r>
            <a:r>
              <a:rPr lang="ru-RU" dirty="0" err="1" smtClean="0"/>
              <a:t>изменнений</a:t>
            </a:r>
            <a:r>
              <a:rPr lang="en-US" dirty="0" smtClean="0"/>
              <a:t> </a:t>
            </a:r>
            <a:r>
              <a:rPr lang="ru-RU" dirty="0" smtClean="0"/>
              <a:t>путем </a:t>
            </a:r>
            <a:r>
              <a:rPr lang="ru-RU" dirty="0"/>
              <a:t>идентификации элементов конфигурации, которые подвергались изменениям, ДЛЯ УСТАНОВЛЕНИЯ СВЯЗЕЙ МЕЖДУ НИМИ, ОПРЕДЕЛЕНИЯ МЕХАНИЗМЛОВ ДЛЯ УПРАВЛЕНИЯ РАЗЛИЧНЫМИ ВЕРСИЯМИ ЭТИХ ЭЛЕМЕНТОВ, КОНТРОЛЯ НАЗНАЧЕННЫХ ИЗМЕНЕНИЙ, РЕГИСТРАЦИИ И ПРОВЕРКИ ВЫПОЛНЕННЫХ ИЗМЕНЕНИЙ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Под элементом конфигурации понимается низкая самостоятельная часть разработки ИС, которая объединена с другими элементами конфигурации в единое целое.</a:t>
            </a:r>
          </a:p>
        </p:txBody>
      </p:sp>
    </p:spTree>
    <p:extLst>
      <p:ext uri="{BB962C8B-B14F-4D97-AF65-F5344CB8AC3E}">
        <p14:creationId xmlns:p14="http://schemas.microsoft.com/office/powerpoint/2010/main" val="12373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Содержание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Понятие «качество ИС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Сертификация и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Защита информации  и управление рисками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проекта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Аттестация и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верификация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Менеджмент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10420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8" y="789503"/>
            <a:ext cx="9603275" cy="1049235"/>
          </a:xfrm>
        </p:spPr>
        <p:txBody>
          <a:bodyPr/>
          <a:lstStyle/>
          <a:p>
            <a:pPr algn="ctr"/>
            <a:r>
              <a:rPr lang="ru-RU" b="1" dirty="0"/>
              <a:t>Понятие «качество ИС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0875" y="1838738"/>
            <a:ext cx="9603275" cy="4006999"/>
          </a:xfrm>
        </p:spPr>
        <p:txBody>
          <a:bodyPr/>
          <a:lstStyle/>
          <a:p>
            <a:r>
              <a:rPr lang="ru-RU" i="1" dirty="0"/>
              <a:t> 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Обеспечение качества ИС </a:t>
            </a:r>
            <a:r>
              <a:rPr lang="ru-RU" i="1" dirty="0"/>
              <a:t>– это ключевая проблема управления проектом ИС. Процессы управления качества системы, охватывают все компоненты ИС: функциональную часть, программное обеспечение, техническое, лингвистическое, информационное и организационно-правовое обеспечение, а также все организационные и управленческие мероприятия, выполняемые в рамках полного </a:t>
            </a:r>
            <a:r>
              <a:rPr lang="ru-RU" i="1" dirty="0" smtClean="0"/>
              <a:t>жизненного </a:t>
            </a:r>
            <a:r>
              <a:rPr lang="ru-RU" i="1" dirty="0"/>
              <a:t>цикла проекта</a:t>
            </a:r>
            <a:r>
              <a:rPr lang="ru-RU" i="1" dirty="0" smtClean="0"/>
              <a:t>.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факторы влияющие на качество ИС: </a:t>
            </a:r>
            <a:r>
              <a:rPr lang="ru-RU" i="1" dirty="0"/>
              <a:t>характеристики и функциональные показатели качества; стандарты, регламентирующие ее качество, процессы верификации и аттестации, управления проектными рисками, менеджмент конфигурации создаваемой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2081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Свойства, определяющие качество ИС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104469"/>
              </p:ext>
            </p:extLst>
          </p:nvPr>
        </p:nvGraphicFramePr>
        <p:xfrm>
          <a:off x="2664070" y="2004647"/>
          <a:ext cx="7394330" cy="3877409"/>
        </p:xfrm>
        <a:graphic>
          <a:graphicData uri="http://schemas.openxmlformats.org/drawingml/2006/table">
            <a:tbl>
              <a:tblPr/>
              <a:tblGrid>
                <a:gridCol w="3040861">
                  <a:extLst>
                    <a:ext uri="{9D8B030D-6E8A-4147-A177-3AD203B41FA5}">
                      <a16:colId xmlns:a16="http://schemas.microsoft.com/office/drawing/2014/main" val="420345704"/>
                    </a:ext>
                  </a:extLst>
                </a:gridCol>
                <a:gridCol w="4353469">
                  <a:extLst>
                    <a:ext uri="{9D8B030D-6E8A-4147-A177-3AD203B41FA5}">
                      <a16:colId xmlns:a16="http://schemas.microsoft.com/office/drawing/2014/main" val="3790561888"/>
                    </a:ext>
                  </a:extLst>
                </a:gridCol>
              </a:tblGrid>
              <a:tr h="229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 (Заголовки)"/>
                        </a:rPr>
                        <a:t>Свойства ИС</a:t>
                      </a:r>
                      <a:endParaRPr lang="ru-RU" sz="11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ll Sans MT (Заголовки)"/>
                        </a:rPr>
                        <a:t>Характеристика свойств ИС</a:t>
                      </a:r>
                      <a:endParaRPr lang="ru-RU" sz="11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82242"/>
                  </a:ext>
                </a:extLst>
              </a:tr>
              <a:tr h="10134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Адекватность функционирования ИС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Соответствие реальных функциональных возможностей декларируемым функциональным требованиям.  Соответствие программного и технического обеспечения проектным спецификациям, наличие закладных элементов*.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903371"/>
                  </a:ext>
                </a:extLst>
              </a:tr>
              <a:tr h="12161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Способность к взаимодействию программных и технических средств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Переносимость программного обеспечения и базы данных на другие аппаратно-программные платформы в рамках жизненного цикла, наличие удобных пользовательских и внутренних интерфейсов, способность к изменениям конфигурации.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86695"/>
                  </a:ext>
                </a:extLst>
              </a:tr>
              <a:tr h="4053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Надежность и своевременность предоставления информации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Надежность работы технического и организационно-нормативного обеспечения ИС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722597"/>
                  </a:ext>
                </a:extLst>
              </a:tr>
              <a:tr h="810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Полнота, актуальность и конфиденциальность информации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Полнота охвата предметной области информацией, предоставленной в базе данных, возможность ее актуализации, наличие системы информационной безопасности.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839758"/>
                  </a:ext>
                </a:extLst>
              </a:tr>
              <a:tr h="20268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i="1" dirty="0">
                          <a:effectLst/>
                          <a:latin typeface="Gill Sans MT (Заголовки)"/>
                        </a:rPr>
                        <a:t>*Закладные элементы – необнаруженные элементы, приводящие к сбоям.</a:t>
                      </a:r>
                      <a:endParaRPr lang="ru-RU" sz="1100" i="1" dirty="0">
                        <a:effectLst/>
                        <a:latin typeface="Gill Sans MT (Заголовки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1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7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В процессе управления качеством программного продукта решаются следующие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 smtClean="0"/>
              <a:t>Планирование </a:t>
            </a:r>
            <a:r>
              <a:rPr lang="ru-RU" i="1" dirty="0"/>
              <a:t>уровня качества создаваемой системы</a:t>
            </a:r>
            <a:r>
              <a:rPr lang="ru-RU" i="1" dirty="0" smtClean="0"/>
              <a:t>;</a:t>
            </a:r>
            <a:endParaRPr lang="ru-RU" i="1" dirty="0"/>
          </a:p>
          <a:p>
            <a:r>
              <a:rPr lang="ru-RU" i="1" dirty="0" smtClean="0"/>
              <a:t>Формирование </a:t>
            </a:r>
            <a:r>
              <a:rPr lang="ru-RU" i="1" dirty="0"/>
              <a:t>показателей качества</a:t>
            </a:r>
            <a:r>
              <a:rPr lang="ru-RU" i="1" dirty="0" smtClean="0"/>
              <a:t>;</a:t>
            </a:r>
            <a:endParaRPr lang="ru-RU" i="1" dirty="0"/>
          </a:p>
          <a:p>
            <a:r>
              <a:rPr lang="ru-RU" i="1" dirty="0" smtClean="0"/>
              <a:t>Выбор </a:t>
            </a:r>
            <a:r>
              <a:rPr lang="ru-RU" i="1" dirty="0"/>
              <a:t>базовых эталонов</a:t>
            </a:r>
            <a:r>
              <a:rPr lang="ru-RU" i="1" dirty="0" smtClean="0"/>
              <a:t>;</a:t>
            </a:r>
            <a:endParaRPr lang="ru-RU" i="1" dirty="0"/>
          </a:p>
          <a:p>
            <a:r>
              <a:rPr lang="ru-RU" i="1" dirty="0" smtClean="0"/>
              <a:t>Определение </a:t>
            </a:r>
            <a:r>
              <a:rPr lang="ru-RU" i="1" dirty="0"/>
              <a:t>методов и средств, которые позволяют обеспечивать требуемое качество</a:t>
            </a:r>
            <a:r>
              <a:rPr lang="ru-RU" i="1" dirty="0" smtClean="0"/>
              <a:t>;</a:t>
            </a:r>
            <a:endParaRPr lang="ru-RU" i="1" dirty="0"/>
          </a:p>
          <a:p>
            <a:r>
              <a:rPr lang="ru-RU" i="1" dirty="0" smtClean="0"/>
              <a:t>Контроль </a:t>
            </a:r>
            <a:r>
              <a:rPr lang="ru-RU" i="1" dirty="0"/>
              <a:t>значения показателей качества в процессе жизненного цикла программной системы и в ходе проведения испытаний</a:t>
            </a:r>
            <a:r>
              <a:rPr lang="ru-RU" i="1" dirty="0" smtClean="0"/>
              <a:t>;</a:t>
            </a:r>
            <a:endParaRPr lang="ru-RU" i="1" dirty="0"/>
          </a:p>
          <a:p>
            <a:r>
              <a:rPr lang="ru-RU" i="1" dirty="0" smtClean="0"/>
              <a:t>Методическое </a:t>
            </a:r>
            <a:r>
              <a:rPr lang="ru-RU" i="1" dirty="0"/>
              <a:t>руководство созданием и ведением нормативно-технической документации по оценке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20509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компоненты системы качества проекта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 smtClean="0"/>
              <a:t>КАЧЕСТВО ИС</a:t>
            </a:r>
            <a:endParaRPr lang="ru-RU" sz="2800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744583" y="2505808"/>
            <a:ext cx="2225394" cy="92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53216" y="2505808"/>
            <a:ext cx="176725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5578" y="3420208"/>
            <a:ext cx="3138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И ПОДДЕРЖКА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7809" y="3420208"/>
            <a:ext cx="30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Удостоверение</a:t>
            </a:r>
          </a:p>
        </p:txBody>
      </p:sp>
    </p:spTree>
    <p:extLst>
      <p:ext uri="{BB962C8B-B14F-4D97-AF65-F5344CB8AC3E}">
        <p14:creationId xmlns:p14="http://schemas.microsoft.com/office/powerpoint/2010/main" val="13849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Методы и средства обеспечения качества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49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</a:p>
          <a:p>
            <a:r>
              <a:rPr lang="ru-RU" sz="1800" i="1" dirty="0"/>
              <a:t>Применение регламентированных технологий, стандартов обеспечения качества в течение всего ЖЦ </a:t>
            </a:r>
            <a:r>
              <a:rPr lang="ru-RU" sz="1800" i="1" dirty="0" smtClean="0"/>
              <a:t>ИС, </a:t>
            </a:r>
            <a:r>
              <a:rPr lang="ru-RU" i="1" dirty="0"/>
              <a:t>и</a:t>
            </a:r>
            <a:r>
              <a:rPr lang="ru-RU" i="1" dirty="0" smtClean="0"/>
              <a:t>тоговый </a:t>
            </a:r>
            <a:r>
              <a:rPr lang="ru-RU" i="1" dirty="0"/>
              <a:t>контроль и испытания готового информационного программного </a:t>
            </a:r>
            <a:r>
              <a:rPr lang="ru-RU" i="1" dirty="0" smtClean="0"/>
              <a:t>продукта.</a:t>
            </a:r>
            <a:endParaRPr lang="ru-RU" sz="1800" i="1" dirty="0" smtClean="0"/>
          </a:p>
          <a:p>
            <a:pPr marL="0" indent="0" algn="ctr">
              <a:buNone/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Обеспечение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качества</a:t>
            </a:r>
          </a:p>
          <a:p>
            <a:pPr marL="0" indent="0" algn="ctr">
              <a:buNone/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разработке проекта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Объекты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контроля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i="1" dirty="0" smtClean="0"/>
              <a:t>технологии </a:t>
            </a:r>
            <a:r>
              <a:rPr lang="ru-RU" i="1" dirty="0"/>
              <a:t>обеспечения ЖЦ продукта, </a:t>
            </a:r>
            <a:r>
              <a:rPr lang="ru-RU" i="1" dirty="0" smtClean="0"/>
              <a:t>готовый </a:t>
            </a:r>
            <a:r>
              <a:rPr lang="ru-RU" i="1" dirty="0"/>
              <a:t>информационно-программный продукт с полным комплексом эксплуатационной документации, </a:t>
            </a:r>
            <a:r>
              <a:rPr lang="ru-RU" i="1" dirty="0" smtClean="0"/>
              <a:t>оценка </a:t>
            </a:r>
            <a:r>
              <a:rPr lang="ru-RU" i="1" dirty="0"/>
              <a:t>качества функционирования </a:t>
            </a:r>
            <a:r>
              <a:rPr lang="ru-RU" i="1" dirty="0" smtClean="0"/>
              <a:t>ИС.</a:t>
            </a:r>
            <a:endParaRPr lang="ru-RU" i="1" dirty="0"/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35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требования к качеству функционирования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015" y="2015732"/>
            <a:ext cx="11904785" cy="4112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Качество функционирования ИС (ISO 12182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Конструктивные характеристики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качества                                  Функциональные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характеристики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качества</a:t>
            </a: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·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Корректность </a:t>
            </a:r>
            <a:r>
              <a:rPr lang="ru-RU" dirty="0" smtClean="0"/>
              <a:t>                                                                    </a:t>
            </a:r>
            <a:r>
              <a:rPr lang="ru-RU" altLang="ru-RU" dirty="0" smtClean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· </a:t>
            </a:r>
            <a:r>
              <a:rPr lang="ru-RU" dirty="0" smtClean="0"/>
              <a:t>Адекватность </a:t>
            </a:r>
            <a:r>
              <a:rPr lang="ru-RU" dirty="0"/>
              <a:t>функциональным требованиям</a:t>
            </a:r>
            <a:endParaRPr lang="ru-RU" altLang="ru-RU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 ·</a:t>
            </a:r>
            <a:r>
              <a:rPr lang="ru-RU" alt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Способность 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 </a:t>
            </a:r>
            <a:r>
              <a:rPr lang="ru-RU" altLang="ru-RU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взаимодейстию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ru-RU" altLang="ru-RU" dirty="0" smtClean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lang="ru-RU" dirty="0" smtClean="0"/>
              <a:t> </a:t>
            </a:r>
            <a:r>
              <a:rPr lang="ru-RU" dirty="0"/>
              <a:t>Полнота и своевременность пользовательской информации</a:t>
            </a:r>
            <a:endParaRPr lang="ru-RU" altLang="ru-RU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lang="ru-RU" alt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Надежность                                                                        </a:t>
            </a:r>
            <a:r>
              <a:rPr lang="ru-RU" altLang="ru-RU" dirty="0" smtClean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 ·</a:t>
            </a:r>
            <a:r>
              <a:rPr lang="ru-RU" dirty="0"/>
              <a:t> Возможность использования для принятия решений</a:t>
            </a:r>
            <a:endParaRPr lang="ru-RU" altLang="ru-RU" dirty="0"/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lang="ru-RU" alt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Мобильность                                                                                                         </a:t>
            </a:r>
            <a:r>
              <a:rPr lang="ru-RU" altLang="ru-RU" dirty="0" smtClean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lang="ru-RU" dirty="0"/>
              <a:t> </a:t>
            </a:r>
            <a:r>
              <a:rPr lang="ru-RU" dirty="0" smtClean="0"/>
              <a:t>Конфиденциальность </a:t>
            </a:r>
            <a:r>
              <a:rPr lang="ru-RU" dirty="0"/>
              <a:t>информации</a:t>
            </a:r>
            <a:endParaRPr lang="ru-RU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lang="ru-RU" alt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Масштабируемость  </a:t>
            </a:r>
            <a:endParaRPr lang="ru-RU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·</a:t>
            </a:r>
            <a:r>
              <a:rPr lang="ru-RU" alt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ащищенность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5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Сертификация и стандартизация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8701" y="2015732"/>
            <a:ext cx="10026154" cy="415646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Сертификация</a:t>
            </a:r>
            <a:r>
              <a:rPr lang="ru-RU" i="1" dirty="0"/>
              <a:t> – деятельность третей стороны, независимо от заказчика и поставщика продукции, по подтверждению соответствия продукции установленным требованиям. Совокупность участников сертификации, осуществляющих </a:t>
            </a:r>
            <a:r>
              <a:rPr lang="ru-RU" i="1" dirty="0" smtClean="0"/>
              <a:t>сертификацию</a:t>
            </a:r>
            <a:r>
              <a:rPr lang="ru-RU" i="1" dirty="0"/>
              <a:t>, образуют 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систему сертификации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 </a:t>
            </a:r>
            <a:r>
              <a:rPr lang="ru-RU" i="1" dirty="0"/>
              <a:t>– это деятельность по установлению норм, правил и </a:t>
            </a:r>
            <a:r>
              <a:rPr lang="ru-RU" i="1" dirty="0" smtClean="0"/>
              <a:t>характеристик в </a:t>
            </a:r>
            <a:r>
              <a:rPr lang="ru-RU" i="1" dirty="0"/>
              <a:t>целях обеспечения: безопасности продукции, работ и услуг для окружающей среды, жизни, здоровья и имущества; технической и информационной совместимости.  </a:t>
            </a:r>
            <a:endParaRPr lang="ru-RU" i="1" dirty="0" smtClean="0"/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</a:t>
            </a:r>
            <a:r>
              <a:rPr lang="ru-RU" i="1" dirty="0"/>
              <a:t> – нормативный документ по стандартизации, разработанный, как правило, на основе согласия, характеризующегося отсутствием возражений по существенным вопросам у большинства заинтересованных сторон, принятый (утвержденный) признанным органом (предприятием</a:t>
            </a:r>
            <a:r>
              <a:rPr lang="ru-RU" i="1" dirty="0" smtClean="0"/>
              <a:t>).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1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130</TotalTime>
  <Words>1048</Words>
  <Application>Microsoft Office PowerPoint</Application>
  <PresentationFormat>Широкоэкранный</PresentationFormat>
  <Paragraphs>89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Gill Sans MT (Заголовки)</vt:lpstr>
      <vt:lpstr>Symbol</vt:lpstr>
      <vt:lpstr>Times New Roman</vt:lpstr>
      <vt:lpstr>Gallery</vt:lpstr>
      <vt:lpstr>Управление качеством ИС</vt:lpstr>
      <vt:lpstr>Содержание</vt:lpstr>
      <vt:lpstr>Понятие «качество ИС»</vt:lpstr>
      <vt:lpstr>Свойства, определяющие качество ИС</vt:lpstr>
      <vt:lpstr>В процессе управления качеством программного продукта решаются следующие задачи:</vt:lpstr>
      <vt:lpstr>Основные компоненты системы качества проекта ИС</vt:lpstr>
      <vt:lpstr>Методы и средства обеспечения качества ИС</vt:lpstr>
      <vt:lpstr>Основные требования к качеству функционирования ИС</vt:lpstr>
      <vt:lpstr>Сертификация и стандартизация </vt:lpstr>
      <vt:lpstr>Стандарты, регламентирующие качество функционирования ИС</vt:lpstr>
      <vt:lpstr>Защита информации  и управление рисками проекта </vt:lpstr>
      <vt:lpstr>Информационная безопасность ИС </vt:lpstr>
      <vt:lpstr>Аттестация и верификация </vt:lpstr>
      <vt:lpstr>Менеджмент конфигурации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качеством ИС</dc:title>
  <dc:creator>User</dc:creator>
  <cp:lastModifiedBy>User</cp:lastModifiedBy>
  <cp:revision>11</cp:revision>
  <dcterms:created xsi:type="dcterms:W3CDTF">2021-10-25T07:11:15Z</dcterms:created>
  <dcterms:modified xsi:type="dcterms:W3CDTF">2021-10-25T12:13:06Z</dcterms:modified>
</cp:coreProperties>
</file>