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8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05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3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6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47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00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6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7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0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5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0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7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E210-21C9-431B-88A1-970592D0D15B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9A0C53-7995-46B6-B59C-FAA60ED04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Оценка качества информационных систем 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выполнили: Ходжаева Диля и </a:t>
            </a:r>
            <a:r>
              <a:rPr lang="ru-RU" smtClean="0"/>
              <a:t>Колесова Анжела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18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Стандарты управления качеством промышленной продукции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7592" y="2031023"/>
            <a:ext cx="9667020" cy="38801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Международные стандарты серии ISO 9000 разработаны для управления качеством продукции, их дополняют стандарты серии ISO 14000, отражающие экологические требования к производству промышленной продукции. Хотя эти стандарты непосредственно не связаны с CALS- стандартами, их цели - совершенствование промышленного производства, повышение его эффективности - совпадают</a:t>
            </a:r>
            <a:r>
              <a:rPr lang="ru-RU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ru-RU" dirty="0"/>
              <a:t>В </a:t>
            </a:r>
            <a:r>
              <a:rPr lang="ru-RU" i="1" dirty="0"/>
              <a:t>стандартах</a:t>
            </a:r>
            <a:r>
              <a:rPr lang="ru-RU" dirty="0"/>
              <a:t> </a:t>
            </a:r>
            <a:r>
              <a:rPr lang="ru-RU" i="1" dirty="0"/>
              <a:t>ISO 9000</a:t>
            </a:r>
            <a:r>
              <a:rPr lang="ru-RU" dirty="0"/>
              <a:t> используется </a:t>
            </a:r>
            <a:r>
              <a:rPr lang="ru-RU" i="1" dirty="0"/>
              <a:t>определение</a:t>
            </a:r>
            <a:r>
              <a:rPr lang="ru-RU" dirty="0"/>
              <a:t> </a:t>
            </a:r>
            <a:r>
              <a:rPr lang="ru-RU" i="1" dirty="0"/>
              <a:t>качества</a:t>
            </a:r>
            <a:r>
              <a:rPr lang="ru-RU" dirty="0"/>
              <a:t> из </a:t>
            </a:r>
            <a:r>
              <a:rPr lang="ru-RU" i="1" dirty="0"/>
              <a:t>стандарта</a:t>
            </a:r>
            <a:r>
              <a:rPr lang="ru-RU" dirty="0"/>
              <a:t> </a:t>
            </a:r>
            <a:r>
              <a:rPr lang="ru-RU" i="1" dirty="0"/>
              <a:t>ISO</a:t>
            </a:r>
            <a:r>
              <a:rPr lang="ru-RU" dirty="0"/>
              <a:t> 8402: " </a:t>
            </a:r>
            <a:r>
              <a:rPr lang="ru-RU" i="1" dirty="0"/>
              <a:t>Качество</a:t>
            </a:r>
            <a:r>
              <a:rPr lang="ru-RU" dirty="0"/>
              <a:t> - совокупность характеристик продукта, относящихся к его способности удовлетворять установленные или предполагаемые потребности". Аналогичное </a:t>
            </a:r>
            <a:r>
              <a:rPr lang="ru-RU" i="1" dirty="0"/>
              <a:t>определение</a:t>
            </a:r>
            <a:r>
              <a:rPr lang="ru-RU" dirty="0"/>
              <a:t> содержится в ГОСТ 15467-79: " </a:t>
            </a:r>
            <a:r>
              <a:rPr lang="ru-RU" i="1" dirty="0"/>
              <a:t>Качество</a:t>
            </a:r>
            <a:r>
              <a:rPr lang="ru-RU" dirty="0"/>
              <a:t> продукции - это совокупность свойств продукции, обусловливающих ее пригодность удовлетворять определенные потребности в соответствии с ее назначением". В </a:t>
            </a:r>
            <a:r>
              <a:rPr lang="ru-RU" i="1" dirty="0"/>
              <a:t>ISO 9000</a:t>
            </a:r>
            <a:r>
              <a:rPr lang="ru-RU" dirty="0"/>
              <a:t> вводится понятие системы </a:t>
            </a:r>
            <a:r>
              <a:rPr lang="ru-RU" i="1" dirty="0"/>
              <a:t>качества</a:t>
            </a:r>
            <a:r>
              <a:rPr lang="ru-RU" dirty="0"/>
              <a:t> (QS - </a:t>
            </a:r>
            <a:r>
              <a:rPr lang="ru-RU" i="1" dirty="0" err="1"/>
              <a:t>Quality</a:t>
            </a:r>
            <a:r>
              <a:rPr lang="ru-RU" dirty="0"/>
              <a:t> </a:t>
            </a:r>
            <a:r>
              <a:rPr lang="ru-RU" i="1" dirty="0" err="1"/>
              <a:t>System</a:t>
            </a:r>
            <a:r>
              <a:rPr lang="ru-RU" dirty="0"/>
              <a:t>), под которой понимают документальную систему с руководствами и описаниями процедур достижения </a:t>
            </a:r>
            <a:r>
              <a:rPr lang="ru-RU" i="1" dirty="0"/>
              <a:t>качества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5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2295" y="624110"/>
            <a:ext cx="8911687" cy="1280890"/>
          </a:xfrm>
        </p:spPr>
        <p:txBody>
          <a:bodyPr/>
          <a:lstStyle/>
          <a:p>
            <a:r>
              <a:rPr lang="ru-RU" i="1" dirty="0"/>
              <a:t>Система</a:t>
            </a:r>
            <a:r>
              <a:rPr lang="ru-RU" dirty="0"/>
              <a:t> </a:t>
            </a:r>
            <a:r>
              <a:rPr lang="ru-RU" i="1" dirty="0"/>
              <a:t>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615" y="1784838"/>
            <a:ext cx="10172700" cy="437857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описание политики управления для каждого системного элемента;</a:t>
            </a:r>
          </a:p>
          <a:p>
            <a:r>
              <a:rPr lang="ru-RU" dirty="0"/>
              <a:t>описание процедур управления качеством (что, где, кем и когда должно быть сделано);</a:t>
            </a:r>
          </a:p>
          <a:p>
            <a:r>
              <a:rPr lang="ru-RU" dirty="0"/>
              <a:t>тесты, планы, инструкции и т. п</a:t>
            </a:r>
            <a:r>
              <a:rPr lang="ru-RU" dirty="0" smtClean="0"/>
              <a:t>.</a:t>
            </a:r>
          </a:p>
          <a:p>
            <a:pPr marL="0" indent="0" algn="ctr">
              <a:buNone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Вторичные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стандарты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включают в себя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i="1" dirty="0"/>
              <a:t>ISO 9000</a:t>
            </a:r>
            <a:r>
              <a:rPr lang="ru-RU" dirty="0"/>
              <a:t> - основные понятия, руководство по применению </a:t>
            </a:r>
            <a:r>
              <a:rPr lang="ru-RU" i="1" dirty="0"/>
              <a:t>ISO 9001</a:t>
            </a:r>
            <a:r>
              <a:rPr lang="ru-RU" dirty="0"/>
              <a:t>;</a:t>
            </a:r>
          </a:p>
          <a:p>
            <a:r>
              <a:rPr lang="ru-RU" i="1" dirty="0"/>
              <a:t>ISO 9004</a:t>
            </a:r>
            <a:r>
              <a:rPr lang="ru-RU" dirty="0"/>
              <a:t> - элементы систем управления </a:t>
            </a:r>
            <a:r>
              <a:rPr lang="ru-RU" i="1" dirty="0"/>
              <a:t>качеством</a:t>
            </a:r>
            <a:r>
              <a:rPr lang="ru-RU" dirty="0"/>
              <a:t>. </a:t>
            </a:r>
            <a:r>
              <a:rPr lang="ru-RU" i="1" dirty="0"/>
              <a:t>Поддерживающие</a:t>
            </a:r>
            <a:r>
              <a:rPr lang="ru-RU" dirty="0"/>
              <a:t> </a:t>
            </a:r>
            <a:r>
              <a:rPr lang="ru-RU" i="1" dirty="0"/>
              <a:t>стандарты</a:t>
            </a:r>
            <a:r>
              <a:rPr lang="ru-RU" dirty="0"/>
              <a:t> предназначены для развития и установки систем </a:t>
            </a:r>
            <a:r>
              <a:rPr lang="ru-RU" i="1" dirty="0"/>
              <a:t>качества</a:t>
            </a:r>
            <a:r>
              <a:rPr lang="ru-RU" dirty="0"/>
              <a:t>:</a:t>
            </a:r>
          </a:p>
          <a:p>
            <a:r>
              <a:rPr lang="ru-RU" dirty="0"/>
              <a:t>ISO 10011 - аудит, критерии для аудита систем </a:t>
            </a:r>
            <a:r>
              <a:rPr lang="ru-RU" i="1" dirty="0"/>
              <a:t>качества</a:t>
            </a:r>
            <a:r>
              <a:rPr lang="ru-RU" dirty="0"/>
              <a:t> ;</a:t>
            </a:r>
          </a:p>
          <a:p>
            <a:r>
              <a:rPr lang="ru-RU" dirty="0"/>
              <a:t>ISO 10012 - требования для измерительного оборудования;</a:t>
            </a:r>
          </a:p>
          <a:p>
            <a:r>
              <a:rPr lang="ru-RU" dirty="0"/>
              <a:t>ISO 10013 - пособие для развития руководств по управлению </a:t>
            </a:r>
            <a:r>
              <a:rPr lang="ru-RU" i="1" dirty="0"/>
              <a:t>качеством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9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</a:t>
            </a:r>
            <a:r>
              <a:rPr lang="ru-RU" dirty="0" smtClean="0"/>
              <a:t>осударственные</a:t>
            </a:r>
            <a:r>
              <a:rPr lang="ru-RU" dirty="0"/>
              <a:t> </a:t>
            </a:r>
            <a:r>
              <a:rPr lang="ru-RU" i="1" dirty="0"/>
              <a:t>стандарты</a:t>
            </a:r>
            <a:r>
              <a:rPr lang="ru-RU" dirty="0"/>
              <a:t> Российской Федерации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6531" y="2265484"/>
            <a:ext cx="9368081" cy="3777622"/>
          </a:xfrm>
        </p:spPr>
        <p:txBody>
          <a:bodyPr/>
          <a:lstStyle/>
          <a:p>
            <a:r>
              <a:rPr lang="ru-RU" dirty="0"/>
              <a:t>ГОСТ Р ИСО 9001-96 "Системы </a:t>
            </a:r>
            <a:r>
              <a:rPr lang="ru-RU" i="1" dirty="0"/>
              <a:t>качества</a:t>
            </a:r>
            <a:r>
              <a:rPr lang="ru-RU" dirty="0"/>
              <a:t>. Модель обеспечения качества при проектировании, разработке, производстве, монтаже и обслуживании";</a:t>
            </a:r>
          </a:p>
          <a:p>
            <a:r>
              <a:rPr lang="ru-RU" dirty="0"/>
              <a:t>ГОСТ Р ИСО 9002-96 "Системы </a:t>
            </a:r>
            <a:r>
              <a:rPr lang="ru-RU" i="1" dirty="0"/>
              <a:t>качества</a:t>
            </a:r>
            <a:r>
              <a:rPr lang="ru-RU" dirty="0"/>
              <a:t>. Модель обеспечения качества при производстве, монтаже и обслуживании";</a:t>
            </a:r>
          </a:p>
          <a:p>
            <a:r>
              <a:rPr lang="ru-RU" dirty="0"/>
              <a:t>ГОСТ Р ИСО 9003-96 "Системы </a:t>
            </a:r>
            <a:r>
              <a:rPr lang="ru-RU" i="1" dirty="0"/>
              <a:t>качества</a:t>
            </a:r>
            <a:r>
              <a:rPr lang="ru-RU" dirty="0"/>
              <a:t>. Модель обеспечения качества при окончательном контроле и испытаниях".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74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smtClean="0"/>
              <a:t>Новая </a:t>
            </a:r>
            <a:r>
              <a:rPr lang="ru-RU" dirty="0"/>
              <a:t>версия </a:t>
            </a:r>
            <a:r>
              <a:rPr lang="ru-RU" i="1" dirty="0"/>
              <a:t>стандартов</a:t>
            </a:r>
            <a:r>
              <a:rPr lang="ru-RU" dirty="0"/>
              <a:t> серии </a:t>
            </a:r>
            <a:r>
              <a:rPr lang="ru-RU" i="1" dirty="0"/>
              <a:t>ISO 9000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2231" y="2133600"/>
            <a:ext cx="9482381" cy="3777622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ISO 9000</a:t>
            </a:r>
            <a:r>
              <a:rPr lang="en-US" dirty="0"/>
              <a:t>:2000 </a:t>
            </a:r>
            <a:r>
              <a:rPr lang="en-US" i="1" dirty="0"/>
              <a:t>Fundamentals</a:t>
            </a:r>
            <a:r>
              <a:rPr lang="en-US" dirty="0"/>
              <a:t> and </a:t>
            </a:r>
            <a:r>
              <a:rPr lang="en-US" i="1" dirty="0"/>
              <a:t>vocabulary</a:t>
            </a:r>
            <a:r>
              <a:rPr lang="en-US" dirty="0"/>
              <a:t> (</a:t>
            </a:r>
            <a:r>
              <a:rPr lang="ru-RU" dirty="0"/>
              <a:t>основы и терминология);</a:t>
            </a:r>
          </a:p>
          <a:p>
            <a:r>
              <a:rPr lang="en-US" i="1" dirty="0"/>
              <a:t>ISO 9001</a:t>
            </a:r>
            <a:r>
              <a:rPr lang="en-US" dirty="0"/>
              <a:t>:2000 Requirements (</a:t>
            </a:r>
            <a:r>
              <a:rPr lang="ru-RU" dirty="0"/>
              <a:t>требования);</a:t>
            </a:r>
          </a:p>
          <a:p>
            <a:r>
              <a:rPr lang="en-US" i="1" dirty="0"/>
              <a:t>ISO 9004</a:t>
            </a:r>
            <a:r>
              <a:rPr lang="en-US" dirty="0"/>
              <a:t>:2000 Guidelines for </a:t>
            </a:r>
            <a:r>
              <a:rPr lang="en-US" i="1" dirty="0"/>
              <a:t>performance improvement</a:t>
            </a:r>
            <a:r>
              <a:rPr lang="en-US" dirty="0"/>
              <a:t> (</a:t>
            </a:r>
            <a:r>
              <a:rPr lang="ru-RU" dirty="0"/>
              <a:t>руководство по развитию).</a:t>
            </a:r>
          </a:p>
          <a:p>
            <a:pPr marL="0" indent="0" algn="ctr"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Введенные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 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стандарте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9004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двадцать элементов 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сворачиваются в четыре группы:</a:t>
            </a:r>
          </a:p>
          <a:p>
            <a:r>
              <a:rPr lang="ru-RU" dirty="0"/>
              <a:t>распределение ответственности (</a:t>
            </a:r>
            <a:r>
              <a:rPr lang="en-US" dirty="0"/>
              <a:t>management responsibility);</a:t>
            </a:r>
          </a:p>
          <a:p>
            <a:r>
              <a:rPr lang="ru-RU" dirty="0"/>
              <a:t>управление ресурсами (</a:t>
            </a:r>
            <a:r>
              <a:rPr lang="en-US" dirty="0"/>
              <a:t>resource management);</a:t>
            </a:r>
          </a:p>
          <a:p>
            <a:r>
              <a:rPr lang="ru-RU" dirty="0"/>
              <a:t>реализация продукции и услуг (</a:t>
            </a:r>
            <a:r>
              <a:rPr lang="en-US" dirty="0"/>
              <a:t>product and/or service realization);</a:t>
            </a:r>
          </a:p>
          <a:p>
            <a:r>
              <a:rPr lang="ru-RU" dirty="0"/>
              <a:t>измерения и анализ (</a:t>
            </a:r>
            <a:r>
              <a:rPr lang="en-US" dirty="0"/>
              <a:t>measurement, analysis, and improvement).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832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аниме Что такое аниме Если говорить груб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07" y="1512277"/>
            <a:ext cx="4619954" cy="34605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7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Общая 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0731" y="2162908"/>
            <a:ext cx="10053881" cy="3748314"/>
          </a:xfrm>
        </p:spPr>
        <p:txBody>
          <a:bodyPr/>
          <a:lstStyle/>
          <a:p>
            <a:r>
              <a:rPr lang="ru-RU" dirty="0"/>
              <a:t>Качество ИС связано с дефектами, заложенными на этапе проектирования и проявляющимися в процессе эксплуатации. Свойства ИС, в том числе и дефектологические, могут проявляться лишь во взаимодействии с внешней средой, включающей технические средства, персонал, информационное и программное окружение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В зависимости от целей исследования и этапов жизненного </a:t>
            </a:r>
            <a:r>
              <a:rPr lang="ru-RU" i="1" dirty="0"/>
              <a:t>цикла</a:t>
            </a:r>
            <a:r>
              <a:rPr lang="ru-RU" dirty="0"/>
              <a:t> ИС дефектологические свойства разделяют на </a:t>
            </a:r>
            <a:r>
              <a:rPr lang="ru-RU" i="1" dirty="0" err="1"/>
              <a:t>дефектогенность</a:t>
            </a:r>
            <a:r>
              <a:rPr lang="ru-RU" dirty="0"/>
              <a:t>, </a:t>
            </a:r>
            <a:r>
              <a:rPr lang="ru-RU" i="1" dirty="0" err="1"/>
              <a:t>дефектабельность</a:t>
            </a:r>
            <a:r>
              <a:rPr lang="ru-RU" dirty="0"/>
              <a:t> и </a:t>
            </a:r>
            <a:r>
              <a:rPr lang="ru-RU" i="1" dirty="0" err="1"/>
              <a:t>дефектоскопичность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6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4709" y="615317"/>
            <a:ext cx="8911687" cy="1280890"/>
          </a:xfrm>
        </p:spPr>
        <p:txBody>
          <a:bodyPr>
            <a:normAutofit/>
          </a:bodyPr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Факторы </a:t>
            </a:r>
            <a:r>
              <a:rPr lang="ru-RU" sz="4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дефектогенности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4709" y="2177562"/>
            <a:ext cx="8915400" cy="3777622"/>
          </a:xfrm>
        </p:spPr>
        <p:txBody>
          <a:bodyPr/>
          <a:lstStyle/>
          <a:p>
            <a:r>
              <a:rPr lang="ru-RU" dirty="0"/>
              <a:t>численностью разработчиков ИС, их профессиональными психофизиологическими характеристиками;</a:t>
            </a:r>
          </a:p>
          <a:p>
            <a:r>
              <a:rPr lang="ru-RU" dirty="0"/>
              <a:t>условиями и организацией процесса разработки ИС;</a:t>
            </a:r>
          </a:p>
          <a:p>
            <a:r>
              <a:rPr lang="ru-RU" dirty="0"/>
              <a:t>характеристиками инструментальных средств и комплексов ИС;</a:t>
            </a:r>
          </a:p>
          <a:p>
            <a:r>
              <a:rPr lang="ru-RU" dirty="0"/>
              <a:t>сложностью задач, решаемых ИС;</a:t>
            </a:r>
          </a:p>
          <a:p>
            <a:r>
              <a:rPr lang="ru-RU" dirty="0"/>
              <a:t>степенью агрессивности внешней среды (потенциальной возможностью внешней среды вносить преднамеренные дефекты, например, воздействие вирусов).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64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Факторы </a:t>
            </a:r>
            <a:r>
              <a:rPr lang="ru-RU" i="1" dirty="0" err="1" smtClean="0"/>
              <a:t>дефектабельности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9139" y="2057400"/>
            <a:ext cx="9420835" cy="3827445"/>
          </a:xfrm>
        </p:spPr>
        <p:txBody>
          <a:bodyPr/>
          <a:lstStyle/>
          <a:p>
            <a:r>
              <a:rPr lang="ru-RU" dirty="0"/>
              <a:t>Х</a:t>
            </a:r>
            <a:r>
              <a:rPr lang="ru-RU" dirty="0" smtClean="0"/>
              <a:t>арактеризует </a:t>
            </a:r>
            <a:r>
              <a:rPr lang="ru-RU" dirty="0"/>
              <a:t>наличие дефектов ИС и определяется их количеством и местонахождением. Другими факторами, влияющими на </a:t>
            </a:r>
            <a:r>
              <a:rPr lang="ru-RU" i="1" dirty="0" err="1"/>
              <a:t>дефектабельность</a:t>
            </a:r>
            <a:r>
              <a:rPr lang="ru-RU" dirty="0"/>
              <a:t>, являются:</a:t>
            </a:r>
          </a:p>
          <a:p>
            <a:r>
              <a:rPr lang="ru-RU" dirty="0"/>
              <a:t>структурно-конструктивные особенности ИС;</a:t>
            </a:r>
          </a:p>
          <a:p>
            <a:r>
              <a:rPr lang="ru-RU" dirty="0"/>
              <a:t>интенсивность и характеристики ошибок, приводящих к дефектам.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2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Дефектоскопичность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5105" y="2168769"/>
            <a:ext cx="8915400" cy="3777622"/>
          </a:xfrm>
        </p:spPr>
        <p:txBody>
          <a:bodyPr/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Дефектоскопичность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характеризует возможность проявления дефектов в виде отказов и сбоев в процессе отладки, испытаний или эксплуатации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дефектоскопичность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влияют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количество, типы и характер распределения дефектов;</a:t>
            </a:r>
          </a:p>
          <a:p>
            <a:r>
              <a:rPr lang="ru-RU" dirty="0"/>
              <a:t>устойчивость ИС к проявлению дефектов;</a:t>
            </a:r>
          </a:p>
          <a:p>
            <a:r>
              <a:rPr lang="ru-RU" dirty="0"/>
              <a:t>характеристики средств контроля и диагностики дефектов;</a:t>
            </a:r>
          </a:p>
          <a:p>
            <a:r>
              <a:rPr lang="ru-RU" dirty="0"/>
              <a:t>квалификация обслуживающего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36835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качества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7831" y="1828800"/>
            <a:ext cx="10396781" cy="4082422"/>
          </a:xfrm>
        </p:spPr>
        <p:txBody>
          <a:bodyPr/>
          <a:lstStyle/>
          <a:p>
            <a:r>
              <a:rPr lang="ru-RU" dirty="0"/>
              <a:t>задача крайне сложная из-за многообразия интересов пользователей. Поэтому невозможно предложить одну универсальную меру качества и приходится использовать ряд характеристик, охватывающих весь спектр предъявляемых требований. Наиболее близки к задачам оценки качества ИС модели качества программного обеспечения, являющегося одним из важных составных частей ИС. В настоящее время используется несколько абстрактных моделей качества программного обеспечения, основанных на определениях характеристики качества, показателя качества, критерия и метрики</a:t>
            </a:r>
            <a:r>
              <a:rPr lang="ru-RU" dirty="0" smtClean="0"/>
              <a:t>.</a:t>
            </a:r>
          </a:p>
          <a:p>
            <a:r>
              <a:rPr lang="ru-RU" i="1" dirty="0"/>
              <a:t>Критерий </a:t>
            </a:r>
            <a:r>
              <a:rPr lang="ru-RU" dirty="0"/>
              <a:t>может быть определен как независимый </a:t>
            </a:r>
            <a:r>
              <a:rPr lang="ru-RU" i="1" dirty="0"/>
              <a:t>атрибут</a:t>
            </a:r>
            <a:r>
              <a:rPr lang="ru-RU" dirty="0"/>
              <a:t> ИС или процесса ее создания. С помощью такого критерия может быть измерена характеристика </a:t>
            </a:r>
            <a:r>
              <a:rPr lang="ru-RU" i="1" dirty="0"/>
              <a:t>качества</a:t>
            </a:r>
            <a:r>
              <a:rPr lang="ru-RU" dirty="0"/>
              <a:t> ИС на основе той или иной </a:t>
            </a:r>
            <a:r>
              <a:rPr lang="ru-RU" i="1" dirty="0"/>
              <a:t>метрики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2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1215" y="1905000"/>
            <a:ext cx="9693397" cy="437270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общая полезность;</a:t>
            </a:r>
          </a:p>
          <a:p>
            <a:r>
              <a:rPr lang="ru-RU" dirty="0"/>
              <a:t>исходная полезность;</a:t>
            </a:r>
          </a:p>
          <a:p>
            <a:r>
              <a:rPr lang="ru-RU" i="1" dirty="0"/>
              <a:t>удобство </a:t>
            </a:r>
            <a:r>
              <a:rPr lang="ru-RU" i="1" dirty="0" smtClean="0"/>
              <a:t>эксплуатации</a:t>
            </a:r>
            <a:r>
              <a:rPr lang="ru-RU" dirty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Далее </a:t>
            </a:r>
            <a:r>
              <a:rPr lang="ru-RU" dirty="0"/>
              <a:t>формируются показатели, к числу которых могут быть отнесены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практичность;</a:t>
            </a:r>
          </a:p>
          <a:p>
            <a:r>
              <a:rPr lang="ru-RU" dirty="0"/>
              <a:t>целостность;</a:t>
            </a:r>
          </a:p>
          <a:p>
            <a:r>
              <a:rPr lang="ru-RU" dirty="0"/>
              <a:t>корректность;</a:t>
            </a:r>
          </a:p>
          <a:p>
            <a:r>
              <a:rPr lang="ru-RU" dirty="0"/>
              <a:t>удобство обслуживания;</a:t>
            </a:r>
          </a:p>
          <a:p>
            <a:r>
              <a:rPr lang="ru-RU" dirty="0" err="1"/>
              <a:t>оцениваемость</a:t>
            </a:r>
            <a:r>
              <a:rPr lang="ru-RU" dirty="0"/>
              <a:t>;</a:t>
            </a:r>
          </a:p>
          <a:p>
            <a:r>
              <a:rPr lang="ru-RU" dirty="0"/>
              <a:t>гибкость;</a:t>
            </a:r>
          </a:p>
          <a:p>
            <a:r>
              <a:rPr lang="ru-RU" dirty="0" err="1"/>
              <a:t>адаптируемость</a:t>
            </a:r>
            <a:r>
              <a:rPr lang="ru-RU" dirty="0"/>
              <a:t>;</a:t>
            </a:r>
          </a:p>
          <a:p>
            <a:r>
              <a:rPr lang="ru-RU" dirty="0"/>
              <a:t>мобильность;</a:t>
            </a:r>
          </a:p>
          <a:p>
            <a:r>
              <a:rPr lang="ru-RU" dirty="0"/>
              <a:t>возможность взаимодействия.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20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4371" y="448264"/>
            <a:ext cx="8911687" cy="1280890"/>
          </a:xfrm>
        </p:spPr>
        <p:txBody>
          <a:bodyPr/>
          <a:lstStyle/>
          <a:p>
            <a:r>
              <a:rPr lang="ru-RU" dirty="0" smtClean="0"/>
              <a:t>Показатели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1069" y="1905000"/>
            <a:ext cx="9983543" cy="4006222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/>
              <a:t>практичность - </a:t>
            </a:r>
            <a:r>
              <a:rPr lang="ru-RU" dirty="0"/>
              <a:t>работоспособность, возможность обучения, </a:t>
            </a:r>
            <a:r>
              <a:rPr lang="ru-RU" dirty="0" err="1"/>
              <a:t>коммуникативность</a:t>
            </a:r>
            <a:r>
              <a:rPr lang="ru-RU" dirty="0"/>
              <a:t>, объем ввода, скорость ввода-вывода;</a:t>
            </a:r>
          </a:p>
          <a:p>
            <a:r>
              <a:rPr lang="ru-RU" i="1" dirty="0"/>
              <a:t>целостность - </a:t>
            </a:r>
            <a:r>
              <a:rPr lang="ru-RU" dirty="0"/>
              <a:t>регулирование доступа, контроль доступа;</a:t>
            </a:r>
          </a:p>
          <a:p>
            <a:r>
              <a:rPr lang="ru-RU" i="1" dirty="0"/>
              <a:t>эффективность - </a:t>
            </a:r>
            <a:r>
              <a:rPr lang="ru-RU" dirty="0"/>
              <a:t>эффективность использования памяти, эффективность функционирования;</a:t>
            </a:r>
          </a:p>
          <a:p>
            <a:r>
              <a:rPr lang="ru-RU" i="1" dirty="0"/>
              <a:t>корректность - </a:t>
            </a:r>
            <a:r>
              <a:rPr lang="ru-RU" dirty="0" err="1"/>
              <a:t>трассируемость</a:t>
            </a:r>
            <a:r>
              <a:rPr lang="ru-RU" dirty="0"/>
              <a:t>, завершенность, согласованность;</a:t>
            </a:r>
          </a:p>
          <a:p>
            <a:r>
              <a:rPr lang="ru-RU" i="1" dirty="0"/>
              <a:t>надежность - </a:t>
            </a:r>
            <a:r>
              <a:rPr lang="ru-RU" dirty="0"/>
              <a:t>точность, устойчивость к ошибкам, согласованность, простоту;</a:t>
            </a:r>
          </a:p>
          <a:p>
            <a:r>
              <a:rPr lang="ru-RU" i="1" dirty="0"/>
              <a:t>удобство обслуживания - </a:t>
            </a:r>
            <a:r>
              <a:rPr lang="ru-RU" dirty="0"/>
              <a:t>согласованность, простоту, краткость, информативность, модульность;</a:t>
            </a:r>
          </a:p>
          <a:p>
            <a:r>
              <a:rPr lang="ru-RU" i="1" dirty="0" err="1"/>
              <a:t>оцениваемость</a:t>
            </a:r>
            <a:r>
              <a:rPr lang="ru-RU" i="1" dirty="0"/>
              <a:t> - </a:t>
            </a:r>
            <a:r>
              <a:rPr lang="ru-RU" dirty="0"/>
              <a:t>простоту, наличие измерительных средств, информативность, модульность;</a:t>
            </a:r>
          </a:p>
          <a:p>
            <a:r>
              <a:rPr lang="ru-RU" i="1" dirty="0"/>
              <a:t>гибкость - </a:t>
            </a:r>
            <a:r>
              <a:rPr lang="ru-RU" dirty="0" err="1"/>
              <a:t>распространяемость</a:t>
            </a:r>
            <a:r>
              <a:rPr lang="ru-RU" dirty="0"/>
              <a:t>, общность, </a:t>
            </a:r>
            <a:r>
              <a:rPr lang="ru-RU" dirty="0" err="1"/>
              <a:t>информатирован-ность</a:t>
            </a:r>
            <a:r>
              <a:rPr lang="ru-RU" dirty="0"/>
              <a:t>, модульность;</a:t>
            </a:r>
          </a:p>
          <a:p>
            <a:r>
              <a:rPr lang="ru-RU" i="1" dirty="0" err="1"/>
              <a:t>адаптируемость</a:t>
            </a:r>
            <a:r>
              <a:rPr lang="ru-RU" i="1" dirty="0"/>
              <a:t> - </a:t>
            </a:r>
            <a:r>
              <a:rPr lang="ru-RU" dirty="0"/>
              <a:t>общность, информативность, модульность, аппаратную независимость, программную независимость;</a:t>
            </a:r>
          </a:p>
          <a:p>
            <a:r>
              <a:rPr lang="ru-RU" i="1" dirty="0"/>
              <a:t>мобильность - </a:t>
            </a:r>
            <a:r>
              <a:rPr lang="ru-RU" dirty="0"/>
              <a:t>информативность, модульность, аппаратную независимость, программную независимость;</a:t>
            </a:r>
          </a:p>
          <a:p>
            <a:r>
              <a:rPr lang="ru-RU" i="1" dirty="0"/>
              <a:t>возможность взаимодействия - </a:t>
            </a:r>
            <a:r>
              <a:rPr lang="ru-RU" dirty="0"/>
              <a:t>модульность, </a:t>
            </a:r>
            <a:r>
              <a:rPr lang="ru-RU" dirty="0" err="1"/>
              <a:t>унифицируемость</a:t>
            </a:r>
            <a:r>
              <a:rPr lang="ru-RU" dirty="0"/>
              <a:t> процедур связи, </a:t>
            </a:r>
            <a:r>
              <a:rPr lang="ru-RU" dirty="0" err="1"/>
              <a:t>унифицируемость</a:t>
            </a:r>
            <a:r>
              <a:rPr lang="ru-RU" dirty="0"/>
              <a:t>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сертификаций</a:t>
            </a:r>
            <a:endParaRPr lang="ru-RU" dirty="0"/>
          </a:p>
        </p:txBody>
      </p:sp>
      <p:pic>
        <p:nvPicPr>
          <p:cNvPr id="1026" name="Picture 2" descr="Модель классификации критериев качества информационных систе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48" y="1905000"/>
            <a:ext cx="7406738" cy="39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2952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20</TotalTime>
  <Words>951</Words>
  <Application>Microsoft Office PowerPoint</Application>
  <PresentationFormat>Широкоэкранный</PresentationFormat>
  <Paragraphs>79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Легкий дым</vt:lpstr>
      <vt:lpstr>Оценка качества информационных систем </vt:lpstr>
      <vt:lpstr>Общая постановка задачи</vt:lpstr>
      <vt:lpstr>Факторы дефектогенности</vt:lpstr>
      <vt:lpstr>Факторы дефектабельности</vt:lpstr>
      <vt:lpstr>Дефектоскопичность</vt:lpstr>
      <vt:lpstr>Оценка качества ИС</vt:lpstr>
      <vt:lpstr>Качества</vt:lpstr>
      <vt:lpstr>Показатели критерий</vt:lpstr>
      <vt:lpstr>Процесс сертификаций</vt:lpstr>
      <vt:lpstr>Стандарты управления качеством промышленной продукции </vt:lpstr>
      <vt:lpstr>Система качества</vt:lpstr>
      <vt:lpstr>Государственные стандарты Российской Федерации</vt:lpstr>
      <vt:lpstr> Новая версия стандартов серии ISO 9000 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качества информационных систем </dc:title>
  <dc:creator>User</dc:creator>
  <cp:lastModifiedBy>User</cp:lastModifiedBy>
  <cp:revision>5</cp:revision>
  <dcterms:created xsi:type="dcterms:W3CDTF">2021-10-25T08:31:11Z</dcterms:created>
  <dcterms:modified xsi:type="dcterms:W3CDTF">2021-10-25T10:30:01Z</dcterms:modified>
</cp:coreProperties>
</file>