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4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7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3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3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469195-2AE1-4132-943F-0A54711DC56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AF01B7-3E25-4118-87C2-D8A12C71E7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Экономическая эффективность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выполнили:</a:t>
            </a:r>
          </a:p>
          <a:p>
            <a:r>
              <a:rPr lang="ru-RU" dirty="0" smtClean="0"/>
              <a:t>Ходжаева Диля и Колесова Анжела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3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оценки эффективности внедрения CALS-технологий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72111"/>
            <a:ext cx="10058400" cy="4023360"/>
          </a:xfrm>
        </p:spPr>
        <p:txBody>
          <a:bodyPr/>
          <a:lstStyle/>
          <a:p>
            <a:r>
              <a:rPr lang="ru-RU" i="1" dirty="0"/>
              <a:t>Цена акционера</a:t>
            </a:r>
            <a:r>
              <a:rPr lang="ru-RU" dirty="0" smtClean="0"/>
              <a:t>. Данный </a:t>
            </a:r>
            <a:r>
              <a:rPr lang="ru-RU" dirty="0"/>
              <a:t>метод является перспективным для применения в промышленности. В недалеком будущем </a:t>
            </a:r>
            <a:r>
              <a:rPr lang="ru-RU" i="1" dirty="0"/>
              <a:t>стоимость</a:t>
            </a:r>
            <a:r>
              <a:rPr lang="ru-RU" dirty="0"/>
              <a:t> акций компаний и привлечение новых акционеров будут определяться квалифицированностью компании в вопросах электронного бизнеса и широкого использования всех И Т, предлагаемых рынком. Собственники компании будут оценивать инвестиции в ИПИ-технологии как вложения в повышение капитализации своих компаний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44424"/>
            <a:ext cx="8389620" cy="22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оценки эффективности внедрения CALS-технологий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основных факторов эффективности автоматизации производственного процесса можно использовать</a:t>
            </a:r>
            <a:r>
              <a:rPr lang="ru-RU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длительность разработки и согласования (проектирования) ТП;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затраты на разработку и согласование (проектирование) технологических процессов;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повышение качества изделия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результате инвестиций в работы </a:t>
            </a:r>
            <a:r>
              <a:rPr lang="ru-RU" i="1" dirty="0"/>
              <a:t>по</a:t>
            </a:r>
            <a:r>
              <a:rPr lang="ru-RU" dirty="0"/>
              <a:t> реализации СИП </a:t>
            </a:r>
            <a:r>
              <a:rPr lang="ru-RU" i="1" dirty="0"/>
              <a:t>ЖЦИ</a:t>
            </a:r>
            <a:r>
              <a:rPr lang="ru-RU" dirty="0"/>
              <a:t>, как правило, получают ускорение введения изменений в конструкторскую и технологическую документацию и уменьшение количества ошибок при автоматизации операций преобразования структуры информации. Но оценить количественно такое качественное </a:t>
            </a:r>
            <a:r>
              <a:rPr lang="ru-RU" i="1" dirty="0"/>
              <a:t>улучшение</a:t>
            </a:r>
            <a:r>
              <a:rPr lang="ru-RU" dirty="0"/>
              <a:t> в зависимости от характеристик операций информационной интеграции не представляется возможным.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6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Экономическая эффективность информационных </a:t>
            </a:r>
            <a:r>
              <a:rPr lang="ru-RU" b="1" dirty="0" smtClean="0"/>
              <a:t>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Различают эффективность создания </a:t>
            </a:r>
            <a:r>
              <a:rPr lang="ru-RU" i="1" dirty="0"/>
              <a:t>САПР</a:t>
            </a:r>
            <a:r>
              <a:rPr lang="ru-RU" dirty="0"/>
              <a:t> и эффективность ее функционирования. Тип производства </a:t>
            </a:r>
            <a:r>
              <a:rPr lang="ru-RU" i="1" dirty="0"/>
              <a:t>САПР</a:t>
            </a:r>
            <a:r>
              <a:rPr lang="ru-RU" dirty="0"/>
              <a:t>, как правило, единичный. </a:t>
            </a:r>
            <a:r>
              <a:rPr lang="ru-RU" i="1" dirty="0"/>
              <a:t>Эффективность создания САПР </a:t>
            </a:r>
            <a:r>
              <a:rPr lang="ru-RU" dirty="0"/>
              <a:t>рассматривают как создание новой техники, однако с учетом специфики </a:t>
            </a:r>
            <a:r>
              <a:rPr lang="ru-RU" i="1" dirty="0"/>
              <a:t>САПР</a:t>
            </a:r>
            <a:r>
              <a:rPr lang="ru-RU" dirty="0"/>
              <a:t>. </a:t>
            </a:r>
            <a:r>
              <a:rPr lang="ru-RU" i="1" dirty="0"/>
              <a:t>САПР</a:t>
            </a:r>
            <a:r>
              <a:rPr lang="ru-RU" dirty="0"/>
              <a:t> относится к тому типу современных организационно-технических систем, для которых характерно быстрое развитие методов и средств. Поэтому стратегия затрат должна учитывать, с одной стороны, революционный характер создания </a:t>
            </a:r>
            <a:r>
              <a:rPr lang="ru-RU" i="1" dirty="0"/>
              <a:t>САПР</a:t>
            </a:r>
            <a:r>
              <a:rPr lang="ru-RU" dirty="0"/>
              <a:t>, а с другой - эволюционный характер ее развития, предполагающий периодическое вложение средств в актуализацию систем и повышение ее изменяющейся во времени эффективности. </a:t>
            </a:r>
          </a:p>
        </p:txBody>
      </p:sp>
    </p:spTree>
    <p:extLst>
      <p:ext uri="{BB962C8B-B14F-4D97-AF65-F5344CB8AC3E}">
        <p14:creationId xmlns:p14="http://schemas.microsoft.com/office/powerpoint/2010/main" val="4021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Экономическая эффективность информационных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оценке эффективности создания функционирования </a:t>
            </a:r>
            <a:r>
              <a:rPr lang="ru-RU" i="1" dirty="0"/>
              <a:t>САПР</a:t>
            </a:r>
            <a:r>
              <a:rPr lang="ru-RU" dirty="0"/>
              <a:t> ТП применяются подходы, описанные выше. Вместе с тем, функционирование </a:t>
            </a:r>
            <a:r>
              <a:rPr lang="ru-RU" i="1" dirty="0"/>
              <a:t>САПР</a:t>
            </a:r>
            <a:r>
              <a:rPr lang="ru-RU" dirty="0"/>
              <a:t> ТП дает </a:t>
            </a:r>
            <a:r>
              <a:rPr lang="ru-RU" i="1" dirty="0"/>
              <a:t>специфический косвенный экономический </a:t>
            </a:r>
            <a:r>
              <a:rPr lang="ru-RU" i="1" dirty="0" smtClean="0"/>
              <a:t>эффект: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8" y="2746497"/>
            <a:ext cx="928643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Экономическая эффективность информационных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4051"/>
          </a:xfrm>
        </p:spPr>
        <p:txBody>
          <a:bodyPr>
            <a:normAutofit/>
          </a:bodyPr>
          <a:lstStyle/>
          <a:p>
            <a:r>
              <a:rPr lang="ru-RU" dirty="0"/>
              <a:t>Коэффициент сравнительной эффективности определяют </a:t>
            </a:r>
            <a:r>
              <a:rPr lang="ru-RU" i="1" dirty="0"/>
              <a:t>по</a:t>
            </a:r>
            <a:r>
              <a:rPr lang="ru-RU" dirty="0"/>
              <a:t> </a:t>
            </a:r>
            <a:r>
              <a:rPr lang="ru-RU" dirty="0" smtClean="0"/>
              <a:t>формуле: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Внедрение </a:t>
            </a:r>
            <a:r>
              <a:rPr lang="ru-RU" i="1" dirty="0"/>
              <a:t>информационных технологий </a:t>
            </a:r>
            <a:r>
              <a:rPr lang="ru-RU" dirty="0"/>
              <a:t>сопряжено с капитальными вложениями как на приобретение техники, так и на разработку проектов, выполнение подготовительных </a:t>
            </a:r>
            <a:r>
              <a:rPr lang="ru-RU" i="1" dirty="0"/>
              <a:t>работ</a:t>
            </a:r>
            <a:r>
              <a:rPr lang="ru-RU" dirty="0"/>
              <a:t> и подготовку кадров.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6639"/>
            <a:ext cx="4336366" cy="27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Экономическая эффективность информационных систем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717" y="1658759"/>
            <a:ext cx="5562277" cy="1357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2936630"/>
            <a:ext cx="1051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можно определить относительный показатель экономии трудовых затрат. При обработке счетов-фактур в результате применения АИТ экономия составит 95%. Наряду с трудовыми показателями необходимо рассчитывать и показатели стоимостные. Следовательно, </a:t>
            </a:r>
            <a:r>
              <a:rPr lang="ru-RU" i="1" dirty="0"/>
              <a:t>затраты</a:t>
            </a:r>
            <a:r>
              <a:rPr lang="ru-RU" dirty="0"/>
              <a:t> на обработку информации в базисном и отчетном вариантах определяют в денежном выражении.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17" y="4040245"/>
            <a:ext cx="7419975" cy="22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Методы оценки эффективности внедрения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CALS-технологий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i="1" dirty="0"/>
              <a:t>Информатизация</a:t>
            </a:r>
            <a:r>
              <a:rPr lang="ru-RU" dirty="0"/>
              <a:t> бизнеса - процесс постоянного совершенствования не столько самих информационных систем, сколько управления в целом. Поэтому для </a:t>
            </a:r>
            <a:r>
              <a:rPr lang="ru-RU" i="1" dirty="0"/>
              <a:t>оценки инвестиций</a:t>
            </a:r>
            <a:r>
              <a:rPr lang="ru-RU" dirty="0"/>
              <a:t> в автоматизацию компании важно знать факторы успеха и факторы риска таких проектов, важно соотносить </a:t>
            </a:r>
            <a:r>
              <a:rPr lang="ru-RU" i="1" dirty="0"/>
              <a:t>затраты</a:t>
            </a:r>
            <a:r>
              <a:rPr lang="ru-RU" dirty="0"/>
              <a:t> на информационную систему и получаемые преимущества с точки зрения финансовой и организационной перспектив. Уровень таких знаний обеспечит эффективность вложений в </a:t>
            </a:r>
            <a:r>
              <a:rPr lang="ru-RU" i="1" dirty="0"/>
              <a:t>информационные технологии</a:t>
            </a:r>
            <a:r>
              <a:rPr lang="ru-RU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Современное развитие интеграции производственных данных во всем мире проходит под эгидой </a:t>
            </a:r>
            <a:r>
              <a:rPr lang="ru-RU" i="1" dirty="0"/>
              <a:t>CALS-технологий</a:t>
            </a:r>
            <a:r>
              <a:rPr lang="ru-RU" dirty="0"/>
              <a:t> - новой концепции развития производственной и коммерческой информатики. В России в последнее время устоялась русскоязычная </a:t>
            </a:r>
            <a:r>
              <a:rPr lang="ru-RU" i="1" dirty="0"/>
              <a:t>интерпретация</a:t>
            </a:r>
            <a:r>
              <a:rPr lang="ru-RU" dirty="0"/>
              <a:t> термина </a:t>
            </a:r>
            <a:r>
              <a:rPr lang="ru-RU" i="1" dirty="0"/>
              <a:t>CALS</a:t>
            </a:r>
            <a:r>
              <a:rPr lang="ru-RU" dirty="0"/>
              <a:t> - информационная </a:t>
            </a:r>
            <a:r>
              <a:rPr lang="ru-RU" i="1" dirty="0"/>
              <a:t>поддержка</a:t>
            </a:r>
            <a:r>
              <a:rPr lang="ru-RU" dirty="0"/>
              <a:t> изделий (ИПИ). Ключевым компонентом ИПИ-тех-</a:t>
            </a:r>
            <a:r>
              <a:rPr lang="ru-RU" dirty="0" err="1"/>
              <a:t>нологий</a:t>
            </a:r>
            <a:r>
              <a:rPr lang="ru-RU" dirty="0"/>
              <a:t> являются </a:t>
            </a:r>
            <a:r>
              <a:rPr lang="ru-RU" i="1" dirty="0"/>
              <a:t>PDM</a:t>
            </a:r>
            <a:r>
              <a:rPr lang="ru-RU" dirty="0"/>
              <a:t>-технологии (</a:t>
            </a:r>
            <a:r>
              <a:rPr lang="ru-RU" dirty="0" err="1"/>
              <a:t>Product</a:t>
            </a:r>
            <a:r>
              <a:rPr lang="ru-RU" dirty="0"/>
              <a:t> </a:t>
            </a:r>
            <a:r>
              <a:rPr lang="ru-RU" i="1" dirty="0" err="1"/>
              <a:t>Data</a:t>
            </a:r>
            <a:r>
              <a:rPr lang="ru-RU" i="1" dirty="0"/>
              <a:t> </a:t>
            </a:r>
            <a:r>
              <a:rPr lang="ru-RU" i="1" dirty="0" err="1"/>
              <a:t>Management</a:t>
            </a:r>
            <a:r>
              <a:rPr lang="ru-RU" dirty="0"/>
              <a:t> - </a:t>
            </a:r>
            <a:r>
              <a:rPr lang="ru-RU" i="1" dirty="0"/>
              <a:t>управление данными</a:t>
            </a:r>
            <a:r>
              <a:rPr lang="ru-RU" dirty="0"/>
              <a:t> о продукции).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8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792980"/>
            <a:ext cx="10058400" cy="4023360"/>
          </a:xfrm>
        </p:spPr>
        <p:txBody>
          <a:bodyPr/>
          <a:lstStyle/>
          <a:p>
            <a:r>
              <a:rPr lang="ru-RU" i="1" dirty="0"/>
              <a:t>По</a:t>
            </a:r>
            <a:r>
              <a:rPr lang="ru-RU" dirty="0"/>
              <a:t> мнению отечественных специалистов, применение РDМ-систем приводит к существенной экономии и получению дополнительной прибыли, достигаемых за счет сокращения:</a:t>
            </a:r>
          </a:p>
          <a:p>
            <a:r>
              <a:rPr lang="ru-RU" dirty="0"/>
              <a:t>сроков вывода новой продукции на рынок (до 75 %);</a:t>
            </a:r>
          </a:p>
          <a:p>
            <a:r>
              <a:rPr lang="ru-RU" dirty="0"/>
              <a:t>затрат на проектирование сложной продукции (до 30 %);</a:t>
            </a:r>
          </a:p>
          <a:p>
            <a:r>
              <a:rPr lang="ru-RU" dirty="0"/>
              <a:t>доли брака и объема конструктивных изменений (до 70 %);</a:t>
            </a:r>
          </a:p>
          <a:p>
            <a:r>
              <a:rPr lang="ru-RU" dirty="0"/>
              <a:t>расходов на подготовку эксплуатационной и технической документации (до 30-40 %).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23320"/>
            <a:ext cx="8824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Методы оценки эффективности внедрения CALS-технологий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9166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Методы оценки эффективности внедрения CALS-технологий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оценки экономической эффективности инвестиций в работы </a:t>
            </a:r>
            <a:r>
              <a:rPr lang="ru-RU" i="1" dirty="0"/>
              <a:t>по</a:t>
            </a:r>
            <a:r>
              <a:rPr lang="ru-RU" dirty="0"/>
              <a:t> реализации СИП </a:t>
            </a:r>
            <a:r>
              <a:rPr lang="ru-RU" i="1" dirty="0"/>
              <a:t>ЖЦИ</a:t>
            </a:r>
            <a:r>
              <a:rPr lang="ru-RU" dirty="0"/>
              <a:t>, как и прочих И Т, используются следующие группы методов.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Затратные методы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оценка единовременных затрат на внедрение и закупку программно-аппаратных комплексов;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оценка совокупной стоимости владения информационными системами (</a:t>
            </a:r>
            <a:r>
              <a:rPr lang="ru-RU" dirty="0" err="1"/>
              <a:t>Total</a:t>
            </a:r>
            <a:r>
              <a:rPr lang="ru-RU" dirty="0"/>
              <a:t> </a:t>
            </a:r>
            <a:r>
              <a:rPr lang="ru-RU" dirty="0" err="1"/>
              <a:t>Cost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Ownership</a:t>
            </a:r>
            <a:r>
              <a:rPr lang="ru-RU" dirty="0"/>
              <a:t>, ТСО).</a:t>
            </a:r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Стандартные экономические методы оценки эффекта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оценка возврата инвестиций (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Investment</a:t>
            </a:r>
            <a:r>
              <a:rPr lang="ru-RU" dirty="0"/>
              <a:t>, ROI);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NPV - </a:t>
            </a:r>
            <a:r>
              <a:rPr lang="ru-RU" i="1" dirty="0"/>
              <a:t>чистая приведенная стоимость</a:t>
            </a:r>
            <a:r>
              <a:rPr lang="ru-RU" dirty="0"/>
              <a:t> проекта;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отдача активов;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цена акционера. Рассмотрим кратко каждый из них.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1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оценки эффективности внедрения CALS-технологий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/>
              <a:t>Оценка единовременных затрат на внедрение и закупку программно-аппаратных </a:t>
            </a:r>
            <a:r>
              <a:rPr lang="ru-RU" i="1" dirty="0" err="1"/>
              <a:t>комплексов</a:t>
            </a:r>
            <a:r>
              <a:rPr lang="ru-RU" dirty="0" err="1"/>
              <a:t>.Этот</a:t>
            </a:r>
            <a:r>
              <a:rPr lang="ru-RU" dirty="0"/>
              <a:t> метод может использоваться для минимизации затрат при заранее ожидаемых результатах. Несмотря на все усилия аналитиков, консультантов и специализированных изданий, большинство предпринимателей и управленцев в России до сих пор интересуется только этими затратами. Видимые </a:t>
            </a:r>
            <a:r>
              <a:rPr lang="ru-RU" i="1" dirty="0"/>
              <a:t>расходы</a:t>
            </a:r>
            <a:r>
              <a:rPr lang="ru-RU" dirty="0"/>
              <a:t> включают в себя следующие группы затрат</a:t>
            </a:r>
            <a:r>
              <a:rPr lang="ru-RU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капитальные затраты (на аппаратное и программное обеспечение);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расходы на управление ИПИ-технологиями;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расходы на техническую поддержку аппаратного и программного обеспечения (ПО);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расходы на разработку прикладного ПО внутренними силами;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командировочные расходы;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расходы на услуги связи;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другие группы </a:t>
            </a:r>
            <a:r>
              <a:rPr lang="ru-RU" dirty="0" smtClean="0"/>
              <a:t>расходов.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2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Показатель совокупной стоимости владения</a:t>
            </a:r>
            <a:r>
              <a:rPr lang="ru-RU" b="1" dirty="0"/>
              <a:t> </a:t>
            </a:r>
            <a:r>
              <a:rPr lang="ru-RU" b="1" i="1" dirty="0"/>
              <a:t>PDM-системой</a:t>
            </a:r>
            <a:r>
              <a:rPr lang="ru-RU" b="1" dirty="0"/>
              <a:t> рассчитывается </a:t>
            </a:r>
            <a:r>
              <a:rPr lang="ru-RU" b="1" i="1" dirty="0"/>
              <a:t>по</a:t>
            </a:r>
            <a:r>
              <a:rPr lang="ru-RU" b="1" dirty="0"/>
              <a:t> формуле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23" y="1832097"/>
            <a:ext cx="9010162" cy="40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1298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</a:t>
            </a:r>
            <a:r>
              <a:rPr lang="ru-RU" b="1" dirty="0" smtClean="0"/>
              <a:t>ассчитывает</a:t>
            </a:r>
            <a:r>
              <a:rPr lang="ru-RU" b="1" dirty="0"/>
              <a:t> </a:t>
            </a:r>
            <a:r>
              <a:rPr lang="ru-RU" b="1" i="1" dirty="0"/>
              <a:t>коэффициент возврата инвестиций </a:t>
            </a:r>
            <a:r>
              <a:rPr lang="ru-RU" b="1" dirty="0"/>
              <a:t>в инфраструктуру предприятия </a:t>
            </a:r>
            <a:r>
              <a:rPr lang="ru-RU" b="1" i="1" dirty="0"/>
              <a:t>по</a:t>
            </a:r>
            <a:r>
              <a:rPr lang="ru-RU" b="1" dirty="0"/>
              <a:t> формуле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10128"/>
            <a:ext cx="9563100" cy="39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оценки эффективности внедрения CALS-технологий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определения </a:t>
            </a:r>
            <a:r>
              <a:rPr lang="ru-RU" i="1" dirty="0"/>
              <a:t>показателя NPV </a:t>
            </a:r>
            <a:r>
              <a:rPr lang="ru-RU" dirty="0"/>
              <a:t>необходимо спрогнозировать величину финансовых потоков за каждый год проекта, а затем привести их к общему знаменателю для возможности сравнения во </a:t>
            </a:r>
            <a:r>
              <a:rPr lang="ru-RU" dirty="0" smtClean="0"/>
              <a:t>времени: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0626"/>
            <a:ext cx="5584874" cy="32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оценки эффективности внедрения CALS-технологий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Отдача </a:t>
            </a:r>
            <a:r>
              <a:rPr lang="ru-RU" i="1" dirty="0" err="1"/>
              <a:t>активов</a:t>
            </a:r>
            <a:r>
              <a:rPr lang="ru-RU" dirty="0" err="1"/>
              <a:t>.Информационная</a:t>
            </a:r>
            <a:r>
              <a:rPr lang="ru-RU" dirty="0"/>
              <a:t> система рассматривается как </a:t>
            </a:r>
            <a:r>
              <a:rPr lang="ru-RU" i="1" dirty="0"/>
              <a:t>активы</a:t>
            </a:r>
            <a:r>
              <a:rPr lang="ru-RU" dirty="0"/>
              <a:t> предприятия, которые должны приносить определенную отдачу. Эффективность использования капитала оценивается исходя из ставки альтернативной доходности (например, информационная система дает большую отдачу, чем вложения в высокодоходные акции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15053"/>
            <a:ext cx="8662182" cy="25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913</Words>
  <Application>Microsoft Office PowerPoint</Application>
  <PresentationFormat>Широкоэкранный</PresentationFormat>
  <Paragraphs>60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Ретро</vt:lpstr>
      <vt:lpstr>Экономическая эффективность информационных технологий</vt:lpstr>
      <vt:lpstr>Методы оценки эффективности внедрения CALS-технологий</vt:lpstr>
      <vt:lpstr>Презентация PowerPoint</vt:lpstr>
      <vt:lpstr>Методы оценки эффективности внедрения CALS-технологий</vt:lpstr>
      <vt:lpstr>Методы оценки эффективности внедрения CALS-технологий</vt:lpstr>
      <vt:lpstr>Показатель совокупной стоимости владения PDM-системой рассчитывается по формуле</vt:lpstr>
      <vt:lpstr>Рассчитывает коэффициент возврата инвестиций в инфраструктуру предприятия по формуле</vt:lpstr>
      <vt:lpstr>Методы оценки эффективности внедрения CALS-технологий</vt:lpstr>
      <vt:lpstr>Методы оценки эффективности внедрения CALS-технологий</vt:lpstr>
      <vt:lpstr>Методы оценки эффективности внедрения CALS-технологий</vt:lpstr>
      <vt:lpstr>Методы оценки эффективности внедрения CALS-технологий</vt:lpstr>
      <vt:lpstr>Экономическая эффективность информационных систем</vt:lpstr>
      <vt:lpstr>Экономическая эффективность информационных систем</vt:lpstr>
      <vt:lpstr>Экономическая эффективность информационных систем</vt:lpstr>
      <vt:lpstr>Экономическая эффективность информационных систем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эффективность информационных технологий</dc:title>
  <dc:creator>User</dc:creator>
  <cp:lastModifiedBy>User</cp:lastModifiedBy>
  <cp:revision>3</cp:revision>
  <dcterms:created xsi:type="dcterms:W3CDTF">2021-10-25T09:40:47Z</dcterms:created>
  <dcterms:modified xsi:type="dcterms:W3CDTF">2021-10-25T10:30:43Z</dcterms:modified>
</cp:coreProperties>
</file>