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01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99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41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014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7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14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8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756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6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56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98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4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90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90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5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12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65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C95F23-8936-47D4-9442-C527CF8E70C3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148BEA-C50F-4127-82F9-6E101B2F0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2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0246" y="1089769"/>
            <a:ext cx="9350742" cy="2509213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СЕРТИФИКАЦИИ ISO - ПОНЯТИЕ И ПРИНЦИПЫ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2" y="3842238"/>
            <a:ext cx="8689976" cy="1371599"/>
          </a:xfrm>
        </p:spPr>
        <p:txBody>
          <a:bodyPr/>
          <a:lstStyle/>
          <a:p>
            <a:pPr algn="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Работу выполнили: </a:t>
            </a:r>
          </a:p>
          <a:p>
            <a:pPr algn="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Ходжаева Диля и Колесова Анжела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81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9329" y="284409"/>
            <a:ext cx="10364451" cy="1596177"/>
          </a:xfrm>
        </p:spPr>
        <p:txBody>
          <a:bodyPr/>
          <a:lstStyle/>
          <a:p>
            <a:r>
              <a:rPr lang="ru-RU" dirty="0" smtClean="0"/>
              <a:t>сертификат </a:t>
            </a:r>
            <a:r>
              <a:rPr lang="en-US" dirty="0"/>
              <a:t>ISO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2004646"/>
            <a:ext cx="10363826" cy="436977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получения сертификата ISO предприятию необходимо выполнить аудит существующей системы менеджмента (управления) для выявления недостатков на фоне европейских стандартов. Последующим шагом станет реорганизация управления на основе требований сертификации ИСО и сделанных ранее выводов.</a:t>
            </a:r>
          </a:p>
          <a:p>
            <a:r>
              <a:rPr lang="ru-RU" dirty="0"/>
              <a:t>При полной подготовке к проведению официальной экспертизы предприятие может подавать соответствующее заявление в сертификационный орган, к которому прилагается комплект документов, перечисленных выше. После чего компетентной экспертной комиссией проводится изучение систем управления, составляется соответствующий вывод об уровне соблюдения предприятием критериев стандартов серии ИСО и выдаётся сертификат международного образца.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257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Сертификация </a:t>
            </a:r>
            <a:r>
              <a:rPr lang="en-US" dirty="0"/>
              <a:t>ISO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1925515"/>
            <a:ext cx="6243164" cy="421151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Сертификация </a:t>
            </a:r>
            <a:r>
              <a:rPr lang="en-US" dirty="0"/>
              <a:t>ISO - International Organization for Standardization — </a:t>
            </a:r>
            <a:r>
              <a:rPr lang="ru-RU" dirty="0"/>
              <a:t>международная организация </a:t>
            </a:r>
            <a:r>
              <a:rPr lang="ru-RU" dirty="0" err="1"/>
              <a:t>постандартизации</a:t>
            </a:r>
            <a:r>
              <a:rPr lang="ru-RU" dirty="0"/>
              <a:t>. Международная организация </a:t>
            </a:r>
            <a:r>
              <a:rPr lang="ru-RU" dirty="0" err="1"/>
              <a:t>постандартизации</a:t>
            </a:r>
            <a:r>
              <a:rPr lang="ru-RU" dirty="0"/>
              <a:t> </a:t>
            </a:r>
            <a:r>
              <a:rPr lang="en-US" dirty="0"/>
              <a:t>ISO </a:t>
            </a:r>
            <a:r>
              <a:rPr lang="ru-RU" dirty="0" err="1"/>
              <a:t>созданав</a:t>
            </a:r>
            <a:r>
              <a:rPr lang="ru-RU" dirty="0"/>
              <a:t> 1946 году двадцатью пятью национальными организациями </a:t>
            </a:r>
            <a:r>
              <a:rPr lang="ru-RU" dirty="0" err="1"/>
              <a:t>постандартизации</a:t>
            </a:r>
            <a:r>
              <a:rPr lang="ru-RU" dirty="0"/>
              <a:t>, на основе двух организаций: </a:t>
            </a:r>
            <a:r>
              <a:rPr lang="en-US" dirty="0"/>
              <a:t>ISA (International Federation of the National Standardizing Associations) </a:t>
            </a:r>
            <a:r>
              <a:rPr lang="ru-RU" dirty="0"/>
              <a:t>и </a:t>
            </a:r>
            <a:r>
              <a:rPr lang="en-US" dirty="0"/>
              <a:t>UNSCC (United Nations Standards Coordinating Committee). 23 </a:t>
            </a:r>
            <a:r>
              <a:rPr lang="ru-RU" dirty="0"/>
              <a:t>сентября 2005 года Российская Федерация вошла в совет организации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8" name="Picture 4" descr="is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438" y="2214695"/>
            <a:ext cx="3297115" cy="323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6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Сертификация </a:t>
            </a:r>
            <a:r>
              <a:rPr lang="en-US" dirty="0"/>
              <a:t>ISO: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обеспечивает потребителя дополнительной уверенностью в продукте/услуге/системе;</a:t>
            </a:r>
          </a:p>
          <a:p>
            <a:r>
              <a:rPr lang="ru-RU" dirty="0"/>
              <a:t>даёт организации значительные конкурентные преимущества;</a:t>
            </a:r>
          </a:p>
          <a:p>
            <a:r>
              <a:rPr lang="ru-RU" dirty="0"/>
              <a:t>помогает гарантировать соблюдение условий безопасности для здоровья и окружающей среды.</a:t>
            </a:r>
          </a:p>
          <a:p>
            <a:pPr marL="0" indent="0" algn="r">
              <a:buNone/>
            </a:pPr>
            <a:r>
              <a:rPr lang="ru-RU" dirty="0" smtClean="0">
                <a:solidFill>
                  <a:srgbClr val="FF0000"/>
                </a:solidFill>
              </a:rPr>
              <a:t>	Важно </a:t>
            </a:r>
            <a:r>
              <a:rPr lang="ru-RU" dirty="0">
                <a:solidFill>
                  <a:srgbClr val="FF0000"/>
                </a:solidFill>
              </a:rPr>
              <a:t>помнить, что ISO не позволяет никому использовать логотип ISO в области сертификации.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6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сертификации </a:t>
            </a:r>
            <a:r>
              <a:rPr lang="en-US" dirty="0"/>
              <a:t>ISO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Преимущества сертификации ISO очевидны. Прежде всего, гармонизация деятельности по оценке соответствия, которой занимается ISO, помогает облегчить мировую торговлю и разрушить барьеры на пути к ней. При сертификации импортной продукции практически в каждом случае требуется предоставление сертификата ISO. Данным методом пользуются и зарубежные коллеги. Если Вы стремитесь улучшить своё положение на рынке, разобраться досконально во внутренних процессах и быть уверенным в том, что качество выпускаемой Вами продукции соответствует требованиям международных стандартов, то немедленно звоните нашим специалистам по телефону…</a:t>
            </a:r>
          </a:p>
        </p:txBody>
      </p:sp>
    </p:spTree>
    <p:extLst>
      <p:ext uri="{BB962C8B-B14F-4D97-AF65-F5344CB8AC3E}">
        <p14:creationId xmlns:p14="http://schemas.microsoft.com/office/powerpoint/2010/main" val="42121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Картинка &amp;quot;Спасибо за внимание&amp;quot; для презентаций (35 фото) • Прикольные  картинки и юмор | Hollywood stars, Hero&amp;#39;s journey, Funny come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9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ИСО (</a:t>
            </a:r>
            <a:r>
              <a:rPr lang="en-US" dirty="0"/>
              <a:t>ISO)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ИСО (</a:t>
            </a:r>
            <a:r>
              <a:rPr lang="en-US" dirty="0"/>
              <a:t>ISO) </a:t>
            </a:r>
            <a:r>
              <a:rPr lang="en-US" dirty="0" smtClean="0"/>
              <a:t>–</a:t>
            </a:r>
            <a:r>
              <a:rPr lang="ru-RU" dirty="0" smtClean="0"/>
              <a:t> организация </a:t>
            </a:r>
            <a:r>
              <a:rPr lang="ru-RU" dirty="0"/>
              <a:t>международного уровня в области стандартизации, главной задачей которой, является всестороннее развитие принципов стандартизации и сертификации, а также создание на их основе эффективных стандартов для различных направлений производственной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7241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Основными задачами </a:t>
            </a:r>
            <a:r>
              <a:rPr lang="en-US" dirty="0"/>
              <a:t>ISO </a:t>
            </a:r>
            <a:r>
              <a:rPr lang="ru-RU" dirty="0"/>
              <a:t>выступают: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содействие развитию в мире сферы стандартизации, а также смежных с нею видов деятельности в целях обеспечения международного обмена продукцией и услугами;</a:t>
            </a:r>
          </a:p>
          <a:p>
            <a:r>
              <a:rPr lang="ru-RU" dirty="0"/>
              <a:t>развитие сотрудничества и взаимодействия в экономической, технической и интеллектуальной сферах.</a:t>
            </a:r>
          </a:p>
        </p:txBody>
      </p:sp>
    </p:spTree>
    <p:extLst>
      <p:ext uri="{BB962C8B-B14F-4D97-AF65-F5344CB8AC3E}">
        <p14:creationId xmlns:p14="http://schemas.microsoft.com/office/powerpoint/2010/main" val="20740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Сертификация ИСО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Сертификация ИСО – особое семейство стандартов, которые широко используются при создании или усовершенствовании систем менеджмента качества (СМК) компаний и организаций. Внедрение подобной системы является определённой гарантией прохождения контроля каждого этапа производства либо предоставления услуг. При этом контролируются и проверяются все составляющие данных процессов, включая различные ресурсы, документацию, руководство (управление), материалы, оборудование и другие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5051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Сертификация систем управления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Сертификация систем управления (менеджмента) качества является достаточно высокоэффективным рыночным инструментом, поскольку сертификат, выданный международной авторитетной организацией, признается, как осязаемое свидетельство качества.</a:t>
            </a:r>
          </a:p>
        </p:txBody>
      </p:sp>
    </p:spTree>
    <p:extLst>
      <p:ext uri="{BB962C8B-B14F-4D97-AF65-F5344CB8AC3E}">
        <p14:creationId xmlns:p14="http://schemas.microsoft.com/office/powerpoint/2010/main" val="3254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552" y="574556"/>
            <a:ext cx="10364451" cy="1596177"/>
          </a:xfrm>
        </p:spPr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реимущества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11552" y="2367092"/>
            <a:ext cx="10566048" cy="391061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полная оптимизация бизнес-процессов и максимальное снижение производственных издержек за счёт сокращений дублирующих процессов;</a:t>
            </a:r>
          </a:p>
          <a:p>
            <a:r>
              <a:rPr lang="ru-RU" dirty="0"/>
              <a:t>применение нового подхода (мотивированной системы) к управлению компанией;</a:t>
            </a:r>
          </a:p>
          <a:p>
            <a:r>
              <a:rPr lang="ru-RU" dirty="0"/>
              <a:t>повышение уровня качества выпускаемой продукции или услуг;</a:t>
            </a:r>
          </a:p>
          <a:p>
            <a:r>
              <a:rPr lang="ru-RU" dirty="0"/>
              <a:t>снижение потерь в течение производственного процесса (уменьшение рекламаций и брака);</a:t>
            </a:r>
          </a:p>
          <a:p>
            <a:r>
              <a:rPr lang="ru-RU" dirty="0"/>
              <a:t>повышение ответственности и дисциплины среди персонала;</a:t>
            </a:r>
          </a:p>
          <a:p>
            <a:r>
              <a:rPr lang="ru-RU" dirty="0"/>
              <a:t>ведение деятельности предприятия по мировым стандартам;</a:t>
            </a:r>
          </a:p>
          <a:p>
            <a:r>
              <a:rPr lang="ru-RU" dirty="0"/>
              <a:t>увеличение уровня доверия среди инвестиционных организаций;</a:t>
            </a:r>
          </a:p>
          <a:p>
            <a:r>
              <a:rPr lang="ru-RU" dirty="0"/>
              <a:t>расширение рынка сбыта и увеличение количества лояльных потребителей;</a:t>
            </a:r>
          </a:p>
          <a:p>
            <a:r>
              <a:rPr lang="ru-RU" dirty="0"/>
              <a:t>возможность выхода продукции предприятия на европейский рынок;</a:t>
            </a:r>
          </a:p>
          <a:p>
            <a:r>
              <a:rPr lang="ru-RU" dirty="0"/>
              <a:t>реализация производимой продукции или оказываемых услуг по мировым ценам.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0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сертификатов системы </a:t>
            </a:r>
            <a:r>
              <a:rPr lang="en-US" dirty="0"/>
              <a:t>ISO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00762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Наиболее известными стандартами ИСО различных серий систем качества, действующими сегодня на территории России являются</a:t>
            </a:r>
            <a:r>
              <a:rPr lang="ru-RU" b="1" dirty="0" smtClean="0"/>
              <a:t>:</a:t>
            </a:r>
          </a:p>
          <a:p>
            <a:r>
              <a:rPr lang="ru-RU" dirty="0"/>
              <a:t>ИСО 9000 </a:t>
            </a:r>
            <a:endParaRPr lang="ru-RU" dirty="0" smtClean="0"/>
          </a:p>
          <a:p>
            <a:r>
              <a:rPr lang="ru-RU" dirty="0"/>
              <a:t>ИСО 9001 </a:t>
            </a:r>
            <a:endParaRPr lang="ru-RU" dirty="0" smtClean="0"/>
          </a:p>
          <a:p>
            <a:r>
              <a:rPr lang="ru-RU" dirty="0"/>
              <a:t>ИСО 9002 </a:t>
            </a:r>
            <a:endParaRPr lang="ru-RU" dirty="0" smtClean="0"/>
          </a:p>
          <a:p>
            <a:r>
              <a:rPr lang="ru-RU" dirty="0"/>
              <a:t>ИСО </a:t>
            </a:r>
            <a:r>
              <a:rPr lang="ru-RU" dirty="0" smtClean="0"/>
              <a:t>9003</a:t>
            </a:r>
          </a:p>
          <a:p>
            <a:r>
              <a:rPr lang="ru-RU" dirty="0"/>
              <a:t>ИСО </a:t>
            </a:r>
            <a:r>
              <a:rPr lang="ru-RU" dirty="0" smtClean="0"/>
              <a:t>9004</a:t>
            </a:r>
          </a:p>
          <a:p>
            <a:r>
              <a:rPr lang="ru-RU" dirty="0"/>
              <a:t>ИСО </a:t>
            </a:r>
            <a:r>
              <a:rPr lang="ru-RU" dirty="0" smtClean="0"/>
              <a:t>10012</a:t>
            </a:r>
          </a:p>
          <a:p>
            <a:r>
              <a:rPr lang="ru-RU" dirty="0"/>
              <a:t>ИСО </a:t>
            </a:r>
            <a:r>
              <a:rPr lang="ru-RU" dirty="0" smtClean="0"/>
              <a:t>14000</a:t>
            </a:r>
          </a:p>
          <a:p>
            <a:r>
              <a:rPr lang="ru-RU" dirty="0"/>
              <a:t>ИСО 19011 </a:t>
            </a:r>
            <a:endParaRPr lang="ru-RU" dirty="0" smtClean="0"/>
          </a:p>
          <a:p>
            <a:r>
              <a:rPr lang="ru-RU" dirty="0"/>
              <a:t>ИСО </a:t>
            </a:r>
            <a:r>
              <a:rPr lang="ru-RU" dirty="0" smtClean="0"/>
              <a:t>13485</a:t>
            </a:r>
          </a:p>
          <a:p>
            <a:r>
              <a:rPr lang="ru-RU" dirty="0"/>
              <a:t>ИСО серии </a:t>
            </a:r>
            <a:r>
              <a:rPr lang="en-US" dirty="0"/>
              <a:t>OHSAS 18000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5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521802"/>
            <a:ext cx="10364451" cy="1386129"/>
          </a:xfrm>
        </p:spPr>
        <p:txBody>
          <a:bodyPr>
            <a:noAutofit/>
          </a:bodyPr>
          <a:lstStyle/>
          <a:p>
            <a:r>
              <a:rPr lang="ru-RU" sz="2400" b="1" dirty="0"/>
              <a:t>Общие положения сертификации ИСО и разработка на их основе стандартов строятся на применении восьми фундаментальных принципов управления </a:t>
            </a:r>
            <a:r>
              <a:rPr lang="ru-RU" sz="2400" b="1" dirty="0" smtClean="0"/>
              <a:t>качеством: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1978270"/>
            <a:ext cx="10363826" cy="441373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ориентация на конечного потребителя – включая проведение мероприятий, связанных с заинтересованностью организации в постоянном сотрудничестве с потребителями и осуществлении анализа степени их удовлетворённости;</a:t>
            </a:r>
          </a:p>
          <a:p>
            <a:r>
              <a:rPr lang="ru-RU" dirty="0"/>
              <a:t>лидерство руководителя – построение стратегии развитии предприятия, создание эффективной системы менеджмента и атмосферы деловой активности среди сотрудников, а также усовершенствование организационной структуры путём привлечения и определения лидерских качеств руководителя;</a:t>
            </a:r>
          </a:p>
          <a:p>
            <a:r>
              <a:rPr lang="ru-RU" dirty="0"/>
              <a:t>привлечение сотрудников – постоянное стимулирование и вовлечение работников организации к улучшению качества работы, с целью более результативного и эффективного достижения поставленных задач;</a:t>
            </a:r>
          </a:p>
          <a:p>
            <a:r>
              <a:rPr lang="ru-RU" dirty="0"/>
              <a:t>процессный подход – организация взаимодействия процессов деятельности и управления для создания единой системы управления процессами;</a:t>
            </a:r>
          </a:p>
          <a:p>
            <a:r>
              <a:rPr lang="ru-RU" dirty="0"/>
              <a:t>системный подход к управлению предприятием – установление прочных и чётких связей производственного процесса между существующими структурными подразделениями;</a:t>
            </a:r>
          </a:p>
          <a:p>
            <a:r>
              <a:rPr lang="ru-RU" dirty="0"/>
              <a:t>постоянное совершенствование бизнес-процессов – введение оценки качества работы подразделений и должностных лиц, а также принудительного контроля для обеспечения беспристрастности проверок и их своевременного анализа;</a:t>
            </a:r>
          </a:p>
          <a:p>
            <a:r>
              <a:rPr lang="ru-RU" dirty="0"/>
              <a:t>принятие решение согласно полученным фактическим данным – при возникновении каких-либо отклонений в управленческой деятельности принимается обоснованное и единственно правильное решение на основании  существующих фактов;</a:t>
            </a:r>
          </a:p>
          <a:p>
            <a:r>
              <a:rPr lang="ru-RU" dirty="0"/>
              <a:t>непрерывное построение взаимовыгодных отношений предприятия с поставщиками.</a:t>
            </a:r>
          </a:p>
        </p:txBody>
      </p:sp>
    </p:spTree>
    <p:extLst>
      <p:ext uri="{BB962C8B-B14F-4D97-AF65-F5344CB8AC3E}">
        <p14:creationId xmlns:p14="http://schemas.microsoft.com/office/powerpoint/2010/main" val="388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433879"/>
            <a:ext cx="10364451" cy="1596177"/>
          </a:xfrm>
        </p:spPr>
        <p:txBody>
          <a:bodyPr/>
          <a:lstStyle/>
          <a:p>
            <a:r>
              <a:rPr lang="ru-RU" dirty="0"/>
              <a:t>Процесс получения и оформления сертификатов серии ISO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1802423"/>
            <a:ext cx="10363826" cy="46247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 Основная </a:t>
            </a:r>
            <a:r>
              <a:rPr lang="ru-RU" b="1" dirty="0"/>
              <a:t>часть процесса сертификации ИСО заключается в создание пакета документации, для предоставления в сертификационный центр, который включает в себя:</a:t>
            </a:r>
          </a:p>
          <a:p>
            <a:r>
              <a:rPr lang="ru-RU" dirty="0"/>
              <a:t>заявка установленной формы;</a:t>
            </a:r>
          </a:p>
          <a:p>
            <a:r>
              <a:rPr lang="ru-RU" dirty="0"/>
              <a:t>реквизиты и уставные документы фирмы-заявителя;</a:t>
            </a:r>
          </a:p>
          <a:p>
            <a:r>
              <a:rPr lang="ru-RU" dirty="0"/>
              <a:t>схемы производственных подразделений с указанием их функциональных обязанностей;</a:t>
            </a:r>
          </a:p>
          <a:p>
            <a:r>
              <a:rPr lang="ru-RU" dirty="0"/>
              <a:t>квалификационный состав предприятия с указанием ответственного лица за качество изготавливаемой продукции;</a:t>
            </a:r>
          </a:p>
          <a:p>
            <a:r>
              <a:rPr lang="ru-RU" dirty="0"/>
              <a:t>копии действующих лицензий с перечислением видов деятельности, разрешённых к осуществлению организацией;</a:t>
            </a:r>
          </a:p>
          <a:p>
            <a:r>
              <a:rPr lang="ru-RU" dirty="0"/>
              <a:t>список НТД на основе которой работает предприятие.</a:t>
            </a:r>
          </a:p>
        </p:txBody>
      </p:sp>
    </p:spTree>
    <p:extLst>
      <p:ext uri="{BB962C8B-B14F-4D97-AF65-F5344CB8AC3E}">
        <p14:creationId xmlns:p14="http://schemas.microsoft.com/office/powerpoint/2010/main" val="7652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22</TotalTime>
  <Words>898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Tw Cen MT</vt:lpstr>
      <vt:lpstr>Капля</vt:lpstr>
      <vt:lpstr>СЕРТИФИКАЦИИ ISO - ПОНЯТИЕ И ПРИНЦИПЫ</vt:lpstr>
      <vt:lpstr>ИСО (ISO) </vt:lpstr>
      <vt:lpstr>Основными задачами ISO выступают:</vt:lpstr>
      <vt:lpstr>Сертификация ИСО</vt:lpstr>
      <vt:lpstr>Сертификация систем управления</vt:lpstr>
      <vt:lpstr>Преимущества </vt:lpstr>
      <vt:lpstr>Виды сертификатов системы ISO</vt:lpstr>
      <vt:lpstr>Общие положения сертификации ИСО и разработка на их основе стандартов строятся на применении восьми фундаментальных принципов управления качеством:</vt:lpstr>
      <vt:lpstr>Процесс получения и оформления сертификатов серии ISO</vt:lpstr>
      <vt:lpstr>сертификат ISO </vt:lpstr>
      <vt:lpstr>Сертификация ISO</vt:lpstr>
      <vt:lpstr>Сертификация ISO:</vt:lpstr>
      <vt:lpstr>Преимущества сертификации ISO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СЕРТИФИКАЦИИ ISO - ПОНЯТИЕ И ПРИНЦИПЫ</dc:title>
  <dc:creator>User</dc:creator>
  <cp:lastModifiedBy>User</cp:lastModifiedBy>
  <cp:revision>4</cp:revision>
  <dcterms:created xsi:type="dcterms:W3CDTF">2021-10-25T10:07:19Z</dcterms:created>
  <dcterms:modified xsi:type="dcterms:W3CDTF">2021-10-25T10:29:30Z</dcterms:modified>
</cp:coreProperties>
</file>