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78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13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3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281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25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193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3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1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6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13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88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26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75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0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0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20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35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22E015-8696-41F7-86D7-341198CBEE4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4DADF7-846F-4698-B89B-97722D994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92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Оценка качества информационных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Подготовили студенты 3 ИСП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</a:rPr>
              <a:t>Тюменбаев</a:t>
            </a:r>
            <a:r>
              <a:rPr lang="ru-RU" dirty="0" smtClean="0">
                <a:solidFill>
                  <a:schemeClr val="tx1"/>
                </a:solidFill>
              </a:rPr>
              <a:t> Тимур и Устинов Дмитрий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94553"/>
            <a:ext cx="10515600" cy="3164288"/>
          </a:xfrm>
        </p:spPr>
        <p:txBody>
          <a:bodyPr>
            <a:normAutofit/>
          </a:bodyPr>
          <a:lstStyle/>
          <a:p>
            <a:r>
              <a:rPr lang="ru-RU" sz="2400" dirty="0"/>
              <a:t>Каждому показателю </a:t>
            </a:r>
            <a:r>
              <a:rPr lang="ru-RU" sz="2400" i="1" dirty="0"/>
              <a:t>качества</a:t>
            </a:r>
            <a:r>
              <a:rPr lang="ru-RU" sz="2400" dirty="0"/>
              <a:t> ставится в соответствие </a:t>
            </a:r>
            <a:r>
              <a:rPr lang="ru-RU" sz="2400" i="1" dirty="0"/>
              <a:t>группа</a:t>
            </a:r>
            <a:r>
              <a:rPr lang="ru-RU" sz="2400" dirty="0"/>
              <a:t> критериев. Для указанных показателей приведем возможные критерии. Надо отметить, что один и тот же критерий может характеризовать несколько показателей: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670" y="2078764"/>
            <a:ext cx="8534400" cy="3615267"/>
          </a:xfrm>
        </p:spPr>
        <p:txBody>
          <a:bodyPr>
            <a:normAutofit fontScale="55000" lnSpcReduction="20000"/>
          </a:bodyPr>
          <a:lstStyle/>
          <a:p>
            <a:r>
              <a:rPr lang="ru-RU" i="1" dirty="0">
                <a:solidFill>
                  <a:schemeClr val="tx1"/>
                </a:solidFill>
              </a:rPr>
              <a:t>практичность - </a:t>
            </a:r>
            <a:r>
              <a:rPr lang="ru-RU" dirty="0">
                <a:solidFill>
                  <a:schemeClr val="tx1"/>
                </a:solidFill>
              </a:rPr>
              <a:t>работоспособность, возможность обучения, </a:t>
            </a:r>
            <a:r>
              <a:rPr lang="ru-RU" dirty="0" err="1">
                <a:solidFill>
                  <a:schemeClr val="tx1"/>
                </a:solidFill>
              </a:rPr>
              <a:t>коммуникативность</a:t>
            </a:r>
            <a:r>
              <a:rPr lang="ru-RU" dirty="0">
                <a:solidFill>
                  <a:schemeClr val="tx1"/>
                </a:solidFill>
              </a:rPr>
              <a:t>, объем ввода, скорость ввода-вывода;</a:t>
            </a:r>
          </a:p>
          <a:p>
            <a:r>
              <a:rPr lang="ru-RU" i="1" dirty="0">
                <a:solidFill>
                  <a:schemeClr val="tx1"/>
                </a:solidFill>
              </a:rPr>
              <a:t>целостность - </a:t>
            </a:r>
            <a:r>
              <a:rPr lang="ru-RU" dirty="0">
                <a:solidFill>
                  <a:schemeClr val="tx1"/>
                </a:solidFill>
              </a:rPr>
              <a:t>регулирование доступа, контроль доступа;</a:t>
            </a:r>
          </a:p>
          <a:p>
            <a:r>
              <a:rPr lang="ru-RU" i="1" dirty="0">
                <a:solidFill>
                  <a:schemeClr val="tx1"/>
                </a:solidFill>
              </a:rPr>
              <a:t>эффективность - </a:t>
            </a:r>
            <a:r>
              <a:rPr lang="ru-RU" dirty="0">
                <a:solidFill>
                  <a:schemeClr val="tx1"/>
                </a:solidFill>
              </a:rPr>
              <a:t>эффективность использования памяти, эффективность функционирования;</a:t>
            </a:r>
          </a:p>
          <a:p>
            <a:r>
              <a:rPr lang="ru-RU" i="1" dirty="0">
                <a:solidFill>
                  <a:schemeClr val="tx1"/>
                </a:solidFill>
              </a:rPr>
              <a:t>корректность - </a:t>
            </a:r>
            <a:r>
              <a:rPr lang="ru-RU" dirty="0" err="1">
                <a:solidFill>
                  <a:schemeClr val="tx1"/>
                </a:solidFill>
              </a:rPr>
              <a:t>трассируемость</a:t>
            </a:r>
            <a:r>
              <a:rPr lang="ru-RU" dirty="0">
                <a:solidFill>
                  <a:schemeClr val="tx1"/>
                </a:solidFill>
              </a:rPr>
              <a:t>, завершенность, согласованность;</a:t>
            </a:r>
          </a:p>
          <a:p>
            <a:r>
              <a:rPr lang="ru-RU" i="1" dirty="0">
                <a:solidFill>
                  <a:schemeClr val="tx1"/>
                </a:solidFill>
              </a:rPr>
              <a:t>надежность - </a:t>
            </a:r>
            <a:r>
              <a:rPr lang="ru-RU" dirty="0">
                <a:solidFill>
                  <a:schemeClr val="tx1"/>
                </a:solidFill>
              </a:rPr>
              <a:t>точность, устойчивость к ошибкам, согласованность, простоту;</a:t>
            </a:r>
          </a:p>
          <a:p>
            <a:r>
              <a:rPr lang="ru-RU" i="1" dirty="0">
                <a:solidFill>
                  <a:schemeClr val="tx1"/>
                </a:solidFill>
              </a:rPr>
              <a:t>удобство обслуживания - </a:t>
            </a:r>
            <a:r>
              <a:rPr lang="ru-RU" dirty="0">
                <a:solidFill>
                  <a:schemeClr val="tx1"/>
                </a:solidFill>
              </a:rPr>
              <a:t>согласованность, простоту, краткость, информативность, модульность;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оцениваемость</a:t>
            </a:r>
            <a:r>
              <a:rPr lang="ru-RU" i="1" dirty="0">
                <a:solidFill>
                  <a:schemeClr val="tx1"/>
                </a:solidFill>
              </a:rPr>
              <a:t> - </a:t>
            </a:r>
            <a:r>
              <a:rPr lang="ru-RU" dirty="0">
                <a:solidFill>
                  <a:schemeClr val="tx1"/>
                </a:solidFill>
              </a:rPr>
              <a:t>простоту, наличие измерительных средств, информативность, модульность;</a:t>
            </a:r>
          </a:p>
          <a:p>
            <a:r>
              <a:rPr lang="ru-RU" i="1" dirty="0">
                <a:solidFill>
                  <a:schemeClr val="tx1"/>
                </a:solidFill>
              </a:rPr>
              <a:t>гибкость - </a:t>
            </a:r>
            <a:r>
              <a:rPr lang="ru-RU" dirty="0" err="1">
                <a:solidFill>
                  <a:schemeClr val="tx1"/>
                </a:solidFill>
              </a:rPr>
              <a:t>распространяемость</a:t>
            </a:r>
            <a:r>
              <a:rPr lang="ru-RU" dirty="0">
                <a:solidFill>
                  <a:schemeClr val="tx1"/>
                </a:solidFill>
              </a:rPr>
              <a:t>, общность, </a:t>
            </a:r>
            <a:r>
              <a:rPr lang="ru-RU" dirty="0" err="1">
                <a:solidFill>
                  <a:schemeClr val="tx1"/>
                </a:solidFill>
              </a:rPr>
              <a:t>информатирован-ность</a:t>
            </a:r>
            <a:r>
              <a:rPr lang="ru-RU" dirty="0">
                <a:solidFill>
                  <a:schemeClr val="tx1"/>
                </a:solidFill>
              </a:rPr>
              <a:t>, модульность;</a:t>
            </a:r>
          </a:p>
          <a:p>
            <a:r>
              <a:rPr lang="ru-RU" i="1" dirty="0" err="1">
                <a:solidFill>
                  <a:schemeClr val="tx1"/>
                </a:solidFill>
              </a:rPr>
              <a:t>адаптируемость</a:t>
            </a:r>
            <a:r>
              <a:rPr lang="ru-RU" i="1" dirty="0">
                <a:solidFill>
                  <a:schemeClr val="tx1"/>
                </a:solidFill>
              </a:rPr>
              <a:t> - </a:t>
            </a:r>
            <a:r>
              <a:rPr lang="ru-RU" dirty="0">
                <a:solidFill>
                  <a:schemeClr val="tx1"/>
                </a:solidFill>
              </a:rPr>
              <a:t>общность, информативность, модульность, аппаратную независимость, программную независимость;</a:t>
            </a:r>
          </a:p>
          <a:p>
            <a:r>
              <a:rPr lang="ru-RU" i="1" dirty="0">
                <a:solidFill>
                  <a:schemeClr val="tx1"/>
                </a:solidFill>
              </a:rPr>
              <a:t>мобильность - </a:t>
            </a:r>
            <a:r>
              <a:rPr lang="ru-RU" dirty="0">
                <a:solidFill>
                  <a:schemeClr val="tx1"/>
                </a:solidFill>
              </a:rPr>
              <a:t>информативность, модульность, аппаратную независимость, программную независимость;</a:t>
            </a:r>
          </a:p>
          <a:p>
            <a:r>
              <a:rPr lang="ru-RU" i="1" dirty="0">
                <a:solidFill>
                  <a:schemeClr val="tx1"/>
                </a:solidFill>
              </a:rPr>
              <a:t>возможность взаимодействия - </a:t>
            </a:r>
            <a:r>
              <a:rPr lang="ru-RU" dirty="0">
                <a:solidFill>
                  <a:schemeClr val="tx1"/>
                </a:solidFill>
              </a:rPr>
              <a:t>модульность, </a:t>
            </a:r>
            <a:r>
              <a:rPr lang="ru-RU" dirty="0" err="1">
                <a:solidFill>
                  <a:schemeClr val="tx1"/>
                </a:solidFill>
              </a:rPr>
              <a:t>унифицируемость</a:t>
            </a:r>
            <a:r>
              <a:rPr lang="ru-RU" dirty="0">
                <a:solidFill>
                  <a:schemeClr val="tx1"/>
                </a:solidFill>
              </a:rPr>
              <a:t> процедур связи, </a:t>
            </a:r>
            <a:r>
              <a:rPr lang="ru-RU" dirty="0" err="1">
                <a:solidFill>
                  <a:schemeClr val="tx1"/>
                </a:solidFill>
              </a:rPr>
              <a:t>унифицируемость</a:t>
            </a:r>
            <a:r>
              <a:rPr lang="ru-RU" dirty="0">
                <a:solidFill>
                  <a:schemeClr val="tx1"/>
                </a:solidFill>
              </a:rPr>
              <a:t>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83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Модель классификации критериев качества информационных систем</a:t>
            </a:r>
          </a:p>
        </p:txBody>
      </p:sp>
      <p:pic>
        <p:nvPicPr>
          <p:cNvPr id="1026" name="Picture 2" descr="Модель классификации критериев качества информационных систе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5886" y="685800"/>
            <a:ext cx="5791053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6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Метрики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С помощью </a:t>
            </a:r>
            <a:r>
              <a:rPr lang="ru-RU" i="1" dirty="0">
                <a:solidFill>
                  <a:schemeClr val="tx1"/>
                </a:solidFill>
              </a:rPr>
              <a:t>метрик</a:t>
            </a:r>
            <a:r>
              <a:rPr lang="ru-RU" dirty="0">
                <a:solidFill>
                  <a:schemeClr val="tx1"/>
                </a:solidFill>
              </a:rPr>
              <a:t> можно дать количественную или качественную оценку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ИС. Различают следующие виды метрических шкал для измерения критериев.</a:t>
            </a:r>
          </a:p>
          <a:p>
            <a:r>
              <a:rPr lang="ru-RU" dirty="0">
                <a:solidFill>
                  <a:schemeClr val="tx1"/>
                </a:solidFill>
              </a:rPr>
              <a:t>Первый тип - </a:t>
            </a:r>
            <a:r>
              <a:rPr lang="ru-RU" i="1" dirty="0">
                <a:solidFill>
                  <a:schemeClr val="tx1"/>
                </a:solidFill>
              </a:rPr>
              <a:t>метрики</a:t>
            </a:r>
            <a:r>
              <a:rPr lang="ru-RU" dirty="0">
                <a:solidFill>
                  <a:schemeClr val="tx1"/>
                </a:solidFill>
              </a:rPr>
              <a:t>, которые используют интервальную шкалу, характеризуемую относительными величинами реально измеряемых физических показателей, например, временем наработки на отказ, вероятностью ошибки, объемом информации и других.</a:t>
            </a:r>
          </a:p>
          <a:p>
            <a:r>
              <a:rPr lang="ru-RU" dirty="0">
                <a:solidFill>
                  <a:schemeClr val="tx1"/>
                </a:solidFill>
              </a:rPr>
              <a:t>Второй тип - </a:t>
            </a:r>
            <a:r>
              <a:rPr lang="ru-RU" i="1" dirty="0">
                <a:solidFill>
                  <a:schemeClr val="tx1"/>
                </a:solidFill>
              </a:rPr>
              <a:t>метрики</a:t>
            </a:r>
            <a:r>
              <a:rPr lang="ru-RU" dirty="0">
                <a:solidFill>
                  <a:schemeClr val="tx1"/>
                </a:solidFill>
              </a:rPr>
              <a:t>, которым соответствует порядковая </a:t>
            </a:r>
            <a:r>
              <a:rPr lang="ru-RU" i="1" dirty="0">
                <a:solidFill>
                  <a:schemeClr val="tx1"/>
                </a:solidFill>
              </a:rPr>
              <a:t>шкала</a:t>
            </a:r>
            <a:r>
              <a:rPr lang="ru-RU" dirty="0">
                <a:solidFill>
                  <a:schemeClr val="tx1"/>
                </a:solidFill>
              </a:rPr>
              <a:t>, позволяющая ранжировать характеристики путем сравнения с опорными значениями.</a:t>
            </a:r>
          </a:p>
          <a:p>
            <a:r>
              <a:rPr lang="ru-RU" dirty="0">
                <a:solidFill>
                  <a:schemeClr val="tx1"/>
                </a:solidFill>
              </a:rPr>
              <a:t>Третий тип - </a:t>
            </a:r>
            <a:r>
              <a:rPr lang="ru-RU" i="1" dirty="0">
                <a:solidFill>
                  <a:schemeClr val="tx1"/>
                </a:solidFill>
              </a:rPr>
              <a:t>метрики</a:t>
            </a:r>
            <a:r>
              <a:rPr lang="ru-RU" dirty="0">
                <a:solidFill>
                  <a:schemeClr val="tx1"/>
                </a:solidFill>
              </a:rPr>
              <a:t>, которым соответствуют номинальная, или </a:t>
            </a:r>
            <a:r>
              <a:rPr lang="ru-RU" i="1" dirty="0">
                <a:solidFill>
                  <a:schemeClr val="tx1"/>
                </a:solidFill>
              </a:rPr>
              <a:t>категорированная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шкала</a:t>
            </a:r>
            <a:r>
              <a:rPr lang="ru-RU" dirty="0">
                <a:solidFill>
                  <a:schemeClr val="tx1"/>
                </a:solidFill>
              </a:rPr>
              <a:t>, определяющая наличие рассматриваемого свойства или признака у рассматриваемого объекта без учета градаций по этому признаку. Так, например, </a:t>
            </a:r>
            <a:r>
              <a:rPr lang="ru-RU" i="1" dirty="0">
                <a:solidFill>
                  <a:schemeClr val="tx1"/>
                </a:solidFill>
              </a:rPr>
              <a:t>интерфейс</a:t>
            </a:r>
            <a:r>
              <a:rPr lang="ru-RU" dirty="0">
                <a:solidFill>
                  <a:schemeClr val="tx1"/>
                </a:solidFill>
              </a:rPr>
              <a:t> может быть "простым для понимания", "умеренно простым", "сложным для понимания".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56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Сертификация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</a:t>
            </a:r>
            <a:r>
              <a:rPr lang="ru-RU" dirty="0" smtClean="0">
                <a:solidFill>
                  <a:schemeClr val="tx1"/>
                </a:solidFill>
              </a:rPr>
              <a:t>роцесс </a:t>
            </a:r>
            <a:r>
              <a:rPr lang="ru-RU" dirty="0">
                <a:solidFill>
                  <a:schemeClr val="tx1"/>
                </a:solidFill>
              </a:rPr>
              <a:t>официально выполняемой функции системы ... путем удостоверения, что </a:t>
            </a:r>
            <a:r>
              <a:rPr lang="ru-RU" i="1" dirty="0">
                <a:solidFill>
                  <a:schemeClr val="tx1"/>
                </a:solidFill>
              </a:rPr>
              <a:t>функция</a:t>
            </a:r>
            <a:r>
              <a:rPr lang="ru-RU" dirty="0">
                <a:solidFill>
                  <a:schemeClr val="tx1"/>
                </a:solidFill>
              </a:rPr>
              <a:t> ... удовлетворяет требованиям заказчика, а также государственным нормативным </a:t>
            </a:r>
            <a:r>
              <a:rPr lang="ru-RU" dirty="0" smtClean="0">
                <a:solidFill>
                  <a:schemeClr val="tx1"/>
                </a:solidFill>
              </a:rPr>
              <a:t>документам.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0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3484" y="264920"/>
            <a:ext cx="10610316" cy="5912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настоящее время не существует </a:t>
            </a:r>
            <a:r>
              <a:rPr lang="ru-RU" i="1" dirty="0">
                <a:solidFill>
                  <a:schemeClr val="tx1"/>
                </a:solidFill>
              </a:rPr>
              <a:t>стандартов</a:t>
            </a:r>
            <a:r>
              <a:rPr lang="ru-RU" dirty="0">
                <a:solidFill>
                  <a:schemeClr val="tx1"/>
                </a:solidFill>
              </a:rPr>
              <a:t>, полностью удовлетворяющих оценке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ИС. В западноевропейских странах имеется ряд </a:t>
            </a:r>
            <a:r>
              <a:rPr lang="ru-RU" i="1" dirty="0">
                <a:solidFill>
                  <a:schemeClr val="tx1"/>
                </a:solidFill>
              </a:rPr>
              <a:t>стандартов</a:t>
            </a:r>
            <a:r>
              <a:rPr lang="ru-RU" dirty="0">
                <a:solidFill>
                  <a:schemeClr val="tx1"/>
                </a:solidFill>
              </a:rPr>
              <a:t>, определяющих основы </a:t>
            </a:r>
            <a:r>
              <a:rPr lang="ru-RU" i="1" dirty="0">
                <a:solidFill>
                  <a:schemeClr val="tx1"/>
                </a:solidFill>
              </a:rPr>
              <a:t>сертификации</a:t>
            </a:r>
            <a:r>
              <a:rPr lang="ru-RU" dirty="0">
                <a:solidFill>
                  <a:schemeClr val="tx1"/>
                </a:solidFill>
              </a:rPr>
              <a:t> программных систем. </a:t>
            </a:r>
            <a:r>
              <a:rPr lang="ru-RU" i="1" dirty="0">
                <a:solidFill>
                  <a:schemeClr val="tx1"/>
                </a:solidFill>
              </a:rPr>
              <a:t>Стандарт</a:t>
            </a:r>
            <a:r>
              <a:rPr lang="ru-RU" dirty="0">
                <a:solidFill>
                  <a:schemeClr val="tx1"/>
                </a:solidFill>
              </a:rPr>
              <a:t> Великобритании (BS750) описывает структурные построения программных систем, при соблюдении которых может быть получен документ, гарантирующий </a:t>
            </a:r>
            <a:r>
              <a:rPr lang="ru-RU" i="1" dirty="0">
                <a:solidFill>
                  <a:schemeClr val="tx1"/>
                </a:solidFill>
              </a:rPr>
              <a:t>качество</a:t>
            </a:r>
            <a:r>
              <a:rPr lang="ru-RU" dirty="0">
                <a:solidFill>
                  <a:schemeClr val="tx1"/>
                </a:solidFill>
              </a:rPr>
              <a:t> на государственном уровне. Имеется международный аналог указанного </a:t>
            </a:r>
            <a:r>
              <a:rPr lang="ru-RU" i="1" dirty="0">
                <a:solidFill>
                  <a:schemeClr val="tx1"/>
                </a:solidFill>
              </a:rPr>
              <a:t>стандарта</a:t>
            </a:r>
            <a:r>
              <a:rPr lang="ru-RU" dirty="0">
                <a:solidFill>
                  <a:schemeClr val="tx1"/>
                </a:solidFill>
              </a:rPr>
              <a:t> (ISO9000) и аналог для стран-членов НАТО (AQAP1). Существующая в нашей стране система нормативно-технических документов относит </a:t>
            </a:r>
            <a:r>
              <a:rPr lang="ru-RU" i="1" dirty="0">
                <a:solidFill>
                  <a:schemeClr val="tx1"/>
                </a:solidFill>
              </a:rPr>
              <a:t>программное обеспечение</a:t>
            </a:r>
            <a:r>
              <a:rPr lang="ru-RU" dirty="0">
                <a:solidFill>
                  <a:schemeClr val="tx1"/>
                </a:solidFill>
              </a:rPr>
              <a:t> к "продукции производственно-технического назначения", которая рассматривается как материальный </a:t>
            </a:r>
            <a:r>
              <a:rPr lang="ru-RU" i="1" dirty="0">
                <a:solidFill>
                  <a:schemeClr val="tx1"/>
                </a:solidFill>
              </a:rPr>
              <a:t>объект</a:t>
            </a:r>
            <a:r>
              <a:rPr lang="ru-RU" dirty="0">
                <a:solidFill>
                  <a:schemeClr val="tx1"/>
                </a:solidFill>
              </a:rPr>
              <a:t>. Однако </a:t>
            </a:r>
            <a:r>
              <a:rPr lang="ru-RU" i="1" dirty="0">
                <a:solidFill>
                  <a:schemeClr val="tx1"/>
                </a:solidFill>
              </a:rPr>
              <a:t>программное обеспечение</a:t>
            </a:r>
            <a:r>
              <a:rPr lang="ru-RU" dirty="0">
                <a:solidFill>
                  <a:schemeClr val="tx1"/>
                </a:solidFill>
              </a:rPr>
              <a:t> является скорее абстрактной нематериальной сферой. Существующие ГОСТы (например, ГОСТ 28195-89 "Оценка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программных средств. Общие положения") явно устарели и являются неполными.</a:t>
            </a:r>
          </a:p>
        </p:txBody>
      </p:sp>
    </p:spTree>
    <p:extLst>
      <p:ext uri="{BB962C8B-B14F-4D97-AF65-F5344CB8AC3E}">
        <p14:creationId xmlns:p14="http://schemas.microsoft.com/office/powerpoint/2010/main" val="130179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395" y="4854801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Стандарты управления качеством промышленной продукции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564" y="230736"/>
            <a:ext cx="10314774" cy="4930924"/>
          </a:xfrm>
        </p:spPr>
        <p:txBody>
          <a:bodyPr>
            <a:normAutofit fontScale="550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Международные </a:t>
            </a:r>
            <a:r>
              <a:rPr lang="ru-RU" i="1" dirty="0">
                <a:solidFill>
                  <a:schemeClr val="tx1"/>
                </a:solidFill>
              </a:rPr>
              <a:t>стандарты</a:t>
            </a:r>
            <a:r>
              <a:rPr lang="ru-RU" dirty="0">
                <a:solidFill>
                  <a:schemeClr val="tx1"/>
                </a:solidFill>
              </a:rPr>
              <a:t> серии </a:t>
            </a:r>
            <a:r>
              <a:rPr lang="ru-RU" i="1" dirty="0">
                <a:solidFill>
                  <a:schemeClr val="tx1"/>
                </a:solidFill>
              </a:rPr>
              <a:t>ISO 9000</a:t>
            </a:r>
            <a:r>
              <a:rPr lang="ru-RU" dirty="0">
                <a:solidFill>
                  <a:schemeClr val="tx1"/>
                </a:solidFill>
              </a:rPr>
              <a:t> разработаны для управления </a:t>
            </a:r>
            <a:r>
              <a:rPr lang="ru-RU" i="1" dirty="0">
                <a:solidFill>
                  <a:schemeClr val="tx1"/>
                </a:solidFill>
              </a:rPr>
              <a:t>качеством</a:t>
            </a:r>
            <a:r>
              <a:rPr lang="ru-RU" dirty="0">
                <a:solidFill>
                  <a:schemeClr val="tx1"/>
                </a:solidFill>
              </a:rPr>
              <a:t> продукции, их дополняют </a:t>
            </a:r>
            <a:r>
              <a:rPr lang="ru-RU" i="1" dirty="0">
                <a:solidFill>
                  <a:schemeClr val="tx1"/>
                </a:solidFill>
              </a:rPr>
              <a:t>стандарты</a:t>
            </a:r>
            <a:r>
              <a:rPr lang="ru-RU" dirty="0">
                <a:solidFill>
                  <a:schemeClr val="tx1"/>
                </a:solidFill>
              </a:rPr>
              <a:t> серии </a:t>
            </a:r>
            <a:r>
              <a:rPr lang="ru-RU" i="1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 14000, отражающие экологические требования к производству промышленной продукции. Хотя эти </a:t>
            </a:r>
            <a:r>
              <a:rPr lang="ru-RU" i="1" dirty="0">
                <a:solidFill>
                  <a:schemeClr val="tx1"/>
                </a:solidFill>
              </a:rPr>
              <a:t>стандарты</a:t>
            </a:r>
            <a:r>
              <a:rPr lang="ru-RU" dirty="0">
                <a:solidFill>
                  <a:schemeClr val="tx1"/>
                </a:solidFill>
              </a:rPr>
              <a:t> непосредственно не связаны с CALS- </a:t>
            </a:r>
            <a:r>
              <a:rPr lang="ru-RU" i="1" dirty="0">
                <a:solidFill>
                  <a:schemeClr val="tx1"/>
                </a:solidFill>
              </a:rPr>
              <a:t>стандартами</a:t>
            </a:r>
            <a:r>
              <a:rPr lang="ru-RU" dirty="0">
                <a:solidFill>
                  <a:schemeClr val="tx1"/>
                </a:solidFill>
              </a:rPr>
              <a:t>, их цели - совершенствование промышленного производства, повышение его эффективности - совпадают.</a:t>
            </a:r>
          </a:p>
          <a:p>
            <a:r>
              <a:rPr lang="ru-RU" dirty="0">
                <a:solidFill>
                  <a:schemeClr val="tx1"/>
                </a:solidFill>
              </a:rPr>
              <a:t>Очевидно, что управление </a:t>
            </a:r>
            <a:r>
              <a:rPr lang="ru-RU" i="1" dirty="0">
                <a:solidFill>
                  <a:schemeClr val="tx1"/>
                </a:solidFill>
              </a:rPr>
              <a:t>качеством</a:t>
            </a:r>
            <a:r>
              <a:rPr lang="ru-RU" dirty="0">
                <a:solidFill>
                  <a:schemeClr val="tx1"/>
                </a:solidFill>
              </a:rPr>
              <a:t> тесно связано с его контролем. </a:t>
            </a:r>
            <a:r>
              <a:rPr lang="ru-RU" i="1" dirty="0">
                <a:solidFill>
                  <a:schemeClr val="tx1"/>
                </a:solidFill>
              </a:rPr>
              <a:t>Контроль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традиционно основан на измерении показателей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продукции на специальных технологических операциях контроля и выбраковке негодных изделий. Однако есть и другой подход к управлению </a:t>
            </a:r>
            <a:r>
              <a:rPr lang="ru-RU" i="1" dirty="0">
                <a:solidFill>
                  <a:schemeClr val="tx1"/>
                </a:solidFill>
              </a:rPr>
              <a:t>качеством</a:t>
            </a:r>
            <a:r>
              <a:rPr lang="ru-RU" dirty="0">
                <a:solidFill>
                  <a:schemeClr val="tx1"/>
                </a:solidFill>
              </a:rPr>
              <a:t>, который основан на контроле качественных показателей не самих изделий, а </a:t>
            </a:r>
            <a:r>
              <a:rPr lang="ru-RU" i="1" dirty="0">
                <a:solidFill>
                  <a:schemeClr val="tx1"/>
                </a:solidFill>
              </a:rPr>
              <a:t>проектных процедур</a:t>
            </a:r>
            <a:r>
              <a:rPr lang="ru-RU" dirty="0">
                <a:solidFill>
                  <a:schemeClr val="tx1"/>
                </a:solidFill>
              </a:rPr>
              <a:t> и технологических процессов, используемых при создании этих изделий.</a:t>
            </a:r>
          </a:p>
          <a:p>
            <a:r>
              <a:rPr lang="ru-RU" dirty="0">
                <a:solidFill>
                  <a:schemeClr val="tx1"/>
                </a:solidFill>
              </a:rPr>
              <a:t>Такой подход во многих случаях более эффективен. Он требует меньше затрат, поскольку позволяет обойтись без стопроцентного контроля продукции и благодаря предупреждению появления брака снижает производственные издержки. Именно этот подход положен в основу </a:t>
            </a:r>
            <a:r>
              <a:rPr lang="ru-RU" i="1" dirty="0">
                <a:solidFill>
                  <a:schemeClr val="tx1"/>
                </a:solidFill>
              </a:rPr>
              <a:t>стандартов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ISO 9000</a:t>
            </a:r>
            <a:r>
              <a:rPr lang="ru-RU" dirty="0">
                <a:solidFill>
                  <a:schemeClr val="tx1"/>
                </a:solidFill>
              </a:rPr>
              <a:t>, принятых </a:t>
            </a:r>
            <a:r>
              <a:rPr lang="ru-RU" i="1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 в 1987 г. и проходящих корректировку приблизительно каждые пять лет.</a:t>
            </a:r>
          </a:p>
          <a:p>
            <a:r>
              <a:rPr lang="ru-RU" dirty="0">
                <a:solidFill>
                  <a:schemeClr val="tx1"/>
                </a:solidFill>
              </a:rPr>
              <a:t>Таким образом, методической основой для управления </a:t>
            </a:r>
            <a:r>
              <a:rPr lang="ru-RU" i="1" dirty="0">
                <a:solidFill>
                  <a:schemeClr val="tx1"/>
                </a:solidFill>
              </a:rPr>
              <a:t>качеством</a:t>
            </a:r>
            <a:r>
              <a:rPr lang="ru-RU" dirty="0">
                <a:solidFill>
                  <a:schemeClr val="tx1"/>
                </a:solidFill>
              </a:rPr>
              <a:t> являются международные </a:t>
            </a:r>
            <a:r>
              <a:rPr lang="ru-RU" i="1" dirty="0">
                <a:solidFill>
                  <a:schemeClr val="tx1"/>
                </a:solidFill>
              </a:rPr>
              <a:t>стандарты</a:t>
            </a:r>
            <a:r>
              <a:rPr lang="ru-RU" dirty="0">
                <a:solidFill>
                  <a:schemeClr val="tx1"/>
                </a:solidFill>
              </a:rPr>
              <a:t> серии </a:t>
            </a:r>
            <a:r>
              <a:rPr lang="ru-RU" i="1" dirty="0">
                <a:solidFill>
                  <a:schemeClr val="tx1"/>
                </a:solidFill>
              </a:rPr>
              <a:t>ISO 9000</a:t>
            </a:r>
            <a:r>
              <a:rPr lang="ru-RU" dirty="0">
                <a:solidFill>
                  <a:schemeClr val="tx1"/>
                </a:solidFill>
              </a:rPr>
              <a:t>. Они определяют и регламентируют инвариантные вопросы создания, развития, применения и </a:t>
            </a:r>
            <a:r>
              <a:rPr lang="ru-RU" i="1" dirty="0">
                <a:solidFill>
                  <a:schemeClr val="tx1"/>
                </a:solidFill>
              </a:rPr>
              <a:t>сертификации</a:t>
            </a:r>
            <a:r>
              <a:rPr lang="ru-RU" dirty="0">
                <a:solidFill>
                  <a:schemeClr val="tx1"/>
                </a:solidFill>
              </a:rPr>
              <a:t> систем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в промышленности. В них устанавливается форма требований к системе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в целях демонстрации поставщиком своих возможностей и оценки этих возможностей внешними сторонами.</a:t>
            </a:r>
          </a:p>
          <a:p>
            <a:r>
              <a:rPr lang="ru-RU" dirty="0">
                <a:solidFill>
                  <a:schemeClr val="tx1"/>
                </a:solidFill>
              </a:rPr>
              <a:t>Основной причиной появления </a:t>
            </a:r>
            <a:r>
              <a:rPr lang="ru-RU" i="1" dirty="0">
                <a:solidFill>
                  <a:schemeClr val="tx1"/>
                </a:solidFill>
              </a:rPr>
              <a:t>стандартов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ISO 9000</a:t>
            </a:r>
            <a:r>
              <a:rPr lang="ru-RU" dirty="0">
                <a:solidFill>
                  <a:schemeClr val="tx1"/>
                </a:solidFill>
              </a:rPr>
              <a:t> была потребность в общем для всех участников международного рынка базисе для контроля и управления </a:t>
            </a:r>
            <a:r>
              <a:rPr lang="ru-RU" i="1" dirty="0">
                <a:solidFill>
                  <a:schemeClr val="tx1"/>
                </a:solidFill>
              </a:rPr>
              <a:t>качеством</a:t>
            </a:r>
            <a:r>
              <a:rPr lang="ru-RU" dirty="0">
                <a:solidFill>
                  <a:schemeClr val="tx1"/>
                </a:solidFill>
              </a:rPr>
              <a:t> товаров. Американское общество контроля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определило цели </a:t>
            </a:r>
            <a:r>
              <a:rPr lang="ru-RU" i="1" dirty="0">
                <a:solidFill>
                  <a:schemeClr val="tx1"/>
                </a:solidFill>
              </a:rPr>
              <a:t>ISO 9000</a:t>
            </a:r>
            <a:r>
              <a:rPr lang="ru-RU" dirty="0">
                <a:solidFill>
                  <a:schemeClr val="tx1"/>
                </a:solidFill>
              </a:rPr>
              <a:t> как помощь в развитии международного обмена товарами и услугами и кооперации в сфере интеллектуальной, научной, технологической и деловой активности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В </a:t>
            </a:r>
            <a:r>
              <a:rPr lang="ru-RU" i="1" dirty="0">
                <a:solidFill>
                  <a:schemeClr val="tx1"/>
                </a:solidFill>
              </a:rPr>
              <a:t>стандартах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ISO 9000</a:t>
            </a:r>
            <a:r>
              <a:rPr lang="ru-RU" dirty="0">
                <a:solidFill>
                  <a:schemeClr val="tx1"/>
                </a:solidFill>
              </a:rPr>
              <a:t> используется </a:t>
            </a:r>
            <a:r>
              <a:rPr lang="ru-RU" i="1" dirty="0">
                <a:solidFill>
                  <a:schemeClr val="tx1"/>
                </a:solidFill>
              </a:rPr>
              <a:t>определение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из </a:t>
            </a:r>
            <a:r>
              <a:rPr lang="ru-RU" i="1" dirty="0">
                <a:solidFill>
                  <a:schemeClr val="tx1"/>
                </a:solidFill>
              </a:rPr>
              <a:t>стандарта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 8402: " </a:t>
            </a:r>
            <a:r>
              <a:rPr lang="ru-RU" i="1" dirty="0">
                <a:solidFill>
                  <a:schemeClr val="tx1"/>
                </a:solidFill>
              </a:rPr>
              <a:t>Качество</a:t>
            </a:r>
            <a:r>
              <a:rPr lang="ru-RU" dirty="0">
                <a:solidFill>
                  <a:schemeClr val="tx1"/>
                </a:solidFill>
              </a:rPr>
              <a:t> - совокупность характеристик продукта, относящихся к его способности удовлетворять установленные или предполагаемые потребности". Аналогичное </a:t>
            </a:r>
            <a:r>
              <a:rPr lang="ru-RU" i="1" dirty="0">
                <a:solidFill>
                  <a:schemeClr val="tx1"/>
                </a:solidFill>
              </a:rPr>
              <a:t>определение</a:t>
            </a:r>
            <a:r>
              <a:rPr lang="ru-RU" dirty="0">
                <a:solidFill>
                  <a:schemeClr val="tx1"/>
                </a:solidFill>
              </a:rPr>
              <a:t> содержится в ГОСТ 15467-79: " </a:t>
            </a:r>
            <a:r>
              <a:rPr lang="ru-RU" i="1" dirty="0">
                <a:solidFill>
                  <a:schemeClr val="tx1"/>
                </a:solidFill>
              </a:rPr>
              <a:t>Качество</a:t>
            </a:r>
            <a:r>
              <a:rPr lang="ru-RU" dirty="0">
                <a:solidFill>
                  <a:schemeClr val="tx1"/>
                </a:solidFill>
              </a:rPr>
              <a:t> продукции - это совокупность свойств продукции, обусловливающих ее пригодность удовлетворять определенные потребности в соответствии с ее назначением". В </a:t>
            </a:r>
            <a:r>
              <a:rPr lang="ru-RU" i="1" dirty="0">
                <a:solidFill>
                  <a:schemeClr val="tx1"/>
                </a:solidFill>
              </a:rPr>
              <a:t>ISO 9000</a:t>
            </a:r>
            <a:r>
              <a:rPr lang="ru-RU" dirty="0">
                <a:solidFill>
                  <a:schemeClr val="tx1"/>
                </a:solidFill>
              </a:rPr>
              <a:t> вводится понятие системы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(QS - </a:t>
            </a:r>
            <a:r>
              <a:rPr lang="ru-RU" i="1" dirty="0" err="1">
                <a:solidFill>
                  <a:schemeClr val="tx1"/>
                </a:solidFill>
              </a:rPr>
              <a:t>Quality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System</a:t>
            </a:r>
            <a:r>
              <a:rPr lang="ru-RU" dirty="0">
                <a:solidFill>
                  <a:schemeClr val="tx1"/>
                </a:solidFill>
              </a:rPr>
              <a:t>), под которой понимают документальную систему с руководствами и описаниями процедур достижения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. Другими словами, система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есть совокупность организационной структуры, ответственности, процедур, процессов и ресурсов, обеспечивающая осуществление общего руководства </a:t>
            </a:r>
            <a:r>
              <a:rPr lang="ru-RU" i="1" dirty="0">
                <a:solidFill>
                  <a:schemeClr val="tx1"/>
                </a:solidFill>
              </a:rPr>
              <a:t>качеством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94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Система</a:t>
            </a:r>
            <a:r>
              <a:rPr lang="ru-RU" dirty="0"/>
              <a:t> </a:t>
            </a:r>
            <a:r>
              <a:rPr lang="ru-RU" i="1" dirty="0"/>
              <a:t>качества</a:t>
            </a:r>
            <a:r>
              <a:rPr lang="ru-RU" dirty="0"/>
              <a:t> обычно представляет собой совокупность трех слоев документов: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описание политики управления для каждого системного элемента;</a:t>
            </a:r>
          </a:p>
          <a:p>
            <a:r>
              <a:rPr lang="ru-RU" dirty="0">
                <a:solidFill>
                  <a:schemeClr val="tx1"/>
                </a:solidFill>
              </a:rPr>
              <a:t>описание процедур управления </a:t>
            </a:r>
            <a:r>
              <a:rPr lang="ru-RU" i="1" dirty="0">
                <a:solidFill>
                  <a:schemeClr val="tx1"/>
                </a:solidFill>
              </a:rPr>
              <a:t>качеством</a:t>
            </a:r>
            <a:r>
              <a:rPr lang="ru-RU" dirty="0">
                <a:solidFill>
                  <a:schemeClr val="tx1"/>
                </a:solidFill>
              </a:rPr>
              <a:t> (что, где, кем и когда должно быть сделано);</a:t>
            </a:r>
          </a:p>
          <a:p>
            <a:r>
              <a:rPr lang="ru-RU" dirty="0">
                <a:solidFill>
                  <a:schemeClr val="tx1"/>
                </a:solidFill>
              </a:rPr>
              <a:t>тесты, планы, инструкции и т. 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98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5484"/>
            <a:ext cx="10515600" cy="1325563"/>
          </a:xfrm>
        </p:spPr>
        <p:txBody>
          <a:bodyPr>
            <a:noAutofit/>
          </a:bodyPr>
          <a:lstStyle/>
          <a:p>
            <a:r>
              <a:rPr lang="ru-RU" sz="2000" i="1" dirty="0"/>
              <a:t>Сертификация</a:t>
            </a:r>
            <a:r>
              <a:rPr lang="ru-RU" sz="2000" dirty="0"/>
              <a:t> предприятий по </a:t>
            </a:r>
            <a:r>
              <a:rPr lang="ru-RU" sz="2000" i="1" dirty="0"/>
              <a:t>стандартам</a:t>
            </a:r>
            <a:r>
              <a:rPr lang="ru-RU" sz="2000" dirty="0"/>
              <a:t> </a:t>
            </a:r>
            <a:r>
              <a:rPr lang="ru-RU" sz="2000" i="1" dirty="0"/>
              <a:t>ISO 9001</a:t>
            </a:r>
            <a:r>
              <a:rPr lang="ru-RU" sz="2000" dirty="0"/>
              <a:t>-9003 выполняется некоторой уполномоченной внешней организацией. Наличие сертификата </a:t>
            </a:r>
            <a:r>
              <a:rPr lang="ru-RU" sz="2000" i="1" dirty="0"/>
              <a:t>качества</a:t>
            </a:r>
            <a:r>
              <a:rPr lang="ru-RU" sz="2000" dirty="0"/>
              <a:t> - одно из важных условий для успеха коммерческой деятельности предприятий.</a:t>
            </a:r>
            <a:br>
              <a:rPr lang="ru-RU" sz="2000" dirty="0"/>
            </a:br>
            <a:r>
              <a:rPr lang="ru-RU" sz="2000" i="1" dirty="0"/>
              <a:t>Вторичные стандарты</a:t>
            </a:r>
            <a:r>
              <a:rPr lang="ru-RU" sz="2000" dirty="0"/>
              <a:t> включают в себя: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938" y="2044581"/>
            <a:ext cx="8534400" cy="3615267"/>
          </a:xfrm>
        </p:spPr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SO 9000</a:t>
            </a:r>
            <a:r>
              <a:rPr lang="ru-RU" dirty="0">
                <a:solidFill>
                  <a:schemeClr val="tx1"/>
                </a:solidFill>
              </a:rPr>
              <a:t> - основные понятия, руководство по применению </a:t>
            </a:r>
            <a:r>
              <a:rPr lang="ru-RU" i="1" dirty="0">
                <a:solidFill>
                  <a:schemeClr val="tx1"/>
                </a:solidFill>
              </a:rPr>
              <a:t>ISO 9001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i="1" dirty="0">
                <a:solidFill>
                  <a:schemeClr val="tx1"/>
                </a:solidFill>
              </a:rPr>
              <a:t>ISO 9004</a:t>
            </a:r>
            <a:r>
              <a:rPr lang="ru-RU" dirty="0">
                <a:solidFill>
                  <a:schemeClr val="tx1"/>
                </a:solidFill>
              </a:rPr>
              <a:t> - элементы систем управления </a:t>
            </a:r>
            <a:r>
              <a:rPr lang="ru-RU" i="1" dirty="0">
                <a:solidFill>
                  <a:schemeClr val="tx1"/>
                </a:solidFill>
              </a:rPr>
              <a:t>качеством</a:t>
            </a:r>
            <a:r>
              <a:rPr lang="ru-RU" dirty="0">
                <a:solidFill>
                  <a:schemeClr val="tx1"/>
                </a:solidFill>
              </a:rPr>
              <a:t>. </a:t>
            </a:r>
            <a:r>
              <a:rPr lang="ru-RU" i="1" dirty="0">
                <a:solidFill>
                  <a:schemeClr val="tx1"/>
                </a:solidFill>
              </a:rPr>
              <a:t>Поддерживающие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стандарты</a:t>
            </a:r>
            <a:r>
              <a:rPr lang="ru-RU" dirty="0">
                <a:solidFill>
                  <a:schemeClr val="tx1"/>
                </a:solidFill>
              </a:rPr>
              <a:t> предназначены для развития и установки систем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ISO 10011 - аудит, критерии для аудита систем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;</a:t>
            </a:r>
          </a:p>
          <a:p>
            <a:r>
              <a:rPr lang="ru-RU" dirty="0">
                <a:solidFill>
                  <a:schemeClr val="tx1"/>
                </a:solidFill>
              </a:rPr>
              <a:t>ISO 10012 - требования для измерительного оборудования;</a:t>
            </a:r>
          </a:p>
          <a:p>
            <a:r>
              <a:rPr lang="ru-RU" dirty="0">
                <a:solidFill>
                  <a:schemeClr val="tx1"/>
                </a:solidFill>
              </a:rPr>
              <a:t>ISO 10013 - пособие для развития руководств по управлению </a:t>
            </a:r>
            <a:r>
              <a:rPr lang="ru-RU" i="1" dirty="0">
                <a:solidFill>
                  <a:schemeClr val="tx1"/>
                </a:solidFill>
              </a:rPr>
              <a:t>качеством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85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Часть этих </a:t>
            </a:r>
            <a:r>
              <a:rPr lang="ru-RU" i="1" dirty="0"/>
              <a:t>стандартов</a:t>
            </a:r>
            <a:r>
              <a:rPr lang="ru-RU" dirty="0"/>
              <a:t> утверждена как государственные </a:t>
            </a:r>
            <a:r>
              <a:rPr lang="ru-RU" i="1" dirty="0"/>
              <a:t>стандарты</a:t>
            </a:r>
            <a:r>
              <a:rPr lang="ru-RU" dirty="0"/>
              <a:t> Российской Федерации. В частности, к ним относятся: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0"/>
            <a:ext cx="10527870" cy="360632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ГОСТ Р ИСО 9001-96 "Системы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. Модель обеспечения качества при проектировании, разработке, производстве, монтаже и обслуживании";</a:t>
            </a:r>
          </a:p>
          <a:p>
            <a:r>
              <a:rPr lang="ru-RU" dirty="0">
                <a:solidFill>
                  <a:schemeClr val="tx1"/>
                </a:solidFill>
              </a:rPr>
              <a:t>ГОСТ Р ИСО 9002-96 "Системы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. Модель обеспечения качества при производстве, монтаже и обслуживании";</a:t>
            </a:r>
          </a:p>
          <a:p>
            <a:r>
              <a:rPr lang="ru-RU" dirty="0">
                <a:solidFill>
                  <a:schemeClr val="tx1"/>
                </a:solidFill>
              </a:rPr>
              <a:t>ГОСТ Р ИСО 9003-96 "Системы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. Модель обеспечения качества при окончательном контроле и испытаниях".</a:t>
            </a:r>
          </a:p>
        </p:txBody>
      </p:sp>
    </p:spTree>
    <p:extLst>
      <p:ext uri="{BB962C8B-B14F-4D97-AF65-F5344CB8AC3E}">
        <p14:creationId xmlns:p14="http://schemas.microsoft.com/office/powerpoint/2010/main" val="112256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5304"/>
            <a:ext cx="10515600" cy="1325563"/>
          </a:xfrm>
        </p:spPr>
        <p:txBody>
          <a:bodyPr>
            <a:noAutofit/>
          </a:bodyPr>
          <a:lstStyle/>
          <a:p>
            <a:r>
              <a:rPr lang="ru-RU" sz="2800" dirty="0"/>
              <a:t>В настоящее время разработана новая версия </a:t>
            </a:r>
            <a:r>
              <a:rPr lang="ru-RU" sz="2800" i="1" dirty="0"/>
              <a:t>стандартов</a:t>
            </a:r>
            <a:r>
              <a:rPr lang="ru-RU" sz="2800" dirty="0"/>
              <a:t> серии </a:t>
            </a:r>
            <a:r>
              <a:rPr lang="ru-RU" sz="2800" i="1" dirty="0"/>
              <a:t>ISO 9000</a:t>
            </a:r>
            <a:r>
              <a:rPr lang="ru-RU" sz="2800" dirty="0"/>
              <a:t> под названием </a:t>
            </a:r>
            <a:r>
              <a:rPr lang="ru-RU" sz="2800" i="1" dirty="0"/>
              <a:t>ISO 9000</a:t>
            </a:r>
            <a:r>
              <a:rPr lang="ru-RU" sz="2800" dirty="0"/>
              <a:t>:2000 </a:t>
            </a:r>
            <a:r>
              <a:rPr lang="ru-RU" sz="2800" i="1" dirty="0" err="1"/>
              <a:t>Quality</a:t>
            </a:r>
            <a:r>
              <a:rPr lang="ru-RU" sz="2800" i="1" dirty="0"/>
              <a:t> </a:t>
            </a:r>
            <a:r>
              <a:rPr lang="ru-RU" sz="2800" i="1" dirty="0" err="1"/>
              <a:t>management</a:t>
            </a:r>
            <a:r>
              <a:rPr lang="ru-RU" sz="2800" dirty="0"/>
              <a:t> </a:t>
            </a:r>
            <a:r>
              <a:rPr lang="ru-RU" sz="2800" dirty="0" err="1"/>
              <a:t>systems</a:t>
            </a:r>
            <a:r>
              <a:rPr lang="ru-RU" sz="2800" dirty="0"/>
              <a:t> (системы управления </a:t>
            </a:r>
            <a:r>
              <a:rPr lang="ru-RU" sz="2800" i="1" dirty="0"/>
              <a:t>качеством</a:t>
            </a:r>
            <a:r>
              <a:rPr lang="ru-RU" sz="2800" dirty="0"/>
              <a:t> ), в которую включены следующие документы: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0365"/>
            <a:ext cx="10515600" cy="4351338"/>
          </a:xfrm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ISO 9000</a:t>
            </a:r>
            <a:r>
              <a:rPr lang="en-US" dirty="0">
                <a:solidFill>
                  <a:schemeClr val="tx1"/>
                </a:solidFill>
              </a:rPr>
              <a:t>:2000 </a:t>
            </a:r>
            <a:r>
              <a:rPr lang="en-US" i="1" dirty="0">
                <a:solidFill>
                  <a:schemeClr val="tx1"/>
                </a:solidFill>
              </a:rPr>
              <a:t>Fundamentals</a:t>
            </a:r>
            <a:r>
              <a:rPr lang="en-US" dirty="0">
                <a:solidFill>
                  <a:schemeClr val="tx1"/>
                </a:solidFill>
              </a:rPr>
              <a:t> and </a:t>
            </a:r>
            <a:r>
              <a:rPr lang="en-US" i="1" dirty="0">
                <a:solidFill>
                  <a:schemeClr val="tx1"/>
                </a:solidFill>
              </a:rPr>
              <a:t>vocabulary</a:t>
            </a:r>
            <a:r>
              <a:rPr lang="en-US" dirty="0">
                <a:solidFill>
                  <a:schemeClr val="tx1"/>
                </a:solidFill>
              </a:rPr>
              <a:t> (</a:t>
            </a:r>
            <a:r>
              <a:rPr lang="ru-RU" dirty="0">
                <a:solidFill>
                  <a:schemeClr val="tx1"/>
                </a:solidFill>
              </a:rPr>
              <a:t>основы и терминология);</a:t>
            </a:r>
          </a:p>
          <a:p>
            <a:r>
              <a:rPr lang="en-US" i="1" dirty="0">
                <a:solidFill>
                  <a:schemeClr val="tx1"/>
                </a:solidFill>
              </a:rPr>
              <a:t>ISO 9001</a:t>
            </a:r>
            <a:r>
              <a:rPr lang="en-US" dirty="0">
                <a:solidFill>
                  <a:schemeClr val="tx1"/>
                </a:solidFill>
              </a:rPr>
              <a:t>:2000 Requirements (</a:t>
            </a:r>
            <a:r>
              <a:rPr lang="ru-RU" dirty="0">
                <a:solidFill>
                  <a:schemeClr val="tx1"/>
                </a:solidFill>
              </a:rPr>
              <a:t>требования);</a:t>
            </a:r>
          </a:p>
          <a:p>
            <a:r>
              <a:rPr lang="en-US" i="1" dirty="0">
                <a:solidFill>
                  <a:schemeClr val="tx1"/>
                </a:solidFill>
              </a:rPr>
              <a:t>ISO 9004</a:t>
            </a:r>
            <a:r>
              <a:rPr lang="en-US" dirty="0">
                <a:solidFill>
                  <a:schemeClr val="tx1"/>
                </a:solidFill>
              </a:rPr>
              <a:t>:2000 Guidelines for </a:t>
            </a:r>
            <a:r>
              <a:rPr lang="en-US" i="1" dirty="0">
                <a:solidFill>
                  <a:schemeClr val="tx1"/>
                </a:solidFill>
              </a:rPr>
              <a:t>performance improvement</a:t>
            </a:r>
            <a:r>
              <a:rPr lang="en-US" dirty="0">
                <a:solidFill>
                  <a:schemeClr val="tx1"/>
                </a:solidFill>
              </a:rPr>
              <a:t> (</a:t>
            </a:r>
            <a:r>
              <a:rPr lang="ru-RU" dirty="0">
                <a:solidFill>
                  <a:schemeClr val="tx1"/>
                </a:solidFill>
              </a:rPr>
              <a:t>руководство по развитию).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73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Общая постановка задачи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>
                <a:solidFill>
                  <a:schemeClr val="tx1"/>
                </a:solidFill>
              </a:rPr>
              <a:t>Качество</a:t>
            </a:r>
            <a:r>
              <a:rPr lang="ru-RU" dirty="0">
                <a:solidFill>
                  <a:schemeClr val="tx1"/>
                </a:solidFill>
              </a:rPr>
              <a:t> ИС связано с дефектами, заложенными на этапе проектирования и проявляющимися в процессе эксплуатации. Свойства ИС, в том числе и дефектологические, могут проявляться лишь во взаимодействии с внешней средой, включающей технические средства, персонал, информационное и программное окружение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В зависимости от целей исследования и этапов жизненного </a:t>
            </a:r>
            <a:r>
              <a:rPr lang="ru-RU" i="1" dirty="0">
                <a:solidFill>
                  <a:schemeClr val="tx1"/>
                </a:solidFill>
              </a:rPr>
              <a:t>цикла</a:t>
            </a:r>
            <a:r>
              <a:rPr lang="ru-RU" dirty="0">
                <a:solidFill>
                  <a:schemeClr val="tx1"/>
                </a:solidFill>
              </a:rPr>
              <a:t> ИС дефектологические свойства разделяют на </a:t>
            </a:r>
            <a:r>
              <a:rPr lang="ru-RU" i="1" dirty="0" err="1">
                <a:solidFill>
                  <a:schemeClr val="tx1"/>
                </a:solidFill>
              </a:rPr>
              <a:t>дефектогенность</a:t>
            </a:r>
            <a:r>
              <a:rPr lang="ru-RU" dirty="0">
                <a:solidFill>
                  <a:schemeClr val="tx1"/>
                </a:solidFill>
              </a:rPr>
              <a:t>, </a:t>
            </a:r>
            <a:r>
              <a:rPr lang="ru-RU" i="1" dirty="0">
                <a:solidFill>
                  <a:schemeClr val="tx1"/>
                </a:solidFill>
              </a:rPr>
              <a:t>дефектабельность</a:t>
            </a:r>
            <a:r>
              <a:rPr lang="ru-RU" dirty="0">
                <a:solidFill>
                  <a:schemeClr val="tx1"/>
                </a:solidFill>
              </a:rPr>
              <a:t> и </a:t>
            </a:r>
            <a:r>
              <a:rPr lang="ru-RU" i="1" dirty="0" err="1">
                <a:solidFill>
                  <a:schemeClr val="tx1"/>
                </a:solidFill>
              </a:rPr>
              <a:t>дефектоскопичность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81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804017" y="11761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Главное отличие новой версии от предыдущей состоит в том, что она обусловлена стремлением упростить практическое использование </a:t>
            </a:r>
            <a:r>
              <a:rPr lang="ru-RU" i="1" dirty="0">
                <a:solidFill>
                  <a:schemeClr val="tx1"/>
                </a:solidFill>
              </a:rPr>
              <a:t>стандартов</a:t>
            </a:r>
            <a:r>
              <a:rPr lang="ru-RU" dirty="0">
                <a:solidFill>
                  <a:schemeClr val="tx1"/>
                </a:solidFill>
              </a:rPr>
              <a:t>, направлена на их лучшую гармонизацию и заключаются в следующем.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 </a:t>
            </a:r>
            <a:r>
              <a:rPr lang="ru-RU" i="1" dirty="0">
                <a:solidFill>
                  <a:schemeClr val="tx1"/>
                </a:solidFill>
              </a:rPr>
              <a:t>стандарте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ISO 9001</a:t>
            </a:r>
            <a:r>
              <a:rPr lang="ru-RU" dirty="0">
                <a:solidFill>
                  <a:schemeClr val="tx1"/>
                </a:solidFill>
              </a:rPr>
              <a:t> минимизируется объем требований к системе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. </a:t>
            </a:r>
            <a:r>
              <a:rPr lang="ru-RU" i="1" dirty="0">
                <a:solidFill>
                  <a:schemeClr val="tx1"/>
                </a:solidFill>
              </a:rPr>
              <a:t>Стандарты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ISO 9002</a:t>
            </a:r>
            <a:r>
              <a:rPr lang="ru-RU" dirty="0">
                <a:solidFill>
                  <a:schemeClr val="tx1"/>
                </a:solidFill>
              </a:rPr>
              <a:t>-9003 из новой версии исключаются. Расширяется круг контролируемых ресурсов, в их число включены такие элементы, как </a:t>
            </a:r>
            <a:r>
              <a:rPr lang="ru-RU" i="1" dirty="0">
                <a:solidFill>
                  <a:schemeClr val="tx1"/>
                </a:solidFill>
              </a:rPr>
              <a:t>информация</a:t>
            </a:r>
            <a:r>
              <a:rPr lang="ru-RU" dirty="0">
                <a:solidFill>
                  <a:schemeClr val="tx1"/>
                </a:solidFill>
              </a:rPr>
              <a:t>, коммуникации, </a:t>
            </a:r>
            <a:r>
              <a:rPr lang="ru-RU" i="1" dirty="0">
                <a:solidFill>
                  <a:schemeClr val="tx1"/>
                </a:solidFill>
              </a:rPr>
              <a:t>инфраструктура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41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Введенные в </a:t>
            </a:r>
            <a:r>
              <a:rPr lang="ru-RU" i="1" dirty="0"/>
              <a:t>стандарте</a:t>
            </a:r>
            <a:r>
              <a:rPr lang="ru-RU" dirty="0"/>
              <a:t> </a:t>
            </a:r>
            <a:r>
              <a:rPr lang="ru-RU" i="1" dirty="0"/>
              <a:t>ISO 9004</a:t>
            </a:r>
            <a:r>
              <a:rPr lang="ru-RU" dirty="0"/>
              <a:t> двадцать элементов </a:t>
            </a:r>
            <a:r>
              <a:rPr lang="ru-RU" i="1" dirty="0"/>
              <a:t>качества</a:t>
            </a:r>
            <a:r>
              <a:rPr lang="ru-RU" dirty="0"/>
              <a:t> сворачиваются в четыре группы: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0929" y="65192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распределение ответственности (</a:t>
            </a:r>
            <a:r>
              <a:rPr lang="en-US" dirty="0">
                <a:solidFill>
                  <a:schemeClr val="tx1"/>
                </a:solidFill>
              </a:rPr>
              <a:t>management responsibility);</a:t>
            </a:r>
          </a:p>
          <a:p>
            <a:r>
              <a:rPr lang="ru-RU" dirty="0">
                <a:solidFill>
                  <a:schemeClr val="tx1"/>
                </a:solidFill>
              </a:rPr>
              <a:t>управление ресурсами (</a:t>
            </a:r>
            <a:r>
              <a:rPr lang="en-US" dirty="0">
                <a:solidFill>
                  <a:schemeClr val="tx1"/>
                </a:solidFill>
              </a:rPr>
              <a:t>resource management);</a:t>
            </a:r>
          </a:p>
          <a:p>
            <a:r>
              <a:rPr lang="ru-RU" dirty="0">
                <a:solidFill>
                  <a:schemeClr val="tx1"/>
                </a:solidFill>
              </a:rPr>
              <a:t>реализация продукции и услуг (</a:t>
            </a:r>
            <a:r>
              <a:rPr lang="en-US" dirty="0">
                <a:solidFill>
                  <a:schemeClr val="tx1"/>
                </a:solidFill>
              </a:rPr>
              <a:t>product and/or service realization);</a:t>
            </a:r>
          </a:p>
          <a:p>
            <a:r>
              <a:rPr lang="ru-RU" dirty="0">
                <a:solidFill>
                  <a:schemeClr val="tx1"/>
                </a:solidFill>
              </a:rPr>
              <a:t>измерения и анализ (</a:t>
            </a:r>
            <a:r>
              <a:rPr lang="en-US" dirty="0">
                <a:solidFill>
                  <a:schemeClr val="tx1"/>
                </a:solidFill>
              </a:rPr>
              <a:t>measurement, analysis, and improvement).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661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5291" y="979591"/>
            <a:ext cx="10515600" cy="4351338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chemeClr val="tx1"/>
                </a:solidFill>
              </a:rPr>
              <a:t>Сертификация</a:t>
            </a:r>
            <a:r>
              <a:rPr lang="ru-RU" dirty="0">
                <a:solidFill>
                  <a:schemeClr val="tx1"/>
                </a:solidFill>
              </a:rPr>
              <a:t> предприятий по </a:t>
            </a:r>
            <a:r>
              <a:rPr lang="ru-RU" i="1" dirty="0">
                <a:solidFill>
                  <a:schemeClr val="tx1"/>
                </a:solidFill>
              </a:rPr>
              <a:t>стандартам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ISO 9001</a:t>
            </a:r>
            <a:r>
              <a:rPr lang="ru-RU" dirty="0">
                <a:solidFill>
                  <a:schemeClr val="tx1"/>
                </a:solidFill>
              </a:rPr>
              <a:t>-9003 выполняется некоторой уполномоченной внешней организацией. Наличие сертификата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- одно из важных условий для успеха коммерческой деятельности предприятий.</a:t>
            </a:r>
          </a:p>
          <a:p>
            <a:r>
              <a:rPr lang="ru-RU" i="1" dirty="0">
                <a:solidFill>
                  <a:schemeClr val="tx1"/>
                </a:solidFill>
              </a:rPr>
              <a:t>Стандарты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ISO</a:t>
            </a:r>
            <a:r>
              <a:rPr lang="ru-RU" dirty="0">
                <a:solidFill>
                  <a:schemeClr val="tx1"/>
                </a:solidFill>
              </a:rPr>
              <a:t> 14000 являются также системой управления влиянием на окружающую среду; они, как и </a:t>
            </a:r>
            <a:r>
              <a:rPr lang="ru-RU" i="1" dirty="0">
                <a:solidFill>
                  <a:schemeClr val="tx1"/>
                </a:solidFill>
              </a:rPr>
              <a:t>ISO 9000</a:t>
            </a:r>
            <a:r>
              <a:rPr lang="ru-RU" dirty="0">
                <a:solidFill>
                  <a:schemeClr val="tx1"/>
                </a:solidFill>
              </a:rPr>
              <a:t>, реализуются в процессе </a:t>
            </a:r>
            <a:r>
              <a:rPr lang="ru-RU" i="1" dirty="0">
                <a:solidFill>
                  <a:schemeClr val="tx1"/>
                </a:solidFill>
              </a:rPr>
              <a:t>сертификации</a:t>
            </a:r>
            <a:r>
              <a:rPr lang="ru-RU" dirty="0">
                <a:solidFill>
                  <a:schemeClr val="tx1"/>
                </a:solidFill>
              </a:rPr>
              <a:t> предприятий, задают процедуры управления и </a:t>
            </a:r>
            <a:r>
              <a:rPr lang="ru-RU" i="1" dirty="0">
                <a:solidFill>
                  <a:schemeClr val="tx1"/>
                </a:solidFill>
              </a:rPr>
              <a:t>контроль</a:t>
            </a:r>
            <a:r>
              <a:rPr lang="ru-RU" dirty="0">
                <a:solidFill>
                  <a:schemeClr val="tx1"/>
                </a:solidFill>
              </a:rPr>
              <a:t> документации, </a:t>
            </a:r>
            <a:r>
              <a:rPr lang="ru-RU" i="1" dirty="0">
                <a:solidFill>
                  <a:schemeClr val="tx1"/>
                </a:solidFill>
              </a:rPr>
              <a:t>аудит</a:t>
            </a:r>
            <a:r>
              <a:rPr lang="ru-RU" dirty="0">
                <a:solidFill>
                  <a:schemeClr val="tx1"/>
                </a:solidFill>
              </a:rPr>
              <a:t>, подразумевают соответствующее обучение и сбор статистики. Кроме требований заказчиков и покупателей, в них воплощаются внутренние требования организации.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550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121" y="1340029"/>
            <a:ext cx="8534401" cy="22816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64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 err="1"/>
              <a:t>Дефектогенность</a:t>
            </a:r>
            <a:r>
              <a:rPr lang="ru-RU" dirty="0"/>
              <a:t> определяется влиянием следующих факторов: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численностью разработчиков ИС, их профессиональными психофизиологическими характеристиками;</a:t>
            </a:r>
          </a:p>
          <a:p>
            <a:r>
              <a:rPr lang="ru-RU" dirty="0">
                <a:solidFill>
                  <a:schemeClr val="tx1"/>
                </a:solidFill>
              </a:rPr>
              <a:t>условиями и организацией процесса разработки ИС;</a:t>
            </a:r>
          </a:p>
          <a:p>
            <a:r>
              <a:rPr lang="ru-RU" dirty="0">
                <a:solidFill>
                  <a:schemeClr val="tx1"/>
                </a:solidFill>
              </a:rPr>
              <a:t>характеристиками инструментальных средств и комплексов ИС;</a:t>
            </a:r>
          </a:p>
          <a:p>
            <a:r>
              <a:rPr lang="ru-RU" dirty="0">
                <a:solidFill>
                  <a:schemeClr val="tx1"/>
                </a:solidFill>
              </a:rPr>
              <a:t>сложностью задач, решаемых ИС;</a:t>
            </a:r>
          </a:p>
          <a:p>
            <a:r>
              <a:rPr lang="ru-RU" dirty="0">
                <a:solidFill>
                  <a:schemeClr val="tx1"/>
                </a:solidFill>
              </a:rPr>
              <a:t>степенью агрессивности внешней среды (потенциальной возможностью внешней среды вносить преднамеренные дефекты, например, воздействие вирусов).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70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550" y="8607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</a:t>
            </a:r>
            <a:r>
              <a:rPr lang="ru-RU" sz="3600" i="1" dirty="0"/>
              <a:t>Дефектабельность</a:t>
            </a:r>
            <a:r>
              <a:rPr lang="ru-RU" sz="3600" dirty="0"/>
              <a:t> характеризует наличие дефектов ИС и определяется их количеством и местонахождением. Другими факторами, влияющими на </a:t>
            </a:r>
            <a:r>
              <a:rPr lang="ru-RU" sz="3600" i="1" dirty="0"/>
              <a:t>дефектабельность</a:t>
            </a:r>
            <a:r>
              <a:rPr lang="ru-RU" sz="3600" dirty="0"/>
              <a:t>, являются: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4550" y="2387021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структурно-конструктивные особенности ИС;</a:t>
            </a:r>
          </a:p>
          <a:p>
            <a:r>
              <a:rPr lang="ru-RU" dirty="0">
                <a:solidFill>
                  <a:schemeClr val="tx1"/>
                </a:solidFill>
              </a:rPr>
              <a:t>интенсивность и характеристики ошибок, приводящих к дефектам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1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i="1" dirty="0" err="1"/>
              <a:t>Дефектоскопичность</a:t>
            </a:r>
            <a:r>
              <a:rPr lang="ru-RU" sz="2800" dirty="0"/>
              <a:t> характеризует возможность проявления дефектов в виде отказов и сбоев в процессе отладки, испытаний или эксплуатации. На </a:t>
            </a:r>
            <a:r>
              <a:rPr lang="ru-RU" sz="2800" i="1" dirty="0" err="1"/>
              <a:t>дефектоскопичность</a:t>
            </a:r>
            <a:r>
              <a:rPr lang="ru-RU" sz="2800" dirty="0"/>
              <a:t> влияют: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количество, типы и характер распределения дефектов;</a:t>
            </a:r>
          </a:p>
          <a:p>
            <a:r>
              <a:rPr lang="ru-RU" dirty="0">
                <a:solidFill>
                  <a:schemeClr val="tx1"/>
                </a:solidFill>
              </a:rPr>
              <a:t>устойчивость ИС к проявлению дефектов;</a:t>
            </a:r>
          </a:p>
          <a:p>
            <a:r>
              <a:rPr lang="ru-RU" dirty="0">
                <a:solidFill>
                  <a:schemeClr val="tx1"/>
                </a:solidFill>
              </a:rPr>
              <a:t>характеристики средств контроля и диагностики дефектов;</a:t>
            </a:r>
          </a:p>
          <a:p>
            <a:r>
              <a:rPr lang="ru-RU" dirty="0">
                <a:solidFill>
                  <a:schemeClr val="tx1"/>
                </a:solidFill>
              </a:rPr>
              <a:t>квалификация обслуживающего персонала.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74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 </a:t>
            </a:r>
            <a:r>
              <a:rPr lang="ru-RU" i="1" dirty="0" smtClean="0"/>
              <a:t>качества</a:t>
            </a:r>
            <a:r>
              <a:rPr lang="ru-RU" dirty="0" smtClean="0"/>
              <a:t> ИС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Это крайне сложная задача </a:t>
            </a:r>
            <a:r>
              <a:rPr lang="ru-RU" dirty="0">
                <a:solidFill>
                  <a:schemeClr val="tx1"/>
                </a:solidFill>
              </a:rPr>
              <a:t>из-за многообразия интересов пользователей. Поэтому невозможно предложить одну универсальную меру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и приходится использовать ряд характеристик, охватывающих весь спектр предъявляемых требований. Наиболее близки к задачам оценки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ИС </a:t>
            </a:r>
            <a:r>
              <a:rPr lang="ru-RU" i="1" dirty="0">
                <a:solidFill>
                  <a:schemeClr val="tx1"/>
                </a:solidFill>
              </a:rPr>
              <a:t>модели качества программного обеспечения</a:t>
            </a:r>
            <a:r>
              <a:rPr lang="ru-RU" dirty="0">
                <a:solidFill>
                  <a:schemeClr val="tx1"/>
                </a:solidFill>
              </a:rPr>
              <a:t>, являющегося одним из важных составных частей ИС. В настоящее время используется несколько абстрактных </a:t>
            </a:r>
            <a:r>
              <a:rPr lang="ru-RU" i="1" dirty="0">
                <a:solidFill>
                  <a:schemeClr val="tx1"/>
                </a:solidFill>
              </a:rPr>
              <a:t>моделей качества программного обеспечения</a:t>
            </a:r>
            <a:r>
              <a:rPr lang="ru-RU" dirty="0">
                <a:solidFill>
                  <a:schemeClr val="tx1"/>
                </a:solidFill>
              </a:rPr>
              <a:t>, основанных на определениях характеристики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, показателя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, критерия и </a:t>
            </a:r>
            <a:r>
              <a:rPr lang="ru-RU" i="1" dirty="0">
                <a:solidFill>
                  <a:schemeClr val="tx1"/>
                </a:solidFill>
              </a:rPr>
              <a:t>метрики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73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Критерий </a:t>
            </a:r>
            <a:r>
              <a:rPr lang="ru-RU" dirty="0">
                <a:solidFill>
                  <a:schemeClr val="tx1"/>
                </a:solidFill>
              </a:rPr>
              <a:t>может быть определен как независимый </a:t>
            </a:r>
            <a:r>
              <a:rPr lang="ru-RU" i="1" dirty="0">
                <a:solidFill>
                  <a:schemeClr val="tx1"/>
                </a:solidFill>
              </a:rPr>
              <a:t>атрибут</a:t>
            </a:r>
            <a:r>
              <a:rPr lang="ru-RU" dirty="0">
                <a:solidFill>
                  <a:schemeClr val="tx1"/>
                </a:solidFill>
              </a:rPr>
              <a:t> ИС или процесса ее создания. С помощью такого критерия может быть измерена характеристика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ИС на основе той или иной </a:t>
            </a:r>
            <a:r>
              <a:rPr lang="ru-RU" i="1" dirty="0">
                <a:solidFill>
                  <a:schemeClr val="tx1"/>
                </a:solidFill>
              </a:rPr>
              <a:t>метрики</a:t>
            </a:r>
            <a:r>
              <a:rPr lang="ru-RU" dirty="0">
                <a:solidFill>
                  <a:schemeClr val="tx1"/>
                </a:solidFill>
              </a:rPr>
              <a:t>. Совокупность нескольких критериев определяет </a:t>
            </a:r>
            <a:r>
              <a:rPr lang="ru-RU" i="1" dirty="0">
                <a:solidFill>
                  <a:schemeClr val="tx1"/>
                </a:solidFill>
              </a:rPr>
              <a:t>показатель</a:t>
            </a:r>
            <a:r>
              <a:rPr lang="ru-RU" dirty="0">
                <a:solidFill>
                  <a:schemeClr val="tx1"/>
                </a:solidFill>
              </a:rPr>
              <a:t>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,формируемый исходя из требований, предъявляемых к ИС. В настоящее время наибольшее распространение получила </a:t>
            </a:r>
            <a:r>
              <a:rPr lang="ru-RU" i="1" dirty="0">
                <a:solidFill>
                  <a:schemeClr val="tx1"/>
                </a:solidFill>
              </a:rPr>
              <a:t>иерархическая модель </a:t>
            </a:r>
            <a:r>
              <a:rPr lang="ru-RU" dirty="0">
                <a:solidFill>
                  <a:schemeClr val="tx1"/>
                </a:solidFill>
              </a:rPr>
              <a:t>взаимосвязи компонентов </a:t>
            </a:r>
            <a:r>
              <a:rPr lang="ru-RU" i="1" dirty="0">
                <a:solidFill>
                  <a:schemeClr val="tx1"/>
                </a:solidFill>
              </a:rPr>
              <a:t>качества</a:t>
            </a:r>
            <a:r>
              <a:rPr lang="ru-RU" dirty="0">
                <a:solidFill>
                  <a:schemeClr val="tx1"/>
                </a:solidFill>
              </a:rPr>
              <a:t> ИС.</a:t>
            </a:r>
          </a:p>
        </p:txBody>
      </p:sp>
    </p:spTree>
    <p:extLst>
      <p:ext uri="{BB962C8B-B14F-4D97-AF65-F5344CB8AC3E}">
        <p14:creationId xmlns:p14="http://schemas.microsoft.com/office/powerpoint/2010/main" val="24706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 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начале </a:t>
            </a:r>
            <a:r>
              <a:rPr lang="ru-RU" dirty="0"/>
              <a:t>определяются характеристики </a:t>
            </a:r>
            <a:r>
              <a:rPr lang="ru-RU" i="1" dirty="0"/>
              <a:t>качества</a:t>
            </a:r>
            <a:r>
              <a:rPr lang="ru-RU" dirty="0"/>
              <a:t>, в числе которых могут быть, например: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общая полезность;</a:t>
            </a:r>
          </a:p>
          <a:p>
            <a:r>
              <a:rPr lang="ru-RU" dirty="0">
                <a:solidFill>
                  <a:schemeClr val="tx1"/>
                </a:solidFill>
              </a:rPr>
              <a:t>исходная полезность;</a:t>
            </a:r>
          </a:p>
          <a:p>
            <a:r>
              <a:rPr lang="ru-RU" i="1" dirty="0">
                <a:solidFill>
                  <a:schemeClr val="tx1"/>
                </a:solidFill>
              </a:rPr>
              <a:t>удобство эксплуатации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22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Далее формируются показатели, к числу которых могут быть отнесены: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практичность;</a:t>
            </a:r>
          </a:p>
          <a:p>
            <a:r>
              <a:rPr lang="ru-RU" dirty="0">
                <a:solidFill>
                  <a:schemeClr val="tx1"/>
                </a:solidFill>
              </a:rPr>
              <a:t>целостность;</a:t>
            </a:r>
          </a:p>
          <a:p>
            <a:r>
              <a:rPr lang="ru-RU" dirty="0">
                <a:solidFill>
                  <a:schemeClr val="tx1"/>
                </a:solidFill>
              </a:rPr>
              <a:t>корректность;</a:t>
            </a:r>
          </a:p>
          <a:p>
            <a:r>
              <a:rPr lang="ru-RU" dirty="0">
                <a:solidFill>
                  <a:schemeClr val="tx1"/>
                </a:solidFill>
              </a:rPr>
              <a:t>удобство обслуживания;</a:t>
            </a:r>
          </a:p>
          <a:p>
            <a:r>
              <a:rPr lang="ru-RU" dirty="0" err="1">
                <a:solidFill>
                  <a:schemeClr val="tx1"/>
                </a:solidFill>
              </a:rPr>
              <a:t>оцениваемость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гибкость;</a:t>
            </a:r>
          </a:p>
          <a:p>
            <a:r>
              <a:rPr lang="ru-RU" dirty="0" err="1">
                <a:solidFill>
                  <a:schemeClr val="tx1"/>
                </a:solidFill>
              </a:rPr>
              <a:t>адаптируемость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мобильность;</a:t>
            </a:r>
          </a:p>
          <a:p>
            <a:r>
              <a:rPr lang="ru-RU" dirty="0">
                <a:solidFill>
                  <a:schemeClr val="tx1"/>
                </a:solidFill>
              </a:rPr>
              <a:t>возможность взаимодействия.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02576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286</Words>
  <Application>Microsoft Office PowerPoint</Application>
  <PresentationFormat>Широкоэкранный</PresentationFormat>
  <Paragraphs>94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Century Gothic</vt:lpstr>
      <vt:lpstr>Wingdings 3</vt:lpstr>
      <vt:lpstr>Сектор</vt:lpstr>
      <vt:lpstr>Оценка качества информационных систем</vt:lpstr>
      <vt:lpstr>Общая постановка задачи </vt:lpstr>
      <vt:lpstr>Дефектогенность определяется влиянием следующих факторов:</vt:lpstr>
      <vt:lpstr>   Дефектабельность характеризует наличие дефектов ИС и определяется их количеством и местонахождением. Другими факторами, влияющими на дефектабельность, являются:</vt:lpstr>
      <vt:lpstr>Дефектоскопичность характеризует возможность проявления дефектов в виде отказов и сбоев в процессе отладки, испытаний или эксплуатации. На дефектоскопичность влияют:</vt:lpstr>
      <vt:lpstr>Оценка качества ИС</vt:lpstr>
      <vt:lpstr>Критерии</vt:lpstr>
      <vt:lpstr> В начале определяются характеристики качества, в числе которых могут быть, например:</vt:lpstr>
      <vt:lpstr>Далее формируются показатели, к числу которых могут быть отнесены:</vt:lpstr>
      <vt:lpstr>Каждому показателю качества ставится в соответствие группа критериев. Для указанных показателей приведем возможные критерии. Надо отметить, что один и тот же критерий может характеризовать несколько показателей:</vt:lpstr>
      <vt:lpstr>Модель классификации критериев качества информационных систем</vt:lpstr>
      <vt:lpstr>Метрики</vt:lpstr>
      <vt:lpstr>Сертификация</vt:lpstr>
      <vt:lpstr>Презентация PowerPoint</vt:lpstr>
      <vt:lpstr>Стандарты управления качеством промышленной продукции </vt:lpstr>
      <vt:lpstr>Система качества обычно представляет собой совокупность трех слоев документов:</vt:lpstr>
      <vt:lpstr>Сертификация предприятий по стандартам ISO 9001-9003 выполняется некоторой уполномоченной внешней организацией. Наличие сертификата качества - одно из важных условий для успеха коммерческой деятельности предприятий. Вторичные стандарты включают в себя: </vt:lpstr>
      <vt:lpstr>Часть этих стандартов утверждена как государственные стандарты Российской Федерации. В частности, к ним относятся:</vt:lpstr>
      <vt:lpstr>В настоящее время разработана новая версия стандартов серии ISO 9000 под названием ISO 9000:2000 Quality management systems (системы управления качеством ), в которую включены следующие документы:</vt:lpstr>
      <vt:lpstr>Презентация PowerPoint</vt:lpstr>
      <vt:lpstr>Введенные в стандарте ISO 9004 двадцать элементов качества сворачиваются в четыре группы: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качества информационных систем</dc:title>
  <dc:creator>User</dc:creator>
  <cp:lastModifiedBy>User</cp:lastModifiedBy>
  <cp:revision>12</cp:revision>
  <dcterms:created xsi:type="dcterms:W3CDTF">2021-10-25T08:28:48Z</dcterms:created>
  <dcterms:modified xsi:type="dcterms:W3CDTF">2021-10-25T10:35:52Z</dcterms:modified>
</cp:coreProperties>
</file>