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 id="268" r:id="rId14"/>
    <p:sldId id="269"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6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35811CD1-3905-4131-85D7-49303D9EDFD3}" type="datetimeFigureOut">
              <a:rPr lang="ru-RU" smtClean="0"/>
              <a:t>25.10.2021</a:t>
            </a:fld>
            <a:endParaRPr lang="ru-RU"/>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ru-RU"/>
          </a:p>
        </p:txBody>
      </p:sp>
      <p:sp>
        <p:nvSpPr>
          <p:cNvPr id="6" name="Slide Number Placeholder 5"/>
          <p:cNvSpPr>
            <a:spLocks noGrp="1"/>
          </p:cNvSpPr>
          <p:nvPr>
            <p:ph type="sldNum" sz="quarter" idx="12"/>
          </p:nvPr>
        </p:nvSpPr>
        <p:spPr>
          <a:xfrm>
            <a:off x="10469880" y="320040"/>
            <a:ext cx="914400" cy="320040"/>
          </a:xfrm>
        </p:spPr>
        <p:txBody>
          <a:bodyPr/>
          <a:lstStyle/>
          <a:p>
            <a:fld id="{1AF6EB9B-923A-4831-8EF7-FD59B1F18C81}" type="slidenum">
              <a:rPr lang="ru-RU" smtClean="0"/>
              <a:t>‹#›</a:t>
            </a:fld>
            <a:endParaRPr lang="ru-RU"/>
          </a:p>
        </p:txBody>
      </p:sp>
    </p:spTree>
    <p:extLst>
      <p:ext uri="{BB962C8B-B14F-4D97-AF65-F5344CB8AC3E}">
        <p14:creationId xmlns:p14="http://schemas.microsoft.com/office/powerpoint/2010/main" val="34040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5811CD1-3905-4131-85D7-49303D9EDFD3}" type="datetimeFigureOut">
              <a:rPr lang="ru-RU" smtClean="0"/>
              <a:t>25.10.2021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AF6EB9B-923A-4831-8EF7-FD59B1F18C81}" type="slidenum">
              <a:rPr lang="ru-RU" smtClean="0"/>
              <a:t>‹#›</a:t>
            </a:fld>
            <a:endParaRPr lang="ru-RU"/>
          </a:p>
        </p:txBody>
      </p:sp>
    </p:spTree>
    <p:extLst>
      <p:ext uri="{BB962C8B-B14F-4D97-AF65-F5344CB8AC3E}">
        <p14:creationId xmlns:p14="http://schemas.microsoft.com/office/powerpoint/2010/main" val="3977630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804672" y="320040"/>
            <a:ext cx="3657600" cy="320040"/>
          </a:xfrm>
        </p:spPr>
        <p:txBody>
          <a:bodyPr/>
          <a:lstStyle/>
          <a:p>
            <a:fld id="{35811CD1-3905-4131-85D7-49303D9EDFD3}" type="datetimeFigureOut">
              <a:rPr lang="ru-RU" smtClean="0"/>
              <a:t>25.10.2021</a:t>
            </a:fld>
            <a:endParaRPr lang="ru-RU"/>
          </a:p>
        </p:txBody>
      </p:sp>
      <p:sp>
        <p:nvSpPr>
          <p:cNvPr id="5" name="Footer Placeholder 4"/>
          <p:cNvSpPr>
            <a:spLocks noGrp="1"/>
          </p:cNvSpPr>
          <p:nvPr>
            <p:ph type="ftr" sz="quarter" idx="11"/>
          </p:nvPr>
        </p:nvSpPr>
        <p:spPr>
          <a:xfrm>
            <a:off x="804672" y="6227064"/>
            <a:ext cx="10588752" cy="320040"/>
          </a:xfrm>
        </p:spPr>
        <p:txBody>
          <a:bodyPr/>
          <a:lstStyle/>
          <a:p>
            <a:endParaRPr lang="ru-RU"/>
          </a:p>
        </p:txBody>
      </p:sp>
      <p:sp>
        <p:nvSpPr>
          <p:cNvPr id="6" name="Slide Number Placeholder 5"/>
          <p:cNvSpPr>
            <a:spLocks noGrp="1"/>
          </p:cNvSpPr>
          <p:nvPr>
            <p:ph type="sldNum" sz="quarter" idx="12"/>
          </p:nvPr>
        </p:nvSpPr>
        <p:spPr>
          <a:xfrm>
            <a:off x="10469880" y="320040"/>
            <a:ext cx="914400" cy="320040"/>
          </a:xfrm>
        </p:spPr>
        <p:txBody>
          <a:bodyPr/>
          <a:lstStyle/>
          <a:p>
            <a:fld id="{1AF6EB9B-923A-4831-8EF7-FD59B1F18C81}" type="slidenum">
              <a:rPr lang="ru-RU" smtClean="0"/>
              <a:t>‹#›</a:t>
            </a:fld>
            <a:endParaRPr lang="ru-RU"/>
          </a:p>
        </p:txBody>
      </p:sp>
    </p:spTree>
    <p:extLst>
      <p:ext uri="{BB962C8B-B14F-4D97-AF65-F5344CB8AC3E}">
        <p14:creationId xmlns:p14="http://schemas.microsoft.com/office/powerpoint/2010/main" val="2025382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5811CD1-3905-4131-85D7-49303D9EDFD3}" type="datetimeFigureOut">
              <a:rPr lang="ru-RU" smtClean="0"/>
              <a:t>25.10.2021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AF6EB9B-923A-4831-8EF7-FD59B1F18C81}" type="slidenum">
              <a:rPr lang="ru-RU" smtClean="0"/>
              <a:t>‹#›</a:t>
            </a:fld>
            <a:endParaRPr lang="ru-RU"/>
          </a:p>
        </p:txBody>
      </p:sp>
    </p:spTree>
    <p:extLst>
      <p:ext uri="{BB962C8B-B14F-4D97-AF65-F5344CB8AC3E}">
        <p14:creationId xmlns:p14="http://schemas.microsoft.com/office/powerpoint/2010/main" val="2512185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a:xfrm>
            <a:off x="804672" y="320040"/>
            <a:ext cx="3657600" cy="320040"/>
          </a:xfrm>
        </p:spPr>
        <p:txBody>
          <a:bodyPr/>
          <a:lstStyle/>
          <a:p>
            <a:fld id="{35811CD1-3905-4131-85D7-49303D9EDFD3}" type="datetimeFigureOut">
              <a:rPr lang="ru-RU" smtClean="0"/>
              <a:t>25.10.2021</a:t>
            </a:fld>
            <a:endParaRPr lang="ru-RU"/>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ru-RU"/>
          </a:p>
        </p:txBody>
      </p:sp>
      <p:sp>
        <p:nvSpPr>
          <p:cNvPr id="6" name="Slide Number Placeholder 5"/>
          <p:cNvSpPr>
            <a:spLocks noGrp="1"/>
          </p:cNvSpPr>
          <p:nvPr>
            <p:ph type="sldNum" sz="quarter" idx="12"/>
          </p:nvPr>
        </p:nvSpPr>
        <p:spPr>
          <a:xfrm>
            <a:off x="10469880" y="320040"/>
            <a:ext cx="914400" cy="320040"/>
          </a:xfrm>
        </p:spPr>
        <p:txBody>
          <a:bodyPr/>
          <a:lstStyle/>
          <a:p>
            <a:fld id="{1AF6EB9B-923A-4831-8EF7-FD59B1F18C81}" type="slidenum">
              <a:rPr lang="ru-RU" smtClean="0"/>
              <a:t>‹#›</a:t>
            </a:fld>
            <a:endParaRPr lang="ru-RU"/>
          </a:p>
        </p:txBody>
      </p:sp>
    </p:spTree>
    <p:extLst>
      <p:ext uri="{BB962C8B-B14F-4D97-AF65-F5344CB8AC3E}">
        <p14:creationId xmlns:p14="http://schemas.microsoft.com/office/powerpoint/2010/main" val="2387840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ru-RU" smtClean="0"/>
              <a:t>Образец заголовка</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a:xfrm>
            <a:off x="804672" y="320040"/>
            <a:ext cx="3657600" cy="320040"/>
          </a:xfrm>
        </p:spPr>
        <p:txBody>
          <a:bodyPr/>
          <a:lstStyle/>
          <a:p>
            <a:fld id="{35811CD1-3905-4131-85D7-49303D9EDFD3}" type="datetimeFigureOut">
              <a:rPr lang="ru-RU" smtClean="0"/>
              <a:t>25.10.2021</a:t>
            </a:fld>
            <a:endParaRPr lang="ru-RU"/>
          </a:p>
        </p:txBody>
      </p:sp>
      <p:sp>
        <p:nvSpPr>
          <p:cNvPr id="6" name="Footer Placeholder 5"/>
          <p:cNvSpPr>
            <a:spLocks noGrp="1"/>
          </p:cNvSpPr>
          <p:nvPr>
            <p:ph type="ftr" sz="quarter" idx="11"/>
          </p:nvPr>
        </p:nvSpPr>
        <p:spPr>
          <a:xfrm>
            <a:off x="804672" y="6227064"/>
            <a:ext cx="10588752" cy="320040"/>
          </a:xfrm>
        </p:spPr>
        <p:txBody>
          <a:bodyPr/>
          <a:lstStyle/>
          <a:p>
            <a:endParaRPr lang="ru-RU"/>
          </a:p>
        </p:txBody>
      </p:sp>
      <p:sp>
        <p:nvSpPr>
          <p:cNvPr id="7" name="Slide Number Placeholder 6"/>
          <p:cNvSpPr>
            <a:spLocks noGrp="1"/>
          </p:cNvSpPr>
          <p:nvPr>
            <p:ph type="sldNum" sz="quarter" idx="12"/>
          </p:nvPr>
        </p:nvSpPr>
        <p:spPr>
          <a:xfrm>
            <a:off x="10469880" y="320040"/>
            <a:ext cx="914400" cy="320040"/>
          </a:xfrm>
        </p:spPr>
        <p:txBody>
          <a:bodyPr/>
          <a:lstStyle/>
          <a:p>
            <a:fld id="{1AF6EB9B-923A-4831-8EF7-FD59B1F18C81}" type="slidenum">
              <a:rPr lang="ru-RU" smtClean="0"/>
              <a:t>‹#›</a:t>
            </a:fld>
            <a:endParaRPr lang="ru-RU"/>
          </a:p>
        </p:txBody>
      </p:sp>
    </p:spTree>
    <p:extLst>
      <p:ext uri="{BB962C8B-B14F-4D97-AF65-F5344CB8AC3E}">
        <p14:creationId xmlns:p14="http://schemas.microsoft.com/office/powerpoint/2010/main" val="3460308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5125305" y="1488985"/>
            <a:ext cx="6264350" cy="169685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118447" y="4351687"/>
            <a:ext cx="6265588" cy="17040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a:xfrm>
            <a:off x="804672" y="320040"/>
            <a:ext cx="3657600" cy="320040"/>
          </a:xfrm>
        </p:spPr>
        <p:txBody>
          <a:bodyPr/>
          <a:lstStyle/>
          <a:p>
            <a:fld id="{35811CD1-3905-4131-85D7-49303D9EDFD3}" type="datetimeFigureOut">
              <a:rPr lang="ru-RU" smtClean="0"/>
              <a:t>25.10.2021</a:t>
            </a:fld>
            <a:endParaRPr lang="ru-RU"/>
          </a:p>
        </p:txBody>
      </p:sp>
      <p:sp>
        <p:nvSpPr>
          <p:cNvPr id="8" name="Footer Placeholder 7"/>
          <p:cNvSpPr>
            <a:spLocks noGrp="1"/>
          </p:cNvSpPr>
          <p:nvPr>
            <p:ph type="ftr" sz="quarter" idx="11"/>
          </p:nvPr>
        </p:nvSpPr>
        <p:spPr>
          <a:xfrm>
            <a:off x="804672" y="6227064"/>
            <a:ext cx="10588752" cy="320040"/>
          </a:xfrm>
        </p:spPr>
        <p:txBody>
          <a:bodyPr/>
          <a:lstStyle/>
          <a:p>
            <a:endParaRPr lang="ru-RU"/>
          </a:p>
        </p:txBody>
      </p:sp>
      <p:sp>
        <p:nvSpPr>
          <p:cNvPr id="9" name="Slide Number Placeholder 8"/>
          <p:cNvSpPr>
            <a:spLocks noGrp="1"/>
          </p:cNvSpPr>
          <p:nvPr>
            <p:ph type="sldNum" sz="quarter" idx="12"/>
          </p:nvPr>
        </p:nvSpPr>
        <p:spPr>
          <a:xfrm>
            <a:off x="10469880" y="320040"/>
            <a:ext cx="914400" cy="320040"/>
          </a:xfrm>
        </p:spPr>
        <p:txBody>
          <a:bodyPr/>
          <a:lstStyle/>
          <a:p>
            <a:fld id="{1AF6EB9B-923A-4831-8EF7-FD59B1F18C81}" type="slidenum">
              <a:rPr lang="ru-RU" smtClean="0"/>
              <a:t>‹#›</a:t>
            </a:fld>
            <a:endParaRPr lang="ru-RU"/>
          </a:p>
        </p:txBody>
      </p:sp>
    </p:spTree>
    <p:extLst>
      <p:ext uri="{BB962C8B-B14F-4D97-AF65-F5344CB8AC3E}">
        <p14:creationId xmlns:p14="http://schemas.microsoft.com/office/powerpoint/2010/main" val="153017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35811CD1-3905-4131-85D7-49303D9EDFD3}" type="datetimeFigureOut">
              <a:rPr lang="ru-RU" smtClean="0"/>
              <a:t>25.10.2021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1AF6EB9B-923A-4831-8EF7-FD59B1F18C81}" type="slidenum">
              <a:rPr lang="ru-RU" smtClean="0"/>
              <a:t>‹#›</a:t>
            </a:fld>
            <a:endParaRPr lang="ru-RU"/>
          </a:p>
        </p:txBody>
      </p:sp>
    </p:spTree>
    <p:extLst>
      <p:ext uri="{BB962C8B-B14F-4D97-AF65-F5344CB8AC3E}">
        <p14:creationId xmlns:p14="http://schemas.microsoft.com/office/powerpoint/2010/main" val="10416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35811CD1-3905-4131-85D7-49303D9EDFD3}" type="datetimeFigureOut">
              <a:rPr lang="ru-RU" smtClean="0"/>
              <a:t>25.10.2021</a:t>
            </a:fld>
            <a:endParaRPr lang="ru-RU"/>
          </a:p>
        </p:txBody>
      </p:sp>
      <p:sp>
        <p:nvSpPr>
          <p:cNvPr id="3" name="Footer Placeholder 2"/>
          <p:cNvSpPr>
            <a:spLocks noGrp="1"/>
          </p:cNvSpPr>
          <p:nvPr>
            <p:ph type="ftr" sz="quarter" idx="11"/>
          </p:nvPr>
        </p:nvSpPr>
        <p:spPr>
          <a:xfrm>
            <a:off x="804672" y="6227064"/>
            <a:ext cx="10588752" cy="320040"/>
          </a:xfrm>
        </p:spPr>
        <p:txBody>
          <a:bodyPr/>
          <a:lstStyle/>
          <a:p>
            <a:endParaRPr lang="ru-RU"/>
          </a:p>
        </p:txBody>
      </p:sp>
      <p:sp>
        <p:nvSpPr>
          <p:cNvPr id="4" name="Slide Number Placeholder 3"/>
          <p:cNvSpPr>
            <a:spLocks noGrp="1"/>
          </p:cNvSpPr>
          <p:nvPr>
            <p:ph type="sldNum" sz="quarter" idx="12"/>
          </p:nvPr>
        </p:nvSpPr>
        <p:spPr>
          <a:xfrm>
            <a:off x="10469880" y="320040"/>
            <a:ext cx="914400" cy="320040"/>
          </a:xfrm>
        </p:spPr>
        <p:txBody>
          <a:bodyPr/>
          <a:lstStyle/>
          <a:p>
            <a:fld id="{1AF6EB9B-923A-4831-8EF7-FD59B1F18C81}" type="slidenum">
              <a:rPr lang="ru-RU" smtClean="0"/>
              <a:t>‹#›</a:t>
            </a:fld>
            <a:endParaRPr lang="ru-RU"/>
          </a:p>
        </p:txBody>
      </p:sp>
    </p:spTree>
    <p:extLst>
      <p:ext uri="{BB962C8B-B14F-4D97-AF65-F5344CB8AC3E}">
        <p14:creationId xmlns:p14="http://schemas.microsoft.com/office/powerpoint/2010/main" val="3919743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35811CD1-3905-4131-85D7-49303D9EDFD3}" type="datetimeFigureOut">
              <a:rPr lang="ru-RU" smtClean="0"/>
              <a:t>25.10.2021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AF6EB9B-923A-4831-8EF7-FD59B1F18C81}" type="slidenum">
              <a:rPr lang="ru-RU" smtClean="0"/>
              <a:t>‹#›</a:t>
            </a:fld>
            <a:endParaRPr lang="ru-RU"/>
          </a:p>
        </p:txBody>
      </p:sp>
    </p:spTree>
    <p:extLst>
      <p:ext uri="{BB962C8B-B14F-4D97-AF65-F5344CB8AC3E}">
        <p14:creationId xmlns:p14="http://schemas.microsoft.com/office/powerpoint/2010/main" val="894519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ru-RU" smtClean="0"/>
              <a:t>Образец заголовка</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804672" y="320040"/>
            <a:ext cx="3657600" cy="320040"/>
          </a:xfrm>
        </p:spPr>
        <p:txBody>
          <a:bodyPr/>
          <a:lstStyle/>
          <a:p>
            <a:fld id="{35811CD1-3905-4131-85D7-49303D9EDFD3}" type="datetimeFigureOut">
              <a:rPr lang="ru-RU" smtClean="0"/>
              <a:t>25.10.2021</a:t>
            </a:fld>
            <a:endParaRPr lang="ru-RU"/>
          </a:p>
        </p:txBody>
      </p:sp>
      <p:sp>
        <p:nvSpPr>
          <p:cNvPr id="6" name="Footer Placeholder 5"/>
          <p:cNvSpPr>
            <a:spLocks noGrp="1"/>
          </p:cNvSpPr>
          <p:nvPr>
            <p:ph type="ftr" sz="quarter" idx="11"/>
          </p:nvPr>
        </p:nvSpPr>
        <p:spPr>
          <a:xfrm>
            <a:off x="804672" y="6227064"/>
            <a:ext cx="5942203" cy="320040"/>
          </a:xfrm>
        </p:spPr>
        <p:txBody>
          <a:bodyPr/>
          <a:lstStyle/>
          <a:p>
            <a:endParaRPr lang="ru-RU"/>
          </a:p>
        </p:txBody>
      </p:sp>
      <p:sp>
        <p:nvSpPr>
          <p:cNvPr id="7" name="Slide Number Placeholder 6"/>
          <p:cNvSpPr>
            <a:spLocks noGrp="1"/>
          </p:cNvSpPr>
          <p:nvPr>
            <p:ph type="sldNum" sz="quarter" idx="12"/>
          </p:nvPr>
        </p:nvSpPr>
        <p:spPr>
          <a:xfrm>
            <a:off x="5828377" y="320040"/>
            <a:ext cx="914400" cy="320040"/>
          </a:xfrm>
        </p:spPr>
        <p:txBody>
          <a:bodyPr/>
          <a:lstStyle/>
          <a:p>
            <a:fld id="{1AF6EB9B-923A-4831-8EF7-FD59B1F18C81}" type="slidenum">
              <a:rPr lang="ru-RU" smtClean="0"/>
              <a:t>‹#›</a:t>
            </a:fld>
            <a:endParaRPr lang="ru-RU"/>
          </a:p>
        </p:txBody>
      </p:sp>
    </p:spTree>
    <p:extLst>
      <p:ext uri="{BB962C8B-B14F-4D97-AF65-F5344CB8AC3E}">
        <p14:creationId xmlns:p14="http://schemas.microsoft.com/office/powerpoint/2010/main" val="374671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35811CD1-3905-4131-85D7-49303D9EDFD3}" type="datetimeFigureOut">
              <a:rPr lang="ru-RU" smtClean="0"/>
              <a:t>25.10.2021</a:t>
            </a:fld>
            <a:endParaRPr lang="ru-RU"/>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1AF6EB9B-923A-4831-8EF7-FD59B1F18C81}" type="slidenum">
              <a:rPr lang="ru-RU" smtClean="0"/>
              <a:t>‹#›</a:t>
            </a:fld>
            <a:endParaRPr lang="ru-RU"/>
          </a:p>
        </p:txBody>
      </p:sp>
    </p:spTree>
    <p:extLst>
      <p:ext uri="{BB962C8B-B14F-4D97-AF65-F5344CB8AC3E}">
        <p14:creationId xmlns:p14="http://schemas.microsoft.com/office/powerpoint/2010/main" val="3340392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ru.wikipedia.org/wiki/%D0%9C%D0%B5%D0%B6%D0%B4%D1%83%D0%BD%D0%B0%D1%80%D0%BE%D0%B4%D0%BD%D0%B0%D1%8F_%D1%8D%D0%BB%D0%B5%D0%BA%D1%82%D1%80%D0%BE%D1%82%D0%B5%D1%85%D0%BD%D0%B8%D1%87%D0%B5%D1%81%D0%BA%D0%B0%D1%8F_%D0%BA%D0%BE%D0%BC%D0%B8%D1%81%D1%81%D0%B8%D1%8F" TargetMode="External"/><Relationship Id="rId2" Type="http://schemas.openxmlformats.org/officeDocument/2006/relationships/hyperlink" Target="http://ru.wikipedia.org/wiki/%D0%9C%D0%B5%D0%B6%D0%B4%D1%83%D0%BD%D0%B0%D1%80%D0%BE%D0%B4%D0%BD%D1%8B%D0%B5_%D0%BE%D1%80%D0%B3%D0%B0%D0%BD%D0%B8%D0%B7%D0%B0%D1%86%D0%B8%D0%B8"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cap="all" dirty="0"/>
              <a:t>СЕРТИФИКАЦИИ ISO - ПОНЯТИЕ И ПРИНЦИПЫ</a:t>
            </a:r>
            <a:endParaRPr lang="ru-RU" dirty="0"/>
          </a:p>
        </p:txBody>
      </p:sp>
      <p:sp>
        <p:nvSpPr>
          <p:cNvPr id="3" name="Подзаголовок 2"/>
          <p:cNvSpPr>
            <a:spLocks noGrp="1"/>
          </p:cNvSpPr>
          <p:nvPr>
            <p:ph type="subTitle" idx="1"/>
          </p:nvPr>
        </p:nvSpPr>
        <p:spPr/>
        <p:txBody>
          <a:bodyPr/>
          <a:lstStyle/>
          <a:p>
            <a:endParaRPr lang="ru-RU"/>
          </a:p>
        </p:txBody>
      </p:sp>
    </p:spTree>
    <p:extLst>
      <p:ext uri="{BB962C8B-B14F-4D97-AF65-F5344CB8AC3E}">
        <p14:creationId xmlns:p14="http://schemas.microsoft.com/office/powerpoint/2010/main" val="2855651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56071"/>
            <a:ext cx="10515600" cy="1325563"/>
          </a:xfrm>
        </p:spPr>
        <p:txBody>
          <a:bodyPr>
            <a:normAutofit fontScale="90000"/>
          </a:bodyPr>
          <a:lstStyle/>
          <a:p>
            <a:r>
              <a:rPr lang="ru-RU" dirty="0"/>
              <a:t>Сертификация </a:t>
            </a:r>
            <a:r>
              <a:rPr lang="en-US" dirty="0"/>
              <a:t>ISO</a:t>
            </a:r>
            <a:br>
              <a:rPr lang="en-US" dirty="0"/>
            </a:br>
            <a:endParaRPr lang="ru-RU" dirty="0"/>
          </a:p>
        </p:txBody>
      </p:sp>
      <p:sp>
        <p:nvSpPr>
          <p:cNvPr id="3" name="Объект 2"/>
          <p:cNvSpPr>
            <a:spLocks noGrp="1"/>
          </p:cNvSpPr>
          <p:nvPr>
            <p:ph idx="1"/>
          </p:nvPr>
        </p:nvSpPr>
        <p:spPr/>
        <p:txBody>
          <a:bodyPr>
            <a:normAutofit fontScale="77500" lnSpcReduction="20000"/>
          </a:bodyPr>
          <a:lstStyle/>
          <a:p>
            <a:r>
              <a:rPr lang="ru-RU" dirty="0"/>
              <a:t> </a:t>
            </a:r>
            <a:r>
              <a:rPr lang="ru-RU" dirty="0">
                <a:hlinkClick r:id="rId2" tooltip="Международные организации"/>
              </a:rPr>
              <a:t>международная организация</a:t>
            </a:r>
            <a:r>
              <a:rPr lang="ru-RU" dirty="0"/>
              <a:t> </a:t>
            </a:r>
            <a:r>
              <a:rPr lang="ru-RU" dirty="0" err="1"/>
              <a:t>постандартизации</a:t>
            </a:r>
            <a:r>
              <a:rPr lang="ru-RU" dirty="0"/>
              <a:t>. Международная организация </a:t>
            </a:r>
            <a:r>
              <a:rPr lang="ru-RU" dirty="0" err="1"/>
              <a:t>постандартизации</a:t>
            </a:r>
            <a:r>
              <a:rPr lang="ru-RU" dirty="0"/>
              <a:t> ISO </a:t>
            </a:r>
            <a:r>
              <a:rPr lang="ru-RU" dirty="0" err="1"/>
              <a:t>созданав</a:t>
            </a:r>
            <a:r>
              <a:rPr lang="ru-RU" dirty="0"/>
              <a:t> 1946 году двадцатью пятью национальными организациями </a:t>
            </a:r>
            <a:r>
              <a:rPr lang="ru-RU" dirty="0" err="1"/>
              <a:t>постандартизации</a:t>
            </a:r>
            <a:r>
              <a:rPr lang="ru-RU" dirty="0"/>
              <a:t>, на основе двух организаций: ISA (</a:t>
            </a:r>
            <a:r>
              <a:rPr lang="ru-RU" dirty="0" err="1"/>
              <a:t>International</a:t>
            </a:r>
            <a:r>
              <a:rPr lang="ru-RU" dirty="0"/>
              <a:t> </a:t>
            </a:r>
            <a:r>
              <a:rPr lang="ru-RU" dirty="0" err="1"/>
              <a:t>Federation</a:t>
            </a:r>
            <a:r>
              <a:rPr lang="ru-RU" dirty="0"/>
              <a:t> </a:t>
            </a:r>
            <a:r>
              <a:rPr lang="ru-RU" dirty="0" err="1"/>
              <a:t>of</a:t>
            </a:r>
            <a:r>
              <a:rPr lang="ru-RU" dirty="0"/>
              <a:t> </a:t>
            </a:r>
            <a:r>
              <a:rPr lang="ru-RU" dirty="0" err="1"/>
              <a:t>the</a:t>
            </a:r>
            <a:r>
              <a:rPr lang="ru-RU" dirty="0"/>
              <a:t> </a:t>
            </a:r>
            <a:r>
              <a:rPr lang="ru-RU" dirty="0" err="1"/>
              <a:t>National</a:t>
            </a:r>
            <a:r>
              <a:rPr lang="ru-RU" dirty="0"/>
              <a:t> </a:t>
            </a:r>
            <a:r>
              <a:rPr lang="ru-RU" dirty="0" err="1"/>
              <a:t>Standardizing</a:t>
            </a:r>
            <a:r>
              <a:rPr lang="ru-RU" dirty="0"/>
              <a:t> </a:t>
            </a:r>
            <a:r>
              <a:rPr lang="ru-RU" dirty="0" err="1"/>
              <a:t>Associations</a:t>
            </a:r>
            <a:r>
              <a:rPr lang="ru-RU" dirty="0"/>
              <a:t>) и UNSCC (</a:t>
            </a:r>
            <a:r>
              <a:rPr lang="ru-RU" dirty="0" err="1"/>
              <a:t>United</a:t>
            </a:r>
            <a:r>
              <a:rPr lang="ru-RU" dirty="0"/>
              <a:t> </a:t>
            </a:r>
            <a:r>
              <a:rPr lang="ru-RU" dirty="0" err="1"/>
              <a:t>Nations</a:t>
            </a:r>
            <a:r>
              <a:rPr lang="ru-RU" dirty="0"/>
              <a:t> </a:t>
            </a:r>
            <a:r>
              <a:rPr lang="ru-RU" dirty="0" err="1"/>
              <a:t>Standards</a:t>
            </a:r>
            <a:r>
              <a:rPr lang="ru-RU" dirty="0"/>
              <a:t> </a:t>
            </a:r>
            <a:r>
              <a:rPr lang="ru-RU" dirty="0" err="1"/>
              <a:t>Coordinating</a:t>
            </a:r>
            <a:r>
              <a:rPr lang="ru-RU" dirty="0"/>
              <a:t> </a:t>
            </a:r>
            <a:r>
              <a:rPr lang="ru-RU" dirty="0" err="1"/>
              <a:t>Committee</a:t>
            </a:r>
            <a:r>
              <a:rPr lang="ru-RU" dirty="0"/>
              <a:t>). 23 сентября 2005 года Российская Федерация вошла в совет организации.</a:t>
            </a:r>
          </a:p>
          <a:p>
            <a:r>
              <a:rPr lang="ru-RU" dirty="0"/>
              <a:t>ISO занимается выпуском и разработкой международных стандартов, а также проблемами сертификации. Сфера деятельности ISO касается стандартизации во всех областях, кроме электротехники и электроники, относящихся к </a:t>
            </a:r>
            <a:r>
              <a:rPr lang="ru-RU" dirty="0">
                <a:hlinkClick r:id="rId3" tooltip="Международная электротехническая комиссия"/>
              </a:rPr>
              <a:t>Международной электротехнической комиссии</a:t>
            </a:r>
            <a:r>
              <a:rPr lang="ru-RU" dirty="0"/>
              <a:t> (МЭК, IEC).</a:t>
            </a:r>
          </a:p>
          <a:p>
            <a:r>
              <a:rPr lang="ru-RU" dirty="0"/>
              <a:t>Сертификация ISO подразумевает под собой сертификацию продуктов, услуг или чаще системы менеджмента качества на соответствие определенным требованиям стандартов ISO. Данную сертификацию имеют право проводить только аккредитованные органы по сертификации, при наличии действующего аттестата аккредитации. Процедура может включать в себя саму сертификацию, испытания и инспекцию. По завершению процесса заявитель получает сертификат соответствия. Стоит заметить, что сертификация ISO в нашей стране добровольная</a:t>
            </a:r>
            <a:r>
              <a:rPr lang="ru-RU" dirty="0" smtClean="0"/>
              <a:t>.</a:t>
            </a:r>
            <a:br>
              <a:rPr lang="ru-RU" dirty="0" smtClean="0"/>
            </a:br>
            <a:endParaRPr lang="ru-RU" dirty="0"/>
          </a:p>
        </p:txBody>
      </p:sp>
    </p:spTree>
    <p:extLst>
      <p:ext uri="{BB962C8B-B14F-4D97-AF65-F5344CB8AC3E}">
        <p14:creationId xmlns:p14="http://schemas.microsoft.com/office/powerpoint/2010/main" val="2646396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Но, безусловно, сертификация </a:t>
            </a:r>
            <a:r>
              <a:rPr lang="en-US" dirty="0"/>
              <a:t>ISO:</a:t>
            </a:r>
            <a:br>
              <a:rPr lang="en-US" dirty="0"/>
            </a:br>
            <a:endParaRPr lang="ru-RU" dirty="0"/>
          </a:p>
        </p:txBody>
      </p:sp>
      <p:sp>
        <p:nvSpPr>
          <p:cNvPr id="3" name="Объект 2"/>
          <p:cNvSpPr>
            <a:spLocks noGrp="1"/>
          </p:cNvSpPr>
          <p:nvPr>
            <p:ph idx="1"/>
          </p:nvPr>
        </p:nvSpPr>
        <p:spPr>
          <a:xfrm>
            <a:off x="5495453" y="940751"/>
            <a:ext cx="6111844" cy="4351338"/>
          </a:xfrm>
        </p:spPr>
        <p:txBody>
          <a:bodyPr/>
          <a:lstStyle/>
          <a:p>
            <a:r>
              <a:rPr lang="ru-RU" dirty="0"/>
              <a:t>обеспечивает потребителя дополнительной уверенностью в продукте/услуге/системе;</a:t>
            </a:r>
          </a:p>
          <a:p>
            <a:r>
              <a:rPr lang="ru-RU" dirty="0"/>
              <a:t>даёт организации значительные конкурентные преимущества;</a:t>
            </a:r>
          </a:p>
          <a:p>
            <a:r>
              <a:rPr lang="ru-RU" dirty="0"/>
              <a:t>помогает гарантировать соблюдение условий безопасности для здоровья и окружающей среды.</a:t>
            </a:r>
          </a:p>
          <a:p>
            <a:endParaRPr lang="ru-RU" dirty="0"/>
          </a:p>
        </p:txBody>
      </p:sp>
    </p:spTree>
    <p:extLst>
      <p:ext uri="{BB962C8B-B14F-4D97-AF65-F5344CB8AC3E}">
        <p14:creationId xmlns:p14="http://schemas.microsoft.com/office/powerpoint/2010/main" val="1510805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idx="1"/>
          </p:nvPr>
        </p:nvSpPr>
        <p:spPr>
          <a:xfrm>
            <a:off x="5975287" y="377825"/>
            <a:ext cx="5332476" cy="6249312"/>
          </a:xfrm>
        </p:spPr>
        <p:txBody>
          <a:bodyPr>
            <a:normAutofit fontScale="85000" lnSpcReduction="20000"/>
          </a:bodyPr>
          <a:lstStyle/>
          <a:p>
            <a:pPr marL="0" indent="0">
              <a:buNone/>
            </a:pPr>
            <a:r>
              <a:rPr lang="ru-RU" dirty="0"/>
              <a:t>Важно помнить, что ISO не позволяет никому использовать логотип ISO в области сертификации. Логотип ISO является зарегистрированным товарным знаком и не может быть использован любым человеком / организацией вне ISO, без разрешения. Так как ISO не проводит сертификацию, было бы неправильно, если бы ее логотип использовался таким образом. После проведения сертификации и получения сертификата соответствия организация вправе использовать логотип органа по сертификации, изображенного в сертификате, либо же информировать покупателя в письменном виде о сертификации ISO, например, на контрэтикетки продукции</a:t>
            </a:r>
            <a:r>
              <a:rPr lang="ru-RU" dirty="0" smtClean="0"/>
              <a:t>.</a:t>
            </a:r>
          </a:p>
          <a:p>
            <a:pPr marL="0" indent="0">
              <a:buNone/>
            </a:pPr>
            <a:r>
              <a:rPr lang="ru-RU" dirty="0"/>
              <a:t>Наиболее популярной является сертификация ISO на стандарты системы менеджмента. Данные стандарты ISO являются результатом упорного труда ряда экспертов во многих странах. Поэтому при внедрение стандарта на системы менеджмента, организация может получить не только статус, но и выгоду от глобального опыта и хорошей практики. Без исключения малые, крупные и средние организации учатся более эффективному использованию ресурсов, совершенствуют управление риском, повышают удовлетворенность потребителя, поскольку услуги и продукты соответствуют их ожиданиям.</a:t>
            </a:r>
          </a:p>
        </p:txBody>
      </p:sp>
    </p:spTree>
    <p:extLst>
      <p:ext uri="{BB962C8B-B14F-4D97-AF65-F5344CB8AC3E}">
        <p14:creationId xmlns:p14="http://schemas.microsoft.com/office/powerpoint/2010/main" val="2565849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Преимущества сертификации </a:t>
            </a:r>
            <a:r>
              <a:rPr lang="en-US" dirty="0"/>
              <a:t>ISO</a:t>
            </a:r>
            <a:br>
              <a:rPr lang="en-US" dirty="0"/>
            </a:br>
            <a:endParaRPr lang="ru-RU" dirty="0"/>
          </a:p>
        </p:txBody>
      </p:sp>
      <p:sp>
        <p:nvSpPr>
          <p:cNvPr id="3" name="Объект 2"/>
          <p:cNvSpPr>
            <a:spLocks noGrp="1"/>
          </p:cNvSpPr>
          <p:nvPr>
            <p:ph idx="1"/>
          </p:nvPr>
        </p:nvSpPr>
        <p:spPr/>
        <p:txBody>
          <a:bodyPr>
            <a:normAutofit/>
          </a:bodyPr>
          <a:lstStyle/>
          <a:p>
            <a:pPr marL="0" indent="0">
              <a:buNone/>
            </a:pPr>
            <a:r>
              <a:rPr lang="ru-RU" dirty="0"/>
              <a:t>Преимущества сертификации ISO очевидны. Прежде всего, гармонизация деятельности по оценке соответствия, которой занимается ISO, помогает облегчить мировую торговлю и разрушить барьеры на пути к ней. При сертификации импортной продукции практически в каждом случае требуется предоставление сертификата ISO. Данным методом пользуются и зарубежные коллеги. Если Вы стремитесь улучшить своё положение на рынке, разобраться досконально во внутренних процессах и быть уверенным в том, что качество выпускаемой Вами продукции соответствует требованиям международных стандартов, то немедленно звоните нашим специалистам по телефону…</a:t>
            </a:r>
          </a:p>
        </p:txBody>
      </p:sp>
    </p:spTree>
    <p:extLst>
      <p:ext uri="{BB962C8B-B14F-4D97-AF65-F5344CB8AC3E}">
        <p14:creationId xmlns:p14="http://schemas.microsoft.com/office/powerpoint/2010/main" val="3564344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51776" y="2601331"/>
            <a:ext cx="10515600" cy="1325563"/>
          </a:xfrm>
        </p:spPr>
        <p:txBody>
          <a:bodyPr/>
          <a:lstStyle/>
          <a:p>
            <a:r>
              <a:rPr lang="ru-RU" dirty="0" smtClean="0">
                <a:solidFill>
                  <a:schemeClr val="tx1"/>
                </a:solidFill>
              </a:rPr>
              <a:t>Спасибо за Внимание!</a:t>
            </a:r>
            <a:endParaRPr lang="ru-RU" dirty="0">
              <a:solidFill>
                <a:schemeClr val="tx1"/>
              </a:solidFill>
            </a:endParaRPr>
          </a:p>
        </p:txBody>
      </p:sp>
    </p:spTree>
    <p:extLst>
      <p:ext uri="{BB962C8B-B14F-4D97-AF65-F5344CB8AC3E}">
        <p14:creationId xmlns:p14="http://schemas.microsoft.com/office/powerpoint/2010/main" val="2201145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ИСО (</a:t>
            </a:r>
            <a:r>
              <a:rPr lang="en-US" dirty="0"/>
              <a:t>ISO)</a:t>
            </a:r>
            <a:endParaRPr lang="ru-RU" dirty="0"/>
          </a:p>
        </p:txBody>
      </p:sp>
      <p:sp>
        <p:nvSpPr>
          <p:cNvPr id="3" name="Объект 2"/>
          <p:cNvSpPr>
            <a:spLocks noGrp="1"/>
          </p:cNvSpPr>
          <p:nvPr>
            <p:ph idx="1"/>
          </p:nvPr>
        </p:nvSpPr>
        <p:spPr/>
        <p:txBody>
          <a:bodyPr/>
          <a:lstStyle/>
          <a:p>
            <a:pPr marL="0" indent="0">
              <a:buNone/>
            </a:pPr>
            <a:r>
              <a:rPr lang="ru-RU" dirty="0"/>
              <a:t>организация международного уровня в области стандартизации, главной задачей которой, является всестороннее развитие принципов стандартизации и сертификации, а также создание на их основе эффективных стандартов для различных направлений производственной деятельности.</a:t>
            </a:r>
          </a:p>
        </p:txBody>
      </p:sp>
    </p:spTree>
    <p:extLst>
      <p:ext uri="{BB962C8B-B14F-4D97-AF65-F5344CB8AC3E}">
        <p14:creationId xmlns:p14="http://schemas.microsoft.com/office/powerpoint/2010/main" val="3882489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Основными задачами </a:t>
            </a:r>
            <a:r>
              <a:rPr lang="en-US" dirty="0"/>
              <a:t>ISO </a:t>
            </a:r>
            <a:r>
              <a:rPr lang="ru-RU" dirty="0"/>
              <a:t>выступают:</a:t>
            </a:r>
            <a:br>
              <a:rPr lang="ru-RU" dirty="0"/>
            </a:br>
            <a:endParaRPr lang="ru-RU" dirty="0"/>
          </a:p>
        </p:txBody>
      </p:sp>
      <p:sp>
        <p:nvSpPr>
          <p:cNvPr id="3" name="Объект 2"/>
          <p:cNvSpPr>
            <a:spLocks noGrp="1"/>
          </p:cNvSpPr>
          <p:nvPr>
            <p:ph idx="1"/>
          </p:nvPr>
        </p:nvSpPr>
        <p:spPr/>
        <p:txBody>
          <a:bodyPr/>
          <a:lstStyle/>
          <a:p>
            <a:r>
              <a:rPr lang="ru-RU" dirty="0"/>
              <a:t>содействие развитию в мире сферы стандартизации, а также смежных с нею видов деятельности в целях обеспечения международного обмена продукцией и услугами;</a:t>
            </a:r>
          </a:p>
          <a:p>
            <a:r>
              <a:rPr lang="ru-RU" dirty="0"/>
              <a:t>развитие сотрудничества и взаимодействия в экономической, технической и интеллектуальной сферах.</a:t>
            </a:r>
          </a:p>
          <a:p>
            <a:endParaRPr lang="ru-RU" dirty="0"/>
          </a:p>
        </p:txBody>
      </p:sp>
    </p:spTree>
    <p:extLst>
      <p:ext uri="{BB962C8B-B14F-4D97-AF65-F5344CB8AC3E}">
        <p14:creationId xmlns:p14="http://schemas.microsoft.com/office/powerpoint/2010/main" val="277547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Сертификация ИСО</a:t>
            </a:r>
          </a:p>
        </p:txBody>
      </p:sp>
      <p:sp>
        <p:nvSpPr>
          <p:cNvPr id="3" name="Объект 2"/>
          <p:cNvSpPr>
            <a:spLocks noGrp="1"/>
          </p:cNvSpPr>
          <p:nvPr>
            <p:ph idx="1"/>
          </p:nvPr>
        </p:nvSpPr>
        <p:spPr/>
        <p:txBody>
          <a:bodyPr>
            <a:normAutofit fontScale="77500" lnSpcReduction="20000"/>
          </a:bodyPr>
          <a:lstStyle/>
          <a:p>
            <a:r>
              <a:rPr lang="ru-RU" dirty="0"/>
              <a:t>особое семейство стандартов, которые широко используются при создании или усовершенствовании систем менеджмента качества (СМК) компаний и организаций. Внедрение подобной системы является определённой гарантией прохождения контроля каждого этапа производства либо предоставления услуг. При этом контролируются и проверяются все составляющие данных процессов, включая различные ресурсы, документацию, руководство (управление), материалы, оборудование и другие элементы</a:t>
            </a:r>
            <a:r>
              <a:rPr lang="ru-RU" dirty="0" smtClean="0"/>
              <a:t>.</a:t>
            </a:r>
          </a:p>
          <a:p>
            <a:r>
              <a:rPr lang="ru-RU" dirty="0"/>
              <a:t>Сертификация систем управления (менеджмента) качества является достаточно высокоэффективным рыночным инструментом, поскольку сертификат, выданный международной авторитетной организацией, признается, как осязаемое свидетельство качества.</a:t>
            </a:r>
          </a:p>
          <a:p>
            <a:r>
              <a:rPr lang="ru-RU" dirty="0"/>
              <a:t>Международная сертификация ISO означает соответствие производимой продукции или оказываемых (предоставляемых) услуг общепринятым высоким стандартам качества мирового уровня. После прохождения у независимого эксперта процедуры международной сертификации компании получают документальное качественное подтверждение в виде сертификата ISO.</a:t>
            </a:r>
          </a:p>
          <a:p>
            <a:r>
              <a:rPr lang="ru-RU" dirty="0"/>
              <a:t>Данная система благодаря своей эффективности получила практически повсеместное и мировое распространение. Так, сегодня данные сертификаты серии ИСО приняты и действуют в России в качестве национальных стандартов систем менеджмента предприятий.</a:t>
            </a:r>
          </a:p>
          <a:p>
            <a:pPr marL="0" indent="0">
              <a:buNone/>
            </a:pPr>
            <a:endParaRPr lang="ru-RU" dirty="0"/>
          </a:p>
        </p:txBody>
      </p:sp>
    </p:spTree>
    <p:extLst>
      <p:ext uri="{BB962C8B-B14F-4D97-AF65-F5344CB8AC3E}">
        <p14:creationId xmlns:p14="http://schemas.microsoft.com/office/powerpoint/2010/main" val="2915054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05347" y="3358835"/>
            <a:ext cx="3482263" cy="1447531"/>
          </a:xfrm>
        </p:spPr>
        <p:txBody>
          <a:bodyPr>
            <a:normAutofit fontScale="90000"/>
          </a:bodyPr>
          <a:lstStyle/>
          <a:p>
            <a:r>
              <a:rPr lang="ru-RU" sz="3600" dirty="0"/>
              <a:t>Получение и внедрение компаниями сертификатов серии ИСО имеют ряд неоспоримых преимуществ:</a:t>
            </a:r>
            <a:r>
              <a:rPr lang="ru-RU" dirty="0"/>
              <a:t/>
            </a:r>
            <a:br>
              <a:rPr lang="ru-RU" dirty="0"/>
            </a:br>
            <a:endParaRPr lang="ru-RU" dirty="0"/>
          </a:p>
        </p:txBody>
      </p:sp>
      <p:sp>
        <p:nvSpPr>
          <p:cNvPr id="3" name="Объект 2"/>
          <p:cNvSpPr>
            <a:spLocks noGrp="1"/>
          </p:cNvSpPr>
          <p:nvPr>
            <p:ph idx="1"/>
          </p:nvPr>
        </p:nvSpPr>
        <p:spPr/>
        <p:txBody>
          <a:bodyPr>
            <a:normAutofit fontScale="62500" lnSpcReduction="20000"/>
          </a:bodyPr>
          <a:lstStyle/>
          <a:p>
            <a:r>
              <a:rPr lang="ru-RU" dirty="0"/>
              <a:t>полная оптимизация бизнес-процессов и максимальное снижение производственных издержек за счёт сокращений дублирующих процессов;</a:t>
            </a:r>
          </a:p>
          <a:p>
            <a:r>
              <a:rPr lang="ru-RU" dirty="0"/>
              <a:t>применение нового подхода (мотивированной системы) к управлению компанией;</a:t>
            </a:r>
          </a:p>
          <a:p>
            <a:r>
              <a:rPr lang="ru-RU" dirty="0"/>
              <a:t>повышение уровня качества выпускаемой продукции или услуг;</a:t>
            </a:r>
          </a:p>
          <a:p>
            <a:r>
              <a:rPr lang="ru-RU" dirty="0"/>
              <a:t>снижение потерь в течение производственного процесса (уменьшение рекламаций и брака);</a:t>
            </a:r>
          </a:p>
          <a:p>
            <a:r>
              <a:rPr lang="ru-RU" dirty="0"/>
              <a:t>повышение ответственности и дисциплины среди персонала;</a:t>
            </a:r>
          </a:p>
          <a:p>
            <a:r>
              <a:rPr lang="ru-RU" dirty="0"/>
              <a:t>ведение деятельности предприятия по мировым стандартам;</a:t>
            </a:r>
          </a:p>
          <a:p>
            <a:r>
              <a:rPr lang="ru-RU" dirty="0"/>
              <a:t>увеличение уровня доверия среди инвестиционных организаций;</a:t>
            </a:r>
          </a:p>
          <a:p>
            <a:r>
              <a:rPr lang="ru-RU" dirty="0"/>
              <a:t>расширение рынка сбыта и увеличение количества лояльных потребителей;</a:t>
            </a:r>
          </a:p>
          <a:p>
            <a:r>
              <a:rPr lang="ru-RU" dirty="0"/>
              <a:t>возможность выхода продукции предприятия на европейский рынок;</a:t>
            </a:r>
          </a:p>
          <a:p>
            <a:r>
              <a:rPr lang="ru-RU" dirty="0"/>
              <a:t>реализация производимой продукции или оказываемых услуг по мировым </a:t>
            </a:r>
            <a:r>
              <a:rPr lang="ru-RU" dirty="0" smtClean="0"/>
              <a:t>ценам</a:t>
            </a:r>
          </a:p>
          <a:p>
            <a:pPr marL="0" indent="0">
              <a:buNone/>
            </a:pPr>
            <a:r>
              <a:rPr lang="ru-RU" dirty="0"/>
              <a:t>Исходя из этого, наличие СМК на предприятии является своеобразной гарантией соблюдения действующих требований и норм, соответствующих стандартов и позволяет производителю быть уверенному в грамотном контроле и управлении каждого элемента деятельности организации, независимо от размера, профиля или иных атрибутов и характеристик компании. Это означает, что сертификаты ISO являются универсальными и могут быть использованы на любом предприятии.</a:t>
            </a:r>
          </a:p>
        </p:txBody>
      </p:sp>
    </p:spTree>
    <p:extLst>
      <p:ext uri="{BB962C8B-B14F-4D97-AF65-F5344CB8AC3E}">
        <p14:creationId xmlns:p14="http://schemas.microsoft.com/office/powerpoint/2010/main" val="2686519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Виды сертификатов системы </a:t>
            </a:r>
            <a:r>
              <a:rPr lang="en-US" dirty="0"/>
              <a:t>ISO</a:t>
            </a:r>
            <a:br>
              <a:rPr lang="en-US" dirty="0"/>
            </a:br>
            <a:endParaRPr lang="ru-RU" dirty="0"/>
          </a:p>
        </p:txBody>
      </p:sp>
      <p:sp>
        <p:nvSpPr>
          <p:cNvPr id="3" name="Объект 2"/>
          <p:cNvSpPr>
            <a:spLocks noGrp="1"/>
          </p:cNvSpPr>
          <p:nvPr>
            <p:ph idx="1"/>
          </p:nvPr>
        </p:nvSpPr>
        <p:spPr/>
        <p:txBody>
          <a:bodyPr>
            <a:normAutofit fontScale="40000" lnSpcReduction="20000"/>
          </a:bodyPr>
          <a:lstStyle/>
          <a:p>
            <a:r>
              <a:rPr lang="ru-RU" b="1" dirty="0"/>
              <a:t>ИСО 9000</a:t>
            </a:r>
            <a:r>
              <a:rPr lang="ru-RU" dirty="0"/>
              <a:t> – включает руководящие указания по использованию и выбору определённых систем качества с учётом различных факторов и параметров, в условиях которых действует и функционирует предприятие. Сертификат данной серии включает основные положения, и введение в систему менеджмента качества (СМК), а также словарь терминов, использующихся в данном семействе стандартов;</a:t>
            </a:r>
          </a:p>
          <a:p>
            <a:r>
              <a:rPr lang="ru-RU" b="1" dirty="0"/>
              <a:t>ИСО 9001</a:t>
            </a:r>
            <a:r>
              <a:rPr lang="ru-RU" dirty="0"/>
              <a:t> – данная система содержит наиболее чёткие и жёсткие требования, предъявляемые к поставщикам услуг или продукции, определяя тем самым нормы ко всем производственным этапам: процессам разработки, проектирования, поставки, обслуживания, монтажа и непосредственного производства товара или услуг. Данный стандарт устанавливает нормы для организаций-производителей продукции, которая отвечала бы обязательным утверждённым требованиям и нуждам потребителей путём осуществления контрольных проверок и сертификации товаров;</a:t>
            </a:r>
          </a:p>
          <a:p>
            <a:r>
              <a:rPr lang="ru-RU" b="1" dirty="0"/>
              <a:t>ИСО 9002</a:t>
            </a:r>
            <a:r>
              <a:rPr lang="ru-RU" dirty="0"/>
              <a:t> – сертификат определяет нормы и требования, предъявляемые к поставщику и степени эффективности процесса производства, соответствие которым полностью подтверждает его способность осуществлять качественные поставки определённых услуг или продукции;</a:t>
            </a:r>
          </a:p>
          <a:p>
            <a:r>
              <a:rPr lang="ru-RU" b="1" dirty="0"/>
              <a:t>ИСО 9003</a:t>
            </a:r>
            <a:r>
              <a:rPr lang="ru-RU" dirty="0"/>
              <a:t> – подобная модель системы качества характеризуется минимальным уровнем требований к поставщику, предъявляемых по итогам сертификации, при окончательных испытаниях и контроле. Данный сертификат предполагает наличие испытаний при приёмке конечного продукта и контроль производственного процесса;</a:t>
            </a:r>
          </a:p>
          <a:p>
            <a:r>
              <a:rPr lang="ru-RU" b="1" dirty="0"/>
              <a:t>ИСО 9004</a:t>
            </a:r>
            <a:r>
              <a:rPr lang="ru-RU" dirty="0"/>
              <a:t> – стандарт является методическими рекомендациями относительно элементов систем качества и предназначен, главным образом, для её внедрения и разработки;</a:t>
            </a:r>
          </a:p>
          <a:p>
            <a:r>
              <a:rPr lang="ru-RU" b="1" dirty="0"/>
              <a:t>ИСО 10012</a:t>
            </a:r>
            <a:r>
              <a:rPr lang="ru-RU" dirty="0"/>
              <a:t> – содержит нормы обеспечения качества различных видов измерительного оборудования;</a:t>
            </a:r>
          </a:p>
          <a:p>
            <a:r>
              <a:rPr lang="ru-RU" b="1" dirty="0"/>
              <a:t>ИСО 14000</a:t>
            </a:r>
            <a:r>
              <a:rPr lang="ru-RU" dirty="0"/>
              <a:t> – сертификат системы экологического менеджмента, включающий требования, которые должно выполнять и соблюдать предприятие для гарантии защиты внешней окружающей среды при предоставлении услуг и в процессе производства. Сертификат устанавливает систему распределения ответственности, планирования и административного управления всеми видами ресурсов, необходимых для эффективной реализации экологической политики на предприятии;</a:t>
            </a:r>
          </a:p>
          <a:p>
            <a:r>
              <a:rPr lang="ru-RU" b="1" dirty="0"/>
              <a:t>ИСО 19011</a:t>
            </a:r>
            <a:r>
              <a:rPr lang="ru-RU" dirty="0"/>
              <a:t> – стандарт содержит рекомендации по управлению СМК и программами аудита (анализа) экологического менеджмента;</a:t>
            </a:r>
          </a:p>
          <a:p>
            <a:r>
              <a:rPr lang="ru-RU" b="1" dirty="0"/>
              <a:t>ИСО 13485</a:t>
            </a:r>
            <a:r>
              <a:rPr lang="ru-RU" dirty="0"/>
              <a:t> – определяет требования, применяемые при проектировании, установке, обслуживании и производстве различных видов изделий медицинского назначения и связанных с ними услуг;</a:t>
            </a:r>
          </a:p>
          <a:p>
            <a:r>
              <a:rPr lang="ru-RU" b="1" dirty="0"/>
              <a:t>ИСО серии OHSAS 18000</a:t>
            </a:r>
            <a:r>
              <a:rPr lang="ru-RU" dirty="0"/>
              <a:t> – сертификат, оценивающий систему техники безопасности и менеджмента охраны труда. Оформление подобного документа предполагает проведение на предприятии работы по обеспечению безопасности жизни и здоровья работников, что позволяет значительно укрепить репутацию компании в целом.</a:t>
            </a:r>
          </a:p>
          <a:p>
            <a:pPr marL="0" indent="0">
              <a:buNone/>
            </a:pPr>
            <a:r>
              <a:rPr lang="ru-RU" dirty="0"/>
              <a:t>В саму систему ISO могут быть включены либо все этапы производства, начиная от проектирования и заканчивая эксплуатацией, либо определённый этап – определение качественных характеристик произведённой продукции.</a:t>
            </a:r>
          </a:p>
        </p:txBody>
      </p:sp>
    </p:spTree>
    <p:extLst>
      <p:ext uri="{BB962C8B-B14F-4D97-AF65-F5344CB8AC3E}">
        <p14:creationId xmlns:p14="http://schemas.microsoft.com/office/powerpoint/2010/main" val="2002653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0628" y="500062"/>
            <a:ext cx="10515600" cy="1325563"/>
          </a:xfrm>
        </p:spPr>
        <p:txBody>
          <a:bodyPr>
            <a:noAutofit/>
          </a:bodyPr>
          <a:lstStyle/>
          <a:p>
            <a:r>
              <a:rPr lang="ru-RU" sz="2800" dirty="0"/>
              <a:t>Общие положения сертификации ИСО и разработка на их основе стандартов строятся на применении восьми фундаментальных принципов управления качеством, позволяющим обеспечивать достижение предприятиями постоянного успеха:</a:t>
            </a:r>
            <a:br>
              <a:rPr lang="ru-RU" sz="2800" dirty="0"/>
            </a:br>
            <a:endParaRPr lang="ru-RU" sz="2800" dirty="0"/>
          </a:p>
        </p:txBody>
      </p:sp>
      <p:sp>
        <p:nvSpPr>
          <p:cNvPr id="3" name="Объект 2"/>
          <p:cNvSpPr>
            <a:spLocks noGrp="1"/>
          </p:cNvSpPr>
          <p:nvPr>
            <p:ph idx="1"/>
          </p:nvPr>
        </p:nvSpPr>
        <p:spPr/>
        <p:txBody>
          <a:bodyPr>
            <a:normAutofit fontScale="62500" lnSpcReduction="20000"/>
          </a:bodyPr>
          <a:lstStyle/>
          <a:p>
            <a:r>
              <a:rPr lang="ru-RU" dirty="0"/>
              <a:t>ориентация на конечного потребителя – включая проведение мероприятий, связанных с заинтересованностью организации в постоянном сотрудничестве с потребителями и осуществлении анализа степени их удовлетворённости;</a:t>
            </a:r>
          </a:p>
          <a:p>
            <a:r>
              <a:rPr lang="ru-RU" dirty="0"/>
              <a:t>лидерство руководителя – построение стратегии развитии предприятия, создание эффективной системы менеджмента и атмосферы деловой активности среди сотрудников, а также усовершенствование организационной структуры путём привлечения и определения лидерских качеств руководителя;</a:t>
            </a:r>
          </a:p>
          <a:p>
            <a:r>
              <a:rPr lang="ru-RU" dirty="0"/>
              <a:t>привлечение сотрудников – постоянное стимулирование и вовлечение работников организации к улучшению качества работы, с целью более результативного и эффективного достижения поставленных задач;</a:t>
            </a:r>
          </a:p>
          <a:p>
            <a:r>
              <a:rPr lang="ru-RU" dirty="0"/>
              <a:t>процессный подход – организация взаимодействия процессов деятельности и управления для создания единой системы управления процессами;</a:t>
            </a:r>
          </a:p>
          <a:p>
            <a:r>
              <a:rPr lang="ru-RU" dirty="0"/>
              <a:t>системный подход к управлению предприятием – установление прочных и чётких связей производственного процесса между существующими структурными подразделениями;</a:t>
            </a:r>
          </a:p>
          <a:p>
            <a:r>
              <a:rPr lang="ru-RU" dirty="0"/>
              <a:t>постоянное совершенствование бизнес-процессов – введение оценки качества работы подразделений и должностных лиц, а также принудительного контроля для обеспечения беспристрастности проверок и их своевременного анализа;</a:t>
            </a:r>
          </a:p>
          <a:p>
            <a:r>
              <a:rPr lang="ru-RU" dirty="0"/>
              <a:t>принятие решение согласно полученным фактическим данным – при возникновении каких-либо отклонений в управленческой деятельности принимается обоснованное и единственно правильное решение на основании  существующих фактов;</a:t>
            </a:r>
          </a:p>
          <a:p>
            <a:r>
              <a:rPr lang="ru-RU" dirty="0"/>
              <a:t>непрерывное построение взаимовыгодных отношений предприятия с поставщиками.</a:t>
            </a:r>
          </a:p>
          <a:p>
            <a:endParaRPr lang="ru-RU" dirty="0"/>
          </a:p>
        </p:txBody>
      </p:sp>
    </p:spTree>
    <p:extLst>
      <p:ext uri="{BB962C8B-B14F-4D97-AF65-F5344CB8AC3E}">
        <p14:creationId xmlns:p14="http://schemas.microsoft.com/office/powerpoint/2010/main" val="3604762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06738" y="2476674"/>
            <a:ext cx="3498979" cy="2456442"/>
          </a:xfrm>
        </p:spPr>
        <p:txBody>
          <a:bodyPr>
            <a:normAutofit fontScale="90000"/>
          </a:bodyPr>
          <a:lstStyle/>
          <a:p>
            <a:r>
              <a:rPr lang="ru-RU" dirty="0"/>
              <a:t>Процесс получения и оформления сертификатов серии ISO</a:t>
            </a:r>
            <a:br>
              <a:rPr lang="ru-RU" dirty="0"/>
            </a:br>
            <a:endParaRPr lang="ru-RU" dirty="0"/>
          </a:p>
        </p:txBody>
      </p:sp>
      <p:sp>
        <p:nvSpPr>
          <p:cNvPr id="3" name="Объект 2"/>
          <p:cNvSpPr>
            <a:spLocks noGrp="1"/>
          </p:cNvSpPr>
          <p:nvPr>
            <p:ph idx="1"/>
          </p:nvPr>
        </p:nvSpPr>
        <p:spPr/>
        <p:txBody>
          <a:bodyPr/>
          <a:lstStyle/>
          <a:p>
            <a:r>
              <a:rPr lang="ru-RU" dirty="0"/>
              <a:t>заявка установленной формы;</a:t>
            </a:r>
          </a:p>
          <a:p>
            <a:r>
              <a:rPr lang="ru-RU" dirty="0"/>
              <a:t>реквизиты и уставные документы фирмы-заявителя;</a:t>
            </a:r>
          </a:p>
          <a:p>
            <a:r>
              <a:rPr lang="ru-RU" dirty="0"/>
              <a:t>схемы производственных подразделений с указанием их функциональных обязанностей;</a:t>
            </a:r>
          </a:p>
          <a:p>
            <a:r>
              <a:rPr lang="ru-RU" dirty="0"/>
              <a:t>квалификационный состав предприятия с указанием ответственного лица за качество изготавливаемой продукции;</a:t>
            </a:r>
          </a:p>
          <a:p>
            <a:r>
              <a:rPr lang="ru-RU" dirty="0"/>
              <a:t>копии действующих лицензий с перечислением видов деятельности, разрешённых к осуществлению организацией;</a:t>
            </a:r>
          </a:p>
          <a:p>
            <a:r>
              <a:rPr lang="ru-RU" dirty="0"/>
              <a:t>список НТД на основе которой работает предприятие.</a:t>
            </a:r>
          </a:p>
          <a:p>
            <a:endParaRPr lang="ru-RU" dirty="0"/>
          </a:p>
        </p:txBody>
      </p:sp>
    </p:spTree>
    <p:extLst>
      <p:ext uri="{BB962C8B-B14F-4D97-AF65-F5344CB8AC3E}">
        <p14:creationId xmlns:p14="http://schemas.microsoft.com/office/powerpoint/2010/main" val="3416343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160475" y="730156"/>
            <a:ext cx="6193324" cy="5408094"/>
          </a:xfrm>
        </p:spPr>
        <p:txBody>
          <a:bodyPr>
            <a:normAutofit fontScale="85000" lnSpcReduction="10000"/>
          </a:bodyPr>
          <a:lstStyle/>
          <a:p>
            <a:r>
              <a:rPr lang="ru-RU" dirty="0"/>
              <a:t>Для получения сертификата ISO предприятию необходимо выполнить аудит существующей системы менеджмента (управления) для выявления недостатков на фоне европейских стандартов. Последующим шагом станет реорганизация управления на основе требований сертификации ИСО и сделанных ранее выводов.</a:t>
            </a:r>
          </a:p>
          <a:p>
            <a:r>
              <a:rPr lang="ru-RU" dirty="0"/>
              <a:t>При полной подготовке к проведению официальной экспертизы предприятие может подавать соответствующее заявление в сертификационный орган, к которому прилагается комплект документов, перечисленных выше. После чего компетентной экспертной комиссией проводится изучение систем управления, составляется соответствующий вывод об уровне соблюдения предприятием критериев стандартов серии ИСО и выдаётся сертификат международного образца.</a:t>
            </a:r>
          </a:p>
          <a:p>
            <a:r>
              <a:rPr lang="ru-RU" dirty="0"/>
              <a:t>В целом описанная сертификация ISO способствует повышению качества итогового продукта при помощи роста квалификации персонала и оптимизации управления производством</a:t>
            </a:r>
            <a:r>
              <a:rPr lang="ru-RU" dirty="0" smtClean="0"/>
              <a:t>.</a:t>
            </a:r>
            <a:br>
              <a:rPr lang="ru-RU" dirty="0" smtClean="0"/>
            </a:br>
            <a:endParaRPr lang="ru-RU" dirty="0"/>
          </a:p>
        </p:txBody>
      </p:sp>
    </p:spTree>
    <p:extLst>
      <p:ext uri="{BB962C8B-B14F-4D97-AF65-F5344CB8AC3E}">
        <p14:creationId xmlns:p14="http://schemas.microsoft.com/office/powerpoint/2010/main" val="2946678955"/>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Атлас</Template>
  <TotalTime>25</TotalTime>
  <Words>1072</Words>
  <Application>Microsoft Office PowerPoint</Application>
  <PresentationFormat>Широкоэкранный</PresentationFormat>
  <Paragraphs>67</Paragraphs>
  <Slides>14</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14</vt:i4>
      </vt:variant>
    </vt:vector>
  </HeadingPairs>
  <TitlesOfParts>
    <vt:vector size="18" baseType="lpstr">
      <vt:lpstr>Calibri Light</vt:lpstr>
      <vt:lpstr>Rockwell</vt:lpstr>
      <vt:lpstr>Wingdings</vt:lpstr>
      <vt:lpstr>Atlas</vt:lpstr>
      <vt:lpstr>СЕРТИФИКАЦИИ ISO - ПОНЯТИЕ И ПРИНЦИПЫ</vt:lpstr>
      <vt:lpstr>ИСО (ISO)</vt:lpstr>
      <vt:lpstr>Основными задачами ISO выступают: </vt:lpstr>
      <vt:lpstr>Сертификация ИСО</vt:lpstr>
      <vt:lpstr>Получение и внедрение компаниями сертификатов серии ИСО имеют ряд неоспоримых преимуществ: </vt:lpstr>
      <vt:lpstr>Виды сертификатов системы ISO </vt:lpstr>
      <vt:lpstr>Общие положения сертификации ИСО и разработка на их основе стандартов строятся на применении восьми фундаментальных принципов управления качеством, позволяющим обеспечивать достижение предприятиями постоянного успеха: </vt:lpstr>
      <vt:lpstr>Процесс получения и оформления сертификатов серии ISO </vt:lpstr>
      <vt:lpstr>Презентация PowerPoint</vt:lpstr>
      <vt:lpstr>Сертификация ISO </vt:lpstr>
      <vt:lpstr>Но, безусловно, сертификация ISO: </vt:lpstr>
      <vt:lpstr>Презентация PowerPoint</vt:lpstr>
      <vt:lpstr>Преимущества сертификации ISO </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СЕРТИФИКАЦИИ ISO - ПОНЯТИЕ И ПРИНЦИПЫ</dc:title>
  <dc:creator>User</dc:creator>
  <cp:lastModifiedBy>User</cp:lastModifiedBy>
  <cp:revision>5</cp:revision>
  <dcterms:created xsi:type="dcterms:W3CDTF">2021-10-25T10:09:25Z</dcterms:created>
  <dcterms:modified xsi:type="dcterms:W3CDTF">2021-10-25T10:35:00Z</dcterms:modified>
</cp:coreProperties>
</file>