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0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83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9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27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2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7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7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6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1EA01-EDAF-4C50-8A6F-CB63B144BFE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CDDD72-9749-4BE2-9317-FF970EFE5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dirty="0"/>
              <a:t>Управление качеством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Подготовили студенты 3ИСП</a:t>
            </a:r>
          </a:p>
          <a:p>
            <a:pPr algn="r"/>
            <a:r>
              <a:rPr lang="ru-RU" dirty="0" err="1" smtClean="0"/>
              <a:t>Тюменбаев</a:t>
            </a:r>
            <a:r>
              <a:rPr lang="ru-RU" dirty="0" smtClean="0"/>
              <a:t> Тимур и Устинов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2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 точки зрения пользователя критерии качества связаны с повышением общего качества работы, получением полной информации, обеспечением точности данных, устойчивостью программ и данных, устойчивостью программ и данных по отношению к пользовательским ошибкам и сбоям аппаратуры.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точки зрения разработчика – это техническое качество работы </a:t>
            </a:r>
            <a:r>
              <a:rPr lang="ru-RU" dirty="0" smtClean="0"/>
              <a:t>(быстродействие, надежность), пригодность к сопровождению и развитию</a:t>
            </a:r>
            <a:r>
              <a:rPr lang="ru-RU" dirty="0"/>
              <a:t>, устойчивость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72194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В стандарте ИСО/МЭК 9126 отмечаются два подхода к обеспечению качества программного продукта и качества ИС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Качественное выполнение программной системы: посредством применения регламентированных технологий и систем обеспечения качества всех процессов жизненного цикла ИС, гарантирующие требуемый уровень качества программной системы во время ее создания и модификации;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/>
              <a:t>Оценка качества конечного продукта: путем выполнения выходного контроля и испытаний готового программного продукта и направление его на доработку в случае несоответствия его качества требуемому качеству.</a:t>
            </a:r>
          </a:p>
        </p:txBody>
      </p:sp>
    </p:spTree>
    <p:extLst>
      <p:ext uri="{BB962C8B-B14F-4D97-AF65-F5344CB8AC3E}">
        <p14:creationId xmlns:p14="http://schemas.microsoft.com/office/powerpoint/2010/main" val="24939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9769" y="369606"/>
            <a:ext cx="10018713" cy="1752599"/>
          </a:xfrm>
        </p:spPr>
        <p:txBody>
          <a:bodyPr/>
          <a:lstStyle/>
          <a:p>
            <a:r>
              <a:rPr lang="ru-RU" b="1" i="1" dirty="0"/>
              <a:t>Основные требования к качеству функционирования ИС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66247"/>
              </p:ext>
            </p:extLst>
          </p:nvPr>
        </p:nvGraphicFramePr>
        <p:xfrm>
          <a:off x="1629592" y="2122205"/>
          <a:ext cx="1001871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02718604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8128966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функционирования ИС (ISO 12182)</a:t>
                      </a:r>
                      <a:endParaRPr lang="ru-RU" dirty="0"/>
                    </a:p>
                  </a:txBody>
                  <a:tcPr marL="91079" marR="9107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8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Конструктивные характеристики качества</a:t>
                      </a:r>
                      <a:endParaRPr lang="ru-RU" dirty="0"/>
                    </a:p>
                  </a:txBody>
                  <a:tcPr marL="91079" marR="91079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Функциональные характеристики качества</a:t>
                      </a:r>
                      <a:endParaRPr lang="ru-RU" dirty="0"/>
                    </a:p>
                  </a:txBody>
                  <a:tcPr marL="91079" marR="91079"/>
                </a:tc>
                <a:extLst>
                  <a:ext uri="{0D108BD9-81ED-4DB2-BD59-A6C34878D82A}">
                    <a16:rowId xmlns:a16="http://schemas.microsoft.com/office/drawing/2014/main" val="224857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·  Корректность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·  </a:t>
                      </a:r>
                      <a:r>
                        <a:rPr lang="ru-RU" dirty="0" err="1" smtClean="0"/>
                        <a:t>Споосбность</a:t>
                      </a:r>
                      <a:r>
                        <a:rPr lang="ru-RU" dirty="0" smtClean="0"/>
                        <a:t> к взаимодействию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·  Надежность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·  Мобильность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·  </a:t>
                      </a:r>
                      <a:r>
                        <a:rPr lang="ru-RU" dirty="0" err="1" smtClean="0"/>
                        <a:t>Маштабируемость</a:t>
                      </a:r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·  защищенность</a:t>
                      </a:r>
                      <a:endParaRPr lang="ru-RU" dirty="0"/>
                    </a:p>
                  </a:txBody>
                  <a:tcPr marL="91079" marR="9107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 12207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ISO 14764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ISO 15</a:t>
                      </a:r>
                      <a:endParaRPr lang="ru-RU" dirty="0"/>
                    </a:p>
                  </a:txBody>
                  <a:tcPr marL="91079" marR="91079"/>
                </a:tc>
                <a:extLst>
                  <a:ext uri="{0D108BD9-81ED-4DB2-BD59-A6C34878D82A}">
                    <a16:rowId xmlns:a16="http://schemas.microsoft.com/office/drawing/2014/main" val="51479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Сертификация и </a:t>
            </a:r>
            <a:r>
              <a:rPr lang="ru-RU" b="1" dirty="0" smtClean="0"/>
              <a:t>стандартизация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/>
              <a:t>Сертификация</a:t>
            </a:r>
            <a:r>
              <a:rPr lang="ru-RU" dirty="0"/>
              <a:t> – деятельность третей стороны, независимо от заказчика и поставщика продукции, по подтверждению соответствия продукции установленным требованиям. Совокупность участников сертификации, осуществляющих сертификацию, образуют систему сертификации.</a:t>
            </a:r>
          </a:p>
          <a:p>
            <a:pPr marL="0" indent="0">
              <a:buNone/>
            </a:pPr>
            <a:r>
              <a:rPr lang="ru-RU" dirty="0"/>
              <a:t>Система функциональных показателей сертификации качества функционирования ИС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для оценки адекватности функционирования ИС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Потенциальная способность (неспособность) реализованной на предприятии системы качества по обеспечению условий для достижения требуемого качества функционирования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Соответствие (несоответствие) реальных функциональных возможностей ПО декларируемым в программном документации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Соответствие (несоответствие) реальных функциональных возможностей аппаратных средств декларируемым в технической </a:t>
            </a:r>
            <a:r>
              <a:rPr lang="ru-RU" dirty="0" smtClean="0"/>
              <a:t>и </a:t>
            </a:r>
            <a:r>
              <a:rPr lang="ru-RU" dirty="0"/>
              <a:t>эксплуатационной документации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Наличие (отсутствие) закладных элементов в программном обеспечении, а также закладных устройств в аппаратных средствах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для оценки технических возможностей ИС к взаимодействию, совершенствованию и развитию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Соответствие (несоответствие) функциональным требованиям стандартов в области взаимодействия ИС, </a:t>
            </a:r>
            <a:r>
              <a:rPr lang="ru-RU" dirty="0" err="1"/>
              <a:t>сопровождаемости</a:t>
            </a:r>
            <a:r>
              <a:rPr lang="ru-RU" dirty="0"/>
              <a:t> ПО и его переносимости на различные вычислительные платформы в рамках жизненного цикла ИС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1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50" y="424946"/>
            <a:ext cx="10569787" cy="5582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3) для оценки надежности и своевременности представления информации и выполнения функциональных технологических операций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Средняя наработка на отказ программно-технических средств (ПТС)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Среднее время восстановления ПТС ИС после отказа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Коэффициент готовности ПТС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надежного представления запрашиваемой выходной информации или выполнения технологической операции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Среднее время реакции ИС на запрос или на выполнение технологической операции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представления запрашиваемой информации или выполнения технологической операции за заданное </a:t>
            </a:r>
            <a:r>
              <a:rPr lang="ru-RU" dirty="0" smtClean="0"/>
              <a:t>время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4) </a:t>
            </a:r>
            <a:r>
              <a:rPr lang="ru-RU" dirty="0"/>
              <a:t>для полноты, безошибочности, актуальности и конфиденциальности представленной информации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обеспечения полноты отражения в базе данных ИС реально существующих объектов учета предметной области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отсутствия случайных ошибок во входной информации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отсутствия случайных технологических ошибок со стороны обслуживающего персонала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отсутствия компьютерных вирусных искажений в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сохранения актуальности информации в БД на момент ее использования в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Невозможность предотвращения несанкционированного  доступа к программным и информационным ресурсам ИС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Вероятность сохранения конфиденциальности входной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9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Стандартизация</a:t>
            </a:r>
            <a:r>
              <a:rPr lang="ru-RU" dirty="0"/>
              <a:t> – это деятельность по установлению норм, правил и характеристик (требований) в целях обеспечения: безопасности продукции, работ и услуг для окружающей среды, жизни, здоровья и имущества; технической и информационной совместимости.  А также взаимозаменяемости продукции, качества продукции, работ и услуг в соответствии с уровнем развития науки, техники и технологии; единства измерений; экономии всех видов ресурсов; безопасности хозяйственных объектов с учетом риска возникновения природных и техногенных катастроф и других чрезвычайных ситуаций; обороноспособности и мобилизационной готовности страны. ( Федеральный закон «О стандартизации» от 10.06.91 №5154-1 ( в редакции Федерального закона от 27.12.95 № 211-ФЗ)).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b="1" dirty="0"/>
              <a:t>Стандарт</a:t>
            </a:r>
            <a:r>
              <a:rPr lang="ru-RU" dirty="0"/>
              <a:t> – нормативный документ по стандартизации, разработанный, как правило, на основе согласия, характеризующегося отсутствием возражений по существенным вопросам у большинства заинтересованных сторон, принятый (утвержденный) признанным органом (предприятием) (ГОСТ З 1.0-92. Государственная система стандартизации РФ, Основные положения.)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38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8574" y="593142"/>
            <a:ext cx="10058400" cy="53272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Стандарты, регламентирующие обеспечение адекватности функционирования ИС:</a:t>
            </a:r>
          </a:p>
          <a:p>
            <a:pPr marL="0" indent="0">
              <a:buNone/>
            </a:pPr>
            <a:r>
              <a:rPr lang="ru-RU" dirty="0"/>
              <a:t>1.      Стандарты в области качества программных систем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     Стандарты, регламентирующие процессы ЖЦ ИС и управления проектированием программного обеспечения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Стандарты , регламентирующие управление </a:t>
            </a:r>
            <a:r>
              <a:rPr lang="ru-RU" dirty="0" smtClean="0"/>
              <a:t>проектированием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        </a:t>
            </a:r>
            <a:r>
              <a:rPr lang="ru-RU" dirty="0"/>
              <a:t>Стандарты , регламентирующие  жизненный цикл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</a:t>
            </a:r>
            <a:r>
              <a:rPr lang="ru-RU" dirty="0"/>
              <a:t>Стандарты, определяющие технические возможности автоматизированных ИС к взаимодействию, совершенствованию и развитию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 </a:t>
            </a:r>
            <a:r>
              <a:rPr lang="ru-RU" dirty="0"/>
              <a:t>Стандарты, регламентирующие интерфейсы переносимых операционных систем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 </a:t>
            </a:r>
            <a:r>
              <a:rPr lang="ru-RU" dirty="0"/>
              <a:t>Стандарты, обеспечивающие интерфейсы пользователей с открытыми системами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 </a:t>
            </a:r>
            <a:r>
              <a:rPr lang="ru-RU" dirty="0"/>
              <a:t>Стандарты, регламентирующие построение и интерфейсы файловых систем и баз данных</a:t>
            </a:r>
            <a:r>
              <a:rPr lang="ru-RU" dirty="0" smtClean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 </a:t>
            </a:r>
            <a:r>
              <a:rPr lang="ru-RU" dirty="0"/>
              <a:t>Стандарты, поддерживающие сопровождение и управление конфигурацией сложных программных средств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     стандарты, регламентирующие  обеспечение защиты информации в ИС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     Стандарты на документирование процессов ЖЦ 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55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Стандарты, регламентирующие качество функционирования ИС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26964"/>
              </p:ext>
            </p:extLst>
          </p:nvPr>
        </p:nvGraphicFramePr>
        <p:xfrm>
          <a:off x="1484311" y="2438399"/>
          <a:ext cx="10018712" cy="421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973903724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682867465"/>
                    </a:ext>
                  </a:extLst>
                </a:gridCol>
              </a:tblGrid>
              <a:tr h="468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</a:rPr>
                        <a:t>Сфера действия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Стандарт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1215188167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Стандарты, регламентирующие качество программных систем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___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4083194747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 административного управления качеством продукции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Основные: ISO 9000, ISO 9001, ISO 9004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Вспомогательные: ISO10005- ISO 10007, ISO10011, ISO 10013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3167795548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Требования к характеристикам и оценка качества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ISO12182, ISO 9126, ISO 9000-3, ISO 14589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399028919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Стандарты, регламентирующие процессы жизненного цикла программных средств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ISO 12207, ISO 15271, ISO15288, ISO 15504, ISO 16326, 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ГОСТ З 51904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2712799446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Стандарты, регламентирующие сопровождение и конфигурационное управление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ISO 14764, ISO15846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1640781524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 для оценки зрелости процессов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ISO/IEC 15504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448834929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Стандарты, регламентирующие обеспечение защиты информации в ИС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ISO/IEC 15408, ISO 10181, ISO 13335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3641747980"/>
                  </a:ext>
                </a:extLst>
              </a:tr>
              <a:tr h="4684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Стандарты на документирование процессов ЖЦ ИС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ISO 15910, ISO 6592, ISO 9294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296665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99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Защита информации  и управление рисками </a:t>
            </a:r>
            <a:r>
              <a:rPr lang="ru-RU" b="1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Требования по обеспечению безопасности ИС: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·         </a:t>
            </a:r>
            <a:r>
              <a:rPr lang="ru-RU" b="1" dirty="0"/>
              <a:t>Доступность</a:t>
            </a:r>
            <a:r>
              <a:rPr lang="ru-RU" dirty="0"/>
              <a:t> – информация и соответствующие автоматизированные службы должны быть доступны в любой момент времени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·         </a:t>
            </a:r>
            <a:r>
              <a:rPr lang="ru-RU" b="1" dirty="0"/>
              <a:t>Целостность</a:t>
            </a:r>
            <a:r>
              <a:rPr lang="ru-RU" dirty="0"/>
              <a:t> – информация должна быть достоверной, защищенной от возможных непреднамеренных и злоумышленных искажений и актуальной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·         </a:t>
            </a:r>
            <a:r>
              <a:rPr lang="ru-RU" b="1" dirty="0"/>
              <a:t>Конфиденциальность</a:t>
            </a:r>
            <a:r>
              <a:rPr lang="ru-RU" dirty="0"/>
              <a:t> – информация должна быть доступна только тем пользователям, кому она предназначена.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74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Информационная безопасность ИС – </a:t>
            </a:r>
            <a:r>
              <a:rPr lang="ru-RU" dirty="0"/>
              <a:t>способность информационной системы к предотвращению реализации потенциальных угроз, направленных на нарушение штатного режима и снижения качества функционирования ИС, а также к нейтрализации последствий их негативного воздействия (</a:t>
            </a:r>
            <a:r>
              <a:rPr lang="ru-RU" dirty="0" err="1"/>
              <a:t>Липаев</a:t>
            </a:r>
            <a:r>
              <a:rPr lang="ru-RU" dirty="0"/>
              <a:t> В.В. Методы обеспечения качества крупномасштабных программных средств. –М.:СИНТЕГ, 2003)</a:t>
            </a:r>
          </a:p>
          <a:p>
            <a:endParaRPr lang="ru-RU" b="1" dirty="0"/>
          </a:p>
          <a:p>
            <a:r>
              <a:rPr lang="ru-RU" b="1" dirty="0"/>
              <a:t>            Система защиты информации – </a:t>
            </a:r>
            <a:r>
              <a:rPr lang="ru-RU" dirty="0"/>
              <a:t>совокупность подразделений и исполнителей, принимаемая ими техника защиты информации, а также объекты защиты, организованные и функционирующие по правилам, установленным соответствующими правовыми, организационно-распорядительными и нормативными документами по защите информации (ГОСТ Р 50922-96). Защита информации. Основные термины и определения).</a:t>
            </a:r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814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Понятие «качество ИС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   </a:t>
            </a:r>
            <a:r>
              <a:rPr lang="ru-RU" b="1" dirty="0"/>
              <a:t>Обеспечение качества ИС </a:t>
            </a:r>
            <a:r>
              <a:rPr lang="ru-RU" dirty="0"/>
              <a:t>– это ключевая проблема управления проектом ИС. Процессы управления качества системы, охватывают все компоненты ИС: функциональную часть, программное обеспечение, техническое, лингвистическое, информационное и организационно-правовое обеспечение, а также все организационные и управленческие мероприятия, выполняемые в рамках полного жизненного цикла проекта. Основные факторы влияющие на качество ИС: характеристики и функциональные показатели качества; стандарты, регламентирующие ее качество, процессы верификации и аттестации, управления проектными рисками, менеджмент конфигурации создаваемой системы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0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 При создании системы безопасности  ИС основное внимание уделяется двум направлениям:</a:t>
            </a:r>
          </a:p>
          <a:p>
            <a:endParaRPr lang="ru-RU" dirty="0"/>
          </a:p>
          <a:p>
            <a:r>
              <a:rPr lang="ru-RU" dirty="0"/>
              <a:t>1.      защита от  несанкционированного действия (умышленных или случайных), которые влекут разрушение, искажение или хищение программных средств и информационных ресурсов, и поддержке механизмов подлинности хранимой в базах данных информации;</a:t>
            </a:r>
          </a:p>
          <a:p>
            <a:endParaRPr lang="ru-RU" dirty="0"/>
          </a:p>
          <a:p>
            <a:r>
              <a:rPr lang="ru-RU" dirty="0"/>
              <a:t>2.      обеспечение высокого качества проектирования компонентов ИС, которые реализуют определенные методы защиты информации в КИС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83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2678" y="93135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/>
              <a:t>Стандарты, используемые в процессе проектирования программной защиты </a:t>
            </a:r>
            <a:r>
              <a:rPr lang="ru-RU" dirty="0" smtClean="0"/>
              <a:t>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62793"/>
              </p:ext>
            </p:extLst>
          </p:nvPr>
        </p:nvGraphicFramePr>
        <p:xfrm>
          <a:off x="428413" y="1845734"/>
          <a:ext cx="11396134" cy="512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067">
                  <a:extLst>
                    <a:ext uri="{9D8B030D-6E8A-4147-A177-3AD203B41FA5}">
                      <a16:colId xmlns:a16="http://schemas.microsoft.com/office/drawing/2014/main" val="410176825"/>
                    </a:ext>
                  </a:extLst>
                </a:gridCol>
                <a:gridCol w="5698067">
                  <a:extLst>
                    <a:ext uri="{9D8B030D-6E8A-4147-A177-3AD203B41FA5}">
                      <a16:colId xmlns:a16="http://schemas.microsoft.com/office/drawing/2014/main" val="1789591591"/>
                    </a:ext>
                  </a:extLst>
                </a:gridCol>
              </a:tblGrid>
              <a:tr h="422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</a:rPr>
                        <a:t>Название стандарта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Характеристика стандарта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697060"/>
                  </a:ext>
                </a:extLst>
              </a:tr>
              <a:tr h="833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ISO/IEC – 4:1997. 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Информационные технологии. Взаимодействие открытых систем. Основы безопасности для открытых систем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Общая концепция обеспечения безопасности открытых информационных систем; основные понятия и общие характеристики методов защиты; обосновывается необходимость сертификации системы обеспечения безопасности ИС; примеры построения общих схем защиты ИС в открытых системах.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804810"/>
                  </a:ext>
                </a:extLst>
              </a:tr>
              <a:tr h="625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ISO 13335:1996-1998-1-5. ИТ.ТО.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 Руководство по управлению безопасностью.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Концепция и модели обеспечения безопасности информационных технологий. Планирование и управление безопасностью ИТ. Техника управления безопасностью ИТ, Селекция (выбор) средств обеспечения безопасности. Безопасность внешних связей.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270909"/>
                  </a:ext>
                </a:extLst>
              </a:tr>
              <a:tr h="1458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ISO/IEC 15408. 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Методы и средства обеспечения безопасности. Критерии оценки безопасности информационных технологий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Описание требования к следующим классам обеспечения безопасности: идентификация и аутентификация пользователей; защита данных пользователей ( содержит требования к управлению доступом, целостностью и потоками информации); физическая защита функций безопасности объекта ( содержит требования к защите его целостности и к управлению надежным восстановлением при сбоях и искажениях); управление и аудит безопасности; требования распознавания, накопления, хранения и анализа информации, связанной с процессами защиты и атаками для ее нарушения); доступ к объектам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028158"/>
                  </a:ext>
                </a:extLst>
              </a:tr>
              <a:tr h="4225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Формирование функциональных требований безопасности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Правила проведения оценки объекта безопасности и формирование политики безопасности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963775"/>
                  </a:ext>
                </a:extLst>
              </a:tr>
              <a:tr h="1250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IEC 61508: 1-6:1998. 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Функциональная безопасность электрических /электронных/, программируемых электронных систем безопасности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Задачи и требования к безопасности программных средств электрических, электронных и программных электрических систем регламентируются в стандарте Международной электротехнической комиссии – IEC 61508:1 – 6:1998. В стандарте изложены общие технологически и функциональные требования к процессам разработки и всему ЖЦ операционных и прикладных ПС, обеспечивающих безопасность аппаратно-программных систем.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7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27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Проектные риски </a:t>
            </a:r>
            <a:r>
              <a:rPr lang="ru-RU" dirty="0"/>
              <a:t>– негативные события и их величины, отражающие потери, убытки и ущерб, вызванный дефектами при проектировании  требований к информационной системе, недостатками обоснования проектов информационных систем, а также при последующих этапах разработки и внедрения системы.</a:t>
            </a:r>
          </a:p>
          <a:p>
            <a:r>
              <a:rPr lang="ru-RU" b="1" dirty="0"/>
              <a:t>Причины возникновения рисков</a:t>
            </a:r>
            <a:r>
              <a:rPr lang="ru-RU" dirty="0"/>
              <a:t>: злоумышленные действия заинтересованных лиц; случайные негативные проявления дефектов внешней среды, системы, действия разработчиков или пользователей.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57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0585" y="252420"/>
            <a:ext cx="10058400" cy="638513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ЖЦ ИС выделяют следующие классы рисков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недостатки и дефекты функциональной пригодности- искажения или неполной реализации требуемых функций или взаимодействия программного обеспечения с другими компонентами системы или внешней среды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недостаточные и не соответствующие требованиям реализации конструктивные характеристики качества ИС при функционировании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нарушения ограничений на использование трудовых, финансовых, временных или технических ресурсов при создании ИС.</a:t>
            </a:r>
          </a:p>
          <a:p>
            <a:r>
              <a:rPr lang="ru-RU" dirty="0" smtClean="0"/>
              <a:t>Факторы </a:t>
            </a:r>
            <a:r>
              <a:rPr lang="ru-RU" dirty="0"/>
              <a:t>проектных рисков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недостаточное количество и/или недостаточная квалификация специалистов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нереальная оценка требуемого времени реализации проекта и выделяемого бюджета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дефекты и неопределенности, возникающие при разработке требований и основных функций и задач ИС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дефекты и ошибки, возникающие при разработке пользовательского интерфейса и связей </a:t>
            </a:r>
            <a:r>
              <a:rPr lang="ru-RU" dirty="0" smtClean="0"/>
              <a:t>компонентов </a:t>
            </a:r>
            <a:r>
              <a:rPr lang="ru-RU" dirty="0"/>
              <a:t>программного обеспечения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нарушение базовых основ процессов разработки и жестких требований, отсутствие прототипов, анализа и проектирования затрат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непрерывное изменение требований, информационных связей, расширение функций проекта ИС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дефекты при обеспечении процессов реального времени, моделирование прототипов, настройки инструментов разработки и контроля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дефекты контроля вычислительной техники и отказы функционирования компьютеров 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0626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для управления проектными рисками при создании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Идентификация рисков – определение источников возникновения рисков, способных повлиять на проект, а также потенциальных рисков событий и документирование характеристик рисков. Итог: составление списка рисков.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Анализ и идентификация рисков выполняется с использованием моделирования и производительности и стоимости принимаемых проектных решений и их влияния на качество создаваемой ИС. При этом следует определить величину их проявления и влияния на проект и провести качественный и количественный анализ рисков.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Качественный анализ рисков – процесс определения рисков, требующих быстрого реагирования. Количественный анализ рисков заключается в вычислении их вероятности и степени и влияния на успешность проекта.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61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3287" y="600342"/>
            <a:ext cx="10018713" cy="1752599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4772" y="736363"/>
            <a:ext cx="10515600" cy="5414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Расстановка приоритетов рисков заключается в выявлении критических факторов рисков, которые имеют наибольшую величину RE (</a:t>
            </a:r>
            <a:r>
              <a:rPr lang="ru-RU" dirty="0" err="1" smtClean="0"/>
              <a:t>Risk</a:t>
            </a:r>
            <a:r>
              <a:rPr lang="ru-RU" dirty="0" smtClean="0"/>
              <a:t> </a:t>
            </a:r>
            <a:r>
              <a:rPr lang="ru-RU" dirty="0" err="1" smtClean="0"/>
              <a:t>Exposure</a:t>
            </a:r>
            <a:r>
              <a:rPr lang="ru-RU" dirty="0" smtClean="0"/>
              <a:t> – подверженность риску) и являются наиболее опасными, способными привести к потере качества создаваемой системы и к сбоям проекта.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Планирование управления рисками – мероприятия по смягчению, уменьшению степени влияния (RE) каждого фактора риска на проект, использующие существующие резервы или альтернативные решения по созданию ИС.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Определение риска выполняется с помощью прототипов, имитаций, показателей производительности и анализа, что требует дополнительных инструментов, ресурсов и инвестиций.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Отслеживание рисков происходит на всех стадиях проекта, при этом проводится повторная оценка влияния рисков (RE).</a:t>
            </a:r>
          </a:p>
        </p:txBody>
      </p:sp>
    </p:spTree>
    <p:extLst>
      <p:ext uri="{BB962C8B-B14F-4D97-AF65-F5344CB8AC3E}">
        <p14:creationId xmlns:p14="http://schemas.microsoft.com/office/powerpoint/2010/main" val="396535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Аттестация и </a:t>
            </a:r>
            <a:r>
              <a:rPr lang="ru-RU" b="1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Аттестация и верификация </a:t>
            </a:r>
            <a:r>
              <a:rPr lang="ru-RU" dirty="0" smtClean="0"/>
              <a:t>–взаимосвязанные процессы, выполнение которых гарантирует, что разрабатываемая информационная система будет отвечать предъявляемым к ней требованиям качества. Объектами аттестации-верификации при создании ИС являются все компоненты системы: документация, программное обеспечение, аппаратные средства и т.д.</a:t>
            </a:r>
          </a:p>
          <a:p>
            <a:pPr marL="0" indent="0">
              <a:buNone/>
            </a:pPr>
            <a:r>
              <a:rPr lang="ru-RU" dirty="0"/>
              <a:t>        В результате процесса </a:t>
            </a:r>
            <a:r>
              <a:rPr lang="ru-RU" i="1" dirty="0"/>
              <a:t>верификации</a:t>
            </a:r>
            <a:r>
              <a:rPr lang="ru-RU" dirty="0"/>
              <a:t> оцениваются как компоненты ИС, так и вся система с целью определения на различных стадиях проекта соответствия создаваемой системы сформулированным  в начале каждой системы сформулированным в начале каждой стадии требованиям. В ходе процесса верификации рассматриваются проектная документация, планы, стандарты, соглашения, спецификации программ, аппаратных средств, сетевое оборудование с целью обнаружения дефектов и допущенных ошибок. Верификация – это так называемое статистическое оценивание. Результатом верификации являются - обзоры (оценки), направленные на установление дефектов и тех областей, в которые следует внести изменения.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125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922312"/>
            <a:ext cx="10515600" cy="5194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 На каждом этапе ЖЦ ИС создаются те или иные компоненты системы, требующие статистического оценивания и динамического тестирования:</a:t>
            </a:r>
          </a:p>
          <a:p>
            <a:endParaRPr lang="ru-RU" dirty="0" smtClean="0"/>
          </a:p>
          <a:p>
            <a:r>
              <a:rPr lang="ru-RU" dirty="0" smtClean="0"/>
              <a:t>на фазе планирования рассматриваются все документы по планированию:: формулировки информационных потребностей, план менеджмента ИС и план управления рисками; также проводится анализ требований к компонентам ИС с точки зрения выявления противоречий с общими требованиями к системе в целом;</a:t>
            </a:r>
          </a:p>
          <a:p>
            <a:endParaRPr lang="ru-RU" dirty="0" smtClean="0"/>
          </a:p>
          <a:p>
            <a:r>
              <a:rPr lang="ru-RU" dirty="0" smtClean="0"/>
              <a:t>на фазе разработки выполняются контроль и проверка архитектуры ИС, к концу реализации фазы составляются план проведения аттестации-верификации и план  приемосдаточных испытаний;</a:t>
            </a:r>
          </a:p>
          <a:p>
            <a:endParaRPr lang="ru-RU" dirty="0" smtClean="0"/>
          </a:p>
          <a:p>
            <a:r>
              <a:rPr lang="ru-RU" dirty="0" smtClean="0"/>
              <a:t>на фазе внедрения оценивается план аттестации-верификации для системы в целом, осуществляется поэлементное и интегративное тестирование программного и технического обеспечения. Проводятся приемка и установка программного и технического обеспечения после заключения о том, что разработанная система отвечает функциональным, рабочим и интерфейсным требованиям.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8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9333" y="578770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процессе тестирования решаются следующие задачи:</a:t>
            </a:r>
          </a:p>
          <a:p>
            <a:r>
              <a:rPr lang="ru-RU" dirty="0" smtClean="0"/>
              <a:t>         поиск и документирование дефектов качества;</a:t>
            </a:r>
          </a:p>
          <a:p>
            <a:r>
              <a:rPr lang="ru-RU" dirty="0" smtClean="0"/>
              <a:t>         формулирование общих рекомендаций относительно качества;</a:t>
            </a:r>
          </a:p>
          <a:p>
            <a:r>
              <a:rPr lang="ru-RU" dirty="0" smtClean="0"/>
              <a:t>         проверка выполнения основных требований на конкретных примерах;</a:t>
            </a:r>
          </a:p>
          <a:p>
            <a:r>
              <a:rPr lang="ru-RU" dirty="0" smtClean="0"/>
              <a:t>         проверка, что продукт функционирует так, как было запроектировано;</a:t>
            </a:r>
          </a:p>
          <a:p>
            <a:r>
              <a:rPr lang="ru-RU" dirty="0" smtClean="0"/>
              <a:t>         проверка, сто требования выполнены соответствующим </a:t>
            </a:r>
            <a:r>
              <a:rPr lang="ru-RU" dirty="0" err="1" smtClean="0"/>
              <a:t>обарзом</a:t>
            </a:r>
            <a:r>
              <a:rPr lang="ru-RU" dirty="0" smtClean="0"/>
              <a:t>;</a:t>
            </a:r>
          </a:p>
          <a:p>
            <a:r>
              <a:rPr lang="ru-RU" dirty="0" smtClean="0"/>
              <a:t>         устранение найденных дефектов.</a:t>
            </a:r>
          </a:p>
          <a:p>
            <a:r>
              <a:rPr lang="ru-RU" dirty="0" smtClean="0"/>
              <a:t>Причины появления ошибок в проекте ИС:</a:t>
            </a:r>
          </a:p>
          <a:p>
            <a:r>
              <a:rPr lang="ru-RU" dirty="0" smtClean="0"/>
              <a:t>         неполные или неправильно сформулированные спецификации требований;</a:t>
            </a:r>
          </a:p>
          <a:p>
            <a:r>
              <a:rPr lang="ru-RU" dirty="0" smtClean="0"/>
              <a:t>         степень сложности современных ИС;</a:t>
            </a:r>
          </a:p>
          <a:p>
            <a:r>
              <a:rPr lang="ru-RU" dirty="0" smtClean="0"/>
              <a:t>         человеческая ошибка;</a:t>
            </a:r>
          </a:p>
          <a:p>
            <a:r>
              <a:rPr lang="ru-RU" dirty="0" smtClean="0"/>
              <a:t>         графики, рассчитанные на слишком краткий период времени</a:t>
            </a:r>
          </a:p>
          <a:p>
            <a:r>
              <a:rPr lang="ru-RU" dirty="0" smtClean="0"/>
              <a:t>         несвоевременное тестирование;</a:t>
            </a:r>
          </a:p>
          <a:p>
            <a:r>
              <a:rPr lang="ru-RU" dirty="0" smtClean="0"/>
              <a:t>         плохая подготовка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50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202755"/>
            <a:ext cx="10515600" cy="61034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Принципы тестирования:</a:t>
            </a:r>
          </a:p>
          <a:p>
            <a:r>
              <a:rPr lang="ru-RU" dirty="0" smtClean="0"/>
              <a:t>         процесс тестирования не должен выполняться автором продукта</a:t>
            </a:r>
          </a:p>
          <a:p>
            <a:r>
              <a:rPr lang="ru-RU" dirty="0" smtClean="0"/>
              <a:t>         отладка продукта может выполняться как автором, так и сторонним специалистом;</a:t>
            </a:r>
          </a:p>
          <a:p>
            <a:r>
              <a:rPr lang="ru-RU" dirty="0" smtClean="0"/>
              <a:t>         процесс тестирования является цикличным и многократным на многочисленных входных реальных наборах данных.</a:t>
            </a:r>
          </a:p>
          <a:p>
            <a:r>
              <a:rPr lang="ru-RU" dirty="0" smtClean="0"/>
              <a:t>         Процесс тестирования должен осуществляться как на правильных входных наборах данных, так и на неправильных.</a:t>
            </a:r>
          </a:p>
          <a:p>
            <a:r>
              <a:rPr lang="ru-RU" dirty="0" smtClean="0"/>
              <a:t>         В процессе тестирования необходимо проверять, делает ли программ то, для чего предназначена, а также </a:t>
            </a:r>
            <a:r>
              <a:rPr lang="ru-RU" dirty="0" err="1" smtClean="0"/>
              <a:t>ен</a:t>
            </a:r>
            <a:r>
              <a:rPr lang="ru-RU" dirty="0" smtClean="0"/>
              <a:t> делает ли она то, что не должна делать.</a:t>
            </a:r>
          </a:p>
          <a:p>
            <a:r>
              <a:rPr lang="ru-RU" dirty="0" smtClean="0"/>
              <a:t>         В процесс тестирования сложных систем, не могут быть обнаружены все дефекты, поэтому важно сделать процесс тестирования максимально эффективным.</a:t>
            </a:r>
          </a:p>
          <a:p>
            <a:r>
              <a:rPr lang="ru-RU" dirty="0" smtClean="0"/>
              <a:t>Для уникальной ИС применяются следующие типы тестирования:</a:t>
            </a:r>
          </a:p>
          <a:p>
            <a:r>
              <a:rPr lang="ru-RU" dirty="0" smtClean="0"/>
              <a:t>         Автономные тесты используются для тестирования отдельных модулей, обычно в изолированной среде.</a:t>
            </a:r>
          </a:p>
          <a:p>
            <a:r>
              <a:rPr lang="ru-RU" dirty="0" smtClean="0"/>
              <a:t>         Тесты сопряжения, или интегральное тестирование, направлены на контроль сопровождения между отдельными модулями;</a:t>
            </a:r>
          </a:p>
          <a:p>
            <a:r>
              <a:rPr lang="ru-RU" dirty="0" smtClean="0"/>
              <a:t>         Тестирование внешних функций направлено на контроль внешнего поведения системы модулей, определенных внешними спецификациями.</a:t>
            </a:r>
          </a:p>
          <a:p>
            <a:r>
              <a:rPr lang="ru-RU" dirty="0" smtClean="0"/>
              <a:t>         Комплексное (системное) тестирование – контроль и испытание системы по отношению к исходным целям. Комплексное тестирование является процессом контроля, если оно выполняется в моделируемой среде, и процессом испытания, если выполняется в реальной аппаратно-программной среде в условиях действующей локальной сети.</a:t>
            </a:r>
          </a:p>
          <a:p>
            <a:r>
              <a:rPr lang="ru-RU" dirty="0" smtClean="0"/>
              <a:t>         Тестирование приемлемости – проверка соответствия ИС информационным потребностям пользователей.</a:t>
            </a:r>
          </a:p>
          <a:p>
            <a:pPr marL="0" indent="0">
              <a:buNone/>
            </a:pPr>
            <a:r>
              <a:rPr lang="ru-RU" dirty="0" smtClean="0"/>
              <a:t>Для адаптируемых ИС используются комплексное (системное) тестирование, тестирование приемлемости, а также тест настройки для проверки соответствия каждого конкретного варианта установки приобретенной модели ИС требованиям  пользователей с целью выявления любых ошибок, возникших в процессе настройки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06648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Понятие «качество ИС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Качество функционирования </a:t>
            </a:r>
            <a:r>
              <a:rPr lang="ru-RU" b="1" dirty="0" smtClean="0"/>
              <a:t>ИС</a:t>
            </a:r>
            <a:r>
              <a:rPr lang="en-US" b="1" dirty="0" smtClean="0"/>
              <a:t> </a:t>
            </a:r>
            <a:r>
              <a:rPr lang="ru-RU" dirty="0"/>
              <a:t> – совокупность свойств, обслуживающих пригодность системы в течении своего жизненного цикла обеспечивать надежное и своевременное представление полной, достоверной (безошибочной и актуальной) и конфиденциальной информации для ее последующего целевого использования при принятии решений по управлению предприятием.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53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Менеджмент </a:t>
            </a:r>
            <a:r>
              <a:rPr lang="ru-RU" b="1" dirty="0" smtClean="0"/>
              <a:t>конфигурации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Менеджмент конфигураций ИС – это совокупность операций, предназначенных для контроля различных </a:t>
            </a:r>
            <a:r>
              <a:rPr lang="ru-RU" dirty="0" err="1" smtClean="0"/>
              <a:t>изменненийпутем</a:t>
            </a:r>
            <a:r>
              <a:rPr lang="ru-RU" dirty="0" smtClean="0"/>
              <a:t> идентификации элементов конфигурации, которые подвергались изменениям, ДЛЯ УСТАНОВЛЕНИЯ СВЯЗЕЙ МЕЖДУ НИМИ, ОПРЕДЕЛЕНИЯ МЕХАНИЗМЛОВ ДЛЯ УПРАВЛЕНИЯ РАЗЛИЧНЫМИ ВЕРСИЯМИ ЭТИХ ЭЛЕМЕНТОВ, КОНТРОЛЯ НАЗНАЧЕННЫХ ИЗМЕНЕНИЙ, РЕГИСТРАЦИИ И ПРОВЕРКИ ВЫПОЛНЕННЫХ ИЗМЕНЕНИЙ.</a:t>
            </a:r>
          </a:p>
          <a:p>
            <a:pPr marL="0" indent="0">
              <a:buNone/>
            </a:pPr>
            <a:r>
              <a:rPr lang="ru-RU" dirty="0" smtClean="0"/>
              <a:t>Под элементом конфигурации понимается низкая самостоятельная часть разработки ИС, которая объединена с другими элементами конфигурации в единое целое. К элементам конфигурации ИС могут относится: проектные документы, спецификации, исходные коды, комплекс технических средств, локальная сеть, совокупность тестов, статистические отчеты по выявленным неисправностям и сбоям, учебные пособия.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965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0787" y="52749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Менеджмент конфигураций ИС начинается на этапе разработки требований к создаваемой ИС и продолжается до конца ЖЦ проекта. План менеджмента конфигураций включает в себя:</a:t>
            </a:r>
          </a:p>
          <a:p>
            <a:r>
              <a:rPr lang="ru-RU" dirty="0" smtClean="0"/>
              <a:t>         Организационную структуру менеджмента конфигураций</a:t>
            </a:r>
          </a:p>
          <a:p>
            <a:r>
              <a:rPr lang="ru-RU" dirty="0" smtClean="0"/>
              <a:t>         Распределение ответственностей за каждую функцию менеджмента конфигураций;</a:t>
            </a:r>
          </a:p>
          <a:p>
            <a:r>
              <a:rPr lang="ru-RU" dirty="0" smtClean="0"/>
              <a:t>         Способы реализации функций функцию менеджмента конфигураций;</a:t>
            </a:r>
          </a:p>
          <a:p>
            <a:r>
              <a:rPr lang="ru-RU" dirty="0" smtClean="0"/>
              <a:t>         Перечень инструментальных средств, методики реализации функций;</a:t>
            </a:r>
          </a:p>
          <a:p>
            <a:r>
              <a:rPr lang="ru-RU" dirty="0" smtClean="0"/>
              <a:t>         Контроль над поставщиками;</a:t>
            </a:r>
          </a:p>
          <a:p>
            <a:r>
              <a:rPr lang="ru-RU" dirty="0" smtClean="0"/>
              <a:t>         Сбор и гранение стандартов.</a:t>
            </a:r>
          </a:p>
          <a:p>
            <a:pPr marL="0" indent="0">
              <a:buNone/>
            </a:pPr>
            <a:r>
              <a:rPr lang="ru-RU" dirty="0" smtClean="0"/>
              <a:t>Функции функцию менеджмента конфигураций:</a:t>
            </a:r>
          </a:p>
          <a:p>
            <a:r>
              <a:rPr lang="ru-RU" dirty="0" smtClean="0"/>
              <a:t>         Идентификация элементов конфигурации;</a:t>
            </a:r>
          </a:p>
          <a:p>
            <a:r>
              <a:rPr lang="ru-RU" dirty="0" smtClean="0"/>
              <a:t>         Контроль за изменениями;</a:t>
            </a:r>
          </a:p>
          <a:p>
            <a:r>
              <a:rPr lang="ru-RU" dirty="0" smtClean="0"/>
              <a:t>         Аудит изменений;</a:t>
            </a:r>
          </a:p>
          <a:p>
            <a:r>
              <a:rPr lang="ru-RU" dirty="0" smtClean="0"/>
              <a:t>         учет статуса.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95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769912"/>
            <a:ext cx="10515600" cy="534723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Идентификация – это возможность идентифицировать любой или все артефакты, которые образуют окончательный элемент конфигурации ИС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           Контроль. В контексте менеджмента конфигурации контроль означает анализ предложенных изменений в элементе конфигурации и в случае их принятия – введение их в конфигурацию разрабатываемой системы. Цели контроля – принять обоснованное решение и признать возможные последствия, связанные с изменением системы, которые могут оказать влияние на бюджеты проекта, график его выполнения и др. его компоненты.</a:t>
            </a:r>
          </a:p>
          <a:p>
            <a:endParaRPr lang="ru-RU" dirty="0" smtClean="0"/>
          </a:p>
          <a:p>
            <a:r>
              <a:rPr lang="ru-RU" dirty="0" smtClean="0"/>
              <a:t>            Аудит. Аудит в системе менеджмента конфигураций означает, сто утвержденные запрашиваемые изменения действительно выполнимы. Аудит позволяет менеджерам определить, как проходит эволюция создаваемой системы: логично и в соответствии с требованиями.</a:t>
            </a:r>
          </a:p>
          <a:p>
            <a:endParaRPr lang="ru-RU" dirty="0" smtClean="0"/>
          </a:p>
          <a:p>
            <a:r>
              <a:rPr lang="ru-RU" dirty="0" smtClean="0"/>
              <a:t>Учет статуса. Предоставляет статистическую информацию, которая позволяет определить, какие изменения происходили </a:t>
            </a:r>
            <a:r>
              <a:rPr lang="ru-RU" dirty="0" err="1" smtClean="0"/>
              <a:t>впрограммном</a:t>
            </a:r>
            <a:r>
              <a:rPr lang="ru-RU" dirty="0" smtClean="0"/>
              <a:t> продукте и когда.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1223" y="2437688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8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Свойства, определяющие качество ИС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504342"/>
              </p:ext>
            </p:extLst>
          </p:nvPr>
        </p:nvGraphicFramePr>
        <p:xfrm>
          <a:off x="1484313" y="2218268"/>
          <a:ext cx="10018712" cy="357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74773669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787429867"/>
                    </a:ext>
                  </a:extLst>
                </a:gridCol>
              </a:tblGrid>
              <a:tr h="424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</a:rPr>
                        <a:t>Свойства ИС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</a:rPr>
                        <a:t>Характеристика свойств ИС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2865657515"/>
                  </a:ext>
                </a:extLst>
              </a:tr>
              <a:tr h="836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Адекватность функционирования ИС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Соответствие реальных функциональных возможностей декларируемым функциональным требованиям.  Соответствие программного и технического обеспечения проектным спецификациям, наличие закладных элементов*.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2044451327"/>
                  </a:ext>
                </a:extLst>
              </a:tr>
              <a:tr h="836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Способность к взаимодействию программных и технических средств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Переносимость программного обеспечения и базы данных на другие аппаратно-программные платформы в рамках жизненного цикла, наличие удобных пользовательских и внутренних интерфейсов, способность к изменениям конфигурации.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1679234921"/>
                  </a:ext>
                </a:extLst>
              </a:tr>
              <a:tr h="424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Надежность и своевременность предоставления информации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</a:rPr>
                        <a:t>Надежность работы технического и организационно-нормативного обеспечения ИС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2059335950"/>
                  </a:ext>
                </a:extLst>
              </a:tr>
              <a:tr h="627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Полнота, актуальность и конфиденциальность информации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Полнота охвата предметной области информацией, предоставленной в базе данных, возможность ее актуализации, наличие системы информационной безопасности.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extLst>
                  <a:ext uri="{0D108BD9-81ED-4DB2-BD59-A6C34878D82A}">
                    <a16:rowId xmlns:a16="http://schemas.microsoft.com/office/drawing/2014/main" val="3940984886"/>
                  </a:ext>
                </a:extLst>
              </a:tr>
              <a:tr h="4241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</a:rPr>
                        <a:t>*Закладные элементы – необнаруженные элементы, приводящие к сбоям.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9" marR="6830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9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9466" y="793035"/>
            <a:ext cx="103656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управления качеством программного продукта решаются следующие задачи: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9332" y="1820097"/>
            <a:ext cx="9716347" cy="4023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 Планирование уровня качества создаваемой системы;</a:t>
            </a:r>
          </a:p>
          <a:p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Формирование показателей качества;</a:t>
            </a:r>
          </a:p>
          <a:p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Выбор базовых эталонов;</a:t>
            </a:r>
          </a:p>
          <a:p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Определение методов и средств, которые позволяют обеспечивать требуемое качество;</a:t>
            </a:r>
          </a:p>
          <a:p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Контроль значения показателей качества в процессе жизненного цикла программной системы и в ходе проведения испытаний;</a:t>
            </a:r>
          </a:p>
          <a:p>
            <a:endParaRPr lang="ru-RU" dirty="0"/>
          </a:p>
          <a:p>
            <a:r>
              <a:rPr lang="ru-RU" dirty="0" smtClean="0"/>
              <a:t>         </a:t>
            </a:r>
            <a:r>
              <a:rPr lang="ru-RU" dirty="0"/>
              <a:t>Методическое руководство созданием и ведением нормативно-технической документации по оценке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11863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0613" y="-268180"/>
            <a:ext cx="10383520" cy="1450757"/>
          </a:xfrm>
        </p:spPr>
        <p:txBody>
          <a:bodyPr>
            <a:normAutofit/>
          </a:bodyPr>
          <a:lstStyle/>
          <a:p>
            <a:r>
              <a:rPr lang="ru-RU" sz="3200" b="1" i="1" dirty="0"/>
              <a:t>Основные компоненты системы качества проекта ИС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869700"/>
              </p:ext>
            </p:extLst>
          </p:nvPr>
        </p:nvGraphicFramePr>
        <p:xfrm>
          <a:off x="1845733" y="863597"/>
          <a:ext cx="10058400" cy="587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8092292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203577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30366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54501758"/>
                    </a:ext>
                  </a:extLst>
                </a:gridCol>
              </a:tblGrid>
              <a:tr h="821339"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требований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функционирования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программного обеспечения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готового продукта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98126"/>
                  </a:ext>
                </a:extLst>
              </a:tr>
              <a:tr h="821339"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Организационная модель качества системы: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Модель качества функционирования:</a:t>
                      </a:r>
                      <a:endParaRPr lang="ru-RU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Модель качества разработки: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Модель качества готового решения: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98853"/>
                  </a:ext>
                </a:extLst>
              </a:tr>
              <a:tr h="1314142"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1.Качество бизнеса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Качество с точки зрения руководства предприятия</a:t>
                      </a:r>
                      <a:endParaRPr lang="ru-RU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Функциональная пригодность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Соответствие назначению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Корректность точность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Понятность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Простота использования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Изучаемость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Качество конструирования;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Качество разработки;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Качество кода;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Качество документации;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Тестирование узлов;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Тестирование сборки системы;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Тестирование всей системы;</a:t>
                      </a:r>
                    </a:p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Тестирование системы в реальных условиях.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Оценка адекватности функционирования программной системы;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99652"/>
                  </a:ext>
                </a:extLst>
              </a:tr>
              <a:tr h="739205">
                <a:tc rowSpan="2"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Качество использования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Качество с точки зрения пользователя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Оценка технических возможностей ПС к взаимодействию, совершенствованию, развитию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60369"/>
                  </a:ext>
                </a:extLst>
              </a:tr>
              <a:tr h="3285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Оценка надежности и своевременности предоставления информации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04538"/>
                  </a:ext>
                </a:extLst>
              </a:tr>
              <a:tr h="246402">
                <a:tc rowSpan="2"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Качество конструктивное 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с точки зрения разработчиков ПО</a:t>
                      </a:r>
                      <a:endParaRPr lang="ru-RU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11866"/>
                  </a:ext>
                </a:extLst>
              </a:tr>
              <a:tr h="82133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оценка полноты, безошибочности, актуальности и конфиденциальности предоставляемой информации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71223"/>
                  </a:ext>
                </a:extLst>
              </a:tr>
              <a:tr h="783567">
                <a:tc gridSpan="4"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Основной критерий качества ИС с точки зрения руководителя предприятия – ее способность повысить эффективность деятельности предприятия.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5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707689" cy="1752599"/>
          </a:xfrm>
        </p:spPr>
        <p:txBody>
          <a:bodyPr/>
          <a:lstStyle/>
          <a:p>
            <a:r>
              <a:rPr lang="ru-RU" b="1" i="1" dirty="0"/>
              <a:t>Методы и средства обеспечения качества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5310" y="2438399"/>
            <a:ext cx="10515600" cy="6956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Обеспечение </a:t>
            </a:r>
            <a:r>
              <a:rPr lang="ru-RU" dirty="0" smtClean="0"/>
              <a:t>качества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/>
              <a:t>разработке проекта </a:t>
            </a:r>
            <a:r>
              <a:rPr lang="ru-RU" dirty="0" smtClean="0"/>
              <a:t>ИС</a:t>
            </a:r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3862"/>
              </p:ext>
            </p:extLst>
          </p:nvPr>
        </p:nvGraphicFramePr>
        <p:xfrm>
          <a:off x="1903412" y="2540848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4985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633712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8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Применение регламентированных технологий, стандартов обеспечения качества в течение всего ЖЦ 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Итоговый контроль и испытания готового информационного программного продукта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4735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89453"/>
              </p:ext>
            </p:extLst>
          </p:nvPr>
        </p:nvGraphicFramePr>
        <p:xfrm>
          <a:off x="2700471" y="440805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01450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13459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 контроля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Технологии обеспечения ЖЦ продукта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Готовый информационно-программный продукт с полным комплексом эксплуатационной документации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3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и средства обеспечения качества </a:t>
            </a:r>
            <a:r>
              <a:rPr lang="ru-RU" dirty="0" smtClean="0"/>
              <a:t>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Оценка качества функционирования </a:t>
            </a:r>
            <a:r>
              <a:rPr lang="ru-RU" dirty="0" smtClean="0"/>
              <a:t>ИС</a:t>
            </a:r>
          </a:p>
          <a:p>
            <a:pPr marL="0" indent="0">
              <a:buNone/>
            </a:pPr>
            <a:r>
              <a:rPr lang="ru-RU" dirty="0"/>
              <a:t>Средства оценки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     Аттестация</a:t>
            </a:r>
            <a:endParaRPr lang="ru-RU" dirty="0"/>
          </a:p>
          <a:p>
            <a:r>
              <a:rPr lang="ru-RU" dirty="0" smtClean="0"/>
              <a:t>     Верификация</a:t>
            </a:r>
            <a:endParaRPr lang="ru-RU" dirty="0"/>
          </a:p>
          <a:p>
            <a:r>
              <a:rPr lang="ru-RU" dirty="0" smtClean="0"/>
              <a:t>     Стандартизация</a:t>
            </a:r>
            <a:endParaRPr lang="ru-RU" dirty="0"/>
          </a:p>
          <a:p>
            <a:r>
              <a:rPr lang="ru-RU" dirty="0" smtClean="0"/>
              <a:t>     Сертификация</a:t>
            </a:r>
          </a:p>
          <a:p>
            <a:r>
              <a:rPr lang="ru-RU" dirty="0" err="1"/>
              <a:t>Категорийно</a:t>
            </a:r>
            <a:r>
              <a:rPr lang="ru-RU" dirty="0"/>
              <a:t>-описательный </a:t>
            </a:r>
            <a:r>
              <a:rPr lang="ru-RU" dirty="0" smtClean="0"/>
              <a:t>характер</a:t>
            </a:r>
            <a:endParaRPr lang="ru-RU" dirty="0"/>
          </a:p>
          <a:p>
            <a:r>
              <a:rPr lang="ru-RU" dirty="0"/>
              <a:t>Количественные </a:t>
            </a:r>
            <a:r>
              <a:rPr lang="ru-RU" dirty="0" smtClean="0"/>
              <a:t>характеристики</a:t>
            </a:r>
          </a:p>
          <a:p>
            <a:r>
              <a:rPr lang="ru-RU" dirty="0"/>
              <a:t>Качественные характеристики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29721"/>
              </p:ext>
            </p:extLst>
          </p:nvPr>
        </p:nvGraphicFramePr>
        <p:xfrm>
          <a:off x="491070" y="1473516"/>
          <a:ext cx="11700930" cy="443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186">
                  <a:extLst>
                    <a:ext uri="{9D8B030D-6E8A-4147-A177-3AD203B41FA5}">
                      <a16:colId xmlns:a16="http://schemas.microsoft.com/office/drawing/2014/main" val="3994424170"/>
                    </a:ext>
                  </a:extLst>
                </a:gridCol>
                <a:gridCol w="2340186">
                  <a:extLst>
                    <a:ext uri="{9D8B030D-6E8A-4147-A177-3AD203B41FA5}">
                      <a16:colId xmlns:a16="http://schemas.microsoft.com/office/drawing/2014/main" val="3308556851"/>
                    </a:ext>
                  </a:extLst>
                </a:gridCol>
                <a:gridCol w="2340186">
                  <a:extLst>
                    <a:ext uri="{9D8B030D-6E8A-4147-A177-3AD203B41FA5}">
                      <a16:colId xmlns:a16="http://schemas.microsoft.com/office/drawing/2014/main" val="3672259757"/>
                    </a:ext>
                  </a:extLst>
                </a:gridCol>
                <a:gridCol w="2340186">
                  <a:extLst>
                    <a:ext uri="{9D8B030D-6E8A-4147-A177-3AD203B41FA5}">
                      <a16:colId xmlns:a16="http://schemas.microsoft.com/office/drawing/2014/main" val="1265594129"/>
                    </a:ext>
                  </a:extLst>
                </a:gridCol>
                <a:gridCol w="2340186">
                  <a:extLst>
                    <a:ext uri="{9D8B030D-6E8A-4147-A177-3AD203B41FA5}">
                      <a16:colId xmlns:a16="http://schemas.microsoft.com/office/drawing/2014/main" val="1860043599"/>
                    </a:ext>
                  </a:extLst>
                </a:gridCol>
              </a:tblGrid>
              <a:tr h="704819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Функциональные возможности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Надежность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Сопровождаемость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41899"/>
                  </a:ext>
                </a:extLst>
              </a:tr>
              <a:tr h="3725471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Функциональная пригодность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Корректность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Способность к взаимодействию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защищенность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Завершенность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Устойчивость к дефектам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Восстанавливаемость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доступность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Понятность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Простата использования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Изучаемость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  привлекательность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  Временная эффективность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  Используемость ресурсов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Анализируемость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Изменяемость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Адаптируемость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Простота установки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открытость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Замещаемость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Тестируемость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Мобиьность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Стабильность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6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32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64</TotalTime>
  <Words>3015</Words>
  <Application>Microsoft Office PowerPoint</Application>
  <PresentationFormat>Широкоэкранный</PresentationFormat>
  <Paragraphs>331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Corbel</vt:lpstr>
      <vt:lpstr>Times New Roman</vt:lpstr>
      <vt:lpstr>Wingdings</vt:lpstr>
      <vt:lpstr>Параллакс</vt:lpstr>
      <vt:lpstr>Управление качеством ИС</vt:lpstr>
      <vt:lpstr>Понятие «качество ИС»</vt:lpstr>
      <vt:lpstr>Понятие «качество ИС»</vt:lpstr>
      <vt:lpstr>Свойства, определяющие качество ИС</vt:lpstr>
      <vt:lpstr>В процессе управления качеством программного продукта решаются следующие задачи:</vt:lpstr>
      <vt:lpstr>Основные компоненты системы качества проекта ИС</vt:lpstr>
      <vt:lpstr>Методы и средства обеспечения качества ИС</vt:lpstr>
      <vt:lpstr>Методы и средства обеспечения качества ИС</vt:lpstr>
      <vt:lpstr> </vt:lpstr>
      <vt:lpstr> </vt:lpstr>
      <vt:lpstr> </vt:lpstr>
      <vt:lpstr>Основные требования к качеству функционирования ИС</vt:lpstr>
      <vt:lpstr>Сертификация и стандартизация</vt:lpstr>
      <vt:lpstr> </vt:lpstr>
      <vt:lpstr> </vt:lpstr>
      <vt:lpstr> </vt:lpstr>
      <vt:lpstr>Стандарты, регламентирующие качество функционирования ИС</vt:lpstr>
      <vt:lpstr>Защита информации  и управление рисками проекта</vt:lpstr>
      <vt:lpstr> </vt:lpstr>
      <vt:lpstr> </vt:lpstr>
      <vt:lpstr>Стандарты, используемые в процессе проектирования программной защиты ИС</vt:lpstr>
      <vt:lpstr> </vt:lpstr>
      <vt:lpstr> </vt:lpstr>
      <vt:lpstr>Модель для управления проектными рисками при создании ИС</vt:lpstr>
      <vt:lpstr> </vt:lpstr>
      <vt:lpstr>Аттестация и верификация</vt:lpstr>
      <vt:lpstr> </vt:lpstr>
      <vt:lpstr> </vt:lpstr>
      <vt:lpstr> </vt:lpstr>
      <vt:lpstr>Менеджмент конфигурации</vt:lpstr>
      <vt:lpstr> </vt:lpstr>
      <vt:lpstr> </vt:lpstr>
      <vt:lpstr>Спасибо за Внимания!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качеством ИС</dc:title>
  <dc:creator>User</dc:creator>
  <cp:lastModifiedBy>User</cp:lastModifiedBy>
  <cp:revision>9</cp:revision>
  <dcterms:created xsi:type="dcterms:W3CDTF">2021-10-25T07:14:52Z</dcterms:created>
  <dcterms:modified xsi:type="dcterms:W3CDTF">2021-10-25T10:37:09Z</dcterms:modified>
</cp:coreProperties>
</file>