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80" r:id="rId18"/>
    <p:sldId id="270" r:id="rId19"/>
    <p:sldId id="271" r:id="rId20"/>
    <p:sldId id="272" r:id="rId21"/>
    <p:sldId id="273" r:id="rId22"/>
    <p:sldId id="274" r:id="rId23"/>
    <p:sldId id="275" r:id="rId24"/>
    <p:sldId id="276" r:id="rId25"/>
    <p:sldId id="277"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Экономическая эффективность информационных технологий</a:t>
            </a:r>
            <a:endParaRPr lang="ru-RU" dirty="0"/>
          </a:p>
        </p:txBody>
      </p:sp>
      <p:sp>
        <p:nvSpPr>
          <p:cNvPr id="3" name="Подзаголовок 2"/>
          <p:cNvSpPr>
            <a:spLocks noGrp="1"/>
          </p:cNvSpPr>
          <p:nvPr>
            <p:ph type="subTitle" idx="1"/>
          </p:nvPr>
        </p:nvSpPr>
        <p:spPr/>
        <p:txBody>
          <a:bodyPr/>
          <a:lstStyle/>
          <a:p>
            <a:r>
              <a:rPr lang="ru-RU" dirty="0" smtClean="0"/>
              <a:t>Подготовили студенты 3исп </a:t>
            </a:r>
            <a:r>
              <a:rPr lang="ru-RU" dirty="0" err="1" smtClean="0"/>
              <a:t>тюменбаев</a:t>
            </a:r>
            <a:r>
              <a:rPr lang="ru-RU" dirty="0" smtClean="0"/>
              <a:t> </a:t>
            </a:r>
            <a:r>
              <a:rPr lang="ru-RU" dirty="0" err="1" smtClean="0"/>
              <a:t>тимур</a:t>
            </a:r>
            <a:r>
              <a:rPr lang="ru-RU" dirty="0" smtClean="0"/>
              <a:t> и </a:t>
            </a:r>
            <a:r>
              <a:rPr lang="ru-RU" dirty="0" err="1" smtClean="0"/>
              <a:t>устинов</a:t>
            </a:r>
            <a:r>
              <a:rPr lang="ru-RU" dirty="0" smtClean="0"/>
              <a:t> </a:t>
            </a:r>
            <a:r>
              <a:rPr lang="ru-RU" dirty="0" err="1" smtClean="0"/>
              <a:t>дмитрий</a:t>
            </a:r>
            <a:endParaRPr lang="ru-RU" dirty="0"/>
          </a:p>
        </p:txBody>
      </p:sp>
    </p:spTree>
    <p:extLst>
      <p:ext uri="{BB962C8B-B14F-4D97-AF65-F5344CB8AC3E}">
        <p14:creationId xmlns:p14="http://schemas.microsoft.com/office/powerpoint/2010/main" val="4050973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338667"/>
            <a:ext cx="9905999" cy="6248400"/>
          </a:xfrm>
        </p:spPr>
        <p:txBody>
          <a:bodyPr>
            <a:normAutofit fontScale="92500" lnSpcReduction="10000"/>
          </a:bodyPr>
          <a:lstStyle/>
          <a:p>
            <a:r>
              <a:rPr lang="ru-RU" dirty="0"/>
              <a:t>Самым первым этапом внедрения PDM-системы является пилотный проект. Например, для технологической подготовки производства пилотный проект реализует "полную" автоматизацию этого процесса: обеспечивает перевод в электронный вид всех документов процесса, осуществляет автоматизацию выполнения работ через подсистему управления процессами (</a:t>
            </a:r>
            <a:r>
              <a:rPr lang="ru-RU" dirty="0" err="1"/>
              <a:t>workflow</a:t>
            </a:r>
            <a:r>
              <a:rPr lang="ru-RU" dirty="0"/>
              <a:t>) и подготовку сотрудников для работы в этой системе</a:t>
            </a:r>
            <a:r>
              <a:rPr lang="ru-RU" dirty="0" smtClean="0"/>
              <a:t>.</a:t>
            </a:r>
            <a:endParaRPr lang="ru-RU" dirty="0"/>
          </a:p>
          <a:p>
            <a:r>
              <a:rPr lang="ru-RU" dirty="0"/>
              <a:t>По итогам пилотного проекта проводится оценка его результатов. Для этого сравнивается состояние до и после автоматизации (например, оцениваются время и затраты на разработку аналогичных процессов). На основании этой оценки делается прогноз о предполагаемых результатах дальнейшего внедрения системы</a:t>
            </a:r>
            <a:r>
              <a:rPr lang="ru-RU" dirty="0" smtClean="0"/>
              <a:t>.</a:t>
            </a:r>
          </a:p>
          <a:p>
            <a:r>
              <a:rPr lang="ru-RU" dirty="0"/>
              <a:t>Проекты, реализуемые на каждом последующем этапе, заканчиваются передачей их в промышленную эксплуатацию, и, если необходимо, выполняется также корректировка архитектуры и стратегии внедрения СИП </a:t>
            </a:r>
            <a:r>
              <a:rPr lang="ru-RU" i="1" dirty="0"/>
              <a:t>ЖЦИ</a:t>
            </a:r>
            <a:r>
              <a:rPr lang="ru-RU" dirty="0"/>
              <a:t>.</a:t>
            </a:r>
          </a:p>
        </p:txBody>
      </p:sp>
    </p:spTree>
    <p:extLst>
      <p:ext uri="{BB962C8B-B14F-4D97-AF65-F5344CB8AC3E}">
        <p14:creationId xmlns:p14="http://schemas.microsoft.com/office/powerpoint/2010/main" val="251985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3" name="Объект 2"/>
          <p:cNvSpPr>
            <a:spLocks noGrp="1"/>
          </p:cNvSpPr>
          <p:nvPr>
            <p:ph idx="1"/>
          </p:nvPr>
        </p:nvSpPr>
        <p:spPr>
          <a:xfrm>
            <a:off x="1141412" y="618518"/>
            <a:ext cx="9905999" cy="5172683"/>
          </a:xfrm>
        </p:spPr>
        <p:txBody>
          <a:bodyPr>
            <a:normAutofit fontScale="85000" lnSpcReduction="10000"/>
          </a:bodyPr>
          <a:lstStyle/>
          <a:p>
            <a:r>
              <a:rPr lang="ru-RU" dirty="0"/>
              <a:t>Для оценки экономической эффективности инвестиций в работы по реализации СИП ЖЦИ, как и прочих И Т, используются следующие группы методов</a:t>
            </a:r>
            <a:r>
              <a:rPr lang="ru-RU" dirty="0" smtClean="0"/>
              <a:t>.</a:t>
            </a:r>
            <a:endParaRPr lang="ru-RU" dirty="0"/>
          </a:p>
          <a:p>
            <a:r>
              <a:rPr lang="ru-RU" dirty="0"/>
              <a:t>Затратные методы</a:t>
            </a:r>
            <a:r>
              <a:rPr lang="ru-RU" dirty="0" smtClean="0"/>
              <a:t>:</a:t>
            </a:r>
            <a:endParaRPr lang="ru-RU" dirty="0"/>
          </a:p>
          <a:p>
            <a:r>
              <a:rPr lang="ru-RU" dirty="0"/>
              <a:t>оценка единовременных затрат на внедрение и закупку программно-аппаратных комплексов;</a:t>
            </a:r>
          </a:p>
          <a:p>
            <a:r>
              <a:rPr lang="ru-RU" dirty="0"/>
              <a:t>оценка совокупной стоимости владения информационными системами (</a:t>
            </a:r>
            <a:r>
              <a:rPr lang="ru-RU" dirty="0" err="1"/>
              <a:t>Total</a:t>
            </a:r>
            <a:r>
              <a:rPr lang="ru-RU" dirty="0"/>
              <a:t> </a:t>
            </a:r>
            <a:r>
              <a:rPr lang="ru-RU" dirty="0" err="1"/>
              <a:t>Cost</a:t>
            </a:r>
            <a:r>
              <a:rPr lang="ru-RU" dirty="0"/>
              <a:t> </a:t>
            </a:r>
            <a:r>
              <a:rPr lang="ru-RU" dirty="0" err="1"/>
              <a:t>of</a:t>
            </a:r>
            <a:r>
              <a:rPr lang="ru-RU" dirty="0"/>
              <a:t> </a:t>
            </a:r>
            <a:r>
              <a:rPr lang="ru-RU" dirty="0" err="1"/>
              <a:t>Ownership</a:t>
            </a:r>
            <a:r>
              <a:rPr lang="ru-RU" dirty="0"/>
              <a:t>, ТСО).</a:t>
            </a:r>
          </a:p>
          <a:p>
            <a:r>
              <a:rPr lang="ru-RU" dirty="0"/>
              <a:t>Стандартные экономические методы оценки эффекта</a:t>
            </a:r>
            <a:r>
              <a:rPr lang="ru-RU" dirty="0" smtClean="0"/>
              <a:t>:</a:t>
            </a:r>
            <a:endParaRPr lang="ru-RU" dirty="0"/>
          </a:p>
          <a:p>
            <a:r>
              <a:rPr lang="ru-RU" dirty="0"/>
              <a:t>оценка возврата инвестиций (</a:t>
            </a:r>
            <a:r>
              <a:rPr lang="ru-RU" dirty="0" err="1"/>
              <a:t>Return</a:t>
            </a:r>
            <a:r>
              <a:rPr lang="ru-RU" dirty="0"/>
              <a:t> </a:t>
            </a:r>
            <a:r>
              <a:rPr lang="ru-RU" dirty="0" err="1"/>
              <a:t>on</a:t>
            </a:r>
            <a:r>
              <a:rPr lang="ru-RU" dirty="0"/>
              <a:t> </a:t>
            </a:r>
            <a:r>
              <a:rPr lang="ru-RU" dirty="0" err="1"/>
              <a:t>Investment</a:t>
            </a:r>
            <a:r>
              <a:rPr lang="ru-RU" dirty="0"/>
              <a:t>, ROI);</a:t>
            </a:r>
          </a:p>
          <a:p>
            <a:r>
              <a:rPr lang="ru-RU" dirty="0"/>
              <a:t>NPV - чистая приведенная стоимость проекта;</a:t>
            </a:r>
          </a:p>
          <a:p>
            <a:r>
              <a:rPr lang="ru-RU" dirty="0"/>
              <a:t>отдача активов;</a:t>
            </a:r>
          </a:p>
          <a:p>
            <a:r>
              <a:rPr lang="ru-RU" dirty="0"/>
              <a:t>цена акционера. Рассмотрим кратко каждый из них.</a:t>
            </a:r>
          </a:p>
        </p:txBody>
      </p:sp>
    </p:spTree>
    <p:extLst>
      <p:ext uri="{BB962C8B-B14F-4D97-AF65-F5344CB8AC3E}">
        <p14:creationId xmlns:p14="http://schemas.microsoft.com/office/powerpoint/2010/main" val="3337478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618518"/>
            <a:ext cx="9905999" cy="5172683"/>
          </a:xfrm>
        </p:spPr>
        <p:txBody>
          <a:bodyPr>
            <a:normAutofit fontScale="85000" lnSpcReduction="20000"/>
          </a:bodyPr>
          <a:lstStyle/>
          <a:p>
            <a:r>
              <a:rPr lang="ru-RU" i="1" dirty="0"/>
              <a:t>Оценка единовременных затрат на внедрение и закупку программно-аппаратных комплексов</a:t>
            </a:r>
            <a:r>
              <a:rPr lang="ru-RU" dirty="0" smtClean="0"/>
              <a:t>. Этот </a:t>
            </a:r>
            <a:r>
              <a:rPr lang="ru-RU" dirty="0"/>
              <a:t>метод может использоваться для минимизации затрат при заранее ожидаемых результатах. Несмотря на все усилия аналитиков, консультантов и специализированных изданий, большинство предпринимателей и управленцев в России до сих пор интересуется только этими затратами. Видимые </a:t>
            </a:r>
            <a:r>
              <a:rPr lang="ru-RU" i="1" dirty="0"/>
              <a:t>расходы</a:t>
            </a:r>
            <a:r>
              <a:rPr lang="ru-RU" dirty="0"/>
              <a:t> включают в себя следующие группы затрат:</a:t>
            </a:r>
          </a:p>
          <a:p>
            <a:r>
              <a:rPr lang="ru-RU" dirty="0"/>
              <a:t>капитальные затраты (на аппаратное и программное обеспечение);</a:t>
            </a:r>
          </a:p>
          <a:p>
            <a:r>
              <a:rPr lang="ru-RU" dirty="0"/>
              <a:t>расходы на управление ИПИ-технологиями;</a:t>
            </a:r>
          </a:p>
          <a:p>
            <a:r>
              <a:rPr lang="ru-RU" dirty="0"/>
              <a:t>расходы на техническую поддержку аппаратного и программного обеспечения (ПО);</a:t>
            </a:r>
          </a:p>
          <a:p>
            <a:r>
              <a:rPr lang="ru-RU" dirty="0"/>
              <a:t>расходы на разработку прикладного ПО внутренними силами;</a:t>
            </a:r>
          </a:p>
          <a:p>
            <a:r>
              <a:rPr lang="ru-RU" dirty="0"/>
              <a:t>командировочные расходы;</a:t>
            </a:r>
          </a:p>
          <a:p>
            <a:r>
              <a:rPr lang="ru-RU" dirty="0"/>
              <a:t>расходы на услуги связи;</a:t>
            </a:r>
          </a:p>
          <a:p>
            <a:r>
              <a:rPr lang="ru-RU" dirty="0"/>
              <a:t>другие группы расходов.</a:t>
            </a:r>
          </a:p>
          <a:p>
            <a:endParaRPr lang="ru-RU" dirty="0"/>
          </a:p>
        </p:txBody>
      </p:sp>
    </p:spTree>
    <p:extLst>
      <p:ext uri="{BB962C8B-B14F-4D97-AF65-F5344CB8AC3E}">
        <p14:creationId xmlns:p14="http://schemas.microsoft.com/office/powerpoint/2010/main" val="48235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1456267"/>
            <a:ext cx="9905999" cy="4334934"/>
          </a:xfrm>
        </p:spPr>
        <p:txBody>
          <a:bodyPr/>
          <a:lstStyle/>
          <a:p>
            <a:r>
              <a:rPr lang="ru-RU" i="1" dirty="0"/>
              <a:t>Показатель совокупной стоимости владения</a:t>
            </a:r>
            <a:r>
              <a:rPr lang="ru-RU" dirty="0"/>
              <a:t> </a:t>
            </a:r>
            <a:r>
              <a:rPr lang="ru-RU" i="1" dirty="0"/>
              <a:t>PDM-системой</a:t>
            </a:r>
            <a:r>
              <a:rPr lang="ru-RU" dirty="0"/>
              <a:t> рассчитывается </a:t>
            </a:r>
            <a:r>
              <a:rPr lang="ru-RU" i="1" dirty="0"/>
              <a:t>по</a:t>
            </a:r>
            <a:r>
              <a:rPr lang="ru-RU" dirty="0"/>
              <a:t> формуле</a:t>
            </a:r>
          </a:p>
        </p:txBody>
      </p:sp>
      <p:pic>
        <p:nvPicPr>
          <p:cNvPr id="5" name="Рисунок 4"/>
          <p:cNvPicPr>
            <a:picLocks noChangeAspect="1"/>
          </p:cNvPicPr>
          <p:nvPr/>
        </p:nvPicPr>
        <p:blipFill>
          <a:blip r:embed="rId2"/>
          <a:stretch>
            <a:fillRect/>
          </a:stretch>
        </p:blipFill>
        <p:spPr>
          <a:xfrm>
            <a:off x="1412875" y="2544376"/>
            <a:ext cx="8839749" cy="4084574"/>
          </a:xfrm>
          <a:prstGeom prst="rect">
            <a:avLst/>
          </a:prstGeom>
        </p:spPr>
      </p:pic>
    </p:spTree>
    <p:extLst>
      <p:ext uri="{BB962C8B-B14F-4D97-AF65-F5344CB8AC3E}">
        <p14:creationId xmlns:p14="http://schemas.microsoft.com/office/powerpoint/2010/main" val="1918164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endParaRPr lang="ru-RU" dirty="0"/>
          </a:p>
        </p:txBody>
      </p:sp>
      <p:sp>
        <p:nvSpPr>
          <p:cNvPr id="3" name="Объект 2"/>
          <p:cNvSpPr>
            <a:spLocks noGrp="1"/>
          </p:cNvSpPr>
          <p:nvPr>
            <p:ph idx="1"/>
          </p:nvPr>
        </p:nvSpPr>
        <p:spPr>
          <a:xfrm>
            <a:off x="1141412" y="745067"/>
            <a:ext cx="9905999" cy="5046134"/>
          </a:xfrm>
        </p:spPr>
        <p:txBody>
          <a:bodyPr/>
          <a:lstStyle/>
          <a:p>
            <a:r>
              <a:rPr lang="ru-RU" dirty="0"/>
              <a:t>Методика </a:t>
            </a:r>
            <a:r>
              <a:rPr lang="en-US" dirty="0" smtClean="0"/>
              <a:t>ROI </a:t>
            </a:r>
            <a:r>
              <a:rPr lang="ru-RU" dirty="0"/>
              <a:t>рассчитывает коэффициент возврата инвестиций в инфраструктуру предприятия по формуле</a:t>
            </a:r>
          </a:p>
        </p:txBody>
      </p:sp>
      <p:pic>
        <p:nvPicPr>
          <p:cNvPr id="6" name="Рисунок 5"/>
          <p:cNvPicPr>
            <a:picLocks noChangeAspect="1"/>
          </p:cNvPicPr>
          <p:nvPr/>
        </p:nvPicPr>
        <p:blipFill>
          <a:blip r:embed="rId2"/>
          <a:stretch>
            <a:fillRect/>
          </a:stretch>
        </p:blipFill>
        <p:spPr>
          <a:xfrm>
            <a:off x="1363832" y="1952704"/>
            <a:ext cx="8778707" cy="3694113"/>
          </a:xfrm>
          <a:prstGeom prst="rect">
            <a:avLst/>
          </a:prstGeom>
        </p:spPr>
      </p:pic>
    </p:spTree>
    <p:extLst>
      <p:ext uri="{BB962C8B-B14F-4D97-AF65-F5344CB8AC3E}">
        <p14:creationId xmlns:p14="http://schemas.microsoft.com/office/powerpoint/2010/main" val="1022938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355600"/>
            <a:ext cx="9905999" cy="5435601"/>
          </a:xfrm>
        </p:spPr>
        <p:txBody>
          <a:bodyPr/>
          <a:lstStyle/>
          <a:p>
            <a:r>
              <a:rPr lang="ru-RU" dirty="0"/>
              <a:t>Для определения </a:t>
            </a:r>
            <a:r>
              <a:rPr lang="ru-RU" i="1" dirty="0"/>
              <a:t>показателя NPV </a:t>
            </a:r>
            <a:r>
              <a:rPr lang="ru-RU" dirty="0"/>
              <a:t>необходимо спрогнозировать величину финансовых потоков за каждый год проекта, а затем привести их к общему знаменателю для возможности сравнения во времени</a:t>
            </a:r>
          </a:p>
        </p:txBody>
      </p:sp>
      <p:pic>
        <p:nvPicPr>
          <p:cNvPr id="4" name="Рисунок 3"/>
          <p:cNvPicPr>
            <a:picLocks noChangeAspect="1"/>
          </p:cNvPicPr>
          <p:nvPr/>
        </p:nvPicPr>
        <p:blipFill>
          <a:blip r:embed="rId2"/>
          <a:stretch>
            <a:fillRect/>
          </a:stretch>
        </p:blipFill>
        <p:spPr>
          <a:xfrm>
            <a:off x="2929467" y="2097088"/>
            <a:ext cx="5953124" cy="4392995"/>
          </a:xfrm>
          <a:prstGeom prst="rect">
            <a:avLst/>
          </a:prstGeom>
        </p:spPr>
      </p:pic>
    </p:spTree>
    <p:extLst>
      <p:ext uri="{BB962C8B-B14F-4D97-AF65-F5344CB8AC3E}">
        <p14:creationId xmlns:p14="http://schemas.microsoft.com/office/powerpoint/2010/main" val="101260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304800"/>
            <a:ext cx="9905999" cy="5486401"/>
          </a:xfrm>
        </p:spPr>
        <p:txBody>
          <a:bodyPr/>
          <a:lstStyle/>
          <a:p>
            <a:r>
              <a:rPr lang="ru-RU" i="1" dirty="0"/>
              <a:t>Отдача активов</a:t>
            </a:r>
            <a:r>
              <a:rPr lang="ru-RU" dirty="0" smtClean="0"/>
              <a:t>. Информационная </a:t>
            </a:r>
            <a:r>
              <a:rPr lang="ru-RU" dirty="0"/>
              <a:t>система рассматривается как </a:t>
            </a:r>
            <a:r>
              <a:rPr lang="ru-RU" i="1" dirty="0"/>
              <a:t>активы</a:t>
            </a:r>
            <a:r>
              <a:rPr lang="ru-RU" dirty="0"/>
              <a:t> предприятия, которые должны приносить определенную отдачу. Эффективность использования капитала оценивается исходя из ставки альтернативной доходности (например, информационная система дает большую отдачу, чем вложения в высокодоходные акции).</a:t>
            </a:r>
          </a:p>
        </p:txBody>
      </p:sp>
      <p:pic>
        <p:nvPicPr>
          <p:cNvPr id="4" name="Рисунок 3"/>
          <p:cNvPicPr>
            <a:picLocks noChangeAspect="1"/>
          </p:cNvPicPr>
          <p:nvPr/>
        </p:nvPicPr>
        <p:blipFill>
          <a:blip r:embed="rId2"/>
          <a:stretch>
            <a:fillRect/>
          </a:stretch>
        </p:blipFill>
        <p:spPr>
          <a:xfrm>
            <a:off x="866245" y="3048000"/>
            <a:ext cx="10456332" cy="3217333"/>
          </a:xfrm>
          <a:prstGeom prst="rect">
            <a:avLst/>
          </a:prstGeom>
        </p:spPr>
      </p:pic>
    </p:spTree>
    <p:extLst>
      <p:ext uri="{BB962C8B-B14F-4D97-AF65-F5344CB8AC3E}">
        <p14:creationId xmlns:p14="http://schemas.microsoft.com/office/powerpoint/2010/main" val="254293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0"/>
            <a:ext cx="9905999" cy="5791201"/>
          </a:xfrm>
        </p:spPr>
        <p:txBody>
          <a:bodyPr>
            <a:normAutofit/>
          </a:bodyPr>
          <a:lstStyle/>
          <a:p>
            <a:r>
              <a:rPr lang="ru-RU" sz="2000" i="1" dirty="0"/>
              <a:t>Цена акционера</a:t>
            </a:r>
            <a:r>
              <a:rPr lang="ru-RU" sz="2000" dirty="0" smtClean="0"/>
              <a:t>. Данный </a:t>
            </a:r>
            <a:r>
              <a:rPr lang="ru-RU" sz="2000" dirty="0"/>
              <a:t>метод является перспективным для применения в промышленности. В недалеком будущем </a:t>
            </a:r>
            <a:r>
              <a:rPr lang="ru-RU" sz="2000" i="1" dirty="0"/>
              <a:t>стоимость</a:t>
            </a:r>
            <a:r>
              <a:rPr lang="ru-RU" sz="2000" dirty="0"/>
              <a:t> акций компаний и привлечение новых акционеров будут определяться квалифицированностью компании в вопросах электронного бизнеса и широкого использования всех И Т, предлагаемых рынком. Собственники компании будут оценивать инвестиции в ИПИ-технологии как вложения в повышение капитализации своих компаний.</a:t>
            </a:r>
          </a:p>
        </p:txBody>
      </p:sp>
      <p:pic>
        <p:nvPicPr>
          <p:cNvPr id="4" name="Рисунок 3"/>
          <p:cNvPicPr>
            <a:picLocks noChangeAspect="1"/>
          </p:cNvPicPr>
          <p:nvPr/>
        </p:nvPicPr>
        <p:blipFill>
          <a:blip r:embed="rId2"/>
          <a:stretch>
            <a:fillRect/>
          </a:stretch>
        </p:blipFill>
        <p:spPr>
          <a:xfrm>
            <a:off x="728661" y="2335569"/>
            <a:ext cx="10938405" cy="3771864"/>
          </a:xfrm>
          <a:prstGeom prst="rect">
            <a:avLst/>
          </a:prstGeom>
        </p:spPr>
      </p:pic>
    </p:spTree>
    <p:extLst>
      <p:ext uri="{BB962C8B-B14F-4D97-AF65-F5344CB8AC3E}">
        <p14:creationId xmlns:p14="http://schemas.microsoft.com/office/powerpoint/2010/main" val="369480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endParaRPr lang="ru-RU" dirty="0"/>
          </a:p>
        </p:txBody>
      </p:sp>
      <p:sp>
        <p:nvSpPr>
          <p:cNvPr id="3" name="Объект 2"/>
          <p:cNvSpPr>
            <a:spLocks noGrp="1"/>
          </p:cNvSpPr>
          <p:nvPr>
            <p:ph idx="1"/>
          </p:nvPr>
        </p:nvSpPr>
        <p:spPr>
          <a:xfrm>
            <a:off x="1141412" y="169333"/>
            <a:ext cx="9905999" cy="5960534"/>
          </a:xfrm>
        </p:spPr>
        <p:txBody>
          <a:bodyPr>
            <a:normAutofit fontScale="92500" lnSpcReduction="10000"/>
          </a:bodyPr>
          <a:lstStyle/>
          <a:p>
            <a:r>
              <a:rPr lang="ru-RU" dirty="0"/>
              <a:t>Основной методологический подход к оценке эффективности внедрения ИПИ-технологий заключается в статистической оценке результатов выполнения однородных процессов до и после внедрения системы или ее соответствующего этапа. При этом большое значение имеет выделение рассматриваемого процесса, учет его влияния на общие результаты предприятия, формирование однородной выборки исходных данных. Для каждого этапа жизненного цикла изделия ( ЖЦИ ) требуется определять свои показатели эффективности</a:t>
            </a:r>
            <a:r>
              <a:rPr lang="ru-RU" dirty="0" smtClean="0"/>
              <a:t>.</a:t>
            </a:r>
            <a:endParaRPr lang="ru-RU" dirty="0"/>
          </a:p>
          <a:p>
            <a:r>
              <a:rPr lang="ru-RU" dirty="0"/>
              <a:t>В качестве основных факторов эффективности автоматизации производственного процесса можно использовать</a:t>
            </a:r>
            <a:r>
              <a:rPr lang="ru-RU" dirty="0" smtClean="0"/>
              <a:t>:</a:t>
            </a:r>
            <a:endParaRPr lang="ru-RU" dirty="0"/>
          </a:p>
          <a:p>
            <a:r>
              <a:rPr lang="ru-RU" dirty="0"/>
              <a:t>длительность разработки и согласования (проектирования) ТП;</a:t>
            </a:r>
          </a:p>
          <a:p>
            <a:r>
              <a:rPr lang="ru-RU" dirty="0"/>
              <a:t>затраты на разработку и согласование (проектирование) технологических процессов;</a:t>
            </a:r>
          </a:p>
          <a:p>
            <a:r>
              <a:rPr lang="ru-RU" dirty="0"/>
              <a:t>повышение качества изделия.</a:t>
            </a:r>
          </a:p>
        </p:txBody>
      </p:sp>
    </p:spTree>
    <p:extLst>
      <p:ext uri="{BB962C8B-B14F-4D97-AF65-F5344CB8AC3E}">
        <p14:creationId xmlns:p14="http://schemas.microsoft.com/office/powerpoint/2010/main" val="4105191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Экономическая эффективность информационных </a:t>
            </a:r>
            <a:r>
              <a:rPr lang="ru-RU" b="1" dirty="0" smtClean="0"/>
              <a:t>систем</a:t>
            </a:r>
            <a:endParaRPr lang="ru-RU" dirty="0"/>
          </a:p>
        </p:txBody>
      </p:sp>
      <p:sp>
        <p:nvSpPr>
          <p:cNvPr id="3" name="Объект 2"/>
          <p:cNvSpPr>
            <a:spLocks noGrp="1"/>
          </p:cNvSpPr>
          <p:nvPr>
            <p:ph idx="1"/>
          </p:nvPr>
        </p:nvSpPr>
        <p:spPr>
          <a:xfrm>
            <a:off x="1141412" y="2249486"/>
            <a:ext cx="9905999" cy="4202113"/>
          </a:xfrm>
        </p:spPr>
        <p:txBody>
          <a:bodyPr>
            <a:normAutofit fontScale="70000" lnSpcReduction="20000"/>
          </a:bodyPr>
          <a:lstStyle/>
          <a:p>
            <a:r>
              <a:rPr lang="ru-RU" dirty="0"/>
              <a:t>Различают эффективность создания </a:t>
            </a:r>
            <a:r>
              <a:rPr lang="ru-RU" i="1" dirty="0"/>
              <a:t>САПР</a:t>
            </a:r>
            <a:r>
              <a:rPr lang="ru-RU" dirty="0"/>
              <a:t> и эффективность ее функционирования. Тип производства </a:t>
            </a:r>
            <a:r>
              <a:rPr lang="ru-RU" i="1" dirty="0"/>
              <a:t>САПР</a:t>
            </a:r>
            <a:r>
              <a:rPr lang="ru-RU" dirty="0"/>
              <a:t>, как правило, единичный. </a:t>
            </a:r>
            <a:r>
              <a:rPr lang="ru-RU" i="1" dirty="0"/>
              <a:t>Эффективность создания САПР </a:t>
            </a:r>
            <a:r>
              <a:rPr lang="ru-RU" dirty="0"/>
              <a:t>рассматривают как создание новой техники, однако с учетом специфики </a:t>
            </a:r>
            <a:r>
              <a:rPr lang="ru-RU" i="1" dirty="0"/>
              <a:t>САПР</a:t>
            </a:r>
            <a:r>
              <a:rPr lang="ru-RU" dirty="0"/>
              <a:t>. </a:t>
            </a:r>
            <a:r>
              <a:rPr lang="ru-RU" i="1" dirty="0"/>
              <a:t>САПР</a:t>
            </a:r>
            <a:r>
              <a:rPr lang="ru-RU" dirty="0"/>
              <a:t> относится к тому типу современных организационно-технических систем, для которых характерно быстрое развитие методов и средств. Поэтому стратегия затрат должна учитывать, с одной стороны, революционный характер создания </a:t>
            </a:r>
            <a:r>
              <a:rPr lang="ru-RU" i="1" dirty="0"/>
              <a:t>САПР</a:t>
            </a:r>
            <a:r>
              <a:rPr lang="ru-RU" dirty="0"/>
              <a:t>, а с другой - эволюционный характер ее развития, предполагающий периодическое вложение средств в актуализацию систем и повышение ее изменяющейся во времени эффективности. При этом используют следующие </a:t>
            </a:r>
            <a:r>
              <a:rPr lang="ru-RU" i="1" dirty="0"/>
              <a:t>критерии выбора средств системы</a:t>
            </a:r>
            <a:r>
              <a:rPr lang="ru-RU" dirty="0" smtClean="0"/>
              <a:t>:</a:t>
            </a:r>
          </a:p>
          <a:p>
            <a:r>
              <a:rPr lang="ru-RU" dirty="0"/>
              <a:t>максимум производительности при ограниченных затратах;</a:t>
            </a:r>
          </a:p>
          <a:p>
            <a:r>
              <a:rPr lang="ru-RU" dirty="0"/>
              <a:t>минимум </a:t>
            </a:r>
            <a:r>
              <a:rPr lang="ru-RU" dirty="0" smtClean="0"/>
              <a:t>затрат (З) </a:t>
            </a:r>
            <a:r>
              <a:rPr lang="ru-RU" dirty="0"/>
              <a:t>при ограниченной производительности (П</a:t>
            </a:r>
            <a:r>
              <a:rPr lang="ru-RU" dirty="0" smtClean="0"/>
              <a:t>);</a:t>
            </a:r>
          </a:p>
          <a:p>
            <a:r>
              <a:rPr lang="ru-RU" dirty="0"/>
              <a:t>максимум </a:t>
            </a:r>
            <a:r>
              <a:rPr lang="ru-RU" dirty="0" smtClean="0"/>
              <a:t>отношения П</a:t>
            </a:r>
            <a:r>
              <a:rPr lang="en-US" dirty="0" smtClean="0"/>
              <a:t>/</a:t>
            </a:r>
            <a:r>
              <a:rPr lang="ru-RU" dirty="0" smtClean="0"/>
              <a:t>З</a:t>
            </a:r>
          </a:p>
          <a:p>
            <a:r>
              <a:rPr lang="ru-RU" dirty="0"/>
              <a:t>максимум разности </a:t>
            </a:r>
            <a:r>
              <a:rPr lang="ru-RU" dirty="0" smtClean="0"/>
              <a:t>экономии (Э) и затрат (З) и </a:t>
            </a:r>
            <a:r>
              <a:rPr lang="ru-RU" dirty="0" err="1" smtClean="0"/>
              <a:t>др</a:t>
            </a:r>
            <a:endParaRPr lang="ru-RU" dirty="0"/>
          </a:p>
        </p:txBody>
      </p:sp>
    </p:spTree>
    <p:extLst>
      <p:ext uri="{BB962C8B-B14F-4D97-AF65-F5344CB8AC3E}">
        <p14:creationId xmlns:p14="http://schemas.microsoft.com/office/powerpoint/2010/main" val="89050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Методы оценки эффективности внедрения CALS-технологий</a:t>
            </a:r>
          </a:p>
        </p:txBody>
      </p:sp>
      <p:sp>
        <p:nvSpPr>
          <p:cNvPr id="3" name="Объект 2"/>
          <p:cNvSpPr>
            <a:spLocks noGrp="1"/>
          </p:cNvSpPr>
          <p:nvPr>
            <p:ph idx="1"/>
          </p:nvPr>
        </p:nvSpPr>
        <p:spPr/>
        <p:txBody>
          <a:bodyPr>
            <a:normAutofit lnSpcReduction="10000"/>
          </a:bodyPr>
          <a:lstStyle/>
          <a:p>
            <a:r>
              <a:rPr lang="ru-RU" dirty="0"/>
              <a:t>Информатизация бизнеса - процесс постоянного совершенствования не столько самих информационных систем, сколько управления в целом. Поэтому для оценки инвестиций в автоматизацию компании важно знать факторы успеха и факторы риска таких проектов, важно соотносить затраты на информационную систему и получаемые преимущества с точки зрения финансовой и организационной перспектив. Уровень таких знаний обеспечит эффективность вложений в информационные технологии.</a:t>
            </a:r>
          </a:p>
        </p:txBody>
      </p:sp>
    </p:spTree>
    <p:extLst>
      <p:ext uri="{BB962C8B-B14F-4D97-AF65-F5344CB8AC3E}">
        <p14:creationId xmlns:p14="http://schemas.microsoft.com/office/powerpoint/2010/main" val="2740696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3" y="326231"/>
            <a:ext cx="9905999" cy="3541714"/>
          </a:xfrm>
        </p:spPr>
        <p:txBody>
          <a:bodyPr/>
          <a:lstStyle/>
          <a:p>
            <a:r>
              <a:rPr lang="ru-RU" dirty="0"/>
              <a:t>При оценке эффективности создания функционирования </a:t>
            </a:r>
            <a:r>
              <a:rPr lang="ru-RU" i="1" dirty="0"/>
              <a:t>САПР</a:t>
            </a:r>
            <a:r>
              <a:rPr lang="ru-RU" dirty="0"/>
              <a:t> ТП применяются подходы, описанные выше. Вместе с тем, функционирование </a:t>
            </a:r>
            <a:r>
              <a:rPr lang="ru-RU" i="1" dirty="0"/>
              <a:t>САПР</a:t>
            </a:r>
            <a:r>
              <a:rPr lang="ru-RU" dirty="0"/>
              <a:t> ТП дает </a:t>
            </a:r>
            <a:r>
              <a:rPr lang="ru-RU" i="1" dirty="0"/>
              <a:t>специфический косвенный экономический эффект</a:t>
            </a:r>
            <a:endParaRPr lang="ru-RU" dirty="0"/>
          </a:p>
        </p:txBody>
      </p:sp>
      <p:pic>
        <p:nvPicPr>
          <p:cNvPr id="4" name="Рисунок 3"/>
          <p:cNvPicPr>
            <a:picLocks noChangeAspect="1"/>
          </p:cNvPicPr>
          <p:nvPr/>
        </p:nvPicPr>
        <p:blipFill>
          <a:blip r:embed="rId2"/>
          <a:stretch>
            <a:fillRect/>
          </a:stretch>
        </p:blipFill>
        <p:spPr>
          <a:xfrm>
            <a:off x="1379111" y="2097088"/>
            <a:ext cx="8604148" cy="4337050"/>
          </a:xfrm>
          <a:prstGeom prst="rect">
            <a:avLst/>
          </a:prstGeom>
        </p:spPr>
      </p:pic>
    </p:spTree>
    <p:extLst>
      <p:ext uri="{BB962C8B-B14F-4D97-AF65-F5344CB8AC3E}">
        <p14:creationId xmlns:p14="http://schemas.microsoft.com/office/powerpoint/2010/main" val="2237534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326231"/>
            <a:ext cx="9905999" cy="3541714"/>
          </a:xfrm>
        </p:spPr>
        <p:txBody>
          <a:bodyPr/>
          <a:lstStyle/>
          <a:p>
            <a:r>
              <a:rPr lang="ru-RU" dirty="0"/>
              <a:t>Коэффициент сравнительной эффективности определяют </a:t>
            </a:r>
            <a:r>
              <a:rPr lang="ru-RU" i="1" dirty="0"/>
              <a:t>по</a:t>
            </a:r>
            <a:r>
              <a:rPr lang="ru-RU" dirty="0"/>
              <a:t> формуле</a:t>
            </a:r>
          </a:p>
        </p:txBody>
      </p:sp>
      <p:pic>
        <p:nvPicPr>
          <p:cNvPr id="4" name="Рисунок 3"/>
          <p:cNvPicPr>
            <a:picLocks noChangeAspect="1"/>
          </p:cNvPicPr>
          <p:nvPr/>
        </p:nvPicPr>
        <p:blipFill>
          <a:blip r:embed="rId2"/>
          <a:stretch>
            <a:fillRect/>
          </a:stretch>
        </p:blipFill>
        <p:spPr>
          <a:xfrm>
            <a:off x="1632479" y="1069249"/>
            <a:ext cx="6454776" cy="4794976"/>
          </a:xfrm>
          <a:prstGeom prst="rect">
            <a:avLst/>
          </a:prstGeom>
        </p:spPr>
      </p:pic>
    </p:spTree>
    <p:extLst>
      <p:ext uri="{BB962C8B-B14F-4D97-AF65-F5344CB8AC3E}">
        <p14:creationId xmlns:p14="http://schemas.microsoft.com/office/powerpoint/2010/main" val="603294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152400"/>
            <a:ext cx="9905999" cy="6045200"/>
          </a:xfrm>
        </p:spPr>
        <p:txBody>
          <a:bodyPr>
            <a:normAutofit fontScale="77500" lnSpcReduction="20000"/>
          </a:bodyPr>
          <a:lstStyle/>
          <a:p>
            <a:r>
              <a:rPr lang="ru-RU" dirty="0"/>
              <a:t>Внедрение </a:t>
            </a:r>
            <a:r>
              <a:rPr lang="ru-RU" i="1" dirty="0"/>
              <a:t>информационных технологий </a:t>
            </a:r>
            <a:r>
              <a:rPr lang="ru-RU" dirty="0"/>
              <a:t>сопряжено с капитальными вложениями как на приобретение техники, так и на разработку проектов, выполнение подготовительных </a:t>
            </a:r>
            <a:r>
              <a:rPr lang="ru-RU" i="1" dirty="0"/>
              <a:t>работ</a:t>
            </a:r>
            <a:r>
              <a:rPr lang="ru-RU" dirty="0"/>
              <a:t> и подготовку кадров. Поэтому внедрению должно предшествовать </a:t>
            </a:r>
            <a:r>
              <a:rPr lang="ru-RU" i="1" dirty="0"/>
              <a:t>экономическое обоснование целесообразности </a:t>
            </a:r>
            <a:r>
              <a:rPr lang="ru-RU" dirty="0"/>
              <a:t>внедрения информационных систем (ИС). Это означает, что должна быть исчислена эффективность применения </a:t>
            </a:r>
            <a:r>
              <a:rPr lang="ru-RU" i="1" dirty="0"/>
              <a:t>автоматизированных информационных технологий (АИТ)</a:t>
            </a:r>
            <a:r>
              <a:rPr lang="ru-RU" dirty="0"/>
              <a:t>.</a:t>
            </a:r>
          </a:p>
          <a:p>
            <a:r>
              <a:rPr lang="ru-RU" dirty="0"/>
              <a:t>Под </a:t>
            </a:r>
            <a:r>
              <a:rPr lang="ru-RU" i="1" dirty="0"/>
              <a:t>эффективностью автоматизированного преобразования информации понимают целесообразность применения средств вычислительной и организационной техники при формировании, передаче и обработке данных</a:t>
            </a:r>
            <a:r>
              <a:rPr lang="ru-RU" dirty="0"/>
              <a:t>. Различают </a:t>
            </a:r>
            <a:r>
              <a:rPr lang="ru-RU" i="1" dirty="0"/>
              <a:t>расчетную </a:t>
            </a:r>
            <a:r>
              <a:rPr lang="ru-RU" dirty="0"/>
              <a:t>и </a:t>
            </a:r>
            <a:r>
              <a:rPr lang="ru-RU" i="1" dirty="0"/>
              <a:t>фактическую </a:t>
            </a:r>
            <a:r>
              <a:rPr lang="ru-RU" dirty="0"/>
              <a:t>эффективность. Первичную (расчетную) определяют на стадии проектирования автоматизации информационных </a:t>
            </a:r>
            <a:r>
              <a:rPr lang="ru-RU" i="1" dirty="0"/>
              <a:t>работ</a:t>
            </a:r>
            <a:r>
              <a:rPr lang="ru-RU" dirty="0"/>
              <a:t>, т. е. разработки </a:t>
            </a:r>
            <a:r>
              <a:rPr lang="ru-RU" dirty="0" err="1"/>
              <a:t>технорабочего</a:t>
            </a:r>
            <a:r>
              <a:rPr lang="ru-RU" dirty="0"/>
              <a:t> проекта; вторую (фактическую) - </a:t>
            </a:r>
            <a:r>
              <a:rPr lang="ru-RU" i="1" dirty="0"/>
              <a:t>по</a:t>
            </a:r>
            <a:r>
              <a:rPr lang="ru-RU" dirty="0"/>
              <a:t> результатам внедрения </a:t>
            </a:r>
            <a:r>
              <a:rPr lang="ru-RU" dirty="0" err="1"/>
              <a:t>технорабочего</a:t>
            </a:r>
            <a:r>
              <a:rPr lang="ru-RU" dirty="0"/>
              <a:t> проекта.</a:t>
            </a:r>
          </a:p>
          <a:p>
            <a:r>
              <a:rPr lang="ru-RU" i="1" dirty="0"/>
              <a:t>Обобщенным критерием экономической эффективности является минимум затрат живого и овеществленного труда</a:t>
            </a:r>
            <a:r>
              <a:rPr lang="ru-RU" dirty="0"/>
              <a:t>.</a:t>
            </a:r>
          </a:p>
          <a:p>
            <a:r>
              <a:rPr lang="ru-RU" dirty="0"/>
              <a:t>При этом установлено, что чем больше участков управленческих </a:t>
            </a:r>
            <a:r>
              <a:rPr lang="ru-RU" i="1" dirty="0"/>
              <a:t>работ</a:t>
            </a:r>
            <a:r>
              <a:rPr lang="ru-RU" dirty="0"/>
              <a:t> автоматизировано, тем эффективнее используется техническое и </a:t>
            </a:r>
            <a:r>
              <a:rPr lang="ru-RU" i="1" dirty="0"/>
              <a:t>программное обеспечение</a:t>
            </a:r>
            <a:r>
              <a:rPr lang="ru-RU" dirty="0"/>
              <a:t>.</a:t>
            </a:r>
          </a:p>
          <a:p>
            <a:endParaRPr lang="ru-RU" dirty="0"/>
          </a:p>
        </p:txBody>
      </p:sp>
    </p:spTree>
    <p:extLst>
      <p:ext uri="{BB962C8B-B14F-4D97-AF65-F5344CB8AC3E}">
        <p14:creationId xmlns:p14="http://schemas.microsoft.com/office/powerpoint/2010/main" val="2740391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169333"/>
            <a:ext cx="9905999" cy="6519334"/>
          </a:xfrm>
        </p:spPr>
        <p:txBody>
          <a:bodyPr>
            <a:normAutofit fontScale="62500" lnSpcReduction="20000"/>
          </a:bodyPr>
          <a:lstStyle/>
          <a:p>
            <a:r>
              <a:rPr lang="ru-RU" dirty="0"/>
              <a:t>Экономический эффект от внедрения вычислительной и организационной техники подразделяют на </a:t>
            </a:r>
            <a:r>
              <a:rPr lang="ru-RU" i="1" dirty="0"/>
              <a:t>прямой и косвенный</a:t>
            </a:r>
            <a:r>
              <a:rPr lang="ru-RU" dirty="0"/>
              <a:t>.</a:t>
            </a:r>
          </a:p>
          <a:p>
            <a:r>
              <a:rPr lang="ru-RU" dirty="0"/>
              <a:t>Под </a:t>
            </a:r>
            <a:r>
              <a:rPr lang="ru-RU" i="1" dirty="0"/>
              <a:t>прямой экономической эффективностью </a:t>
            </a:r>
            <a:r>
              <a:rPr lang="ru-RU" dirty="0"/>
              <a:t>понимают экономию материально-трудовых ресурсов и денежных средств, полученную в результате сокращения численности управленческого персонала, фонда заработной платы, расхода основных и вспомогательных материалов вследствие автоматизации конкретных видов планово-учетных и аналитических </a:t>
            </a:r>
            <a:r>
              <a:rPr lang="ru-RU" i="1" dirty="0"/>
              <a:t>работ</a:t>
            </a:r>
            <a:r>
              <a:rPr lang="ru-RU" dirty="0"/>
              <a:t>.</a:t>
            </a:r>
          </a:p>
          <a:p>
            <a:r>
              <a:rPr lang="ru-RU" dirty="0"/>
              <a:t>Не исключено, что внедрение АИТ на первом этапе не приведет к уменьшению числа работников планово-учетных служб. В этом случае учитывают </a:t>
            </a:r>
            <a:r>
              <a:rPr lang="ru-RU" i="1" dirty="0"/>
              <a:t>косвенную </a:t>
            </a:r>
            <a:r>
              <a:rPr lang="ru-RU" i="1" dirty="0" err="1"/>
              <a:t>эффективность</a:t>
            </a:r>
            <a:r>
              <a:rPr lang="ru-RU" dirty="0" err="1"/>
              <a:t>,проявляющуюся</a:t>
            </a:r>
            <a:r>
              <a:rPr lang="ru-RU" dirty="0"/>
              <a:t> в конечных результатах хозяйственной деятельности предприятия. Ее локальными критериями могут быть: сокращение сроков составления сводок, повышение качества планово-учетных и аналитических </a:t>
            </a:r>
            <a:r>
              <a:rPr lang="ru-RU" i="1" dirty="0"/>
              <a:t>работ</a:t>
            </a:r>
            <a:r>
              <a:rPr lang="ru-RU" dirty="0"/>
              <a:t>, сокращение документооборота, повышение культуры и производительности труда и т. д. </a:t>
            </a:r>
            <a:r>
              <a:rPr lang="ru-RU" i="1" dirty="0"/>
              <a:t>Основным же показателем является повышение качества </a:t>
            </a:r>
            <a:r>
              <a:rPr lang="ru-RU" i="1" dirty="0" err="1"/>
              <a:t>управления</a:t>
            </a:r>
            <a:r>
              <a:rPr lang="ru-RU" dirty="0" err="1"/>
              <a:t>,которое</a:t>
            </a:r>
            <a:r>
              <a:rPr lang="ru-RU" dirty="0"/>
              <a:t>, как и при </a:t>
            </a:r>
            <a:r>
              <a:rPr lang="ru-RU" i="1" dirty="0"/>
              <a:t>прямой</a:t>
            </a:r>
            <a:r>
              <a:rPr lang="ru-RU" dirty="0"/>
              <a:t> экономической эффективности, ведет к экономии живого и овеществленного труда. Оба вида рассмотренной экономической эффективности взаимоувязаны.</a:t>
            </a:r>
          </a:p>
          <a:p>
            <a:r>
              <a:rPr lang="ru-RU" dirty="0"/>
              <a:t>Определяют экономическую эффективность с помощью трудовых и стоимостных показателей. Основным при расчетах является метод сопоставления данных базисного и отчетного периодов. В качестве базисного периода при переводе отдельных </a:t>
            </a:r>
            <a:r>
              <a:rPr lang="ru-RU" i="1" dirty="0"/>
              <a:t>работ</a:t>
            </a:r>
            <a:r>
              <a:rPr lang="ru-RU" dirty="0"/>
              <a:t> на автоматизацию принимают </a:t>
            </a:r>
            <a:r>
              <a:rPr lang="ru-RU" i="1" dirty="0"/>
              <a:t>затраты</a:t>
            </a:r>
            <a:r>
              <a:rPr lang="ru-RU" dirty="0"/>
              <a:t> на обработку информации до внедрения АИТ (при ручной обработке), а при совершенствовании действующей системы автоматизации экономических </a:t>
            </a:r>
            <a:r>
              <a:rPr lang="ru-RU" i="1" dirty="0"/>
              <a:t>работ</a:t>
            </a:r>
            <a:r>
              <a:rPr lang="ru-RU" dirty="0"/>
              <a:t> - </a:t>
            </a:r>
            <a:r>
              <a:rPr lang="ru-RU" i="1" dirty="0"/>
              <a:t>затраты</a:t>
            </a:r>
            <a:r>
              <a:rPr lang="ru-RU" dirty="0"/>
              <a:t> на обработку информации при достигнутом уровне автоматизации. При этом пользуются абсолютными и относительными показателями.</a:t>
            </a:r>
          </a:p>
          <a:p>
            <a:r>
              <a:rPr lang="ru-RU" dirty="0"/>
              <a:t>Например, на ручную обработку отдельных деталей РЭС следует затратить 100 чел./ч. (Г0), а при использовании АИТ - 5 чел./ч.).</a:t>
            </a:r>
          </a:p>
          <a:p>
            <a:endParaRPr lang="ru-RU" dirty="0"/>
          </a:p>
        </p:txBody>
      </p:sp>
    </p:spTree>
    <p:extLst>
      <p:ext uri="{BB962C8B-B14F-4D97-AF65-F5344CB8AC3E}">
        <p14:creationId xmlns:p14="http://schemas.microsoft.com/office/powerpoint/2010/main" val="1554287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107546" y="491067"/>
                <a:ext cx="9905999" cy="5300134"/>
              </a:xfrm>
            </p:spPr>
            <p:txBody>
              <a:bodyPr>
                <a:normAutofit fontScale="92500" lnSpcReduction="10000"/>
              </a:bodyPr>
              <a:lstStyle/>
              <a:p>
                <a:r>
                  <a:rPr lang="ru-RU" dirty="0" smtClean="0"/>
                  <a:t>Абсолютный показатель экономической эффективности </a:t>
                </a:r>
                <a14:m>
                  <m:oMath xmlns:m="http://schemas.openxmlformats.org/officeDocument/2006/math">
                    <m:sSub>
                      <m:sSubPr>
                        <m:ctrlPr>
                          <a:rPr lang="ru-RU" i="1" smtClean="0">
                            <a:latin typeface="Cambria Math" panose="02040503050406030204" pitchFamily="18" charset="0"/>
                          </a:rPr>
                        </m:ctrlPr>
                      </m:sSubPr>
                      <m:e>
                        <m:r>
                          <a:rPr lang="ru-RU" b="0" i="1" smtClean="0">
                            <a:latin typeface="Cambria Math" panose="02040503050406030204" pitchFamily="18" charset="0"/>
                          </a:rPr>
                          <m:t>т</m:t>
                        </m:r>
                      </m:e>
                      <m:sub>
                        <m:r>
                          <a:rPr lang="ru-RU" b="0" i="1" smtClean="0">
                            <a:latin typeface="Cambria Math" panose="02040503050406030204" pitchFamily="18" charset="0"/>
                          </a:rPr>
                          <m:t>ЭК</m:t>
                        </m:r>
                      </m:sub>
                    </m:sSub>
                  </m:oMath>
                </a14:m>
                <a:r>
                  <a:rPr lang="ru-RU" dirty="0" smtClean="0"/>
                  <a:t> составляет</a:t>
                </a:r>
              </a:p>
              <a:p>
                <a:endParaRPr lang="en-US" dirty="0" smtClean="0"/>
              </a:p>
              <a:p>
                <a:endParaRPr lang="en-US" dirty="0"/>
              </a:p>
              <a:p>
                <a:endParaRPr lang="ru-RU" dirty="0"/>
              </a:p>
              <a:p>
                <a:r>
                  <a:rPr lang="ru-RU" dirty="0"/>
                  <a:t>Это значит, что для обработки деталей при автоматизации требуется по сравнению с ручной обработкой только 5% времени</a:t>
                </a:r>
                <a:r>
                  <a:rPr lang="ru-RU" dirty="0" smtClean="0"/>
                  <a:t>.</a:t>
                </a:r>
              </a:p>
              <a:p>
                <a:r>
                  <a:rPr lang="ru-RU" dirty="0" smtClean="0"/>
                  <a:t>Используя </a:t>
                </a:r>
                <a14:m>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𝐽</m:t>
                        </m:r>
                      </m:e>
                      <m:sub>
                        <m:r>
                          <a:rPr lang="ru-RU" b="0" i="1" smtClean="0">
                            <a:latin typeface="Cambria Math" panose="02040503050406030204" pitchFamily="18" charset="0"/>
                          </a:rPr>
                          <m:t>пт</m:t>
                        </m:r>
                      </m:sub>
                    </m:sSub>
                  </m:oMath>
                </a14:m>
                <a:r>
                  <a:rPr lang="ru-RU" dirty="0" smtClean="0"/>
                  <a:t>можно </a:t>
                </a:r>
                <a:r>
                  <a:rPr lang="ru-RU" dirty="0"/>
                  <a:t>определить относительный показатель экономии трудовых затрат. При обработке счетов-фактур в результате применения АИТ экономия составит 95%. Наряду с трудовыми показателями необходимо рассчитывать и показатели стоимостные. Следовательно, </a:t>
                </a:r>
                <a:r>
                  <a:rPr lang="ru-RU" i="1" dirty="0"/>
                  <a:t>затраты</a:t>
                </a:r>
                <a:r>
                  <a:rPr lang="ru-RU" dirty="0"/>
                  <a:t> на обработку информации в базисном и отчетном вариантах определяют в денежном выражении.</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107546" y="491067"/>
                <a:ext cx="9905999" cy="5300134"/>
              </a:xfrm>
              <a:blipFill>
                <a:blip r:embed="rId2"/>
                <a:stretch>
                  <a:fillRect l="-1108" t="-1841"/>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1390649" y="962515"/>
            <a:ext cx="7719483" cy="1555139"/>
          </a:xfrm>
          <a:prstGeom prst="rect">
            <a:avLst/>
          </a:prstGeom>
        </p:spPr>
      </p:pic>
    </p:spTree>
    <p:extLst>
      <p:ext uri="{BB962C8B-B14F-4D97-AF65-F5344CB8AC3E}">
        <p14:creationId xmlns:p14="http://schemas.microsoft.com/office/powerpoint/2010/main" val="3321043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endParaRPr lang="ru-RU" dirty="0"/>
          </a:p>
        </p:txBody>
      </p:sp>
      <p:sp>
        <p:nvSpPr>
          <p:cNvPr id="3" name="Объект 2"/>
          <p:cNvSpPr>
            <a:spLocks noGrp="1"/>
          </p:cNvSpPr>
          <p:nvPr>
            <p:ph idx="1"/>
          </p:nvPr>
        </p:nvSpPr>
        <p:spPr>
          <a:xfrm>
            <a:off x="1141412" y="491067"/>
            <a:ext cx="9905999" cy="5300134"/>
          </a:xfrm>
        </p:spPr>
        <p:txBody>
          <a:bodyPr/>
          <a:lstStyle/>
          <a:p>
            <a:r>
              <a:rPr lang="ru-RU" i="1" dirty="0"/>
              <a:t>Абсолютный показатель стоимости</a:t>
            </a:r>
            <a:endParaRPr lang="ru-RU" dirty="0"/>
          </a:p>
        </p:txBody>
      </p:sp>
      <p:pic>
        <p:nvPicPr>
          <p:cNvPr id="4" name="Рисунок 3"/>
          <p:cNvPicPr>
            <a:picLocks noChangeAspect="1"/>
          </p:cNvPicPr>
          <p:nvPr/>
        </p:nvPicPr>
        <p:blipFill>
          <a:blip r:embed="rId2"/>
          <a:stretch>
            <a:fillRect/>
          </a:stretch>
        </p:blipFill>
        <p:spPr>
          <a:xfrm>
            <a:off x="231420" y="1320800"/>
            <a:ext cx="11725982" cy="3640667"/>
          </a:xfrm>
          <a:prstGeom prst="rect">
            <a:avLst/>
          </a:prstGeom>
        </p:spPr>
      </p:pic>
    </p:spTree>
    <p:extLst>
      <p:ext uri="{BB962C8B-B14F-4D97-AF65-F5344CB8AC3E}">
        <p14:creationId xmlns:p14="http://schemas.microsoft.com/office/powerpoint/2010/main" val="27100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80411" y="2686600"/>
            <a:ext cx="5558490" cy="1478570"/>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330921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3" name="Объект 2"/>
          <p:cNvSpPr>
            <a:spLocks noGrp="1"/>
          </p:cNvSpPr>
          <p:nvPr>
            <p:ph idx="1"/>
          </p:nvPr>
        </p:nvSpPr>
        <p:spPr>
          <a:xfrm>
            <a:off x="1141412" y="931333"/>
            <a:ext cx="9905999" cy="4859868"/>
          </a:xfrm>
        </p:spPr>
        <p:txBody>
          <a:bodyPr>
            <a:normAutofit/>
          </a:bodyPr>
          <a:lstStyle/>
          <a:p>
            <a:pPr marL="0" indent="0">
              <a:buNone/>
            </a:pPr>
            <a:r>
              <a:rPr lang="ru-RU" dirty="0"/>
              <a:t>Применение РDМ-систем приводит к существенной экономии и получению дополнительной прибыли, достигаемых за счет сокращения</a:t>
            </a:r>
            <a:r>
              <a:rPr lang="ru-RU" dirty="0" smtClean="0"/>
              <a:t>:</a:t>
            </a:r>
            <a:endParaRPr lang="ru-RU" dirty="0"/>
          </a:p>
          <a:p>
            <a:r>
              <a:rPr lang="ru-RU" dirty="0"/>
              <a:t>сроков вывода новой продукции на рынок (до 75 %);</a:t>
            </a:r>
          </a:p>
          <a:p>
            <a:r>
              <a:rPr lang="ru-RU" dirty="0"/>
              <a:t>затрат на проектирование сложной продукции (до 30 %);</a:t>
            </a:r>
          </a:p>
          <a:p>
            <a:r>
              <a:rPr lang="ru-RU" dirty="0"/>
              <a:t>доли брака и объема конструктивных изменений (до 70 %);</a:t>
            </a:r>
          </a:p>
          <a:p>
            <a:r>
              <a:rPr lang="ru-RU" dirty="0"/>
              <a:t>расходов на подготовку эксплуатационной и технической документации (до 30-40 %).</a:t>
            </a:r>
          </a:p>
        </p:txBody>
      </p:sp>
    </p:spTree>
    <p:extLst>
      <p:ext uri="{BB962C8B-B14F-4D97-AF65-F5344CB8AC3E}">
        <p14:creationId xmlns:p14="http://schemas.microsoft.com/office/powerpoint/2010/main" val="2962971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3" name="Объект 2"/>
          <p:cNvSpPr>
            <a:spLocks noGrp="1"/>
          </p:cNvSpPr>
          <p:nvPr>
            <p:ph idx="1"/>
          </p:nvPr>
        </p:nvSpPr>
        <p:spPr>
          <a:xfrm>
            <a:off x="1141412" y="1185333"/>
            <a:ext cx="9905999" cy="4605868"/>
          </a:xfrm>
        </p:spPr>
        <p:txBody>
          <a:bodyPr>
            <a:normAutofit fontScale="92500" lnSpcReduction="20000"/>
          </a:bodyPr>
          <a:lstStyle/>
          <a:p>
            <a:r>
              <a:rPr lang="ru-RU" dirty="0"/>
              <a:t>Роль </a:t>
            </a:r>
            <a:r>
              <a:rPr lang="ru-RU" i="1" dirty="0"/>
              <a:t>PDM</a:t>
            </a:r>
            <a:r>
              <a:rPr lang="ru-RU" dirty="0"/>
              <a:t> в решении комплексных задач автоматизации промышленного предприятия очень велика, поскольку именно на их базе выстраиваются более эффективные </a:t>
            </a:r>
            <a:r>
              <a:rPr lang="ru-RU" i="1" dirty="0"/>
              <a:t>бизнес-процессы</a:t>
            </a:r>
            <a:r>
              <a:rPr lang="ru-RU" dirty="0"/>
              <a:t>, обеспечивающие </a:t>
            </a:r>
            <a:r>
              <a:rPr lang="ru-RU" i="1" dirty="0"/>
              <a:t>ЖЦИ</a:t>
            </a:r>
            <a:r>
              <a:rPr lang="ru-RU" dirty="0"/>
              <a:t> на различных этапах - маркетинг, проектирование, производство, реализация, </a:t>
            </a:r>
            <a:r>
              <a:rPr lang="ru-RU" i="1" dirty="0"/>
              <a:t>эксплуатация</a:t>
            </a:r>
            <a:r>
              <a:rPr lang="ru-RU" dirty="0"/>
              <a:t>; при этом организуется значительно более эффективная работа персонала.</a:t>
            </a:r>
          </a:p>
          <a:p>
            <a:r>
              <a:rPr lang="ru-RU" dirty="0"/>
              <a:t>Одна из главных проблем при принятии решения о внедрении </a:t>
            </a:r>
            <a:r>
              <a:rPr lang="ru-RU" i="1" dirty="0"/>
              <a:t>PDM-системы</a:t>
            </a:r>
            <a:r>
              <a:rPr lang="ru-RU" dirty="0"/>
              <a:t> заключается в том, что ее внедрение требует значительных материальных затрат, а положительный эффект от ее применения не всегда очевиден. В связи с этим немаловажным является не только оценка результатов применения </a:t>
            </a:r>
            <a:r>
              <a:rPr lang="ru-RU" i="1" dirty="0"/>
              <a:t>PDM</a:t>
            </a:r>
            <a:r>
              <a:rPr lang="ru-RU" dirty="0"/>
              <a:t>-технологии на различных предприятиях, но и прогнозирование этих результатов для конкретного предприятия с учетом его специфики.</a:t>
            </a:r>
          </a:p>
          <a:p>
            <a:endParaRPr lang="ru-RU" dirty="0"/>
          </a:p>
        </p:txBody>
      </p:sp>
    </p:spTree>
    <p:extLst>
      <p:ext uri="{BB962C8B-B14F-4D97-AF65-F5344CB8AC3E}">
        <p14:creationId xmlns:p14="http://schemas.microsoft.com/office/powerpoint/2010/main" val="39010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3" name="Объект 2"/>
          <p:cNvSpPr>
            <a:spLocks noGrp="1"/>
          </p:cNvSpPr>
          <p:nvPr>
            <p:ph idx="1"/>
          </p:nvPr>
        </p:nvSpPr>
        <p:spPr>
          <a:xfrm>
            <a:off x="1141412" y="1236133"/>
            <a:ext cx="9905999" cy="4555068"/>
          </a:xfrm>
        </p:spPr>
        <p:txBody>
          <a:bodyPr/>
          <a:lstStyle/>
          <a:p>
            <a:pPr marL="0" indent="0">
              <a:buNone/>
            </a:pPr>
            <a:r>
              <a:rPr lang="ru-RU" dirty="0"/>
              <a:t>Существуют три основных варианта (уровня) реализации системы информационной поддержки </a:t>
            </a:r>
            <a:r>
              <a:rPr lang="ru-RU" i="1" dirty="0"/>
              <a:t>ЖЦИ</a:t>
            </a:r>
            <a:r>
              <a:rPr lang="ru-RU" dirty="0"/>
              <a:t> (СИП </a:t>
            </a:r>
            <a:r>
              <a:rPr lang="ru-RU" i="1" dirty="0"/>
              <a:t>ЖЦИ</a:t>
            </a:r>
            <a:r>
              <a:rPr lang="ru-RU" dirty="0"/>
              <a:t> ) на предприятиях: </a:t>
            </a:r>
            <a:endParaRPr lang="ru-RU" dirty="0" smtClean="0"/>
          </a:p>
          <a:p>
            <a:r>
              <a:rPr lang="ru-RU" dirty="0" smtClean="0"/>
              <a:t>электронный</a:t>
            </a:r>
            <a:r>
              <a:rPr lang="ru-RU" dirty="0"/>
              <a:t> </a:t>
            </a:r>
            <a:r>
              <a:rPr lang="ru-RU" i="1" dirty="0"/>
              <a:t>архив</a:t>
            </a:r>
            <a:r>
              <a:rPr lang="ru-RU" dirty="0"/>
              <a:t> технической документации предприятия, </a:t>
            </a:r>
            <a:endParaRPr lang="ru-RU" dirty="0" smtClean="0"/>
          </a:p>
          <a:p>
            <a:r>
              <a:rPr lang="ru-RU" dirty="0" smtClean="0"/>
              <a:t>система </a:t>
            </a:r>
            <a:r>
              <a:rPr lang="ru-RU" dirty="0"/>
              <a:t>электронного технического документооборота предприятия, </a:t>
            </a:r>
            <a:endParaRPr lang="ru-RU" dirty="0" smtClean="0"/>
          </a:p>
          <a:p>
            <a:r>
              <a:rPr lang="ru-RU" dirty="0" smtClean="0"/>
              <a:t>система </a:t>
            </a:r>
            <a:r>
              <a:rPr lang="ru-RU" dirty="0"/>
              <a:t>информационной поддержки </a:t>
            </a:r>
            <a:r>
              <a:rPr lang="ru-RU" i="1" dirty="0"/>
              <a:t>ЖЦИ</a:t>
            </a:r>
            <a:r>
              <a:rPr lang="ru-RU" dirty="0"/>
              <a:t>.</a:t>
            </a:r>
          </a:p>
        </p:txBody>
      </p:sp>
    </p:spTree>
    <p:extLst>
      <p:ext uri="{BB962C8B-B14F-4D97-AF65-F5344CB8AC3E}">
        <p14:creationId xmlns:p14="http://schemas.microsoft.com/office/powerpoint/2010/main" val="3763202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3" name="Объект 2"/>
          <p:cNvSpPr>
            <a:spLocks noGrp="1"/>
          </p:cNvSpPr>
          <p:nvPr>
            <p:ph idx="1"/>
          </p:nvPr>
        </p:nvSpPr>
        <p:spPr>
          <a:xfrm>
            <a:off x="1141412" y="618518"/>
            <a:ext cx="9905999" cy="5172683"/>
          </a:xfrm>
        </p:spPr>
        <p:txBody>
          <a:bodyPr>
            <a:normAutofit lnSpcReduction="10000"/>
          </a:bodyPr>
          <a:lstStyle/>
          <a:p>
            <a:pPr marL="0" indent="0">
              <a:buNone/>
            </a:pPr>
            <a:r>
              <a:rPr lang="ru-RU" dirty="0"/>
              <a:t>Внедрение </a:t>
            </a:r>
            <a:r>
              <a:rPr lang="ru-RU" i="1" dirty="0"/>
              <a:t>PDM-системы</a:t>
            </a:r>
            <a:r>
              <a:rPr lang="ru-RU" dirty="0"/>
              <a:t>, на базе которой строится СИП </a:t>
            </a:r>
            <a:r>
              <a:rPr lang="ru-RU" i="1" dirty="0"/>
              <a:t>ЖЦИ</a:t>
            </a:r>
            <a:r>
              <a:rPr lang="ru-RU" dirty="0"/>
              <a:t>, обычно продолжается несколько лет. Для типового предприятия (3-4 тыс. человек работающих) общая длительность </a:t>
            </a:r>
            <a:r>
              <a:rPr lang="ru-RU" i="1" dirty="0"/>
              <a:t>работ</a:t>
            </a:r>
            <a:r>
              <a:rPr lang="ru-RU" dirty="0"/>
              <a:t> </a:t>
            </a:r>
            <a:r>
              <a:rPr lang="ru-RU" i="1" dirty="0"/>
              <a:t>по</a:t>
            </a:r>
            <a:r>
              <a:rPr lang="ru-RU" dirty="0"/>
              <a:t> реализации СИП </a:t>
            </a:r>
            <a:r>
              <a:rPr lang="ru-RU" i="1" dirty="0"/>
              <a:t>ЖЦИ</a:t>
            </a:r>
            <a:r>
              <a:rPr lang="ru-RU" dirty="0"/>
              <a:t> составляет от 3 до 5 лет. Обычно эти работы делятся на 5-7 этапов. Как правило, используют два подхода к внедрению </a:t>
            </a:r>
            <a:r>
              <a:rPr lang="ru-RU" i="1" dirty="0"/>
              <a:t>PDM-системы</a:t>
            </a:r>
            <a:r>
              <a:rPr lang="ru-RU" dirty="0"/>
              <a:t>:</a:t>
            </a:r>
          </a:p>
          <a:p>
            <a:r>
              <a:rPr lang="ru-RU" dirty="0"/>
              <a:t>внедрение </a:t>
            </a:r>
            <a:r>
              <a:rPr lang="ru-RU" i="1" dirty="0"/>
              <a:t>PDM-системы</a:t>
            </a:r>
            <a:r>
              <a:rPr lang="ru-RU" dirty="0"/>
              <a:t> во всех подразделениях предприятия с последующим наращиванием ее функциональности;</a:t>
            </a:r>
          </a:p>
          <a:p>
            <a:r>
              <a:rPr lang="ru-RU" dirty="0"/>
              <a:t>полнофункциональное внедрение </a:t>
            </a:r>
            <a:r>
              <a:rPr lang="ru-RU" i="1" dirty="0"/>
              <a:t>PDM-системы</a:t>
            </a:r>
            <a:r>
              <a:rPr lang="ru-RU" dirty="0"/>
              <a:t> в отдельных подразделениях предприятия с последующим охватом других подразделений.</a:t>
            </a:r>
          </a:p>
          <a:p>
            <a:endParaRPr lang="ru-RU" dirty="0"/>
          </a:p>
        </p:txBody>
      </p:sp>
    </p:spTree>
    <p:extLst>
      <p:ext uri="{BB962C8B-B14F-4D97-AF65-F5344CB8AC3E}">
        <p14:creationId xmlns:p14="http://schemas.microsoft.com/office/powerpoint/2010/main" val="1443683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endParaRPr lang="ru-RU" dirty="0"/>
          </a:p>
        </p:txBody>
      </p:sp>
      <p:sp>
        <p:nvSpPr>
          <p:cNvPr id="3" name="Объект 2"/>
          <p:cNvSpPr>
            <a:spLocks noGrp="1"/>
          </p:cNvSpPr>
          <p:nvPr>
            <p:ph idx="1"/>
          </p:nvPr>
        </p:nvSpPr>
        <p:spPr>
          <a:xfrm>
            <a:off x="1141412" y="618518"/>
            <a:ext cx="9905999" cy="5172683"/>
          </a:xfrm>
        </p:spPr>
        <p:txBody>
          <a:bodyPr>
            <a:normAutofit/>
          </a:bodyPr>
          <a:lstStyle/>
          <a:p>
            <a:pPr marL="0" indent="0">
              <a:buNone/>
            </a:pPr>
            <a:r>
              <a:rPr lang="ru-RU" dirty="0"/>
              <a:t>Рассмотрим второй способ внедрения </a:t>
            </a:r>
            <a:r>
              <a:rPr lang="ru-RU" i="1" dirty="0"/>
              <a:t>PDM-системы</a:t>
            </a:r>
            <a:r>
              <a:rPr lang="ru-RU" dirty="0"/>
              <a:t>. Согласно существующим методикам, в процессе создания СИП </a:t>
            </a:r>
            <a:r>
              <a:rPr lang="ru-RU" i="1" dirty="0"/>
              <a:t>ЖЦИ</a:t>
            </a:r>
            <a:r>
              <a:rPr lang="ru-RU" dirty="0"/>
              <a:t> на основе </a:t>
            </a:r>
            <a:r>
              <a:rPr lang="ru-RU" i="1" dirty="0"/>
              <a:t>PDM-системы</a:t>
            </a:r>
            <a:r>
              <a:rPr lang="ru-RU" dirty="0"/>
              <a:t> выделяют две фазы:</a:t>
            </a:r>
          </a:p>
          <a:p>
            <a:r>
              <a:rPr lang="ru-RU" dirty="0"/>
              <a:t>первая - предварительное обследование объекта автоматизации (процессов ЖЦ, реализуемых в данной производственной структуре) и разработка архитектуры интегрированной модели изделия и стратегии внедрения ИПИ-технологий;</a:t>
            </a:r>
          </a:p>
          <a:p>
            <a:r>
              <a:rPr lang="ru-RU" dirty="0"/>
              <a:t>вторая - последовательная автоматизация и интеграция отдельных процессов </a:t>
            </a:r>
            <a:r>
              <a:rPr lang="ru-RU" i="1" dirty="0"/>
              <a:t>ЖЦИ</a:t>
            </a:r>
            <a:r>
              <a:rPr lang="ru-RU" dirty="0"/>
              <a:t>.</a:t>
            </a:r>
          </a:p>
          <a:p>
            <a:endParaRPr lang="ru-RU" dirty="0"/>
          </a:p>
        </p:txBody>
      </p:sp>
    </p:spTree>
    <p:extLst>
      <p:ext uri="{BB962C8B-B14F-4D97-AF65-F5344CB8AC3E}">
        <p14:creationId xmlns:p14="http://schemas.microsoft.com/office/powerpoint/2010/main" val="1449022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предварительное обследование объекта</a:t>
            </a:r>
          </a:p>
        </p:txBody>
      </p:sp>
      <p:sp>
        <p:nvSpPr>
          <p:cNvPr id="3" name="Объект 2"/>
          <p:cNvSpPr>
            <a:spLocks noGrp="1"/>
          </p:cNvSpPr>
          <p:nvPr>
            <p:ph idx="1"/>
          </p:nvPr>
        </p:nvSpPr>
        <p:spPr/>
        <p:txBody>
          <a:bodyPr/>
          <a:lstStyle/>
          <a:p>
            <a:r>
              <a:rPr lang="ru-RU" dirty="0"/>
              <a:t>На фазе предварительного обследования объекта автоматизации оценивают текущее состояние предприятия, определяют время, затрачиваемое на разработку документации и ее согласование. При разработке архитектуры интегрированной модели изделия и стратегии внедрения ИПИ-технологий оценивают также предполагаемые затраты на внедрение.</a:t>
            </a:r>
          </a:p>
        </p:txBody>
      </p:sp>
    </p:spTree>
    <p:extLst>
      <p:ext uri="{BB962C8B-B14F-4D97-AF65-F5344CB8AC3E}">
        <p14:creationId xmlns:p14="http://schemas.microsoft.com/office/powerpoint/2010/main" val="3039436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последовательная автоматизация и интеграция отдельных процессов </a:t>
            </a:r>
            <a:r>
              <a:rPr lang="ru-RU" b="1" dirty="0" smtClean="0"/>
              <a:t>ЖЦИ</a:t>
            </a:r>
            <a:endParaRPr lang="ru-RU" b="1" dirty="0"/>
          </a:p>
        </p:txBody>
      </p:sp>
      <p:sp>
        <p:nvSpPr>
          <p:cNvPr id="3" name="Объект 2"/>
          <p:cNvSpPr>
            <a:spLocks noGrp="1"/>
          </p:cNvSpPr>
          <p:nvPr>
            <p:ph idx="1"/>
          </p:nvPr>
        </p:nvSpPr>
        <p:spPr/>
        <p:txBody>
          <a:bodyPr/>
          <a:lstStyle/>
          <a:p>
            <a:r>
              <a:rPr lang="ru-RU" dirty="0"/>
              <a:t>Вторая фаза состоит из последовательных частных проектов автоматизации отдельных этапов </a:t>
            </a:r>
            <a:r>
              <a:rPr lang="ru-RU" i="1" dirty="0"/>
              <a:t>ЖЦИ</a:t>
            </a:r>
            <a:r>
              <a:rPr lang="ru-RU" dirty="0"/>
              <a:t> на основе </a:t>
            </a:r>
            <a:r>
              <a:rPr lang="ru-RU" i="1" dirty="0"/>
              <a:t>PDM-системы</a:t>
            </a:r>
            <a:r>
              <a:rPr lang="ru-RU" dirty="0"/>
              <a:t>, обеспечивающей </a:t>
            </a:r>
            <a:r>
              <a:rPr lang="ru-RU" i="1" dirty="0"/>
              <a:t>управление данными</a:t>
            </a:r>
            <a:r>
              <a:rPr lang="ru-RU" dirty="0"/>
              <a:t> и процессами на этом этапе. При этом </a:t>
            </a:r>
            <a:r>
              <a:rPr lang="ru-RU" i="1" dirty="0"/>
              <a:t>PDM-система</a:t>
            </a:r>
            <a:r>
              <a:rPr lang="ru-RU" dirty="0"/>
              <a:t> интегрируется с прикладными системами (например, </a:t>
            </a:r>
            <a:r>
              <a:rPr lang="ru-RU" i="1" dirty="0"/>
              <a:t>САПР</a:t>
            </a:r>
            <a:r>
              <a:rPr lang="ru-RU" dirty="0"/>
              <a:t>, АСУП и др.), непосредственно реализующими функции этапа.</a:t>
            </a:r>
          </a:p>
        </p:txBody>
      </p:sp>
    </p:spTree>
    <p:extLst>
      <p:ext uri="{BB962C8B-B14F-4D97-AF65-F5344CB8AC3E}">
        <p14:creationId xmlns:p14="http://schemas.microsoft.com/office/powerpoint/2010/main" val="3279882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Контур</Template>
  <TotalTime>59</TotalTime>
  <Words>648</Words>
  <Application>Microsoft Office PowerPoint</Application>
  <PresentationFormat>Широкоэкранный</PresentationFormat>
  <Paragraphs>100</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Cambria Math</vt:lpstr>
      <vt:lpstr>Trebuchet MS</vt:lpstr>
      <vt:lpstr>Tw Cen MT</vt:lpstr>
      <vt:lpstr>Контур</vt:lpstr>
      <vt:lpstr>Экономическая эффективность информационных технологий</vt:lpstr>
      <vt:lpstr>Методы оценки эффективности внедрения CALS-технологий</vt:lpstr>
      <vt:lpstr> </vt:lpstr>
      <vt:lpstr> </vt:lpstr>
      <vt:lpstr> </vt:lpstr>
      <vt:lpstr> </vt:lpstr>
      <vt:lpstr> </vt:lpstr>
      <vt:lpstr>предварительное обследование объекта</vt:lpstr>
      <vt:lpstr>последовательная автоматизация и интеграция отдельных процессов ЖЦИ</vt:lpstr>
      <vt:lpstr> </vt:lpstr>
      <vt:lpstr> </vt:lpstr>
      <vt:lpstr> </vt:lpstr>
      <vt:lpstr> </vt:lpstr>
      <vt:lpstr> </vt:lpstr>
      <vt:lpstr> </vt:lpstr>
      <vt:lpstr> </vt:lpstr>
      <vt:lpstr> </vt:lpstr>
      <vt:lpstr> </vt:lpstr>
      <vt:lpstr>Экономическая эффективность информационных систем</vt:lpstr>
      <vt:lpstr> </vt:lpstr>
      <vt:lpstr> </vt:lpstr>
      <vt:lpstr> </vt:lpstr>
      <vt:lpstr> </vt:lpstr>
      <vt:lpstr> </vt:lpstr>
      <vt:lpstr> </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Экономическая эффективность информационных технологий</dc:title>
  <dc:creator>User</dc:creator>
  <cp:lastModifiedBy>User</cp:lastModifiedBy>
  <cp:revision>8</cp:revision>
  <dcterms:created xsi:type="dcterms:W3CDTF">2021-10-25T08:36:51Z</dcterms:created>
  <dcterms:modified xsi:type="dcterms:W3CDTF">2021-10-25T10:37:45Z</dcterms:modified>
</cp:coreProperties>
</file>