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62" r:id="rId5"/>
    <p:sldId id="261" r:id="rId6"/>
    <p:sldId id="270" r:id="rId7"/>
    <p:sldId id="272" r:id="rId8"/>
    <p:sldId id="267" r:id="rId9"/>
    <p:sldId id="268" r:id="rId10"/>
    <p:sldId id="269" r:id="rId11"/>
    <p:sldId id="27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BD5D6BA-CD14-CCFA-817D-4AB07B37A649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31AEB79-CD67-ABAC-5AAC-31782BD93E12}"/>
              </a:ext>
            </a:extLst>
          </p:cNvPr>
          <p:cNvSpPr/>
          <p:nvPr/>
        </p:nvSpPr>
        <p:spPr>
          <a:xfrm>
            <a:off x="0" y="6334313"/>
            <a:ext cx="12191996" cy="66486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267CC4-4FA6-4952-B592-50874761A1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562E0C-9A64-64AD-0B8B-F709E8AB79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344068"/>
                </a:solidFill>
                <a:latin typeface="Calibri Light"/>
              </a:defRPr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D200393-DE52-10F1-4DB5-8E2C3F060B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BFC88E-5C33-466B-A641-1C91ADE62133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803A70-7373-E7B6-3D73-6CA25F77B4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2C794A-F60D-1548-F3FB-B13FC96E43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23016-5545-4B47-A61B-ADBD897D7522}" type="slidenum"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31DE8C-7973-0620-92C6-4E50F959FD17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252982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082-7433-8DF9-CCFA-51DFE5A1DD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39C4-BB78-5466-9FF0-59D20DF9A33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A761-9FB4-7D9D-FF09-B0662F2147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AD6DB2-127B-4C8E-8188-7B9260480FFB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53B8-2D9B-1221-9295-6B6A25C3E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4FA1-2263-F8B8-24DD-9312AE50E7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E01EE5-63E4-4AB9-8356-D67A6322CA11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5788FB6-9283-623C-1458-D106D8ADBFA0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5D8F25B-6371-1E71-6469-B4868E34A0F1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Vertical Title 1">
            <a:extLst>
              <a:ext uri="{FF2B5EF4-FFF2-40B4-BE49-F238E27FC236}">
                <a16:creationId xmlns:a16="http://schemas.microsoft.com/office/drawing/2014/main" id="{0B34333E-5879-AE99-C442-94597E73E56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B58BB83F-ACCA-357A-3497-857E2E9194A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3778DF-1C95-3191-7012-3956E65553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E859C-2BFF-4E52-97C2-B1A96B4FA7D4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4D8A36-2680-E553-4735-61663FB3A5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9AE313-459A-34F8-D21D-7BAE281DA2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3757F3-FF20-428F-9FF8-02727BCDA53F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BFCE-DBBE-C42D-2A38-BF8078FE1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5C07-B6B0-E612-9471-3E99AA823EB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29F1-D99B-B90A-1F7F-2700B73EA4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DDE1AE-3824-46B4-9D87-E1FDD78EDD72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DBB7-923C-304E-2776-3293E55366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BC1E-EE67-7769-5041-5DA96D7C7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3194C0-B63E-4097-AB7C-3E47FF3B51F9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DB37B8A-F2B2-908A-91D3-31193B92338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C9E5688-61EC-FEDB-880B-6805614C8998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8076F9-F4BD-BF88-1379-C0C37C24D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AF1E5C7-764C-5863-9E8D-FBEAC3D9C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344068"/>
                </a:solidFill>
                <a:latin typeface="Calibri Ligh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5B6B30-EFDC-C23A-94F0-1F45B81C29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13FA18-D339-4D9A-92F6-847DEAE3B645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5AFDDB-6719-192C-B5F6-B73A7CD781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2D09E9-19BE-B622-914B-06D31234D3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A95638-82C8-4AB4-9F24-BDA05597D765}" type="slidenum"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FFDC16-34C3-6A15-8FD9-261E2634FD03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06817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B96704D-6089-FED8-EA9B-F0325FEF93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02C7-D0AB-532A-45C4-58F89161B2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7AF0-A078-A51A-77B3-DD8EB56155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1F96-B8D8-4F4B-F985-CDB7FE043E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B2A5E4-EBAD-4528-94C9-23056506977C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F53B9-2385-B115-2BF1-C02B932CAA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C0EFE-069D-D4D2-DC67-D8F587B260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D62-6004-420F-AEEC-BBA793D70206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40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8593DD79-DF37-7235-AF6F-0BBC8D1682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380E-FC9B-BAF6-347B-2606F14CB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344068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15C01-E0AB-6F14-AA9A-826CD16C87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582338"/>
            <a:ext cx="4937760" cy="32867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5D6C4-6AEA-FAD0-EBB9-F683111EA7B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344068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DBE6F-75B5-40D8-FC3A-47FF7EE0305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2867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54D1-C362-EC13-89E9-84F51D0EF3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D3154-CC9F-44E7-B72E-E07990C2C658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9BB01-168B-996E-765B-29BB2A56E2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C6B74-D645-BE31-5F6B-AD0B2C95A1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1936C1-ECD9-4DF0-B960-2FEC06BEB844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3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FE3-756A-B95D-D949-97D1F629B8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3E6BB-8B25-3383-CAD1-1FC1C47BBD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7F4B52-3F6A-4202-B3EC-B60FCC7B8093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939D4-CBE6-9C31-5942-F34B87E36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5BC3E-55F3-2F7D-90D0-A8B05EE19F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F73577-B8EE-4EBD-8324-CDCE62A027B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AC5DB5-1DFE-E091-A364-54457DCF90BA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C7213B-B9D4-5FB2-40E9-E8905EB42F39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641566B3-1A37-CB54-C4EF-E847D7759F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A5286-303F-458B-BB76-AC6A23C80D7D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FD547E-2436-04FE-2CAC-3AA369BFF7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7CA5D97-EE51-6E4A-C06E-7E7F73F766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D7F426-CA98-4D34-99D5-730F077F0A06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74ABDF6-EF72-2964-1D74-ADAD683190E1}"/>
              </a:ext>
            </a:extLst>
          </p:cNvPr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08F6CA5-E281-7A85-BCB3-6A07648A05E8}"/>
              </a:ext>
            </a:extLst>
          </p:cNvPr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1BD18-44B2-8212-D2A7-F3EED3E30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E9A3EC-C543-51C4-FBCC-8090381C41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43A80-38CE-4A4D-25D3-9748B78135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A97E0E9-D1AA-6997-6A7A-1D1B488820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0952190-375E-4C65-8895-04DD3D466610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EE78DA7-BDCC-6721-B207-B809CD1B43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344068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E8B616A-8CFC-FA45-AFFC-043FBA4605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 lvl="0"/>
            <a:fld id="{5A6B4337-CFDF-4DFD-A926-F426F51EDFF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51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7931B0E-96B7-6397-821F-DFAE2FB7B29F}"/>
              </a:ext>
            </a:extLst>
          </p:cNvPr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8E441A3-1C3C-45B7-C4FC-844E48813361}"/>
              </a:ext>
            </a:extLst>
          </p:cNvPr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2D67D6-E79E-B703-FDC1-9AE9750CA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8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DD6C9A2-D3FA-75C2-F9B5-FE2C136AE0A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solidFill>
            <a:srgbClr val="BECAD4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9138B3E-0CED-0A77-320F-CDA11A9FEE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6114B23-07BB-590E-278A-62F0D9C2A6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1FCC08-B70B-48BC-8286-638E1A737223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11BE291-52DE-0408-686D-7C91C0A758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D94283C-A3B9-959F-BDAB-4950DBC1E9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597BE0-CDB2-4E96-920D-0E2C1A37AFF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47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F67EA67-14BB-7C97-82DF-A8DEA6AA511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4E7FEFC-1E22-DD86-2E39-61A2B2B40347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5B8F2846-5796-0D05-236B-BCD406920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44857E-3DDD-A744-924A-EB34BF5CBF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DFD4008-807D-BD18-E6BB-190619E7A9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E96C17A9-DADD-4CDA-AD86-3F3A48D14347}" type="datetime1">
              <a:rPr lang="en-US"/>
              <a:pPr lvl="0"/>
              <a:t>4/14/2025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64A719-323A-38C3-0689-FE17FFB6F0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94FC4F-B3E6-7737-04FE-AFFAD27FE21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69F87113-9270-4D1A-B383-23ECB903BEED}" type="slidenum">
              <a:t>‹N›</a:t>
            </a:fld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301E7E5-6E88-830E-8E60-8642452FFCCC}"/>
              </a:ext>
            </a:extLst>
          </p:cNvPr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it-IT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Calibri" pitchFamily="34"/>
        <a:buChar char=" "/>
        <a:tabLst/>
        <a:defRPr lang="it-IT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it-IT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it-I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it-I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100000"/>
        <a:buFont typeface="Calibri" pitchFamily="34"/>
        <a:buChar char="◦"/>
        <a:tabLst/>
        <a:defRPr lang="it-I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5719B-C004-7486-A0E3-81C8037506B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anchorCtr="1"/>
          <a:lstStyle/>
          <a:p>
            <a:pPr lvl="0" algn="ctr"/>
            <a:r>
              <a:rPr lang="it-IT" sz="6800" noProof="0" dirty="0"/>
              <a:t>Analisi della sicurezza del middleware</a:t>
            </a:r>
            <a:br>
              <a:rPr lang="it-IT" sz="6800" noProof="0" dirty="0"/>
            </a:br>
            <a:r>
              <a:rPr lang="it-IT" sz="6800" noProof="0" dirty="0"/>
              <a:t>Data Distribution Service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FEB659-357F-5280-ABAB-53F3937B92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6316" y="4777438"/>
            <a:ext cx="4149528" cy="1143000"/>
          </a:xfrm>
        </p:spPr>
        <p:txBody>
          <a:bodyPr/>
          <a:lstStyle/>
          <a:p>
            <a:pPr lvl="0"/>
            <a:r>
              <a:rPr lang="it-IT" noProof="0" dirty="0"/>
              <a:t>Relatore</a:t>
            </a:r>
          </a:p>
          <a:p>
            <a:pPr lvl="0"/>
            <a:r>
              <a:rPr lang="it-IT" noProof="0" dirty="0"/>
              <a:t>Prof. Francesco Santini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F2859A24-1076-1807-3F0D-D5F793172547}"/>
              </a:ext>
            </a:extLst>
          </p:cNvPr>
          <p:cNvSpPr txBox="1"/>
          <p:nvPr/>
        </p:nvSpPr>
        <p:spPr>
          <a:xfrm>
            <a:off x="7006152" y="4777438"/>
            <a:ext cx="4149528" cy="1143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all" spc="200" baseline="0" noProof="0" dirty="0">
                <a:solidFill>
                  <a:srgbClr val="344068"/>
                </a:solidFill>
                <a:uFillTx/>
                <a:latin typeface="Calibri Light"/>
              </a:rPr>
              <a:t>Laureando</a:t>
            </a:r>
          </a:p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all" spc="200" baseline="0" noProof="0" dirty="0">
                <a:solidFill>
                  <a:srgbClr val="344068"/>
                </a:solidFill>
                <a:uFillTx/>
                <a:latin typeface="Calibri Light"/>
              </a:rPr>
              <a:t>Federico Ranocchia</a:t>
            </a:r>
          </a:p>
        </p:txBody>
      </p:sp>
      <p:pic>
        <p:nvPicPr>
          <p:cNvPr id="5" name="Immagine 23" descr="Immagine che contiene testo, Elementi grafici, arte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F1B62AA6-DCCC-9B18-65BF-FEA6AADA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87" y="292050"/>
            <a:ext cx="1143000" cy="1143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magine 25" descr="Immagine che contiene testo, Carattere, schermata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24CE6097-166A-E1F0-C244-190A9954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258" y="214335"/>
            <a:ext cx="1234028" cy="12340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D9E2C-13CE-5CBF-BFFF-D0953A8CE6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noProof="0" dirty="0" err="1"/>
              <a:t>DDSFuzz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F7292-0BEB-D67A-3BA6-2E80C5019B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5739" y="1845734"/>
            <a:ext cx="6861291" cy="201579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400" noProof="0" dirty="0" err="1"/>
              <a:t>Fuzzer</a:t>
            </a:r>
            <a:r>
              <a:rPr lang="it-IT" sz="2400" noProof="0" dirty="0"/>
              <a:t> specifico per DDS</a:t>
            </a:r>
          </a:p>
          <a:p>
            <a:pPr lvl="1">
              <a:buFont typeface="Arial" pitchFamily="34"/>
              <a:buChar char="•"/>
            </a:pPr>
            <a:r>
              <a:rPr lang="it-IT" sz="2200" noProof="0" dirty="0"/>
              <a:t>Topologia dinamica</a:t>
            </a:r>
          </a:p>
          <a:p>
            <a:pPr lvl="1">
              <a:buFont typeface="Arial" pitchFamily="34"/>
              <a:buChar char="•"/>
            </a:pPr>
            <a:r>
              <a:rPr lang="it-IT" sz="2200" noProof="0" dirty="0" err="1"/>
              <a:t>QoS</a:t>
            </a:r>
            <a:r>
              <a:rPr lang="it-IT" sz="2200" noProof="0" dirty="0"/>
              <a:t> policies</a:t>
            </a:r>
          </a:p>
          <a:p>
            <a:pPr lvl="1">
              <a:buFont typeface="Arial" pitchFamily="34"/>
              <a:buChar char="•"/>
            </a:pPr>
            <a:r>
              <a:rPr lang="it-IT" sz="2200" noProof="0" dirty="0"/>
              <a:t>DDS security</a:t>
            </a:r>
          </a:p>
          <a:p>
            <a:pPr marL="0" lvl="0" indent="0">
              <a:buNone/>
            </a:pPr>
            <a:r>
              <a:rPr lang="it-IT" sz="2400" noProof="0" dirty="0"/>
              <a:t>Esecuzione parallela: Fast DDS, </a:t>
            </a:r>
            <a:r>
              <a:rPr lang="it-IT" sz="2400" noProof="0" dirty="0" err="1"/>
              <a:t>Cyclone</a:t>
            </a:r>
            <a:r>
              <a:rPr lang="it-IT" sz="2400" noProof="0" dirty="0"/>
              <a:t> DDS, </a:t>
            </a:r>
            <a:r>
              <a:rPr lang="it-IT" sz="2400" noProof="0" dirty="0" err="1"/>
              <a:t>OpenDDS</a:t>
            </a:r>
            <a:endParaRPr lang="it-IT" sz="2400" noProof="0" dirty="0"/>
          </a:p>
          <a:p>
            <a:pPr marL="0" lvl="0" indent="0">
              <a:buNone/>
            </a:pPr>
            <a:r>
              <a:rPr lang="it-IT" sz="2400" noProof="0" dirty="0"/>
              <a:t>Tipologie bug rilevati</a:t>
            </a:r>
          </a:p>
          <a:p>
            <a:pPr marL="635508" lvl="1" indent="-342900">
              <a:buFont typeface="Arial" pitchFamily="34"/>
              <a:buChar char="•"/>
            </a:pPr>
            <a:r>
              <a:rPr lang="it-IT" sz="2200" noProof="0" dirty="0"/>
              <a:t>Tradizionali: es. buffer overflow</a:t>
            </a:r>
          </a:p>
          <a:p>
            <a:pPr marL="635508" lvl="1" indent="-342900">
              <a:buFont typeface="Arial" pitchFamily="34"/>
              <a:buChar char="•"/>
            </a:pPr>
            <a:r>
              <a:rPr lang="it-IT" sz="2200" noProof="0" dirty="0"/>
              <a:t>Semantici: violazioni standard DDS (es. bypass autenticazione)</a:t>
            </a:r>
          </a:p>
        </p:txBody>
      </p:sp>
      <p:pic>
        <p:nvPicPr>
          <p:cNvPr id="4" name="Segnaposto contenuto 12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ED74863-A62C-791E-7DBD-E14BC8352EE7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8311420" y="1845734"/>
            <a:ext cx="2508756" cy="413414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039E92-7B58-16C9-DE64-4932EBE227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noProof="0" dirty="0"/>
              <a:t>Conclusioni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97627C-B7B5-69D9-ECFC-120959A911D1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400" noProof="0" dirty="0"/>
              <a:t>Ci sono domande?</a:t>
            </a:r>
          </a:p>
        </p:txBody>
      </p:sp>
      <p:pic>
        <p:nvPicPr>
          <p:cNvPr id="9" name="Immagine 8" descr="Immagine che contiene clipart, cartone animato, Elementi grafici, design&#10;&#10;Il contenuto generato dall'IA potrebbe non essere corretto.">
            <a:extLst>
              <a:ext uri="{FF2B5EF4-FFF2-40B4-BE49-F238E27FC236}">
                <a16:creationId xmlns:a16="http://schemas.microsoft.com/office/drawing/2014/main" id="{5A0B3FD9-F770-CDF8-55A5-DF33063F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22" y="849064"/>
            <a:ext cx="5828478" cy="343440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9E4CDA8-DC4D-C895-532E-E4BF458BD73C}"/>
              </a:ext>
            </a:extLst>
          </p:cNvPr>
          <p:cNvSpPr txBox="1"/>
          <p:nvPr/>
        </p:nvSpPr>
        <p:spPr>
          <a:xfrm>
            <a:off x="399091" y="849064"/>
            <a:ext cx="6291160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Vulnerabile senza le dovute precauzioni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Pochi strumenti dedicati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404040"/>
                </a:solidFill>
                <a:latin typeface="Calibri"/>
              </a:rPr>
              <a:t>La sicurezza molte volte non viene considerata</a:t>
            </a:r>
            <a:endParaRPr lang="it-IT" sz="3200" noProof="0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Serve più ricerca e testing</a:t>
            </a:r>
          </a:p>
          <a:p>
            <a:endParaRPr lang="it-IT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16850-5D42-7FBE-5F5D-3FD38B8A1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96" y="594360"/>
            <a:ext cx="3558923" cy="2286000"/>
          </a:xfrm>
        </p:spPr>
        <p:txBody>
          <a:bodyPr/>
          <a:lstStyle/>
          <a:p>
            <a:pPr lvl="0"/>
            <a:r>
              <a:rPr lang="it-IT" noProof="0" dirty="0"/>
              <a:t>Implementazioni dello standard DDS</a:t>
            </a:r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87C8ECC-4B33-D415-517F-07D9EEB8AA6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84196" y="3428012"/>
            <a:ext cx="3789173" cy="3379119"/>
          </a:xfrm>
        </p:spPr>
        <p:txBody>
          <a:bodyPr>
            <a:normAutofit/>
          </a:bodyPr>
          <a:lstStyle/>
          <a:p>
            <a:pPr lvl="0"/>
            <a:r>
              <a:rPr lang="it-IT" sz="2400" noProof="0" dirty="0"/>
              <a:t>Le software house impiegano lo standard DDS</a:t>
            </a:r>
          </a:p>
          <a:p>
            <a:pPr lvl="0"/>
            <a:r>
              <a:rPr lang="it-IT" sz="2400" noProof="0" dirty="0"/>
              <a:t>Utilizzato in vari campi:</a:t>
            </a:r>
          </a:p>
          <a:p>
            <a:pPr marL="342900" lvl="0" indent="-342900">
              <a:buFont typeface="Arial" pitchFamily="34"/>
              <a:buChar char="•"/>
            </a:pPr>
            <a:r>
              <a:rPr lang="it-IT" sz="2400" noProof="0" dirty="0"/>
              <a:t>Sistemi di controllo industriali (ROS)</a:t>
            </a:r>
          </a:p>
          <a:p>
            <a:pPr marL="342900" lvl="0" indent="-342900">
              <a:buFont typeface="Arial" pitchFamily="34"/>
              <a:buChar char="•"/>
            </a:pPr>
            <a:r>
              <a:rPr lang="it-IT" sz="2400" noProof="0" dirty="0"/>
              <a:t>Difesa/Militare</a:t>
            </a:r>
          </a:p>
          <a:p>
            <a:pPr marL="342900" lvl="0" indent="-342900">
              <a:buFont typeface="Arial" pitchFamily="34"/>
              <a:buChar char="•"/>
            </a:pPr>
            <a:r>
              <a:rPr lang="it-IT" sz="2400" noProof="0" dirty="0"/>
              <a:t>Veicoli autonomi</a:t>
            </a:r>
          </a:p>
        </p:txBody>
      </p:sp>
      <p:pic>
        <p:nvPicPr>
          <p:cNvPr id="12" name="Segnaposto contenuto 11" descr="Immagine che contiene testo, schermat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B7EA61F1-EB94-7C34-BD35-538B53480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50" y="486646"/>
            <a:ext cx="5861943" cy="588273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4F68F-39A6-A8C1-CBD4-AE6CB0B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6" y="5310894"/>
            <a:ext cx="10113648" cy="822960"/>
          </a:xfrm>
        </p:spPr>
        <p:txBody>
          <a:bodyPr/>
          <a:lstStyle/>
          <a:p>
            <a:pPr algn="ctr"/>
            <a:r>
              <a:rPr lang="it-IT" sz="4400" noProof="0" dirty="0"/>
              <a:t>Indice argomenti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E78F3-817B-3A80-8939-492EBB0D3EB6}"/>
              </a:ext>
            </a:extLst>
          </p:cNvPr>
          <p:cNvSpPr txBox="1"/>
          <p:nvPr/>
        </p:nvSpPr>
        <p:spPr>
          <a:xfrm>
            <a:off x="508233" y="958645"/>
            <a:ext cx="720517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Introduzione del DDS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L’estensione DDS Security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Vulnerabilità OMG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Vulnerabilità implementazione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3200" noProof="0" dirty="0">
                <a:solidFill>
                  <a:srgbClr val="404040"/>
                </a:solidFill>
                <a:latin typeface="Calibri"/>
              </a:rPr>
              <a:t>Software analisi: </a:t>
            </a:r>
            <a:r>
              <a:rPr lang="it-IT" sz="3200" noProof="0" dirty="0" err="1">
                <a:solidFill>
                  <a:srgbClr val="404040"/>
                </a:solidFill>
                <a:latin typeface="Calibri"/>
              </a:rPr>
              <a:t>DDSFuzz</a:t>
            </a:r>
            <a:endParaRPr lang="it-IT" sz="3200" noProof="0" dirty="0">
              <a:solidFill>
                <a:srgbClr val="404040"/>
              </a:solidFill>
              <a:latin typeface="Calibri"/>
            </a:endParaRPr>
          </a:p>
          <a:p>
            <a:endParaRPr lang="it-IT" noProof="0" dirty="0"/>
          </a:p>
        </p:txBody>
      </p:sp>
      <p:pic>
        <p:nvPicPr>
          <p:cNvPr id="11" name="Immagine 10" descr="Immagine che contiene Carattere, Elementi grafici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64AE0A78-F417-C045-1C78-9F8C955C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64" y="958645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9CD98-6028-A9C4-F3D7-7E074AC9F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196" y="594360"/>
            <a:ext cx="3473403" cy="2286000"/>
          </a:xfrm>
        </p:spPr>
        <p:txBody>
          <a:bodyPr/>
          <a:lstStyle/>
          <a:p>
            <a:pPr lvl="0"/>
            <a:r>
              <a:rPr lang="it-IT" noProof="0" dirty="0"/>
              <a:t>Modello </a:t>
            </a:r>
            <a:r>
              <a:rPr lang="it-IT" noProof="0" dirty="0" err="1"/>
              <a:t>Publish</a:t>
            </a:r>
            <a:r>
              <a:rPr lang="it-IT" noProof="0" dirty="0"/>
              <a:t>/</a:t>
            </a:r>
            <a:r>
              <a:rPr lang="it-IT" noProof="0" dirty="0" err="1"/>
              <a:t>Subscribe</a:t>
            </a:r>
            <a:endParaRPr lang="it-IT" noProof="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8966EB51-03AD-4193-B89D-F8CD55625CD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84196" y="3428012"/>
            <a:ext cx="3703649" cy="3379119"/>
          </a:xfrm>
        </p:spPr>
        <p:txBody>
          <a:bodyPr/>
          <a:lstStyle/>
          <a:p>
            <a:pPr lvl="0"/>
            <a:r>
              <a:rPr lang="it-IT" sz="2400" noProof="0" dirty="0">
                <a:solidFill>
                  <a:srgbClr val="FFC000"/>
                </a:solidFill>
              </a:rPr>
              <a:t>TOPIC</a:t>
            </a:r>
            <a:r>
              <a:rPr lang="it-IT" sz="2400" noProof="0" dirty="0"/>
              <a:t>: rappresenta una tipologia di dati</a:t>
            </a:r>
          </a:p>
          <a:p>
            <a:pPr lvl="0"/>
            <a:r>
              <a:rPr lang="it-IT" sz="2400" noProof="0" dirty="0">
                <a:solidFill>
                  <a:srgbClr val="FFC000"/>
                </a:solidFill>
              </a:rPr>
              <a:t>PUBLISHER</a:t>
            </a:r>
            <a:r>
              <a:rPr lang="it-IT" sz="2400" noProof="0" dirty="0"/>
              <a:t>: colui che pubblica nuovi dati</a:t>
            </a:r>
          </a:p>
          <a:p>
            <a:pPr lvl="0"/>
            <a:r>
              <a:rPr lang="it-IT" sz="2400" noProof="0" dirty="0">
                <a:solidFill>
                  <a:srgbClr val="FFC000"/>
                </a:solidFill>
              </a:rPr>
              <a:t>SUBSCRIBER</a:t>
            </a:r>
            <a:r>
              <a:rPr lang="it-IT" sz="2400" noProof="0" dirty="0"/>
              <a:t>: colui che si iscrive ai </a:t>
            </a:r>
            <a:r>
              <a:rPr lang="it-IT" sz="2400" noProof="0" dirty="0" err="1"/>
              <a:t>topic</a:t>
            </a:r>
            <a:r>
              <a:rPr lang="it-IT" sz="2400" noProof="0" dirty="0"/>
              <a:t> del publisher</a:t>
            </a:r>
          </a:p>
        </p:txBody>
      </p:sp>
      <p:pic>
        <p:nvPicPr>
          <p:cNvPr id="4" name="Segnaposto contenuto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8394F9E4-2427-A850-7738-ACADA9F8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623" y="1366241"/>
            <a:ext cx="7816702" cy="34229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EF1CE1-6050-7CB0-5B31-FA46159749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noProof="0" dirty="0"/>
              <a:t>Che cos’è il Data Distribution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AA941-3176-433E-B281-56C8A440DF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936" y="1845734"/>
            <a:ext cx="6433690" cy="2015794"/>
          </a:xfrm>
        </p:spPr>
        <p:txBody>
          <a:bodyPr>
            <a:noAutofit/>
          </a:bodyPr>
          <a:lstStyle/>
          <a:p>
            <a:pPr lvl="0"/>
            <a:r>
              <a:rPr lang="it-IT" sz="2400" noProof="0" dirty="0"/>
              <a:t>Il DDS gestito da OMG é:</a:t>
            </a:r>
          </a:p>
          <a:p>
            <a:pPr lvl="1">
              <a:buFont typeface="Arial" pitchFamily="34"/>
              <a:buChar char="•"/>
            </a:pPr>
            <a:r>
              <a:rPr lang="it-IT" sz="2400" noProof="0" dirty="0"/>
              <a:t>Un MIDDLEWARE</a:t>
            </a:r>
          </a:p>
          <a:p>
            <a:pPr lvl="1">
              <a:buFont typeface="Arial" pitchFamily="34"/>
              <a:buChar char="•"/>
            </a:pPr>
            <a:r>
              <a:rPr lang="it-IT" sz="2400" noProof="0" dirty="0"/>
              <a:t>Uno standard per le API</a:t>
            </a:r>
          </a:p>
          <a:p>
            <a:pPr lvl="1">
              <a:buFont typeface="Arial" pitchFamily="34"/>
              <a:buChar char="•"/>
            </a:pPr>
            <a:r>
              <a:rPr lang="it-IT" sz="2400" noProof="0" dirty="0"/>
              <a:t>Un modello DATA-CENTRIC</a:t>
            </a:r>
          </a:p>
          <a:p>
            <a:pPr marL="0" lvl="0" indent="0">
              <a:buNone/>
            </a:pPr>
            <a:endParaRPr lang="it-IT" sz="2400" noProof="0" dirty="0"/>
          </a:p>
        </p:txBody>
      </p:sp>
      <p:pic>
        <p:nvPicPr>
          <p:cNvPr id="4" name="Segnaposto contenuto 7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913A19AF-5F88-A6AA-815E-B5447A0821FB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6675440" y="1846265"/>
            <a:ext cx="4022729" cy="4022729"/>
          </a:xfr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9174303-BBE7-8F86-1202-6DBFA567A504}"/>
              </a:ext>
            </a:extLst>
          </p:cNvPr>
          <p:cNvSpPr txBox="1"/>
          <p:nvPr/>
        </p:nvSpPr>
        <p:spPr>
          <a:xfrm>
            <a:off x="749936" y="3964079"/>
            <a:ext cx="6433690" cy="20157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itchFamily="34"/>
              <a:buChar char=" 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Presenta i seguenti vantaggi</a:t>
            </a:r>
          </a:p>
          <a:p>
            <a: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Compatibile in contesti real-time</a:t>
            </a:r>
          </a:p>
          <a:p>
            <a: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Sistema di AUTOSCOPERTA</a:t>
            </a:r>
          </a:p>
          <a:p>
            <a: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Ampia gestione delle politiche </a:t>
            </a:r>
            <a:r>
              <a:rPr lang="it-IT" sz="2400" b="0" i="0" u="none" strike="noStrike" kern="1200" cap="none" spc="0" baseline="0" noProof="0" dirty="0" err="1">
                <a:solidFill>
                  <a:srgbClr val="404040"/>
                </a:solidFill>
                <a:uFillTx/>
                <a:latin typeface="Calibri"/>
              </a:rPr>
              <a:t>QoS</a:t>
            </a:r>
            <a:endParaRPr lang="it-IT" sz="2400" b="0" i="0" u="none" strike="noStrike" kern="1200" cap="none" spc="0" baseline="0" noProof="0" dirty="0">
              <a:solidFill>
                <a:srgbClr val="40404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F4924-C5F3-4825-B4F5-C8C3DAF2B7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noProof="0" dirty="0"/>
              <a:t>Struttura Data Distribution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2C3982-A09C-D2C2-6C02-7F824B07F4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8483" y="1944407"/>
            <a:ext cx="6433690" cy="1484592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it-IT" sz="2400" noProof="0" dirty="0"/>
              <a:t>DDS (Data Distribution Service)</a:t>
            </a:r>
          </a:p>
          <a:p>
            <a:pPr lvl="1">
              <a:buFont typeface="Arial" pitchFamily="34"/>
              <a:buChar char="•"/>
            </a:pPr>
            <a:r>
              <a:rPr lang="it-IT" sz="2200" noProof="0" dirty="0"/>
              <a:t>Modello di comunicazione </a:t>
            </a:r>
            <a:r>
              <a:rPr lang="it-IT" sz="2200" noProof="0" dirty="0" err="1"/>
              <a:t>publish</a:t>
            </a:r>
            <a:r>
              <a:rPr lang="it-IT" sz="2200" noProof="0" dirty="0"/>
              <a:t>/</a:t>
            </a:r>
            <a:r>
              <a:rPr lang="it-IT" sz="2200" noProof="0" dirty="0" err="1"/>
              <a:t>subscribe</a:t>
            </a:r>
            <a:r>
              <a:rPr lang="it-IT" sz="2200" noProof="0" dirty="0"/>
              <a:t>, contiene il DCPS</a:t>
            </a:r>
          </a:p>
          <a:p>
            <a:pPr lvl="1">
              <a:buFont typeface="Arial" pitchFamily="34"/>
              <a:buChar char="•"/>
            </a:pPr>
            <a:r>
              <a:rPr lang="it-IT" sz="2200" noProof="0" dirty="0"/>
              <a:t>Definisce le policy </a:t>
            </a:r>
            <a:r>
              <a:rPr lang="it-IT" sz="2200" noProof="0" dirty="0" err="1"/>
              <a:t>QoS</a:t>
            </a:r>
            <a:endParaRPr lang="it-IT" sz="2200" noProof="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1B1A096-1A82-D433-D8BC-6C9503043191}"/>
              </a:ext>
            </a:extLst>
          </p:cNvPr>
          <p:cNvSpPr txBox="1"/>
          <p:nvPr/>
        </p:nvSpPr>
        <p:spPr>
          <a:xfrm>
            <a:off x="468483" y="3729965"/>
            <a:ext cx="6649361" cy="2960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itchFamily="34"/>
              <a:buChar char=" 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DDSI (DDS </a:t>
            </a:r>
            <a:r>
              <a:rPr lang="it-IT" sz="2400" b="0" i="0" u="none" strike="noStrike" kern="1200" cap="none" spc="0" baseline="0" noProof="0" dirty="0" err="1">
                <a:solidFill>
                  <a:srgbClr val="404040"/>
                </a:solidFill>
                <a:uFillTx/>
                <a:latin typeface="Calibri"/>
              </a:rPr>
              <a:t>Interoperability</a:t>
            </a: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)</a:t>
            </a:r>
          </a:p>
          <a:p>
            <a: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Include RTPS</a:t>
            </a:r>
          </a:p>
          <a:p>
            <a:pPr marL="566928" marR="0" lvl="2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Gestito da OMG, consente l’</a:t>
            </a:r>
            <a:r>
              <a:rPr lang="it-IT" sz="2000" b="0" i="0" u="none" strike="noStrike" kern="1200" cap="none" spc="0" baseline="0" noProof="0" dirty="0" err="1">
                <a:solidFill>
                  <a:srgbClr val="404040"/>
                </a:solidFill>
                <a:uFillTx/>
                <a:latin typeface="Calibri"/>
              </a:rPr>
              <a:t>autoscoperta</a:t>
            </a:r>
            <a:endParaRPr lang="it-IT" sz="2000" b="0" i="0" u="none" strike="noStrike" kern="1200" cap="none" spc="0" baseline="0" noProof="0" dirty="0">
              <a:solidFill>
                <a:srgbClr val="404040"/>
              </a:solidFill>
              <a:uFillTx/>
              <a:latin typeface="Calibri"/>
            </a:endParaRPr>
          </a:p>
          <a:p>
            <a:pPr marL="566928" marR="0" lvl="2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Definisce FORMATO e REGOLE messaggi</a:t>
            </a:r>
          </a:p>
          <a:p>
            <a:pPr marL="566928" marR="0" lvl="2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Si appoggia </a:t>
            </a:r>
            <a:r>
              <a:rPr lang="it-IT" sz="2000" b="0" i="0" u="none" strike="noStrike" kern="1200" cap="none" spc="0" baseline="0" noProof="0" dirty="0" err="1">
                <a:solidFill>
                  <a:srgbClr val="404040"/>
                </a:solidFill>
                <a:uFillTx/>
                <a:latin typeface="Calibri"/>
              </a:rPr>
              <a:t>all</a:t>
            </a:r>
            <a:r>
              <a:rPr lang="it-IT" sz="2000" dirty="0">
                <a:solidFill>
                  <a:srgbClr val="404040"/>
                </a:solidFill>
                <a:latin typeface="Calibri"/>
              </a:rPr>
              <a:t>’UDP/IP o TCP/IP</a:t>
            </a:r>
            <a:endParaRPr lang="it-IT" sz="2000" b="0" i="0" u="none" strike="noStrike" kern="1200" cap="none" spc="0" baseline="0" noProof="0" dirty="0">
              <a:solidFill>
                <a:srgbClr val="404040"/>
              </a:solidFill>
              <a:uFillTx/>
              <a:latin typeface="Calibri"/>
            </a:endParaRPr>
          </a:p>
          <a:p>
            <a: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noProof="0" dirty="0">
                <a:solidFill>
                  <a:srgbClr val="404040"/>
                </a:solidFill>
                <a:uFillTx/>
                <a:latin typeface="Calibri"/>
              </a:rPr>
              <a:t>Interoperabilità tra diverse implementazioni</a:t>
            </a:r>
          </a:p>
        </p:txBody>
      </p:sp>
      <p:pic>
        <p:nvPicPr>
          <p:cNvPr id="5" name="Segnaposto contenuto 8" descr="Immagine che contiene testo, schermata, Carattere, numero">
            <a:extLst>
              <a:ext uri="{FF2B5EF4-FFF2-40B4-BE49-F238E27FC236}">
                <a16:creationId xmlns:a16="http://schemas.microsoft.com/office/drawing/2014/main" id="{8BFE3725-E768-B9A1-D330-0BE32BCF5D5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6812270" y="1865467"/>
            <a:ext cx="5274469" cy="43908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C7D7-7913-0950-6740-CC3FECECC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noProof="0" dirty="0"/>
              <a:t>DDS Security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A41AEB-F7E1-2D3E-D832-8FBCE55B5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sz="3200" noProof="0" dirty="0"/>
              <a:t>vantaggi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AA2F39-90E5-D5F7-6E01-1E5D0C15188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097280" y="2582338"/>
            <a:ext cx="4937760" cy="3286755"/>
          </a:xfrm>
        </p:spPr>
        <p:txBody>
          <a:bodyPr lIns="0" rIns="0" anchor="t"/>
          <a:lstStyle/>
          <a:p>
            <a:pPr marL="91440" lvl="0" indent="-91440">
              <a:buChar char=" "/>
            </a:pPr>
            <a:r>
              <a:rPr lang="it-IT" sz="2800" cap="none" noProof="0" dirty="0">
                <a:solidFill>
                  <a:srgbClr val="404040"/>
                </a:solidFill>
              </a:rPr>
              <a:t>Standard O.M.G. per mitigare vettori d’attacco</a:t>
            </a:r>
          </a:p>
          <a:p>
            <a:pPr marL="91440" lvl="0" indent="-91440">
              <a:buChar char=" "/>
            </a:pPr>
            <a:r>
              <a:rPr lang="it-IT" sz="2800" cap="none" noProof="0" dirty="0">
                <a:solidFill>
                  <a:srgbClr val="404040"/>
                </a:solidFill>
              </a:rPr>
              <a:t>Protegge lettura/scrittura dei messaggi DDS</a:t>
            </a:r>
          </a:p>
          <a:p>
            <a:pPr marL="91440" lvl="0" indent="-91440">
              <a:buChar char=" "/>
            </a:pPr>
            <a:r>
              <a:rPr lang="it-IT" sz="2800" cap="none" noProof="0" dirty="0">
                <a:solidFill>
                  <a:srgbClr val="404040"/>
                </a:solidFill>
              </a:rPr>
              <a:t>Composto da 5 plugin, tra cui </a:t>
            </a:r>
          </a:p>
          <a:p>
            <a:pPr lvl="1"/>
            <a:r>
              <a:rPr lang="it-IT" sz="2400" noProof="0" dirty="0"/>
              <a:t>Authentication Service Plugin</a:t>
            </a:r>
          </a:p>
          <a:p>
            <a:pPr lvl="1"/>
            <a:r>
              <a:rPr lang="it-IT" sz="2400" noProof="0" dirty="0"/>
              <a:t>Access Control Service Plugin</a:t>
            </a:r>
          </a:p>
          <a:p>
            <a:pPr marL="91440" lvl="0" indent="-91440">
              <a:buChar char=" "/>
            </a:pPr>
            <a:endParaRPr lang="it-IT" cap="none" noProof="0" dirty="0">
              <a:solidFill>
                <a:srgbClr val="404040"/>
              </a:solidFill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DD204A-DF5C-3E7B-F5F9-D3345B7A75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/>
          <a:p>
            <a:pPr marL="0" lvl="0" indent="0">
              <a:buNone/>
            </a:pPr>
            <a:r>
              <a:rPr lang="it-IT" sz="3200" cap="all" noProof="0" dirty="0">
                <a:solidFill>
                  <a:srgbClr val="344068"/>
                </a:solidFill>
              </a:rPr>
              <a:t>svantaggi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EB0A42-3BE1-525D-29B1-97DAE5C9AF58}"/>
              </a:ext>
            </a:extLst>
          </p:cNvPr>
          <p:cNvSpPr txBox="1">
            <a:spLocks noGrp="1"/>
          </p:cNvSpPr>
          <p:nvPr>
            <p:ph idx="4"/>
          </p:nvPr>
        </p:nvSpPr>
        <p:spPr/>
        <p:txBody>
          <a:bodyPr/>
          <a:lstStyle/>
          <a:p>
            <a:pPr lvl="0"/>
            <a:r>
              <a:rPr lang="it-IT" sz="2800" noProof="0" dirty="0"/>
              <a:t>Implementazione complessa e dispendiosa</a:t>
            </a:r>
          </a:p>
          <a:p>
            <a:pPr lvl="0"/>
            <a:r>
              <a:rPr lang="it-IT" sz="2800" noProof="0" dirty="0"/>
              <a:t>La sicurezza è pari a quella del partecipante più vulnerabile</a:t>
            </a:r>
          </a:p>
          <a:p>
            <a:pPr lvl="0"/>
            <a:r>
              <a:rPr lang="it-IT" sz="2400" noProof="0" dirty="0"/>
              <a:t>Richiede più potenza di calcolo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EDE5E-40DB-3DB5-E62D-CB033380BB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noProof="0" dirty="0"/>
              <a:t>Modifica policy OWNERSHIP_STRENGTH</a:t>
            </a:r>
          </a:p>
        </p:txBody>
      </p:sp>
      <p:pic>
        <p:nvPicPr>
          <p:cNvPr id="3" name="Segnaposto contenuto 10" descr="Immagine che contiene testo, schermat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1B1CFF3-BABE-067D-8A30-976BE9DEC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390" y="2393121"/>
            <a:ext cx="4933014" cy="2936815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73D9713-57D8-49CE-C4F0-FF973CE25C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03929" y="2153375"/>
            <a:ext cx="6413958" cy="3416317"/>
          </a:xfrm>
        </p:spPr>
        <p:txBody>
          <a:bodyPr lIns="91440" rIns="91440" anchor="ctr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it-IT" sz="2400" noProof="0" dirty="0"/>
              <a:t>Policy </a:t>
            </a:r>
            <a:r>
              <a:rPr lang="it-IT" sz="2400" noProof="0" dirty="0" err="1"/>
              <a:t>QoS</a:t>
            </a:r>
            <a:r>
              <a:rPr lang="it-IT" sz="2400" noProof="0" dirty="0"/>
              <a:t> OWNERSHIP_KIND = EXCLUSIVE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endParaRPr lang="it-IT" sz="2400" noProof="0" dirty="0"/>
          </a:p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it-IT" sz="2400" noProof="0" dirty="0"/>
              <a:t>Solo il Publisher con OWNERSHIP_STRENGTH più alta può scrivere su un </a:t>
            </a:r>
            <a:r>
              <a:rPr lang="it-IT" sz="2400" noProof="0" dirty="0" err="1"/>
              <a:t>topic</a:t>
            </a:r>
            <a:endParaRPr lang="it-IT" sz="2400" noProof="0" dirty="0"/>
          </a:p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endParaRPr lang="it-IT" sz="2400" noProof="0" dirty="0"/>
          </a:p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it-IT" sz="2400" noProof="0" dirty="0"/>
              <a:t>L’attaccante imposta il suo Publisher con un valore di OWNERSHIP_STRENGTH superiore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endParaRPr lang="it-IT" sz="2400" noProof="0" dirty="0"/>
          </a:p>
          <a:p>
            <a:pPr lvl="0"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it-IT" sz="2400" noProof="0" dirty="0"/>
              <a:t>I </a:t>
            </a:r>
            <a:r>
              <a:rPr lang="it-IT" sz="2400" noProof="0" dirty="0" err="1"/>
              <a:t>Subscriber</a:t>
            </a:r>
            <a:r>
              <a:rPr lang="it-IT" sz="2400" noProof="0" dirty="0"/>
              <a:t> iniziano a ricevere dati dall’attaccante invece che dalla fonte legittima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B3F7-AA2D-AF25-8146-EBE2885CF1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noProof="0" dirty="0"/>
              <a:t>Vulnerabilità implementazioni DDS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F75622-6160-6FFB-7FBA-8838DDDB65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7600" y="2091845"/>
            <a:ext cx="5968819" cy="201579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400" noProof="0" dirty="0"/>
              <a:t>Vulnerabilità in </a:t>
            </a:r>
            <a:r>
              <a:rPr lang="it-IT" sz="2400" noProof="0" dirty="0">
                <a:highlight>
                  <a:srgbClr val="C0C0C0"/>
                </a:highlight>
              </a:rPr>
              <a:t>PID_BUILTIN_ENDPOINT_QOS</a:t>
            </a:r>
          </a:p>
          <a:p>
            <a:pPr marL="0" lvl="0" indent="0">
              <a:buNone/>
            </a:pPr>
            <a:r>
              <a:rPr lang="it-IT" sz="2400" noProof="0" dirty="0"/>
              <a:t>Mancato controllo lunghezza </a:t>
            </a:r>
            <a:r>
              <a:rPr lang="it-IT" sz="2400" noProof="0" dirty="0" err="1"/>
              <a:t>parameterLength</a:t>
            </a:r>
            <a:endParaRPr lang="it-IT" sz="2400" noProof="0" dirty="0"/>
          </a:p>
          <a:p>
            <a:pPr marL="0" lvl="0" indent="0">
              <a:buNone/>
            </a:pPr>
            <a:r>
              <a:rPr lang="it-IT" sz="2400" noProof="0" dirty="0"/>
              <a:t>Colpisce solo Fast DDS</a:t>
            </a:r>
          </a:p>
          <a:p>
            <a:pPr marL="0" lvl="0" indent="0">
              <a:buNone/>
            </a:pPr>
            <a:endParaRPr lang="it-IT" sz="2400" noProof="0" dirty="0"/>
          </a:p>
          <a:p>
            <a:pPr lvl="1">
              <a:buFont typeface="Arial" pitchFamily="34"/>
              <a:buChar char="•"/>
            </a:pPr>
            <a:r>
              <a:rPr lang="it-IT" sz="2200" noProof="0" dirty="0"/>
              <a:t>Lettura fuori dai limiti</a:t>
            </a:r>
          </a:p>
          <a:p>
            <a:pPr lvl="1">
              <a:buFont typeface="Arial" pitchFamily="34"/>
              <a:buChar char="•"/>
            </a:pPr>
            <a:r>
              <a:rPr lang="it-IT" sz="2200" noProof="0" dirty="0"/>
              <a:t>Potenziale esecuzione codice malevolo</a:t>
            </a:r>
          </a:p>
        </p:txBody>
      </p:sp>
      <p:pic>
        <p:nvPicPr>
          <p:cNvPr id="4" name="Segnaposto contenuto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5ACD2F49-A97B-21B0-1CDE-2FE078E54B4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6396410" y="3573648"/>
            <a:ext cx="5638821" cy="13572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</TotalTime>
  <Words>383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Retrospettivo</vt:lpstr>
      <vt:lpstr>Analisi della sicurezza del middleware Data Distribution Service</vt:lpstr>
      <vt:lpstr>Implementazioni dello standard DDS</vt:lpstr>
      <vt:lpstr>Indice argomenti</vt:lpstr>
      <vt:lpstr>Modello Publish/Subscribe</vt:lpstr>
      <vt:lpstr>Che cos’è il Data Distribution Service</vt:lpstr>
      <vt:lpstr>Struttura Data Distribution Service</vt:lpstr>
      <vt:lpstr>DDS Security</vt:lpstr>
      <vt:lpstr>Modifica policy OWNERSHIP_STRENGTH</vt:lpstr>
      <vt:lpstr>Vulnerabilità implementazioni DDS</vt:lpstr>
      <vt:lpstr>DDSFuzz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Ranocchia</dc:creator>
  <cp:lastModifiedBy>Federico Ranocchia</cp:lastModifiedBy>
  <cp:revision>10</cp:revision>
  <dcterms:created xsi:type="dcterms:W3CDTF">2025-04-06T23:17:00Z</dcterms:created>
  <dcterms:modified xsi:type="dcterms:W3CDTF">2025-04-14T21:53:07Z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0x010100714AF13715EFC34F8E2C28C795C21D3F</vt:lpwstr>
  </property>
</Properties>
</file>