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7" r:id="rId3"/>
    <p:sldId id="258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22AD8-889B-4549-907E-418E912D596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7E41C-F48A-44AC-AB74-D72A185A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29A70-522C-3A41-B132-651B32078D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29A70-522C-3A41-B132-651B32078D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Option 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767" y="987552"/>
            <a:ext cx="8534400" cy="1371600"/>
          </a:xfrm>
        </p:spPr>
        <p:txBody>
          <a:bodyPr/>
          <a:lstStyle>
            <a:lvl1pPr algn="l">
              <a:defRPr sz="340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2767" y="2514600"/>
            <a:ext cx="8534400" cy="685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05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767" y="987552"/>
            <a:ext cx="8534400" cy="1371600"/>
          </a:xfrm>
        </p:spPr>
        <p:txBody>
          <a:bodyPr/>
          <a:lstStyle>
            <a:lvl1pPr algn="l">
              <a:defRPr sz="340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2767" y="2514600"/>
            <a:ext cx="8534400" cy="685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3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 anchor="t"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 b="0" i="0">
                <a:latin typeface="Arial"/>
                <a:cs typeface="Arial"/>
              </a:defRPr>
            </a:lvl1pPr>
            <a:lvl2pPr marL="457200" indent="-228600">
              <a:buFont typeface="Arial"/>
              <a:buChar char="•"/>
              <a:defRPr sz="2000" b="0" i="0">
                <a:latin typeface="Arial"/>
                <a:cs typeface="Arial"/>
              </a:defRPr>
            </a:lvl2pPr>
            <a:lvl3pPr marL="685800" indent="-228600">
              <a:buFont typeface="Arial"/>
              <a:buChar char="•"/>
              <a:defRPr b="0" i="0">
                <a:latin typeface="Arial"/>
                <a:cs typeface="Arial"/>
              </a:defRPr>
            </a:lvl3pPr>
            <a:lvl4pPr marL="914400" indent="-228600">
              <a:defRPr b="0" i="0">
                <a:latin typeface="Arial"/>
                <a:cs typeface="Arial"/>
              </a:defRPr>
            </a:lvl4pPr>
            <a:lvl5pPr marL="1143000" indent="-228600"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D8FDC965-7079-4FF3-AE33-48291CC3087C}" type="datetime4">
              <a:rPr lang="en-US" smtClean="0"/>
              <a:pPr/>
              <a:t>May 10,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 b="0" i="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FCC98E-4B64-4E26-B957-7B59E2AEE0A9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17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30F88EE-F8E5-4B77-8D10-458365FD454E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9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02E76D-49DA-4D00-B201-4CAFB3856B74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934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CA5-351D-4F61-9691-48907EF0D8EB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2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DBA4-7E69-49DF-9D2E-94FDC65A3417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75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3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C5AA-993C-455D-89B6-699B78B1ABD8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41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D1627D-2435-4679-B9EF-20C33C7CFB7B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7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691D9D-B151-42A8-8203-2F4A2C67BEA5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21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1CF2EA0-3352-4516-9E27-97C88A0B6624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0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E3C976-A9A9-4A56-8A84-70466730FCE2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9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547CC2-62B6-4EAB-9922-77700EB9E0C3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C7E65-2E5C-442C-BE2A-DE6A869D7353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26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C5DB41-1E26-4C99-AAE1-84E432A56B4A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03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9ECF-EA4F-46B9-8205-567987781B24}" type="datetime4">
              <a:rPr lang="en-US" smtClean="0"/>
              <a:pPr/>
              <a:t>May 10,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6083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E70120-1B58-488B-B999-CE1B488C9400}" type="datetime4">
              <a:rPr lang="en-US" smtClean="0"/>
              <a:pPr/>
              <a:t>May 10,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8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2094-C57B-4E2D-8999-900C64FEA8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F04A-973B-4BB5-A3C0-E6193BF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2920"/>
            <a:ext cx="1097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marL="4603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505003"/>
            <a:ext cx="3860800" cy="18288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800" b="0" i="0">
                <a:solidFill>
                  <a:srgbClr val="717171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322123"/>
            <a:ext cx="2438400" cy="18288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800" b="0" i="0">
                <a:solidFill>
                  <a:srgbClr val="717171"/>
                </a:solidFill>
                <a:latin typeface="Arial"/>
                <a:cs typeface="Arial"/>
              </a:defRPr>
            </a:lvl1pPr>
          </a:lstStyle>
          <a:p>
            <a:pPr defTabSz="457200"/>
            <a:fld id="{2EE70120-1B58-488B-B999-CE1B488C9400}" type="datetime4">
              <a:rPr lang="en-US" smtClean="0"/>
              <a:pPr defTabSz="457200"/>
              <a:t>May 10,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6141148"/>
            <a:ext cx="487680" cy="18288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>
              <a:defRPr sz="800" b="0" i="0">
                <a:solidFill>
                  <a:srgbClr val="717171"/>
                </a:solidFill>
                <a:latin typeface="Arial"/>
                <a:cs typeface="Arial"/>
              </a:defRPr>
            </a:lvl1pPr>
          </a:lstStyle>
          <a:p>
            <a:pPr defTabSz="457200"/>
            <a:fld id="{43183C4C-EBF1-1A4D-90EC-74EBA7EEE60F}" type="slidenum">
              <a:rPr lang="en-US" smtClean="0"/>
              <a:pPr defTabSz="457200"/>
              <a:t>‹#›</a:t>
            </a:fld>
            <a:endParaRPr lang="en-US" dirty="0"/>
          </a:p>
        </p:txBody>
      </p:sp>
      <p:pic>
        <p:nvPicPr>
          <p:cNvPr id="8" name="Picture 7" descr="CARE_VERT_1c_REV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2827" y="167640"/>
            <a:ext cx="714395" cy="670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51836" y="616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54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3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en-US" sz="2400" b="1" i="0" u="none" strike="noStrike" kern="1200" cap="none" spc="0" normalizeH="0" baseline="0" noProof="0" dirty="0" smtClean="0">
          <a:ln>
            <a:noFill/>
          </a:ln>
          <a:solidFill>
            <a:srgbClr val="FFFFFF"/>
          </a:solidFill>
          <a:effectLst/>
          <a:uLnTx/>
          <a:uFillTx/>
          <a:latin typeface="Arial"/>
          <a:ea typeface="+mn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marR="0" indent="-2333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Arial"/>
          <a:ea typeface="+mn-ea"/>
          <a:cs typeface="Arial"/>
        </a:defRPr>
      </a:lvl1pPr>
      <a:lvl2pPr marL="460375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tabLst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Arial"/>
          <a:ea typeface="+mn-ea"/>
          <a:cs typeface="Arial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lrTx/>
        <a:buChar char="•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Arial"/>
          <a:ea typeface="+mn-ea"/>
          <a:cs typeface="Arial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ClrTx/>
        <a:buFont typeface="Arial"/>
        <a:buChar char="•"/>
        <a:defRPr kumimoji="0" lang="en-US" sz="10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Arial"/>
          <a:ea typeface="+mn-ea"/>
          <a:cs typeface="Arial"/>
        </a:defRPr>
      </a:lvl4pPr>
      <a:lvl5pPr marL="113665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None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Arial"/>
          <a:ea typeface="+mn-ea"/>
          <a:cs typeface="Arial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Shanchita</a:t>
            </a:r>
            <a:r>
              <a:rPr lang="en-US" dirty="0" smtClean="0"/>
              <a:t>-Financial Literacy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Power of knowledge in every hand</a:t>
            </a:r>
            <a:endParaRPr lang="en-US" sz="2000" dirty="0"/>
          </a:p>
        </p:txBody>
      </p:sp>
      <p:pic>
        <p:nvPicPr>
          <p:cNvPr id="8" name="Picture 7" descr="CARE_VERT_2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0072" y="5485335"/>
            <a:ext cx="900142" cy="11276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750" y="4826727"/>
            <a:ext cx="9835614" cy="2032610"/>
            <a:chOff x="0" y="5045725"/>
            <a:chExt cx="8769427" cy="1812275"/>
          </a:xfrm>
        </p:grpSpPr>
        <p:pic>
          <p:nvPicPr>
            <p:cNvPr id="6" name="Picture 5"/>
            <p:cNvPicPr/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056742"/>
              <a:ext cx="1520327" cy="1801258"/>
            </a:xfrm>
            <a:prstGeom prst="rect">
              <a:avLst/>
            </a:prstGeom>
          </p:spPr>
        </p:pic>
        <p:pic>
          <p:nvPicPr>
            <p:cNvPr id="7" name="Picture 6" descr="G:\CARE Urban Pics\_MG_1330.jpg"/>
            <p:cNvPicPr/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20327" y="5056742"/>
              <a:ext cx="1641514" cy="1801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1841" y="5056742"/>
              <a:ext cx="2686470" cy="1801258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407" y="5056742"/>
              <a:ext cx="1482948" cy="1801258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86355" y="5045725"/>
              <a:ext cx="1483072" cy="18122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45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411"/>
            <a:ext cx="10972800" cy="685800"/>
          </a:xfrm>
        </p:spPr>
        <p:txBody>
          <a:bodyPr/>
          <a:lstStyle/>
          <a:p>
            <a:r>
              <a:rPr lang="en-US" dirty="0" smtClean="0"/>
              <a:t>Paradox of Financial Inclusion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C965-7079-4FF3-AE33-48291CC3087C}" type="datetime4">
              <a:rPr lang="en-US" smtClean="0"/>
              <a:pPr/>
              <a:t>May 10,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9600" y="5500737"/>
            <a:ext cx="3395149" cy="55683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25%-30% interest rates make MFI loans too expensive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877060" y="1273129"/>
            <a:ext cx="2097585" cy="705381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90%</a:t>
            </a:r>
            <a:endParaRPr lang="en-US" sz="2000" b="1" dirty="0">
              <a:solidFill>
                <a:srgbClr val="FFFFFF"/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MFI users are women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0811" y="1997936"/>
            <a:ext cx="2830082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Micro-Finance Institutions (MFI)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672774" y="1273129"/>
            <a:ext cx="2925391" cy="742901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35%</a:t>
            </a:r>
            <a:endParaRPr lang="en-US" sz="2000" b="1" dirty="0">
              <a:solidFill>
                <a:srgbClr val="FFFFFF"/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Women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 bank account holders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105857" y="2100228"/>
            <a:ext cx="2596868" cy="3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Formal Banking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575633" y="1279419"/>
            <a:ext cx="2596868" cy="3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*Higher than South Asia Regional Average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33098" y="3247438"/>
            <a:ext cx="2385508" cy="880808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20%</a:t>
            </a:r>
            <a:endParaRPr lang="en-US" sz="2000" b="1" dirty="0">
              <a:solidFill>
                <a:srgbClr val="FFFFFF"/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Women have full control over their loan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9600" y="4280940"/>
            <a:ext cx="3789538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15% </a:t>
            </a:r>
            <a:r>
              <a:rPr lang="en-US" sz="1800" dirty="0" smtClean="0">
                <a:solidFill>
                  <a:schemeClr val="bg1"/>
                </a:solidFill>
              </a:rPr>
              <a:t>equal control with spouse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09600" y="4724455"/>
            <a:ext cx="3789538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65% </a:t>
            </a:r>
            <a:r>
              <a:rPr lang="en-US" sz="1800" dirty="0" smtClean="0">
                <a:solidFill>
                  <a:schemeClr val="bg1"/>
                </a:solidFill>
              </a:rPr>
              <a:t>little or no control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056094" y="3242617"/>
            <a:ext cx="2886394" cy="975314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FF"/>
                </a:solidFill>
                <a:latin typeface="Arial" charset="0"/>
                <a:ea typeface="ＭＳ Ｐゴシック" pitchFamily="-96" charset="-128"/>
              </a:rPr>
              <a:t>44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%</a:t>
            </a:r>
            <a:endParaRPr lang="en-US" sz="2000" b="1" dirty="0">
              <a:solidFill>
                <a:srgbClr val="FFFFFF"/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Women transfer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 income minus minor personal expenses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429447" y="3270659"/>
            <a:ext cx="2886394" cy="958002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FF"/>
                </a:solidFill>
                <a:latin typeface="Arial" charset="0"/>
                <a:ea typeface="ＭＳ Ｐゴシック" pitchFamily="-96" charset="-128"/>
              </a:rPr>
              <a:t>63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%</a:t>
            </a:r>
            <a:endParaRPr lang="en-US" sz="2000" b="1" dirty="0">
              <a:solidFill>
                <a:srgbClr val="FFFFFF"/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Purchased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 asset in others’ 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56094" y="4442488"/>
            <a:ext cx="6158753" cy="41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No personal assets = Ineligible for bank loans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160063" y="5359160"/>
            <a:ext cx="5950811" cy="69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1" dirty="0" smtClean="0">
                <a:solidFill>
                  <a:srgbClr val="E36E1E"/>
                </a:solidFill>
              </a:rPr>
              <a:t>ACCESS to finance does not mean OWNERSHIP or CONTROL of financial and other assets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974645" y="1450957"/>
            <a:ext cx="1365088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21m clients</a:t>
            </a:r>
          </a:p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67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411"/>
            <a:ext cx="10972800" cy="685800"/>
          </a:xfrm>
        </p:spPr>
        <p:txBody>
          <a:bodyPr/>
          <a:lstStyle/>
          <a:p>
            <a:r>
              <a:rPr lang="en-US" dirty="0" smtClean="0"/>
              <a:t>Core Issue: Financial Literacy &amp; Social Acceptance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C965-7079-4FF3-AE33-48291CC3087C}" type="datetime4">
              <a:rPr lang="en-US" smtClean="0"/>
              <a:pPr/>
              <a:t>May 10,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83C4C-EBF1-1A4D-90EC-74EBA7EEE6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820734" y="5744261"/>
            <a:ext cx="2021760" cy="37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RMG Workers’ account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426677" y="1254368"/>
            <a:ext cx="2097585" cy="705381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2.8m</a:t>
            </a:r>
            <a:endParaRPr lang="en-US" sz="2000" b="1" dirty="0">
              <a:solidFill>
                <a:srgbClr val="FFFFFF"/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ＭＳ Ｐゴシック" pitchFamily="-96" charset="-128"/>
              </a:rPr>
              <a:t>Women in RMG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45388" y="6993524"/>
            <a:ext cx="2830082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Micro-Finance Institutions (MFI)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090738" y="2016401"/>
            <a:ext cx="2098934" cy="533024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Social Barrier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259880" y="3622284"/>
            <a:ext cx="2385508" cy="2211318"/>
          </a:xfrm>
          <a:prstGeom prst="flowChartConnector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16m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FFFF"/>
                </a:solidFill>
                <a:latin typeface="Arial" charset="0"/>
                <a:ea typeface="ＭＳ Ｐゴシック" pitchFamily="-96" charset="-128"/>
              </a:rPr>
              <a:t>Formal Bank Accounts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3227" y="2023539"/>
            <a:ext cx="4694158" cy="114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52% 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Financial service = Only transferring money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35%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Financial service = </a:t>
            </a:r>
            <a:r>
              <a:rPr lang="en-US" sz="1800" dirty="0" smtClean="0">
                <a:solidFill>
                  <a:schemeClr val="bg1"/>
                </a:solidFill>
              </a:rPr>
              <a:t>No Idea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916389" y="5108439"/>
            <a:ext cx="7275611" cy="99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1" dirty="0" smtClean="0">
                <a:solidFill>
                  <a:srgbClr val="E36E1E"/>
                </a:solidFill>
              </a:rPr>
              <a:t>“Access to finance” is only income/loan transfer for many women</a:t>
            </a:r>
          </a:p>
          <a:p>
            <a:r>
              <a:rPr lang="en-US" sz="1800" b="1" dirty="0" smtClean="0">
                <a:solidFill>
                  <a:srgbClr val="E36E1E"/>
                </a:solidFill>
              </a:rPr>
              <a:t>Financial Literacy is essential to turn financial access into actual control over own income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974645" y="1450957"/>
            <a:ext cx="1365088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 bwMode="auto">
          <a:xfrm>
            <a:off x="2530881" y="5187018"/>
            <a:ext cx="601466" cy="557546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96" charset="-128"/>
              </a:rPr>
              <a:t>21,500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793126" y="2722613"/>
            <a:ext cx="4694158" cy="114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46%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Spouse does not approve personal bank</a:t>
            </a:r>
          </a:p>
          <a:p>
            <a:pPr marL="0" indent="0"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49%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Spouse does not approve mobile banking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34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411"/>
            <a:ext cx="10972800" cy="685800"/>
          </a:xfrm>
        </p:spPr>
        <p:txBody>
          <a:bodyPr/>
          <a:lstStyle/>
          <a:p>
            <a:r>
              <a:rPr lang="en-US" dirty="0"/>
              <a:t>VISA Project: Economic Empowerment &amp; Financial Literacy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0189"/>
            <a:ext cx="2438400" cy="182880"/>
          </a:xfrm>
        </p:spPr>
        <p:txBody>
          <a:bodyPr/>
          <a:lstStyle/>
          <a:p>
            <a:fld id="{D8FDC965-7079-4FF3-AE33-48291CC3087C}" type="datetime4">
              <a:rPr lang="en-US" smtClean="0"/>
              <a:pPr/>
              <a:t>May 10,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" y="6289214"/>
            <a:ext cx="487680" cy="182880"/>
          </a:xfrm>
        </p:spPr>
        <p:txBody>
          <a:bodyPr/>
          <a:lstStyle/>
          <a:p>
            <a:fld id="{43183C4C-EBF1-1A4D-90EC-74EBA7EEE6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8929835" y="1337472"/>
            <a:ext cx="2098934" cy="281135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Financial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Behavior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748735" y="8756584"/>
            <a:ext cx="1365088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65355" y="1337471"/>
            <a:ext cx="8340763" cy="281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~1000 Female RMG workers trained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6000+ community people reached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200 new bank accounts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Own </a:t>
            </a:r>
            <a:r>
              <a:rPr lang="en-US" sz="1800" dirty="0">
                <a:solidFill>
                  <a:schemeClr val="bg1"/>
                </a:solidFill>
              </a:rPr>
              <a:t>Bank accounts: 22% to 95%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Frequency</a:t>
            </a:r>
            <a:r>
              <a:rPr lang="en-US" sz="1800" dirty="0">
                <a:solidFill>
                  <a:schemeClr val="bg1"/>
                </a:solidFill>
              </a:rPr>
              <a:t>: Last used 1.2 months ago from 4 months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Savings</a:t>
            </a:r>
            <a:r>
              <a:rPr lang="en-US" sz="1800" dirty="0">
                <a:solidFill>
                  <a:schemeClr val="bg1"/>
                </a:solidFill>
              </a:rPr>
              <a:t>: From 62% to 94%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Joint </a:t>
            </a:r>
            <a:r>
              <a:rPr lang="en-US" sz="1800" dirty="0">
                <a:solidFill>
                  <a:schemeClr val="bg1"/>
                </a:solidFill>
              </a:rPr>
              <a:t>Control over earnings reached  94% from 65% having little or no control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Annual </a:t>
            </a:r>
            <a:r>
              <a:rPr lang="en-US" sz="1800" dirty="0">
                <a:solidFill>
                  <a:schemeClr val="bg1"/>
                </a:solidFill>
              </a:rPr>
              <a:t>Savings Goal: Increased from Tk. 22,000 to Tk. 56,000 (2.5 times)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Annual </a:t>
            </a:r>
            <a:r>
              <a:rPr lang="en-US" sz="1800" dirty="0">
                <a:solidFill>
                  <a:schemeClr val="bg1"/>
                </a:solidFill>
              </a:rPr>
              <a:t>Savings: Tk. 35,304 (41% higher than initial)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383812" y="4597345"/>
            <a:ext cx="8340763" cy="169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Spousal opposition to bank account: Fell from 46% to 5%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Investment source shifting from loans to savings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87% sent remittance back home – shifting to shared business ventures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ATM booths at factories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New branches opened near targeted 5 factories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81414" y="4694783"/>
            <a:ext cx="2098934" cy="1583143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Social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pitchFamily="-96" charset="-128"/>
              </a:rPr>
              <a:t>Behavior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277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411"/>
            <a:ext cx="10972800" cy="685800"/>
          </a:xfrm>
        </p:spPr>
        <p:txBody>
          <a:bodyPr/>
          <a:lstStyle/>
          <a:p>
            <a:r>
              <a:rPr lang="en-US" dirty="0" smtClean="0"/>
              <a:t>Scaling Plan: Uptake of Financial Literacy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0335" y="6458901"/>
            <a:ext cx="2438400" cy="182880"/>
          </a:xfrm>
        </p:spPr>
        <p:txBody>
          <a:bodyPr/>
          <a:lstStyle/>
          <a:p>
            <a:fld id="{D8FDC965-7079-4FF3-AE33-48291CC3087C}" type="datetime4">
              <a:rPr lang="en-US" smtClean="0"/>
              <a:pPr/>
              <a:t>May 10,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0335" y="6277926"/>
            <a:ext cx="487680" cy="182880"/>
          </a:xfrm>
        </p:spPr>
        <p:txBody>
          <a:bodyPr/>
          <a:lstStyle/>
          <a:p>
            <a:fld id="{43183C4C-EBF1-1A4D-90EC-74EBA7EEE6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748735" y="8756584"/>
            <a:ext cx="1365088" cy="3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5354" y="1337472"/>
            <a:ext cx="12019879" cy="5315170"/>
            <a:chOff x="265354" y="1337472"/>
            <a:chExt cx="12019879" cy="5315170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65354" y="1337472"/>
              <a:ext cx="9395013" cy="227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2286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defRPr>
              </a:lvl1pPr>
              <a:lvl2pPr marL="4572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defRPr>
              </a:lvl2pPr>
              <a:lvl3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Tx/>
                <a:buFont typeface="Arial"/>
                <a:buChar char="•"/>
                <a:def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defRPr>
              </a:lvl3pPr>
              <a:lvl4pPr marL="914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Tx/>
                <a:buFont typeface="Arial"/>
                <a:buChar char="•"/>
                <a:def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defRPr>
              </a:lvl4pPr>
              <a:lvl5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defRPr>
              </a:lvl5pPr>
              <a:lvl6pPr marL="222885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8605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14325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0045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1800" dirty="0" smtClean="0">
                  <a:solidFill>
                    <a:schemeClr val="bg1"/>
                  </a:solidFill>
                </a:rPr>
                <a:t>Android application developed with basic financial literacy module for one-time download</a:t>
              </a:r>
            </a:p>
            <a:p>
              <a:pPr marL="0" indent="0">
                <a:buNone/>
              </a:pPr>
              <a:r>
                <a:rPr lang="en-US" sz="1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Why Android?</a:t>
              </a: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Bangladesh – Among largest user base globally: 140m mobile users, 80m using internet</a:t>
              </a: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Smartphone penetration growing at 57.44% annually (1.5 times)</a:t>
              </a: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Bangladesh accounts for 8% of total mobile bank accounts </a:t>
              </a:r>
              <a:r>
                <a:rPr lang="en-US" sz="1800" i="1" dirty="0" smtClean="0">
                  <a:solidFill>
                    <a:schemeClr val="bg1"/>
                  </a:solidFill>
                </a:rPr>
                <a:t>globally</a:t>
              </a:r>
              <a:endParaRPr lang="en-US" sz="1800" dirty="0" smtClean="0">
                <a:solidFill>
                  <a:schemeClr val="bg1"/>
                </a:solidFill>
              </a:endParaRPr>
            </a:p>
            <a:p>
              <a:r>
                <a:rPr lang="en-US" sz="1800" dirty="0" smtClean="0">
                  <a:solidFill>
                    <a:schemeClr val="bg1"/>
                  </a:solidFill>
                </a:rPr>
                <a:t>Smartphone usage </a:t>
              </a:r>
              <a:r>
                <a:rPr lang="en-US" sz="1800" dirty="0">
                  <a:solidFill>
                    <a:schemeClr val="bg1"/>
                  </a:solidFill>
                </a:rPr>
                <a:t>to reach 60% by 2020 - fastest, cheapest way to reach </a:t>
              </a:r>
              <a:r>
                <a:rPr lang="en-US" sz="1800" dirty="0" smtClean="0">
                  <a:solidFill>
                    <a:schemeClr val="bg1"/>
                  </a:solidFill>
                </a:rPr>
                <a:t>mass population </a:t>
              </a:r>
              <a:r>
                <a:rPr lang="en-US" sz="1800" dirty="0" smtClean="0">
                  <a:solidFill>
                    <a:schemeClr val="bg1"/>
                  </a:solidFill>
                </a:rPr>
                <a:t>with targeted messaging</a:t>
              </a:r>
              <a:endParaRPr lang="en-US" sz="1800" dirty="0">
                <a:solidFill>
                  <a:schemeClr val="bg1"/>
                </a:solidFill>
              </a:endParaRPr>
            </a:p>
            <a:p>
              <a:endParaRPr lang="en-US" sz="18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16639" y="3699892"/>
              <a:ext cx="11168594" cy="2952750"/>
              <a:chOff x="1116639" y="3699892"/>
              <a:chExt cx="11168594" cy="295275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16639" y="3699892"/>
                <a:ext cx="6456745" cy="2952750"/>
                <a:chOff x="1116639" y="3699892"/>
                <a:chExt cx="6456745" cy="295275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6639" y="3699892"/>
                  <a:ext cx="1847850" cy="295275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9281" y="3699892"/>
                  <a:ext cx="2096226" cy="2952750"/>
                </a:xfrm>
                <a:prstGeom prst="rect">
                  <a:avLst/>
                </a:prstGeom>
              </p:spPr>
            </p:pic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5370299" y="3828603"/>
                  <a:ext cx="2203085" cy="290456"/>
                </a:xfrm>
                <a:prstGeom prst="roundRect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Financial</a:t>
                  </a:r>
                  <a:r>
                    <a:rPr kumimoji="0" lang="en-US" sz="1400" b="0" i="0" u="none" strike="noStrike" cap="none" normalizeH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 management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5370298" y="4333092"/>
                  <a:ext cx="2203085" cy="290456"/>
                </a:xfrm>
                <a:prstGeom prst="roundRect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Savings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5370297" y="4804159"/>
                  <a:ext cx="2203085" cy="290456"/>
                </a:xfrm>
                <a:prstGeom prst="roundRect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Loans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5370297" y="5298760"/>
                  <a:ext cx="2203085" cy="290456"/>
                </a:xfrm>
                <a:prstGeom prst="roundRect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Investment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5370296" y="5749893"/>
                  <a:ext cx="2203085" cy="290456"/>
                </a:xfrm>
                <a:prstGeom prst="roundRect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Financial Institutions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5370296" y="6220960"/>
                  <a:ext cx="2203085" cy="290456"/>
                </a:xfrm>
                <a:prstGeom prst="roundRect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dirty="0">
                      <a:solidFill>
                        <a:schemeClr val="bg1"/>
                      </a:solidFill>
                      <a:latin typeface="Arial" charset="0"/>
                      <a:ea typeface="ＭＳ Ｐゴシック" pitchFamily="-96" charset="-128"/>
                    </a:rPr>
                    <a:t>B</a:t>
                  </a: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ＭＳ Ｐゴシック" pitchFamily="-96" charset="-128"/>
                    </a:rPr>
                    <a:t>anking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1" idx="1"/>
                </p:cNvCxnSpPr>
                <p:nvPr/>
              </p:nvCxnSpPr>
              <p:spPr bwMode="auto">
                <a:xfrm flipH="1">
                  <a:off x="4962860" y="3973831"/>
                  <a:ext cx="40743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3" idx="1"/>
                </p:cNvCxnSpPr>
                <p:nvPr/>
              </p:nvCxnSpPr>
              <p:spPr bwMode="auto">
                <a:xfrm flipH="1" flipV="1">
                  <a:off x="4962860" y="4477765"/>
                  <a:ext cx="407438" cy="555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 bwMode="auto">
                <a:xfrm flipH="1" flipV="1">
                  <a:off x="4964651" y="4963656"/>
                  <a:ext cx="407438" cy="555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 bwMode="auto">
                <a:xfrm flipH="1" flipV="1">
                  <a:off x="4944923" y="5438785"/>
                  <a:ext cx="407438" cy="555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946715" y="5870886"/>
                  <a:ext cx="407438" cy="555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 flipV="1">
                  <a:off x="4980780" y="6367536"/>
                  <a:ext cx="407438" cy="555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Content Placeholder 2"/>
              <p:cNvSpPr txBox="1">
                <a:spLocks/>
              </p:cNvSpPr>
              <p:nvPr/>
            </p:nvSpPr>
            <p:spPr bwMode="auto">
              <a:xfrm>
                <a:off x="7728170" y="4146056"/>
                <a:ext cx="4557063" cy="2131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/>
                  <a:buChar char="•"/>
                  <a:tabLst/>
                  <a:def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defRPr>
                </a:lvl1pPr>
                <a:lvl2pPr marL="4572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/>
                  <a:buChar char="•"/>
                  <a:tabLst/>
                  <a:def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defRPr>
                </a:lvl2pPr>
                <a:lvl3pPr marL="685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Tx/>
                  <a:buFont typeface="Arial"/>
                  <a:buChar char="•"/>
                  <a:def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defRPr>
                </a:lvl3pPr>
                <a:lvl4pPr marL="914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Tx/>
                  <a:buFont typeface="Arial"/>
                  <a:buChar char="•"/>
                  <a:def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defRPr>
                </a:lvl4pPr>
                <a:lvl5pPr marL="11430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/>
                  <a:buNone/>
                  <a:tabLst/>
                  <a:def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defRPr>
                </a:lvl5pPr>
                <a:lvl6pPr marL="22288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Uptake Increase Strategy:</a:t>
                </a:r>
              </a:p>
              <a:p>
                <a:r>
                  <a:rPr lang="en-US" sz="1800" dirty="0" smtClean="0">
                    <a:solidFill>
                      <a:schemeClr val="bg1"/>
                    </a:solidFill>
                  </a:rPr>
                  <a:t>In-built app in local branded smartphone</a:t>
                </a:r>
              </a:p>
              <a:p>
                <a:r>
                  <a:rPr lang="en-US" sz="1800" dirty="0" smtClean="0">
                    <a:solidFill>
                      <a:schemeClr val="bg1"/>
                    </a:solidFill>
                  </a:rPr>
                  <a:t>Sold in </a:t>
                </a:r>
                <a:r>
                  <a:rPr lang="en-US" sz="1800" dirty="0" err="1" smtClean="0">
                    <a:solidFill>
                      <a:schemeClr val="bg1"/>
                    </a:solidFill>
                  </a:rPr>
                  <a:t>Gazipur</a:t>
                </a:r>
                <a:r>
                  <a:rPr lang="en-US" sz="1800" dirty="0" smtClean="0">
                    <a:solidFill>
                      <a:schemeClr val="bg1"/>
                    </a:solidFill>
                  </a:rPr>
                  <a:t> Area for women</a:t>
                </a:r>
              </a:p>
              <a:p>
                <a:r>
                  <a:rPr lang="en-US" sz="1800" dirty="0" smtClean="0">
                    <a:solidFill>
                      <a:schemeClr val="bg1"/>
                    </a:solidFill>
                  </a:rPr>
                  <a:t>Social media marketing</a:t>
                </a:r>
              </a:p>
              <a:p>
                <a:r>
                  <a:rPr lang="en-US" sz="1800" dirty="0" smtClean="0">
                    <a:solidFill>
                      <a:schemeClr val="bg1"/>
                    </a:solidFill>
                  </a:rPr>
                  <a:t>4 other projects working</a:t>
                </a:r>
              </a:p>
              <a:p>
                <a:r>
                  <a:rPr lang="en-US" sz="1800" dirty="0" smtClean="0">
                    <a:solidFill>
                      <a:schemeClr val="bg1"/>
                    </a:solidFill>
                  </a:rPr>
                  <a:t>Bangla 7</a:t>
                </a:r>
                <a:r>
                  <a:rPr lang="en-US" sz="1800" baseline="30000" dirty="0" smtClean="0">
                    <a:solidFill>
                      <a:schemeClr val="bg1"/>
                    </a:solidFill>
                  </a:rPr>
                  <a:t>th</a:t>
                </a:r>
                <a:r>
                  <a:rPr lang="en-US" sz="1800" dirty="0" smtClean="0">
                    <a:solidFill>
                      <a:schemeClr val="bg1"/>
                    </a:solidFill>
                  </a:rPr>
                  <a:t> most common language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21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2793" y="1485900"/>
            <a:ext cx="8534400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28226" y="2514600"/>
            <a:ext cx="8534400" cy="685800"/>
          </a:xfrm>
        </p:spPr>
        <p:txBody>
          <a:bodyPr>
            <a:normAutofit/>
          </a:bodyPr>
          <a:lstStyle/>
          <a:p>
            <a:r>
              <a:rPr lang="en-US" sz="2000" dirty="0"/>
              <a:t>https://play.google.com/store/apps/details?id=care.financial.literacy</a:t>
            </a:r>
          </a:p>
        </p:txBody>
      </p:sp>
      <p:pic>
        <p:nvPicPr>
          <p:cNvPr id="8" name="Picture 7" descr="CARE_VERT_2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0072" y="5485335"/>
            <a:ext cx="900142" cy="11276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750" y="4826727"/>
            <a:ext cx="9835614" cy="2032610"/>
            <a:chOff x="0" y="5045725"/>
            <a:chExt cx="8769427" cy="1812275"/>
          </a:xfrm>
        </p:grpSpPr>
        <p:pic>
          <p:nvPicPr>
            <p:cNvPr id="6" name="Picture 5"/>
            <p:cNvPicPr/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056742"/>
              <a:ext cx="1520327" cy="1801258"/>
            </a:xfrm>
            <a:prstGeom prst="rect">
              <a:avLst/>
            </a:prstGeom>
          </p:spPr>
        </p:pic>
        <p:pic>
          <p:nvPicPr>
            <p:cNvPr id="7" name="Picture 6" descr="G:\CARE Urban Pics\_MG_1330.jpg"/>
            <p:cNvPicPr/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20327" y="5056742"/>
              <a:ext cx="1641514" cy="1801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1841" y="5056742"/>
              <a:ext cx="2686470" cy="1801258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407" y="5056742"/>
              <a:ext cx="1482948" cy="1801258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86355" y="5045725"/>
              <a:ext cx="1483072" cy="18122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28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RE_Supergraphic_White">
  <a:themeElements>
    <a:clrScheme name="CARE Colors">
      <a:dk1>
        <a:srgbClr val="330000"/>
      </a:dk1>
      <a:lt1>
        <a:srgbClr val="54585A"/>
      </a:lt1>
      <a:dk2>
        <a:srgbClr val="CC6600"/>
      </a:dk2>
      <a:lt2>
        <a:srgbClr val="B4B4B4"/>
      </a:lt2>
      <a:accent1>
        <a:srgbClr val="CCCCCC"/>
      </a:accent1>
      <a:accent2>
        <a:srgbClr val="8F993E"/>
      </a:accent2>
      <a:accent3>
        <a:srgbClr val="007FA3"/>
      </a:accent3>
      <a:accent4>
        <a:srgbClr val="84329B"/>
      </a:accent4>
      <a:accent5>
        <a:srgbClr val="AF272F"/>
      </a:accent5>
      <a:accent6>
        <a:srgbClr val="993300"/>
      </a:accent6>
      <a:hlink>
        <a:srgbClr val="EFB71B"/>
      </a:hlink>
      <a:folHlink>
        <a:srgbClr val="DE6E1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51E56577074E9ED778CB87107D46" ma:contentTypeVersion="6" ma:contentTypeDescription="Create a new document." ma:contentTypeScope="" ma:versionID="4a289a78b4ec1e5ccedd410102f160e8">
  <xsd:schema xmlns:xsd="http://www.w3.org/2001/XMLSchema" xmlns:xs="http://www.w3.org/2001/XMLSchema" xmlns:p="http://schemas.microsoft.com/office/2006/metadata/properties" xmlns:ns2="92af05ea-e355-4876-9863-766f689c784c" targetNamespace="http://schemas.microsoft.com/office/2006/metadata/properties" ma:root="true" ma:fieldsID="7b338e810179858839d3cca00714ed1c" ns2:_="">
    <xsd:import namespace="92af05ea-e355-4876-9863-766f689c78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f05ea-e355-4876-9863-766f689c7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7EE4F-4B51-40FE-928E-2202F9FE745A}"/>
</file>

<file path=customXml/itemProps2.xml><?xml version="1.0" encoding="utf-8"?>
<ds:datastoreItem xmlns:ds="http://schemas.openxmlformats.org/officeDocument/2006/customXml" ds:itemID="{939D3D7E-004F-456F-B454-2F037F024604}"/>
</file>

<file path=customXml/itemProps3.xml><?xml version="1.0" encoding="utf-8"?>
<ds:datastoreItem xmlns:ds="http://schemas.openxmlformats.org/officeDocument/2006/customXml" ds:itemID="{F68C4BCD-1B13-486A-9168-4C194D53D0D7}"/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442</Words>
  <Application>Microsoft Office PowerPoint</Application>
  <PresentationFormat>Widescreen</PresentationFormat>
  <Paragraphs>86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Tahoma</vt:lpstr>
      <vt:lpstr>Times</vt:lpstr>
      <vt:lpstr>Times New Roman</vt:lpstr>
      <vt:lpstr>Office Theme</vt:lpstr>
      <vt:lpstr>CARE_Supergraphic_White</vt:lpstr>
      <vt:lpstr>Shanchita-Financial Literacy App</vt:lpstr>
      <vt:lpstr>Paradox of Financial Inclusion</vt:lpstr>
      <vt:lpstr>Core Issue: Financial Literacy &amp; Social Acceptance</vt:lpstr>
      <vt:lpstr>VISA Project: Economic Empowerment &amp; Financial Literacy</vt:lpstr>
      <vt:lpstr>Scaling Plan: Uptake of Financial Literacy App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Empowerment: Urban Context</dc:title>
  <dc:creator>Albaab Ur Rahman</dc:creator>
  <cp:lastModifiedBy>Albaab Ur Rahman</cp:lastModifiedBy>
  <cp:revision>38</cp:revision>
  <dcterms:created xsi:type="dcterms:W3CDTF">2018-01-17T08:17:48Z</dcterms:created>
  <dcterms:modified xsi:type="dcterms:W3CDTF">2018-05-10T08:15:17Z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0x010100436B51E56577074E9ED778CB87107D46</vt:lpwstr>
  </property>
</Properties>
</file>