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4" r:id="rId4"/>
    <p:sldId id="257" r:id="rId5"/>
    <p:sldId id="260" r:id="rId6"/>
    <p:sldId id="258" r:id="rId7"/>
    <p:sldId id="261" r:id="rId8"/>
    <p:sldId id="266" r:id="rId10"/>
    <p:sldId id="259" r:id="rId11"/>
    <p:sldId id="265" r:id="rId12"/>
    <p:sldId id="268" r:id="rId13"/>
    <p:sldId id="269" r:id="rId14"/>
    <p:sldId id="27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47FF"/>
    <a:srgbClr val="CFB8FF"/>
    <a:srgbClr val="E4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tags" Target="../tags/tag15.xml"/><Relationship Id="rId3" Type="http://schemas.openxmlformats.org/officeDocument/2006/relationships/image" Target="../media/image33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tags" Target="../tags/tag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1.xml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4"/>
            </a:gs>
            <a:gs pos="0">
              <a:schemeClr val="accent4">
                <a:lumMod val="25000"/>
                <a:lumOff val="75000"/>
              </a:schemeClr>
            </a:gs>
            <a:gs pos="100000">
              <a:schemeClr val="accent4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5905"/>
            <a:ext cx="9144000" cy="2378075"/>
          </a:xfrm>
        </p:spPr>
        <p:txBody>
          <a:bodyPr/>
          <a:lstStyle/>
          <a:p>
            <a:r>
              <a:rPr lang="ru-RU" sz="5400"/>
              <a:t>Исследование генетического алгоритма</a:t>
            </a:r>
            <a:endParaRPr lang="ru-RU" sz="5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58530" y="6366736"/>
            <a:ext cx="2403929" cy="3131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>
                <a:latin typeface="Calibri" panose="020F0502020204030204"/>
                <a:ea typeface="Calibri" panose="020F0502020204030204"/>
                <a:cs typeface="Calibri" panose="020F0502020204030204"/>
              </a:rPr>
              <a:t>Фролова М.В. ИСТмд-11</a:t>
            </a:r>
            <a:endParaRPr lang="ru-RU" sz="16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85" y="210820"/>
            <a:ext cx="11785600" cy="641350"/>
          </a:xfrm>
        </p:spPr>
        <p:txBody>
          <a:bodyPr/>
          <a:lstStyle/>
          <a:p>
            <a:r>
              <a:rPr lang="ru-RU" sz="2400" dirty="0"/>
              <a:t>Сравним результаты при различных значениях размера популяции.  </a:t>
            </a:r>
            <a:endParaRPr lang="ru-RU" dirty="0"/>
          </a:p>
        </p:txBody>
      </p:sp>
      <p:sp>
        <p:nvSpPr>
          <p:cNvPr id="15" name="Текстовое поле 14"/>
          <p:cNvSpPr txBox="1"/>
          <p:nvPr>
            <p:custDataLst>
              <p:tags r:id="rId1"/>
            </p:custDataLst>
          </p:nvPr>
        </p:nvSpPr>
        <p:spPr>
          <a:xfrm>
            <a:off x="548005" y="1097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ru-RU" dirty="0" err="1">
                <a:sym typeface="+mn-ea"/>
              </a:rPr>
              <a:t>pop</a:t>
            </a:r>
            <a:r>
              <a:rPr lang="en-US" dirty="0" err="1">
                <a:sym typeface="+mn-ea"/>
              </a:rPr>
              <a:t>ulation</a:t>
            </a:r>
            <a:r>
              <a:rPr lang="ru-RU" dirty="0" err="1">
                <a:sym typeface="+mn-ea"/>
              </a:rPr>
              <a:t>_size = 100: </a:t>
            </a:r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16" name="Текстовое поле 15"/>
          <p:cNvSpPr txBox="1"/>
          <p:nvPr>
            <p:custDataLst>
              <p:tags r:id="rId2"/>
            </p:custDataLst>
          </p:nvPr>
        </p:nvSpPr>
        <p:spPr>
          <a:xfrm>
            <a:off x="6708140" y="1097915"/>
            <a:ext cx="429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ru-RU" dirty="0" err="1">
                <a:sym typeface="+mn-ea"/>
              </a:rPr>
              <a:t>pop</a:t>
            </a:r>
            <a:r>
              <a:rPr lang="en-US" dirty="0" err="1">
                <a:sym typeface="+mn-ea"/>
              </a:rPr>
              <a:t>ulation</a:t>
            </a:r>
            <a:r>
              <a:rPr lang="ru-RU" dirty="0" err="1">
                <a:sym typeface="+mn-ea"/>
              </a:rPr>
              <a:t>_size = 5000: </a:t>
            </a:r>
            <a:r>
              <a:rPr lang="ru-RU" altLang="en-US"/>
              <a:t> </a:t>
            </a: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1700"/>
            <a:ext cx="6086475" cy="468630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55" y="1623695"/>
            <a:ext cx="1943100" cy="39052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870" y="1609725"/>
            <a:ext cx="1971675" cy="40957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350" y="2266950"/>
            <a:ext cx="596265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690" y="276860"/>
            <a:ext cx="11715750" cy="520065"/>
          </a:xfrm>
        </p:spPr>
        <p:txBody>
          <a:bodyPr>
            <a:normAutofit/>
          </a:bodyPr>
          <a:lstStyle/>
          <a:p>
            <a:r>
              <a:rPr lang="ru-RU" sz="2400" dirty="0">
                <a:sym typeface="+mn-ea"/>
              </a:rPr>
              <a:t>Сравним результаты при различных значениях</a:t>
            </a:r>
            <a:r>
              <a:rPr lang="ru-RU" sz="2400" dirty="0"/>
              <a:t> количества поколений </a:t>
            </a:r>
            <a:endParaRPr lang="ru-RU" sz="2400" dirty="0"/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579120" y="10388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generations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5</a:t>
            </a:r>
            <a:r>
              <a:rPr lang="ru-RU" dirty="0" err="1">
                <a:sym typeface="+mn-ea"/>
              </a:rPr>
              <a:t>0: </a:t>
            </a:r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6850380" y="10388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generations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25</a:t>
            </a:r>
            <a:r>
              <a:rPr lang="ru-RU" dirty="0" err="1">
                <a:sym typeface="+mn-ea"/>
              </a:rPr>
              <a:t>0: </a:t>
            </a:r>
            <a:r>
              <a:rPr lang="ru-RU" altLang="en-US"/>
              <a:t> </a:t>
            </a: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38375"/>
            <a:ext cx="5972175" cy="461962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10" y="1570355"/>
            <a:ext cx="1952625" cy="40957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2257425"/>
            <a:ext cx="6143625" cy="460057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035" y="1579880"/>
            <a:ext cx="1914525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720" y="235585"/>
            <a:ext cx="11501120" cy="601980"/>
          </a:xfrm>
        </p:spPr>
        <p:txBody>
          <a:bodyPr>
            <a:normAutofit/>
          </a:bodyPr>
          <a:lstStyle/>
          <a:p>
            <a:r>
              <a:rPr lang="ru-RU" sz="2400" dirty="0">
                <a:sym typeface="+mn-ea"/>
              </a:rPr>
              <a:t>Сравним результаты при различных значениях</a:t>
            </a:r>
            <a:r>
              <a:rPr lang="en-US" altLang="ru-RU" sz="2400" dirty="0">
                <a:sym typeface="+mn-ea"/>
              </a:rPr>
              <a:t> </a:t>
            </a:r>
            <a:r>
              <a:rPr lang="ru-RU" sz="2400" dirty="0"/>
              <a:t>вероятности кроссовера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31376" y="232558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ru-RU"/>
          </a:p>
        </p:txBody>
      </p:sp>
      <p:sp>
        <p:nvSpPr>
          <p:cNvPr id="18" name="Текстовое поле 17"/>
          <p:cNvSpPr txBox="1"/>
          <p:nvPr>
            <p:custDataLst>
              <p:tags r:id="rId1"/>
            </p:custDataLst>
          </p:nvPr>
        </p:nvSpPr>
        <p:spPr>
          <a:xfrm>
            <a:off x="567690" y="1100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P_crossover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0.1</a:t>
            </a:r>
            <a:r>
              <a:rPr lang="ru-RU" dirty="0" err="1">
                <a:sym typeface="+mn-ea"/>
              </a:rPr>
              <a:t>: </a:t>
            </a:r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19" name="Текстовое поле 18"/>
          <p:cNvSpPr txBox="1"/>
          <p:nvPr>
            <p:custDataLst>
              <p:tags r:id="rId2"/>
            </p:custDataLst>
          </p:nvPr>
        </p:nvSpPr>
        <p:spPr>
          <a:xfrm>
            <a:off x="6707505" y="1100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P_crossover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0.94</a:t>
            </a:r>
            <a:r>
              <a:rPr lang="ru-RU" dirty="0" err="1">
                <a:sym typeface="+mn-ea"/>
              </a:rPr>
              <a:t>: </a:t>
            </a:r>
            <a:r>
              <a:rPr lang="ru-RU" altLang="en-US"/>
              <a:t> </a:t>
            </a: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1225"/>
            <a:ext cx="6086475" cy="467677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18870" y="1655445"/>
            <a:ext cx="1933575" cy="40957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220" y="1655445"/>
            <a:ext cx="1943100" cy="39052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100" y="2232660"/>
            <a:ext cx="605790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1315" y="206375"/>
            <a:ext cx="11606530" cy="680720"/>
          </a:xfrm>
        </p:spPr>
        <p:txBody>
          <a:bodyPr>
            <a:normAutofit/>
          </a:bodyPr>
          <a:p>
            <a:r>
              <a:rPr lang="ru-RU" sz="2400" dirty="0">
                <a:sym typeface="+mn-ea"/>
              </a:rPr>
              <a:t>Сравним результаты при различных значениях</a:t>
            </a:r>
            <a:r>
              <a:rPr lang="en-US" altLang="ru-RU" sz="2400" dirty="0">
                <a:sym typeface="+mn-ea"/>
              </a:rPr>
              <a:t> </a:t>
            </a:r>
            <a:r>
              <a:rPr lang="ru-RU" sz="2400" dirty="0">
                <a:sym typeface="+mn-ea"/>
              </a:rPr>
              <a:t>вероятности мутации</a:t>
            </a:r>
            <a:r>
              <a:rPr lang="en-US" altLang="ru-RU" sz="2400" dirty="0">
                <a:sym typeface="+mn-ea"/>
              </a:rPr>
              <a:t> </a:t>
            </a:r>
            <a:r>
              <a:rPr lang="ru-RU" sz="2400" dirty="0">
                <a:sym typeface="+mn-ea"/>
              </a:rPr>
              <a:t> </a:t>
            </a:r>
            <a:endParaRPr lang="ru-RU" altLang="en-US" sz="2400" dirty="0">
              <a:sym typeface="+mn-ea"/>
            </a:endParaRPr>
          </a:p>
        </p:txBody>
      </p:sp>
      <p:sp>
        <p:nvSpPr>
          <p:cNvPr id="18" name="Текстовое поле 17"/>
          <p:cNvSpPr txBox="1"/>
          <p:nvPr>
            <p:custDataLst>
              <p:tags r:id="rId1"/>
            </p:custDataLst>
          </p:nvPr>
        </p:nvSpPr>
        <p:spPr>
          <a:xfrm>
            <a:off x="568325" y="11747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P_mutation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0.05</a:t>
            </a:r>
            <a:r>
              <a:rPr lang="ru-RU" dirty="0" err="1">
                <a:sym typeface="+mn-ea"/>
              </a:rPr>
              <a:t>: </a:t>
            </a:r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15" name="Текстовое поле 14"/>
          <p:cNvSpPr txBox="1"/>
          <p:nvPr>
            <p:custDataLst>
              <p:tags r:id="rId2"/>
            </p:custDataLst>
          </p:nvPr>
        </p:nvSpPr>
        <p:spPr>
          <a:xfrm>
            <a:off x="6836410" y="11747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P_mutation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0.5</a:t>
            </a:r>
            <a:r>
              <a:rPr lang="ru-RU" dirty="0" err="1">
                <a:sym typeface="+mn-ea"/>
              </a:rPr>
              <a:t>: </a:t>
            </a:r>
            <a:r>
              <a:rPr lang="ru-RU" altLang="en-US"/>
              <a:t> </a:t>
            </a:r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25"/>
            <a:ext cx="5953125" cy="460057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5" y="1683385"/>
            <a:ext cx="1914525" cy="3810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505" y="1683385"/>
            <a:ext cx="1962150" cy="39052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2214245"/>
            <a:ext cx="6019800" cy="4638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425" y="332740"/>
            <a:ext cx="11656695" cy="418465"/>
          </a:xfrm>
        </p:spPr>
        <p:txBody>
          <a:bodyPr>
            <a:normAutofit fontScale="90000"/>
          </a:bodyPr>
          <a:lstStyle/>
          <a:p>
            <a:r>
              <a:rPr lang="ru-RU" sz="2665" dirty="0">
                <a:sym typeface="+mn-ea"/>
              </a:rPr>
              <a:t>Сравним результаты при различных значениях</a:t>
            </a:r>
            <a:r>
              <a:rPr lang="en-US" altLang="ru-RU" sz="2665" dirty="0">
                <a:sym typeface="+mn-ea"/>
              </a:rPr>
              <a:t> </a:t>
            </a:r>
            <a:r>
              <a:rPr lang="ru-RU" sz="2665" dirty="0">
                <a:sym typeface="+mn-ea"/>
              </a:rPr>
              <a:t>размера выборки для отбора</a:t>
            </a:r>
            <a:r>
              <a:rPr lang="ru-RU" sz="2800" dirty="0">
                <a:sym typeface="+mn-ea"/>
              </a:rPr>
              <a:t> </a:t>
            </a:r>
            <a:r>
              <a:rPr lang="en-US" sz="2800" dirty="0">
                <a:sym typeface="+mn-ea"/>
              </a:rPr>
              <a:t> </a:t>
            </a:r>
            <a:endParaRPr lang="en-US" sz="2800" dirty="0"/>
          </a:p>
        </p:txBody>
      </p:sp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1220" y="1733550"/>
            <a:ext cx="1943100" cy="400050"/>
          </a:xfrm>
          <a:prstGeom prst="rect">
            <a:avLst/>
          </a:prstGeom>
        </p:spPr>
      </p:pic>
      <p:sp>
        <p:nvSpPr>
          <p:cNvPr id="17" name="Текстовое поле 16"/>
          <p:cNvSpPr txBox="1"/>
          <p:nvPr>
            <p:custDataLst>
              <p:tags r:id="rId2"/>
            </p:custDataLst>
          </p:nvPr>
        </p:nvSpPr>
        <p:spPr>
          <a:xfrm>
            <a:off x="559435" y="1169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selection_size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1</a:t>
            </a:r>
            <a:r>
              <a:rPr lang="ru-RU" dirty="0" err="1">
                <a:sym typeface="+mn-ea"/>
              </a:rPr>
              <a:t>: </a:t>
            </a:r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19" name="Текстовое поле 18"/>
          <p:cNvSpPr txBox="1"/>
          <p:nvPr>
            <p:custDataLst>
              <p:tags r:id="rId3"/>
            </p:custDataLst>
          </p:nvPr>
        </p:nvSpPr>
        <p:spPr>
          <a:xfrm>
            <a:off x="6792595" y="1169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selection_size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50</a:t>
            </a:r>
            <a:r>
              <a:rPr lang="ru-RU" dirty="0" err="1">
                <a:sym typeface="+mn-ea"/>
              </a:rPr>
              <a:t>: </a:t>
            </a:r>
            <a:r>
              <a:rPr lang="ru-RU" altLang="en-US"/>
              <a:t> </a:t>
            </a: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4550"/>
            <a:ext cx="5972175" cy="474345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" y="1733550"/>
            <a:ext cx="1952625" cy="36195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775" y="2235200"/>
            <a:ext cx="5991225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800" y="365125"/>
            <a:ext cx="8689340" cy="522605"/>
          </a:xfrm>
        </p:spPr>
        <p:txBody>
          <a:bodyPr>
            <a:normAutofit fontScale="90000"/>
          </a:bodyPr>
          <a:lstStyle/>
          <a:p>
            <a:r>
              <a:rPr lang="ru-RU" sz="2800" b="1"/>
              <a:t>Выводы:</a:t>
            </a:r>
            <a:r>
              <a:rPr lang="ru-RU" sz="2800"/>
              <a:t> </a:t>
            </a:r>
            <a:endParaRPr lang="ru-RU" sz="28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6070" y="1162050"/>
            <a:ext cx="11047730" cy="5015230"/>
          </a:xfrm>
        </p:spPr>
        <p:txBody>
          <a:bodyPr/>
          <a:lstStyle/>
          <a:p>
            <a:r>
              <a:rPr lang="ru-RU" sz="2000"/>
              <a:t>При одних и тех же значениях параметров результат выполнения для распределения Пуассона и экспоненциального распределения сильно различается. </a:t>
            </a:r>
            <a:endParaRPr lang="ru-RU" sz="2000"/>
          </a:p>
          <a:p>
            <a:r>
              <a:rPr lang="ru-RU" sz="2000"/>
              <a:t>При использовании распределения Пуассона наиболее важны размер популяции и размер выборки для отбора особей. </a:t>
            </a:r>
            <a:endParaRPr lang="ru-RU" sz="2000"/>
          </a:p>
          <a:p>
            <a:r>
              <a:rPr lang="ru-RU" sz="2000"/>
              <a:t>При использовании экспоненциального распределения наиболее важны количество поколений и вероятность мутации. </a:t>
            </a:r>
            <a:endParaRPr lang="ru-RU" sz="2000"/>
          </a:p>
          <a:p>
            <a:r>
              <a:rPr lang="ru-RU" sz="2000"/>
              <a:t>График сходимости при слишком маленьком размере выборки особей для отбора или слишком большой вероятности скрещивания имеет зигзагообразный вид, характер колебаний напоминает кардиограмму. </a:t>
            </a:r>
            <a:endParaRPr lang="ru-RU" sz="2000"/>
          </a:p>
          <a:p>
            <a:r>
              <a:rPr lang="ru-RU" sz="2000"/>
              <a:t>График сходимости при слишком малой вероятности скрещивания возрастает крайне медленно. </a:t>
            </a:r>
            <a:endParaRPr lang="ru-RU" sz="2000"/>
          </a:p>
          <a:p>
            <a:endParaRPr lang="ru-RU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880" y="365125"/>
            <a:ext cx="10916920" cy="1325880"/>
          </a:xfrm>
        </p:spPr>
        <p:txBody>
          <a:bodyPr>
            <a:normAutofit fontScale="90000"/>
          </a:bodyPr>
          <a:p>
            <a:r>
              <a:rPr lang="ru-RU" altLang="en-US" sz="2700">
                <a:ln>
                  <a:solidFill>
                    <a:sysClr val="windowText" lastClr="000000"/>
                  </a:solidFill>
                </a:ln>
              </a:rPr>
              <a:t>Цель:</a:t>
            </a:r>
            <a:r>
              <a:rPr lang="ru-RU" altLang="en-US" sz="3200"/>
              <a:t> </a:t>
            </a:r>
            <a:r>
              <a:rPr lang="ru-RU" altLang="en-US" sz="2700"/>
              <a:t>найти глобальный максимум при помощи генетического алгоритма и исследовать влияние параметров алгоритма на результат </a:t>
            </a:r>
            <a:endParaRPr lang="ru-RU" altLang="en-US" sz="27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37515" y="1691005"/>
            <a:ext cx="10916285" cy="448627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ru-RU" altLang="en-US" sz="2665">
                <a:ln>
                  <a:solidFill>
                    <a:sysClr val="windowText" lastClr="000000"/>
                  </a:solidFill>
                </a:ln>
              </a:rPr>
              <a:t>Исходные данные:</a:t>
            </a:r>
            <a:r>
              <a:rPr lang="ru-RU" altLang="en-US" sz="2665"/>
              <a:t> </a:t>
            </a:r>
            <a:endParaRPr lang="ru-RU" altLang="en-US" sz="2665"/>
          </a:p>
          <a:p>
            <a:r>
              <a:rPr lang="ru-RU" altLang="en-US" sz="2200"/>
              <a:t>Используемые распределения: пуассоновское распределение и экспоненциальное распределение </a:t>
            </a:r>
            <a:endParaRPr lang="ru-RU" altLang="en-US" sz="2200"/>
          </a:p>
          <a:p>
            <a:r>
              <a:rPr lang="ru-RU" altLang="en-US" sz="2200"/>
              <a:t>Параметры генетического алгоритма: </a:t>
            </a:r>
            <a:endParaRPr lang="ru-RU" altLang="en-US" sz="2200"/>
          </a:p>
          <a:p>
            <a:pPr marL="0" indent="0">
              <a:buNone/>
            </a:pPr>
            <a:r>
              <a:rPr lang="ru-RU" altLang="en-US" sz="2200"/>
              <a:t>- размер популяции (</a:t>
            </a:r>
            <a:r>
              <a:rPr lang="en-US" altLang="en-US" sz="2200"/>
              <a:t>population_size) </a:t>
            </a:r>
            <a:endParaRPr lang="ru-RU" altLang="en-US" sz="2200"/>
          </a:p>
          <a:p>
            <a:pPr marL="0" indent="0">
              <a:buNone/>
            </a:pPr>
            <a:r>
              <a:rPr lang="ru-RU" altLang="en-US" sz="2200"/>
              <a:t>- количество поколений </a:t>
            </a:r>
            <a:r>
              <a:rPr lang="en-US" altLang="ru-RU" sz="2200"/>
              <a:t>(generations) </a:t>
            </a:r>
            <a:endParaRPr lang="ru-RU" altLang="en-US" sz="2200"/>
          </a:p>
          <a:p>
            <a:pPr marL="0" indent="0">
              <a:buNone/>
            </a:pPr>
            <a:r>
              <a:rPr lang="ru-RU" altLang="en-US" sz="2200"/>
              <a:t>- вероятность скрещивания (</a:t>
            </a:r>
            <a:r>
              <a:rPr lang="en-US" altLang="en-US" sz="2200"/>
              <a:t>P_crossover</a:t>
            </a:r>
            <a:r>
              <a:rPr lang="ru-RU" altLang="en-US" sz="2200"/>
              <a:t>) </a:t>
            </a:r>
            <a:endParaRPr lang="ru-RU" altLang="en-US" sz="2200"/>
          </a:p>
          <a:p>
            <a:pPr marL="0" indent="0">
              <a:buNone/>
            </a:pPr>
            <a:r>
              <a:rPr lang="ru-RU" altLang="en-US" sz="2200"/>
              <a:t>- вероятность мутации (</a:t>
            </a:r>
            <a:r>
              <a:rPr lang="en-US" altLang="ru-RU" sz="2200"/>
              <a:t>P_mutation</a:t>
            </a:r>
            <a:r>
              <a:rPr lang="ru-RU" altLang="en-US" sz="2200"/>
              <a:t>) </a:t>
            </a:r>
            <a:endParaRPr lang="ru-RU" altLang="en-US" sz="2200"/>
          </a:p>
          <a:p>
            <a:pPr marL="0" indent="0">
              <a:buNone/>
            </a:pPr>
            <a:r>
              <a:rPr lang="ru-RU" altLang="en-US" sz="2200"/>
              <a:t>- размер выборки для отбора (</a:t>
            </a:r>
            <a:r>
              <a:rPr lang="en-US" altLang="en-US" sz="2200"/>
              <a:t>selection_size</a:t>
            </a:r>
            <a:r>
              <a:rPr lang="ru-RU" altLang="en-US" sz="2200"/>
              <a:t>) </a:t>
            </a:r>
            <a:endParaRPr lang="ru-RU" altLang="en-US" sz="2200"/>
          </a:p>
          <a:p>
            <a:r>
              <a:rPr lang="ru-RU" altLang="en-US" sz="2200"/>
              <a:t>Используемые библиотеки: </a:t>
            </a:r>
            <a:endParaRPr lang="ru-RU" altLang="en-US" sz="2200"/>
          </a:p>
          <a:p>
            <a:pPr marL="0" indent="0">
              <a:buNone/>
            </a:pPr>
            <a:r>
              <a:rPr lang="ru-RU" altLang="en-US" sz="2200"/>
              <a:t>- </a:t>
            </a:r>
            <a:r>
              <a:rPr lang="en-US" altLang="ru-RU" sz="2200"/>
              <a:t>import numpy as np</a:t>
            </a:r>
            <a:endParaRPr lang="en-US" altLang="ru-RU" sz="2200"/>
          </a:p>
          <a:p>
            <a:pPr marL="0" indent="0">
              <a:buNone/>
            </a:pPr>
            <a:r>
              <a:rPr lang="ru-RU" altLang="en-US" sz="2200"/>
              <a:t>- </a:t>
            </a:r>
            <a:r>
              <a:rPr lang="en-US" altLang="ru-RU" sz="2200"/>
              <a:t>import matplotlib.pyplot as plt</a:t>
            </a:r>
            <a:endParaRPr lang="en-US" altLang="ru-RU" sz="2200"/>
          </a:p>
          <a:p>
            <a:pPr marL="0" indent="0">
              <a:buNone/>
            </a:pPr>
            <a:endParaRPr lang="ru-RU" altLang="en-US" sz="2400"/>
          </a:p>
          <a:p>
            <a:pPr marL="0" indent="0">
              <a:buNone/>
            </a:pPr>
            <a:endParaRPr lang="ru-RU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65" y="284480"/>
            <a:ext cx="10248900" cy="718820"/>
          </a:xfrm>
        </p:spPr>
        <p:txBody>
          <a:bodyPr>
            <a:noAutofit/>
          </a:bodyPr>
          <a:lstStyle/>
          <a:p>
            <a:r>
              <a:rPr lang="ru-RU" sz="2400" dirty="0"/>
              <a:t>1. Закон распределения: пуассоновское распределение</a:t>
            </a:r>
            <a:r>
              <a:rPr lang="en-US" altLang="ru-RU" sz="2400" dirty="0"/>
              <a:t> </a:t>
            </a:r>
            <a:br>
              <a:rPr lang="en-US" altLang="ru-RU" sz="2400" dirty="0"/>
            </a:br>
            <a:r>
              <a:rPr lang="en-US" altLang="ru-RU" sz="2400" dirty="0"/>
              <a:t>(N = 100 000, λ = 150) </a:t>
            </a:r>
            <a:r>
              <a:rPr lang="ru-RU" sz="2400" dirty="0"/>
              <a:t> </a:t>
            </a:r>
            <a:endParaRPr lang="ru-RU" sz="2400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265430" y="1144905"/>
            <a:ext cx="55346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Установим следующие исходные значения:  </a:t>
            </a:r>
            <a:endParaRPr lang="ru-RU" altLang="en-US" sz="2000"/>
          </a:p>
          <a:p>
            <a:endParaRPr lang="ru-RU" altLang="en-US" sz="2000"/>
          </a:p>
          <a:p>
            <a:pPr indent="457200"/>
            <a:r>
              <a:rPr lang="en-US" altLang="ru-RU" sz="2000"/>
              <a:t>population_size = </a:t>
            </a:r>
            <a:r>
              <a:rPr lang="ru-RU" altLang="en-US" sz="2000"/>
              <a:t>5</a:t>
            </a:r>
            <a:r>
              <a:rPr lang="en-US" altLang="ru-RU" sz="2000"/>
              <a:t>00</a:t>
            </a:r>
            <a:endParaRPr lang="en-US" altLang="ru-RU" sz="2000"/>
          </a:p>
          <a:p>
            <a:pPr indent="457200"/>
            <a:r>
              <a:rPr lang="en-US" altLang="ru-RU" sz="2000"/>
              <a:t>generations = </a:t>
            </a:r>
            <a:r>
              <a:rPr lang="ru-RU" altLang="en-US" sz="2000"/>
              <a:t>10</a:t>
            </a:r>
            <a:r>
              <a:rPr lang="en-US" altLang="ru-RU" sz="2000"/>
              <a:t>0</a:t>
            </a:r>
            <a:endParaRPr lang="en-US" altLang="ru-RU" sz="2000"/>
          </a:p>
          <a:p>
            <a:pPr indent="457200"/>
            <a:r>
              <a:rPr lang="en-US" altLang="ru-RU" sz="2000"/>
              <a:t>P_crossover = 0.5 </a:t>
            </a:r>
            <a:endParaRPr lang="en-US" altLang="ru-RU" sz="2000"/>
          </a:p>
          <a:p>
            <a:pPr indent="457200"/>
            <a:r>
              <a:rPr lang="en-US" altLang="ru-RU" sz="2000"/>
              <a:t>P_mutation = 0.15 </a:t>
            </a:r>
            <a:endParaRPr lang="en-US" altLang="ru-RU" sz="2000"/>
          </a:p>
          <a:p>
            <a:pPr indent="457200"/>
            <a:r>
              <a:rPr lang="en-US" altLang="ru-RU" sz="2000"/>
              <a:t>selection_size = </a:t>
            </a:r>
            <a:r>
              <a:rPr lang="ru-RU" altLang="en-US" sz="2000"/>
              <a:t>1</a:t>
            </a:r>
            <a:r>
              <a:rPr lang="en-US" altLang="ru-RU" sz="2000"/>
              <a:t>5 </a:t>
            </a:r>
            <a:endParaRPr lang="en-US" altLang="ru-RU" sz="2000"/>
          </a:p>
          <a:p>
            <a:endParaRPr lang="en-US" altLang="ru-RU" sz="2000"/>
          </a:p>
        </p:txBody>
      </p:sp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315" y="1598295"/>
            <a:ext cx="1962150" cy="428625"/>
          </a:xfrm>
          <a:prstGeom prst="rect">
            <a:avLst/>
          </a:prstGeom>
        </p:spPr>
      </p:pic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90" y="2112010"/>
            <a:ext cx="6076950" cy="4676775"/>
          </a:xfrm>
          <a:prstGeom prst="rect">
            <a:avLst/>
          </a:prstGeom>
        </p:spPr>
      </p:pic>
      <p:sp>
        <p:nvSpPr>
          <p:cNvPr id="18" name="Текстовое поле 17"/>
          <p:cNvSpPr txBox="1"/>
          <p:nvPr/>
        </p:nvSpPr>
        <p:spPr>
          <a:xfrm>
            <a:off x="6383655" y="114490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Результат выполнения: </a:t>
            </a:r>
            <a:endParaRPr lang="ru-RU" altLang="en-US" sz="2000"/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265430" y="4888865"/>
            <a:ext cx="47428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 sz="2000"/>
              <a:t>np.random.poisson(lamda, size=N)</a:t>
            </a:r>
            <a:endParaRPr lang="en-US" altLang="ru-RU" sz="2000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265430" y="4097020"/>
            <a:ext cx="4631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Функция для использования распределения Пуассона: </a:t>
            </a:r>
            <a:endParaRPr lang="ru-RU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85" y="210820"/>
            <a:ext cx="11785600" cy="641350"/>
          </a:xfrm>
        </p:spPr>
        <p:txBody>
          <a:bodyPr/>
          <a:lstStyle/>
          <a:p>
            <a:r>
              <a:rPr lang="ru-RU" sz="2400" dirty="0"/>
              <a:t>Сравним результаты при различных значениях размера популяции.  </a:t>
            </a:r>
            <a:endParaRPr lang="ru-RU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0" y="2162175"/>
            <a:ext cx="6057900" cy="469582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30" y="1575435"/>
            <a:ext cx="2105025" cy="41910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600"/>
            <a:ext cx="6048375" cy="4724400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80" y="1575435"/>
            <a:ext cx="1943100" cy="428625"/>
          </a:xfrm>
          <a:prstGeom prst="rect">
            <a:avLst/>
          </a:prstGeom>
        </p:spPr>
      </p:pic>
      <p:sp>
        <p:nvSpPr>
          <p:cNvPr id="15" name="Текстовое поле 14"/>
          <p:cNvSpPr txBox="1"/>
          <p:nvPr/>
        </p:nvSpPr>
        <p:spPr>
          <a:xfrm>
            <a:off x="548005" y="1097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ru-RU" dirty="0" err="1">
                <a:sym typeface="+mn-ea"/>
              </a:rPr>
              <a:t>pop</a:t>
            </a:r>
            <a:r>
              <a:rPr lang="en-US" dirty="0" err="1">
                <a:sym typeface="+mn-ea"/>
              </a:rPr>
              <a:t>ulation</a:t>
            </a:r>
            <a:r>
              <a:rPr lang="ru-RU" dirty="0" err="1">
                <a:sym typeface="+mn-ea"/>
              </a:rPr>
              <a:t>_size = 100: </a:t>
            </a:r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6708140" y="1097915"/>
            <a:ext cx="429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ru-RU" dirty="0" err="1">
                <a:sym typeface="+mn-ea"/>
              </a:rPr>
              <a:t>pop</a:t>
            </a:r>
            <a:r>
              <a:rPr lang="en-US" dirty="0" err="1">
                <a:sym typeface="+mn-ea"/>
              </a:rPr>
              <a:t>ulation</a:t>
            </a:r>
            <a:r>
              <a:rPr lang="ru-RU" dirty="0" err="1">
                <a:sym typeface="+mn-ea"/>
              </a:rPr>
              <a:t>_size = 5000: </a:t>
            </a:r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690" y="276860"/>
            <a:ext cx="11715750" cy="520065"/>
          </a:xfrm>
        </p:spPr>
        <p:txBody>
          <a:bodyPr>
            <a:normAutofit/>
          </a:bodyPr>
          <a:lstStyle/>
          <a:p>
            <a:r>
              <a:rPr lang="ru-RU" sz="2400" dirty="0">
                <a:sym typeface="+mn-ea"/>
              </a:rPr>
              <a:t>Сравним результаты при различных значениях</a:t>
            </a:r>
            <a:r>
              <a:rPr lang="ru-RU" sz="2400" dirty="0"/>
              <a:t> количества поколений </a:t>
            </a:r>
            <a:endParaRPr lang="ru-RU" sz="24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71700"/>
            <a:ext cx="6076950" cy="46863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1570355"/>
            <a:ext cx="2000250" cy="3429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2209800"/>
            <a:ext cx="5934075" cy="4648200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020" y="1570355"/>
            <a:ext cx="2000250" cy="400050"/>
          </a:xfrm>
          <a:prstGeom prst="rect">
            <a:avLst/>
          </a:prstGeom>
        </p:spPr>
      </p:pic>
      <p:sp>
        <p:nvSpPr>
          <p:cNvPr id="15" name="Текстовое поле 14"/>
          <p:cNvSpPr txBox="1"/>
          <p:nvPr/>
        </p:nvSpPr>
        <p:spPr>
          <a:xfrm>
            <a:off x="666750" y="10388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generations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5</a:t>
            </a:r>
            <a:r>
              <a:rPr lang="ru-RU" dirty="0" err="1">
                <a:sym typeface="+mn-ea"/>
              </a:rPr>
              <a:t>0: </a:t>
            </a:r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6850380" y="10388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generations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25</a:t>
            </a:r>
            <a:r>
              <a:rPr lang="ru-RU" dirty="0" err="1">
                <a:sym typeface="+mn-ea"/>
              </a:rPr>
              <a:t>0: </a:t>
            </a:r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720" y="235585"/>
            <a:ext cx="11501120" cy="601980"/>
          </a:xfrm>
        </p:spPr>
        <p:txBody>
          <a:bodyPr>
            <a:normAutofit/>
          </a:bodyPr>
          <a:lstStyle/>
          <a:p>
            <a:r>
              <a:rPr lang="ru-RU" sz="2400" dirty="0">
                <a:sym typeface="+mn-ea"/>
              </a:rPr>
              <a:t>Сравним результаты при различных значениях</a:t>
            </a:r>
            <a:r>
              <a:rPr lang="en-US" altLang="ru-RU" sz="2400" dirty="0">
                <a:sym typeface="+mn-ea"/>
              </a:rPr>
              <a:t> </a:t>
            </a:r>
            <a:r>
              <a:rPr lang="ru-RU" sz="2400" dirty="0"/>
              <a:t>вероятности кроссовера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31376" y="232558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ru-RU"/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47900"/>
            <a:ext cx="5991225" cy="4610100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7565" y="1626235"/>
            <a:ext cx="1905000" cy="381000"/>
          </a:xfrm>
          <a:prstGeom prst="rect">
            <a:avLst/>
          </a:prstGeom>
        </p:spPr>
      </p:pic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75" y="2219325"/>
            <a:ext cx="6067425" cy="4638675"/>
          </a:xfrm>
          <a:prstGeom prst="rect">
            <a:avLst/>
          </a:prstGeom>
        </p:spPr>
      </p:pic>
      <p:pic>
        <p:nvPicPr>
          <p:cNvPr id="17" name="Изображение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74890" y="1624330"/>
            <a:ext cx="1905000" cy="381000"/>
          </a:xfrm>
          <a:prstGeom prst="rect">
            <a:avLst/>
          </a:prstGeom>
        </p:spPr>
      </p:pic>
      <p:sp>
        <p:nvSpPr>
          <p:cNvPr id="18" name="Текстовое поле 17"/>
          <p:cNvSpPr txBox="1"/>
          <p:nvPr>
            <p:custDataLst>
              <p:tags r:id="rId7"/>
            </p:custDataLst>
          </p:nvPr>
        </p:nvSpPr>
        <p:spPr>
          <a:xfrm>
            <a:off x="567690" y="10477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P_crossover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0.1</a:t>
            </a:r>
            <a:r>
              <a:rPr lang="ru-RU" dirty="0" err="1">
                <a:sym typeface="+mn-ea"/>
              </a:rPr>
              <a:t>: </a:t>
            </a:r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19" name="Текстовое поле 18"/>
          <p:cNvSpPr txBox="1"/>
          <p:nvPr>
            <p:custDataLst>
              <p:tags r:id="rId8"/>
            </p:custDataLst>
          </p:nvPr>
        </p:nvSpPr>
        <p:spPr>
          <a:xfrm>
            <a:off x="6707505" y="1042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P_crossover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0.94</a:t>
            </a:r>
            <a:r>
              <a:rPr lang="ru-RU" dirty="0" err="1">
                <a:sym typeface="+mn-ea"/>
              </a:rPr>
              <a:t>: </a:t>
            </a:r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1315" y="206375"/>
            <a:ext cx="11606530" cy="680720"/>
          </a:xfrm>
        </p:spPr>
        <p:txBody>
          <a:bodyPr>
            <a:normAutofit/>
          </a:bodyPr>
          <a:p>
            <a:r>
              <a:rPr lang="ru-RU" sz="2400" dirty="0">
                <a:sym typeface="+mn-ea"/>
              </a:rPr>
              <a:t>Сравним результаты при различных значениях</a:t>
            </a:r>
            <a:r>
              <a:rPr lang="en-US" altLang="ru-RU" sz="2400" dirty="0">
                <a:sym typeface="+mn-ea"/>
              </a:rPr>
              <a:t> </a:t>
            </a:r>
            <a:r>
              <a:rPr lang="ru-RU" sz="2400" dirty="0">
                <a:sym typeface="+mn-ea"/>
              </a:rPr>
              <a:t>вероятности мутации</a:t>
            </a:r>
            <a:r>
              <a:rPr lang="en-US" altLang="ru-RU" sz="2400" dirty="0">
                <a:sym typeface="+mn-ea"/>
              </a:rPr>
              <a:t> </a:t>
            </a:r>
            <a:r>
              <a:rPr lang="ru-RU" sz="2400" dirty="0">
                <a:sym typeface="+mn-ea"/>
              </a:rPr>
              <a:t> </a:t>
            </a:r>
            <a:endParaRPr lang="ru-RU" altLang="en-US" sz="2400" dirty="0">
              <a:sym typeface="+mn-ea"/>
            </a:endParaRPr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81225"/>
            <a:ext cx="6038850" cy="4676775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87120" y="1612265"/>
            <a:ext cx="1962150" cy="419100"/>
          </a:xfrm>
          <a:prstGeom prst="rect">
            <a:avLst/>
          </a:prstGeom>
        </p:spPr>
      </p:pic>
      <p:sp>
        <p:nvSpPr>
          <p:cNvPr id="18" name="Текстовое поле 17"/>
          <p:cNvSpPr txBox="1"/>
          <p:nvPr>
            <p:custDataLst>
              <p:tags r:id="rId4"/>
            </p:custDataLst>
          </p:nvPr>
        </p:nvSpPr>
        <p:spPr>
          <a:xfrm>
            <a:off x="567690" y="11747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P_mutation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0.05</a:t>
            </a:r>
            <a:r>
              <a:rPr lang="ru-RU" dirty="0" err="1">
                <a:sym typeface="+mn-ea"/>
              </a:rPr>
              <a:t>: </a:t>
            </a:r>
            <a:r>
              <a:rPr lang="ru-RU" altLang="en-US"/>
              <a:t> </a:t>
            </a:r>
            <a:endParaRPr lang="ru-RU" altLang="en-US"/>
          </a:p>
        </p:txBody>
      </p:sp>
      <p:pic>
        <p:nvPicPr>
          <p:cNvPr id="13" name="Изображение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24725" y="1640840"/>
            <a:ext cx="1962150" cy="390525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4575" y="2228850"/>
            <a:ext cx="6067425" cy="4629150"/>
          </a:xfrm>
          <a:prstGeom prst="rect">
            <a:avLst/>
          </a:prstGeom>
        </p:spPr>
      </p:pic>
      <p:sp>
        <p:nvSpPr>
          <p:cNvPr id="15" name="Текстовое поле 14"/>
          <p:cNvSpPr txBox="1"/>
          <p:nvPr>
            <p:custDataLst>
              <p:tags r:id="rId8"/>
            </p:custDataLst>
          </p:nvPr>
        </p:nvSpPr>
        <p:spPr>
          <a:xfrm>
            <a:off x="6836410" y="11747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P_mutation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0.5</a:t>
            </a:r>
            <a:r>
              <a:rPr lang="ru-RU" dirty="0" err="1">
                <a:sym typeface="+mn-ea"/>
              </a:rPr>
              <a:t>: </a:t>
            </a:r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425" y="332740"/>
            <a:ext cx="11656695" cy="418465"/>
          </a:xfrm>
        </p:spPr>
        <p:txBody>
          <a:bodyPr>
            <a:normAutofit fontScale="90000"/>
          </a:bodyPr>
          <a:lstStyle/>
          <a:p>
            <a:r>
              <a:rPr lang="ru-RU" sz="2665" dirty="0">
                <a:sym typeface="+mn-ea"/>
              </a:rPr>
              <a:t>Сравним результаты при различных значениях</a:t>
            </a:r>
            <a:r>
              <a:rPr lang="en-US" altLang="ru-RU" sz="2665" dirty="0">
                <a:sym typeface="+mn-ea"/>
              </a:rPr>
              <a:t> </a:t>
            </a:r>
            <a:r>
              <a:rPr lang="ru-RU" sz="2665" dirty="0">
                <a:sym typeface="+mn-ea"/>
              </a:rPr>
              <a:t>размера выборки для отбора</a:t>
            </a:r>
            <a:r>
              <a:rPr lang="ru-RU" sz="2800" dirty="0">
                <a:sym typeface="+mn-ea"/>
              </a:rPr>
              <a:t> </a:t>
            </a:r>
            <a:r>
              <a:rPr lang="en-US" sz="2800" dirty="0">
                <a:sym typeface="+mn-ea"/>
              </a:rPr>
              <a:t> </a:t>
            </a:r>
            <a:endParaRPr lang="en-US" sz="2800" dirty="0"/>
          </a:p>
        </p:txBody>
      </p:sp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4435" y="1733550"/>
            <a:ext cx="1905000" cy="419100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8375"/>
            <a:ext cx="5924550" cy="4619625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152650"/>
            <a:ext cx="5981700" cy="4705350"/>
          </a:xfrm>
          <a:prstGeom prst="rect">
            <a:avLst/>
          </a:prstGeom>
        </p:spPr>
      </p:pic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220" y="1733550"/>
            <a:ext cx="1943100" cy="400050"/>
          </a:xfrm>
          <a:prstGeom prst="rect">
            <a:avLst/>
          </a:prstGeom>
        </p:spPr>
      </p:pic>
      <p:sp>
        <p:nvSpPr>
          <p:cNvPr id="17" name="Текстовое поле 16"/>
          <p:cNvSpPr txBox="1"/>
          <p:nvPr>
            <p:custDataLst>
              <p:tags r:id="rId5"/>
            </p:custDataLst>
          </p:nvPr>
        </p:nvSpPr>
        <p:spPr>
          <a:xfrm>
            <a:off x="559435" y="1169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selection_size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1</a:t>
            </a:r>
            <a:r>
              <a:rPr lang="ru-RU" dirty="0" err="1">
                <a:sym typeface="+mn-ea"/>
              </a:rPr>
              <a:t>: </a:t>
            </a:r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19" name="Текстовое поле 18"/>
          <p:cNvSpPr txBox="1"/>
          <p:nvPr>
            <p:custDataLst>
              <p:tags r:id="rId6"/>
            </p:custDataLst>
          </p:nvPr>
        </p:nvSpPr>
        <p:spPr>
          <a:xfrm>
            <a:off x="6792595" y="1169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 при </a:t>
            </a:r>
            <a:r>
              <a:rPr lang="en-US" dirty="0" err="1">
                <a:sym typeface="+mn-ea"/>
              </a:rPr>
              <a:t>selection_size</a:t>
            </a:r>
            <a:r>
              <a:rPr lang="ru-RU" dirty="0" err="1">
                <a:sym typeface="+mn-ea"/>
              </a:rPr>
              <a:t> = </a:t>
            </a:r>
            <a:r>
              <a:rPr lang="en-US" altLang="ru-RU" dirty="0" err="1">
                <a:sym typeface="+mn-ea"/>
              </a:rPr>
              <a:t>50</a:t>
            </a:r>
            <a:r>
              <a:rPr lang="ru-RU" dirty="0" err="1">
                <a:sym typeface="+mn-ea"/>
              </a:rPr>
              <a:t>: </a:t>
            </a:r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695" y="216535"/>
            <a:ext cx="10979150" cy="915670"/>
          </a:xfrm>
        </p:spPr>
        <p:txBody>
          <a:bodyPr/>
          <a:p>
            <a:r>
              <a:rPr lang="ru-RU" sz="2400" dirty="0">
                <a:sym typeface="+mn-ea"/>
              </a:rPr>
              <a:t>2. Закон распределения: экспоненциальное распределение </a:t>
            </a:r>
            <a:br>
              <a:rPr lang="ru-RU" sz="2400" dirty="0">
                <a:sym typeface="+mn-ea"/>
              </a:rPr>
            </a:br>
            <a:r>
              <a:rPr lang="en-US" altLang="ru-RU" sz="2400" dirty="0">
                <a:sym typeface="+mn-ea"/>
              </a:rPr>
              <a:t>(N = 100 000, λ = 150) </a:t>
            </a:r>
            <a:r>
              <a:rPr lang="ru-RU" sz="2400" dirty="0">
                <a:sym typeface="+mn-ea"/>
              </a:rPr>
              <a:t> </a:t>
            </a:r>
            <a:r>
              <a:rPr lang="ru-RU" sz="2400" dirty="0">
                <a:sym typeface="+mn-ea"/>
              </a:rPr>
              <a:t> </a:t>
            </a:r>
            <a:endParaRPr lang="ru-RU" altLang="en-US" sz="2400" dirty="0"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52730" y="1183640"/>
            <a:ext cx="6096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000">
                <a:sym typeface="+mn-ea"/>
              </a:rPr>
              <a:t>Установим аналогичные исходные значения:  </a:t>
            </a:r>
            <a:endParaRPr lang="ru-RU" altLang="en-US" sz="2000"/>
          </a:p>
          <a:p>
            <a:endParaRPr lang="ru-RU" altLang="en-US" sz="2000"/>
          </a:p>
          <a:p>
            <a:pPr indent="457200"/>
            <a:r>
              <a:rPr lang="en-US" altLang="ru-RU" sz="2000">
                <a:sym typeface="+mn-ea"/>
              </a:rPr>
              <a:t>population_size = </a:t>
            </a:r>
            <a:r>
              <a:rPr lang="ru-RU" altLang="en-US" sz="2000">
                <a:sym typeface="+mn-ea"/>
              </a:rPr>
              <a:t>5</a:t>
            </a:r>
            <a:r>
              <a:rPr lang="en-US" altLang="ru-RU" sz="2000">
                <a:sym typeface="+mn-ea"/>
              </a:rPr>
              <a:t>00</a:t>
            </a:r>
            <a:endParaRPr lang="en-US" altLang="ru-RU" sz="2000"/>
          </a:p>
          <a:p>
            <a:pPr indent="457200"/>
            <a:r>
              <a:rPr lang="en-US" altLang="ru-RU" sz="2000">
                <a:sym typeface="+mn-ea"/>
              </a:rPr>
              <a:t>generations = </a:t>
            </a:r>
            <a:r>
              <a:rPr lang="ru-RU" altLang="en-US" sz="2000">
                <a:sym typeface="+mn-ea"/>
              </a:rPr>
              <a:t>100</a:t>
            </a:r>
            <a:endParaRPr lang="en-US" altLang="ru-RU" sz="2000"/>
          </a:p>
          <a:p>
            <a:pPr indent="457200"/>
            <a:r>
              <a:rPr lang="en-US" altLang="ru-RU" sz="2000">
                <a:sym typeface="+mn-ea"/>
              </a:rPr>
              <a:t>P_crossover = 0.5 </a:t>
            </a:r>
            <a:endParaRPr lang="en-US" altLang="ru-RU" sz="2000"/>
          </a:p>
          <a:p>
            <a:pPr indent="457200"/>
            <a:r>
              <a:rPr lang="en-US" altLang="ru-RU" sz="2000">
                <a:sym typeface="+mn-ea"/>
              </a:rPr>
              <a:t>P_mutation = 0.15 </a:t>
            </a:r>
            <a:endParaRPr lang="en-US" altLang="ru-RU" sz="2000"/>
          </a:p>
          <a:p>
            <a:pPr indent="457200"/>
            <a:r>
              <a:rPr lang="en-US" altLang="ru-RU" sz="2000">
                <a:sym typeface="+mn-ea"/>
              </a:rPr>
              <a:t>selection_size = </a:t>
            </a:r>
            <a:r>
              <a:rPr lang="ru-RU" altLang="en-US" sz="2000">
                <a:sym typeface="+mn-ea"/>
              </a:rPr>
              <a:t>1</a:t>
            </a:r>
            <a:r>
              <a:rPr lang="en-US" altLang="ru-RU" sz="2000">
                <a:sym typeface="+mn-ea"/>
              </a:rPr>
              <a:t>5 </a:t>
            </a:r>
            <a:endParaRPr lang="en-US" altLang="ru-RU" sz="2000">
              <a:sym typeface="+mn-ea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785" y="2153920"/>
            <a:ext cx="6210300" cy="462915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15" y="1744345"/>
            <a:ext cx="1914525" cy="409575"/>
          </a:xfrm>
          <a:prstGeom prst="rect">
            <a:avLst/>
          </a:prstGeom>
        </p:spPr>
      </p:pic>
      <p:sp>
        <p:nvSpPr>
          <p:cNvPr id="18" name="Текстовое поле 17"/>
          <p:cNvSpPr txBox="1"/>
          <p:nvPr/>
        </p:nvSpPr>
        <p:spPr>
          <a:xfrm>
            <a:off x="6602095" y="118364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Результат выполнения: </a:t>
            </a:r>
            <a:endParaRPr lang="ru-RU" altLang="en-US" sz="2000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265430" y="4097020"/>
            <a:ext cx="4631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Функция для использования экспоненциального распределения: </a:t>
            </a:r>
            <a:endParaRPr lang="ru-RU" altLang="en-US" sz="20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65430" y="4939665"/>
            <a:ext cx="51441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 sz="2000"/>
              <a:t>np.random.poisson(lamda, size=N)</a:t>
            </a:r>
            <a:endParaRPr lang="en-US" altLang="ru-RU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80.7,&quot;left&quot;:44.7,&quot;top&quot;:77.35,&quot;width&quot;:828.25}"/>
</p:tagLst>
</file>

<file path=ppt/tags/tag10.xml><?xml version="1.0" encoding="utf-8"?>
<p:tagLst xmlns:p="http://schemas.openxmlformats.org/presentationml/2006/main">
  <p:tag name="KSO_WM_DIAGRAM_VIRTUALLY_FRAME" val="{&quot;height&quot;:82.6,&quot;left&quot;:44.7,&quot;top&quot;:77.35,&quot;width&quot;:828.25}"/>
</p:tagLst>
</file>

<file path=ppt/tags/tag11.xml><?xml version="1.0" encoding="utf-8"?>
<p:tagLst xmlns:p="http://schemas.openxmlformats.org/presentationml/2006/main">
  <p:tag name="KSO_WM_DIAGRAM_VIRTUALLY_FRAME" val="{&quot;height&quot;:73.65,&quot;left&quot;:43.15,&quot;top&quot;:86.45,&quot;width&quot;:823}"/>
</p:tagLst>
</file>

<file path=ppt/tags/tag12.xml><?xml version="1.0" encoding="utf-8"?>
<p:tagLst xmlns:p="http://schemas.openxmlformats.org/presentationml/2006/main">
  <p:tag name="KSO_WM_DIAGRAM_VIRTUALLY_FRAME" val="{&quot;height&quot;:73.65,&quot;left&quot;:43.15,&quot;top&quot;:86.45,&quot;width&quot;:823}"/>
</p:tagLst>
</file>

<file path=ppt/tags/tag13.xml><?xml version="1.0" encoding="utf-8"?>
<p:tagLst xmlns:p="http://schemas.openxmlformats.org/presentationml/2006/main">
  <p:tag name="KSO_WM_DIAGRAM_VIRTUALLY_FRAME" val="{&quot;height&quot;:85.25,&quot;left&quot;:44.7,&quot;top&quot;:77.35,&quot;width&quot;:828.25}"/>
</p:tagLst>
</file>

<file path=ppt/tags/tag14.xml><?xml version="1.0" encoding="utf-8"?>
<p:tagLst xmlns:p="http://schemas.openxmlformats.org/presentationml/2006/main">
  <p:tag name="KSO_WM_DIAGRAM_VIRTUALLY_FRAME" val="{&quot;height&quot;:85.25,&quot;left&quot;:44.7,&quot;top&quot;:77.35,&quot;width&quot;:828.25}"/>
</p:tagLst>
</file>

<file path=ppt/tags/tag15.xml><?xml version="1.0" encoding="utf-8"?>
<p:tagLst xmlns:p="http://schemas.openxmlformats.org/presentationml/2006/main">
  <p:tag name="KSO_WM_DIAGRAM_VIRTUALLY_FRAME" val="{&quot;height&quot;:85.25,&quot;left&quot;:44.7,&quot;top&quot;:77.35,&quot;width&quot;:828.25}"/>
</p:tagLst>
</file>

<file path=ppt/tags/tag16.xml><?xml version="1.0" encoding="utf-8"?>
<p:tagLst xmlns:p="http://schemas.openxmlformats.org/presentationml/2006/main">
  <p:tag name="KSO_WM_DIAGRAM_VIRTUALLY_FRAME" val="{&quot;height&quot;:82.6,&quot;left&quot;:44.7,&quot;top&quot;:77.35,&quot;width&quot;:828.25}"/>
</p:tagLst>
</file>

<file path=ppt/tags/tag17.xml><?xml version="1.0" encoding="utf-8"?>
<p:tagLst xmlns:p="http://schemas.openxmlformats.org/presentationml/2006/main">
  <p:tag name="KSO_WM_DIAGRAM_VIRTUALLY_FRAME" val="{&quot;height&quot;:82.6,&quot;left&quot;:44.7,&quot;top&quot;:77.35,&quot;width&quot;:828.25}"/>
</p:tagLst>
</file>

<file path=ppt/tags/tag18.xml><?xml version="1.0" encoding="utf-8"?>
<p:tagLst xmlns:p="http://schemas.openxmlformats.org/presentationml/2006/main">
  <p:tag name="KSO_WM_DIAGRAM_VIRTUALLY_FRAME" val="{&quot;height&quot;:82.6,&quot;left&quot;:44.7,&quot;top&quot;:77.35,&quot;width&quot;:828.25}"/>
</p:tagLst>
</file>

<file path=ppt/tags/tag19.xml><?xml version="1.0" encoding="utf-8"?>
<p:tagLst xmlns:p="http://schemas.openxmlformats.org/presentationml/2006/main">
  <p:tag name="KSO_WM_DIAGRAM_VIRTUALLY_FRAME" val="{&quot;height&quot;:82.6,&quot;left&quot;:44.7,&quot;top&quot;:77.35,&quot;width&quot;:828.25}"/>
</p:tagLst>
</file>

<file path=ppt/tags/tag2.xml><?xml version="1.0" encoding="utf-8"?>
<p:tagLst xmlns:p="http://schemas.openxmlformats.org/presentationml/2006/main">
  <p:tag name="KSO_WM_DIAGRAM_VIRTUALLY_FRAME" val="{&quot;height&quot;:80.7,&quot;left&quot;:44.7,&quot;top&quot;:77.35,&quot;width&quot;:828.25}"/>
</p:tagLst>
</file>

<file path=ppt/tags/tag3.xml><?xml version="1.0" encoding="utf-8"?>
<p:tagLst xmlns:p="http://schemas.openxmlformats.org/presentationml/2006/main">
  <p:tag name="KSO_WM_DIAGRAM_VIRTUALLY_FRAME" val="{&quot;height&quot;:80.7,&quot;left&quot;:44.7,&quot;top&quot;:77.35,&quot;width&quot;:828.25}"/>
</p:tagLst>
</file>

<file path=ppt/tags/tag4.xml><?xml version="1.0" encoding="utf-8"?>
<p:tagLst xmlns:p="http://schemas.openxmlformats.org/presentationml/2006/main">
  <p:tag name="KSO_WM_DIAGRAM_VIRTUALLY_FRAME" val="{&quot;height&quot;:80.7,&quot;left&quot;:44.7,&quot;top&quot;:77.35,&quot;width&quot;:828.25}"/>
</p:tagLst>
</file>

<file path=ppt/tags/tag5.xml><?xml version="1.0" encoding="utf-8"?>
<p:tagLst xmlns:p="http://schemas.openxmlformats.org/presentationml/2006/main">
  <p:tag name="KSO_WM_DIAGRAM_VIRTUALLY_FRAME" val="{&quot;height&quot;:82.6,&quot;left&quot;:44.7,&quot;top&quot;:77.35,&quot;width&quot;:828.25}"/>
</p:tagLst>
</file>

<file path=ppt/tags/tag6.xml><?xml version="1.0" encoding="utf-8"?>
<p:tagLst xmlns:p="http://schemas.openxmlformats.org/presentationml/2006/main">
  <p:tag name="KSO_WM_DIAGRAM_VIRTUALLY_FRAME" val="{&quot;height&quot;:82.6,&quot;left&quot;:44.7,&quot;top&quot;:77.35,&quot;width&quot;:828.25}"/>
</p:tagLst>
</file>

<file path=ppt/tags/tag7.xml><?xml version="1.0" encoding="utf-8"?>
<p:tagLst xmlns:p="http://schemas.openxmlformats.org/presentationml/2006/main">
  <p:tag name="KSO_WM_DIAGRAM_VIRTUALLY_FRAME" val="{&quot;height&quot;:82.6,&quot;left&quot;:44.7,&quot;top&quot;:77.35,&quot;width&quot;:828.25}"/>
</p:tagLst>
</file>

<file path=ppt/tags/tag8.xml><?xml version="1.0" encoding="utf-8"?>
<p:tagLst xmlns:p="http://schemas.openxmlformats.org/presentationml/2006/main">
  <p:tag name="KSO_WM_DIAGRAM_VIRTUALLY_FRAME" val="{&quot;height&quot;:82.6,&quot;left&quot;:44.7,&quot;top&quot;:77.35,&quot;width&quot;:828.25}"/>
</p:tagLst>
</file>

<file path=ppt/tags/tag9.xml><?xml version="1.0" encoding="utf-8"?>
<p:tagLst xmlns:p="http://schemas.openxmlformats.org/presentationml/2006/main">
  <p:tag name="KSO_WM_DIAGRAM_VIRTUALLY_FRAME" val="{&quot;height&quot;:82.6,&quot;left&quot;:44.7,&quot;top&quot;:77.35,&quot;width&quot;:828.25}"/>
</p:tagLst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3241</Words>
  <Application>WPS Presentation</Application>
  <PresentationFormat>Широкоэкранный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Aptos Display</vt:lpstr>
      <vt:lpstr>Segoe UI</vt:lpstr>
      <vt:lpstr>Microsoft YaHei</vt:lpstr>
      <vt:lpstr>Arial Unicode MS</vt:lpstr>
      <vt:lpstr>Aptos</vt:lpstr>
      <vt:lpstr>Calibri</vt:lpstr>
      <vt:lpstr>Тема Office</vt:lpstr>
      <vt:lpstr>Исследование генетического алгоритма</vt:lpstr>
      <vt:lpstr>Цель: найти глобальный максимум с помощью генетического алгоритма и исследовать влияние параметров алгоритма на результат </vt:lpstr>
      <vt:lpstr>1. Закон распределения: пуассоновское распределение </vt:lpstr>
      <vt:lpstr>Результат после изменения параметра pop_size (размера популяции) </vt:lpstr>
      <vt:lpstr>Результат после изменения параметра generations (количества поколений) </vt:lpstr>
      <vt:lpstr>Результат после изменения параметра crossover_rate (вероятности кроссовера) </vt:lpstr>
      <vt:lpstr>PowerPoint 演示文稿</vt:lpstr>
      <vt:lpstr>После изменения mutation_rate (вероятности мутации) </vt:lpstr>
      <vt:lpstr>2. Закон распределения: экспоненциальное распределение </vt:lpstr>
      <vt:lpstr>Сравним результаты при различных значениях размера популяции.  </vt:lpstr>
      <vt:lpstr>Сравним результаты при различных значениях количества поколений </vt:lpstr>
      <vt:lpstr>Сравним результаты при различных значениях вероятности кроссовера </vt:lpstr>
      <vt:lpstr>Сравним результаты при различных значениях вероятности мутации  </vt:lpstr>
      <vt:lpstr>Сравним результаты при различных значениях размера выборки для отбора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Анна Фролова</cp:lastModifiedBy>
  <cp:revision>122</cp:revision>
  <dcterms:created xsi:type="dcterms:W3CDTF">2025-09-23T20:35:00Z</dcterms:created>
  <dcterms:modified xsi:type="dcterms:W3CDTF">2025-10-06T20:48:00Z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4F613454EE144AEC92A1DA4F44DCF6EB_13</vt:lpwstr>
  </property>
  <property fmtid="{D5CDD505-2E9C-101B-9397-08002B2CF9AE}" pid="3" name="KSOProductBuildVer">
    <vt:lpwstr>1049-12.2.0.22549</vt:lpwstr>
  </property>
</Properties>
</file>