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9"/>
  </p:notesMasterIdLst>
  <p:sldIdLst>
    <p:sldId id="256" r:id="rId2"/>
    <p:sldId id="307" r:id="rId3"/>
    <p:sldId id="309" r:id="rId4"/>
    <p:sldId id="312" r:id="rId5"/>
    <p:sldId id="311" r:id="rId6"/>
    <p:sldId id="308" r:id="rId7"/>
    <p:sldId id="310" r:id="rId8"/>
    <p:sldId id="257" r:id="rId9"/>
    <p:sldId id="30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Open Sans" pitchFamily="2" charset="0"/>
      <p:regular r:id="rId64"/>
      <p:bold r:id="rId65"/>
      <p:italic r:id="rId66"/>
      <p:boldItalic r:id="rId67"/>
    </p:embeddedFont>
    <p:embeddedFont>
      <p:font typeface="Open Sans SemiBold" pitchFamily="2" charset="0"/>
      <p:regular r:id="rId68"/>
      <p:bold r:id="rId69"/>
      <p:italic r:id="rId70"/>
      <p:boldItalic r:id="rId71"/>
    </p:embeddedFont>
    <p:embeddedFont>
      <p:font typeface="Oswald" pitchFamily="2" charset="0"/>
      <p:regular r:id="rId72"/>
      <p:bold r:id="rId73"/>
    </p:embeddedFont>
    <p:embeddedFont>
      <p:font typeface="Oswald Medium" pitchFamily="2" charset="0"/>
      <p:regular r:id="rId74"/>
      <p:bold r:id="rId75"/>
    </p:embeddedFont>
    <p:embeddedFont>
      <p:font typeface="Rubik" pitchFamily="2" charset="-79"/>
      <p:regular r:id="rId76"/>
      <p:bold r:id="rId77"/>
      <p:italic r:id="rId78"/>
      <p:boldItalic r:id="rId79"/>
    </p:embeddedFont>
    <p:embeddedFont>
      <p:font typeface="Rubik Medium" pitchFamily="2" charset="-79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ED9C7-30F6-4292-8BC6-E6A3E4056B4C}">
  <a:tblStyle styleId="{6ECED9C7-30F6-4292-8BC6-E6A3E4056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/>
    <p:restoredTop sz="94721"/>
  </p:normalViewPr>
  <p:slideViewPr>
    <p:cSldViewPr snapToGrid="0">
      <p:cViewPr varScale="1">
        <p:scale>
          <a:sx n="145" d="100"/>
          <a:sy n="145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5.fntdata"/><Relationship Id="rId79" Type="http://schemas.openxmlformats.org/officeDocument/2006/relationships/font" Target="fonts/font2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font" Target="fonts/font21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83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font" Target="fonts/font19.fntdata"/><Relationship Id="rId81" Type="http://schemas.openxmlformats.org/officeDocument/2006/relationships/font" Target="fonts/font22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7.fntdata"/><Relationship Id="rId87" Type="http://schemas.openxmlformats.org/officeDocument/2006/relationships/tableStyles" Target="tableStyles.xml"/><Relationship Id="rId61" Type="http://schemas.openxmlformats.org/officeDocument/2006/relationships/font" Target="fonts/font2.fntdata"/><Relationship Id="rId82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53e3fc9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53e3fc9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a7a387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a7a387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44ad548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44ad548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[Photo of women “computers” — who worked at NASA, starting in 1935]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a7a387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a7a387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a7a387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a7a387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44ad54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44ad54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a7a3879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a7a3879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44ad548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44ad548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a7a3879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a7a3879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44ad548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44ad548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a7a387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a7a387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44ad548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44ad548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a7a387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a7a3879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53e3fc9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53e3fc9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a7a3879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a7a3879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name your child “nevermind” or “wait” or “stop”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53e3f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53e3f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name your child “nevermind” or “wait” or “stop”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53e3fc9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53e3fc9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53e3fc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53e3fc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53e3fc9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53e3fc9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53e3fc9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53e3fc9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2A93BF4A-9AAA-0069-840F-20816433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70046B30-9AAB-D398-973D-963892749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1A9E456C-7824-3DB1-21DA-123B31FD69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781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53e3fc9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53e3fc9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e91c1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e91c1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53e3fc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53e3fc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bf4a1ef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bf4a1ef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c44ad548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c44ad548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44ad548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44ad548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c44ad548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c44ad548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c44ad54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c44ad54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44ad548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44ad548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44ad548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44ad548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8C527190-7D2D-9B28-7EEE-038B1C8C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6A7987EC-A0BC-8778-BBE7-11229DFB2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B2B9D2C8-018B-56FF-3CD3-2E30CCCCB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03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553e3fc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553e3fc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aa7a3879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aa7a3879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aa7a3879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aa7a3879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aa7a387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aa7a387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e91c11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e91c11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53e3fc9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553e3fc9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0e91c11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0e91c111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c44ad54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c44ad548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0e91c111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0e91c111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553e3fc9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553e3fc9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0e91c111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0e91c111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0e91c111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0e91c111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553e3fc9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553e3fc9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bf4a1efb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bf4a1efb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0e91c111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0e91c111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336AB1B-5B11-9ACB-97AF-4DCD16D2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454A8682-51FF-8026-4DE8-9BC56DC87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E1C7991C-A516-DFB4-13BB-E16107329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5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a4ab6e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a4ab6e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53e3fc9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53e3fc9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a7a3879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a7a3879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data primitives are listed here. More complex data types are comprised of more primitive data types.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Mgdo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JQan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PD9V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ecs110.github.io/fall2021/assignments/hw1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5F3992"/>
                </a:solidFill>
              </a:rPr>
              <a:t>P</a:t>
            </a:r>
            <a:r>
              <a:rPr lang="en-GB" dirty="0" err="1">
                <a:solidFill>
                  <a:srgbClr val="5F3992"/>
                </a:solidFill>
              </a:rPr>
              <a:t>ensée</a:t>
            </a:r>
            <a:r>
              <a:rPr lang="en-GB" dirty="0">
                <a:solidFill>
                  <a:srgbClr val="5F3992"/>
                </a:solidFill>
              </a:rPr>
              <a:t> </a:t>
            </a:r>
            <a:r>
              <a:rPr lang="en-GB" dirty="0" err="1">
                <a:solidFill>
                  <a:srgbClr val="5F3992"/>
                </a:solidFill>
              </a:rPr>
              <a:t>Computationnelle</a:t>
            </a:r>
            <a:br>
              <a:rPr lang="en-GB" dirty="0">
                <a:solidFill>
                  <a:srgbClr val="5F3992"/>
                </a:solidFill>
              </a:rPr>
            </a:br>
            <a:r>
              <a:rPr lang="en-GB" dirty="0">
                <a:solidFill>
                  <a:srgbClr val="5F3992"/>
                </a:solidFill>
              </a:rPr>
              <a:t>dans les </a:t>
            </a:r>
            <a:r>
              <a:rPr lang="en-GB" dirty="0" err="1">
                <a:solidFill>
                  <a:srgbClr val="5F3992"/>
                </a:solidFill>
              </a:rPr>
              <a:t>Activités</a:t>
            </a:r>
            <a:r>
              <a:rPr lang="en-GB" dirty="0">
                <a:solidFill>
                  <a:srgbClr val="5F3992"/>
                </a:solidFill>
              </a:rPr>
              <a:t> </a:t>
            </a:r>
            <a:r>
              <a:rPr lang="en-GB" dirty="0" err="1">
                <a:solidFill>
                  <a:srgbClr val="5F3992"/>
                </a:solidFill>
              </a:rPr>
              <a:t>Routinières</a:t>
            </a:r>
            <a:endParaRPr dirty="0">
              <a:solidFill>
                <a:srgbClr val="5F399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err="1"/>
              <a:t>Préliminaire</a:t>
            </a:r>
            <a:r>
              <a:rPr lang="en" dirty="0"/>
              <a:t> </a:t>
            </a:r>
            <a:r>
              <a:rPr lang="en-US" dirty="0"/>
              <a:t>aux Cours </a:t>
            </a:r>
            <a:r>
              <a:rPr lang="en-US" altLang="zh-CN" dirty="0" err="1"/>
              <a:t>Fondamentaux</a:t>
            </a:r>
            <a:r>
              <a:rPr lang="en-US" altLang="zh-CN" dirty="0"/>
              <a:t> </a:t>
            </a:r>
            <a:r>
              <a:rPr lang="en-US" dirty="0"/>
              <a:t>de </a:t>
            </a:r>
            <a:r>
              <a:rPr lang="en-US" dirty="0" err="1"/>
              <a:t>Programmation</a:t>
            </a:r>
            <a:endParaRPr lang="en-US" altLang="zh-CN" dirty="0"/>
          </a:p>
          <a:p>
            <a:pPr marL="0" lvl="0" indent="0"/>
            <a:r>
              <a:rPr lang="en-US" dirty="0"/>
              <a:t>pour les</a:t>
            </a:r>
            <a:r>
              <a:rPr lang="zh-CN" altLang="en-US" dirty="0"/>
              <a:t> </a:t>
            </a:r>
            <a:r>
              <a:rPr lang="en-US" dirty="0" err="1"/>
              <a:t>Étudiants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Informatique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are going to see some examples of different kinds of “words” and some properties of words: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are going to see some examples of different kinds of “words” and some properties of words: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Constants  (values)</a:t>
            </a:r>
            <a:endParaRPr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~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72050" y="2027950"/>
            <a:ext cx="5043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Rubik Medium"/>
                <a:ea typeface="Rubik Medium"/>
                <a:cs typeface="Rubik Medium"/>
                <a:sym typeface="Rubik Medium"/>
              </a:rPr>
              <a:t>Type			Example</a:t>
            </a:r>
            <a:endParaRPr sz="1800" dirty="0"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Integer (int)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1, 555, -1000000</a:t>
            </a:r>
            <a:endParaRPr sz="1800" b="1" dirty="0">
              <a:solidFill>
                <a:srgbClr val="5F399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Float (float)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2.567, 3.14159</a:t>
            </a:r>
            <a:endParaRPr sz="1800" b="1" dirty="0">
              <a:solidFill>
                <a:srgbClr val="5C596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String (string)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'Hello world!'</a:t>
            </a:r>
            <a:endParaRPr sz="1800"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Boolean</a:t>
            </a:r>
            <a:r>
              <a:rPr lang="en" sz="1800" dirty="0">
                <a:latin typeface="Rubik"/>
                <a:ea typeface="Rubik"/>
                <a:cs typeface="Rubik"/>
                <a:sym typeface="Rubik"/>
              </a:rPr>
              <a:t> (bool)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True, False</a:t>
            </a:r>
            <a:endParaRPr sz="1800"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None	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empty variable</a:t>
            </a:r>
            <a:endParaRPr sz="1800" dirty="0">
              <a:solidFill>
                <a:srgbClr val="5C596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Basic units of data (atoms) upon which computations are performed. The most basic data types are: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Used for </a:t>
            </a:r>
            <a:r>
              <a:rPr lang="en" i="1">
                <a:solidFill>
                  <a:srgbClr val="595959"/>
                </a:solidFill>
                <a:latin typeface="Rubik Medium"/>
                <a:ea typeface="Rubik Medium"/>
                <a:cs typeface="Rubik Medium"/>
                <a:sym typeface="Rubik Medium"/>
              </a:rPr>
              <a:t>temporary data</a:t>
            </a:r>
            <a:r>
              <a:rPr lang="en">
                <a:solidFill>
                  <a:srgbClr val="595959"/>
                </a:solidFill>
              </a:rPr>
              <a:t> storage and making things easier to read. Like ‘scratch paper.’  Consider the following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https://goo.gl/FMgdob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6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4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x + y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4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z + x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477750" y="2204400"/>
            <a:ext cx="542700" cy="2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750"/>
            <a:ext cx="9317201" cy="522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545925" y="4866975"/>
            <a:ext cx="5696100" cy="2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https://www.history.com/news/human-computers-women-at-nasa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Women of NASA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are containers for storing and / or referencing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can also be used to alias existing objects, functions, and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assign values to variables using the </a:t>
            </a: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assignment operator</a:t>
            </a:r>
            <a:r>
              <a:rPr lang="en"/>
              <a:t> (equal sign)</a:t>
            </a:r>
            <a:endParaRPr/>
          </a:p>
          <a:p>
            <a:pPr marL="3657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600" b="1"/>
              <a:t>=</a:t>
            </a:r>
            <a:endParaRPr sz="9600" b="1"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Officially, variable names in Python can be any length and can consist of uppercase and lowercase letters (A-Z, a-z), digits (0-9), and the underscore character (_). An additional restriction is that, although a variable name can contain digits, the first character of a variable name cannot be a digit.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401k_account = 'Z346rgGX'  </a:t>
            </a:r>
            <a:r>
              <a:rPr lang="en" sz="3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illegal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account_401k = 'Z346rgGX'  </a:t>
            </a:r>
            <a:r>
              <a:rPr lang="en" sz="3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OK</a:t>
            </a:r>
            <a:endParaRPr sz="3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3600" b="1">
              <a:solidFill>
                <a:srgbClr val="990000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2450" y="4703625"/>
            <a:ext cx="492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https://realpython.com/python-variables/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Case Sensitivity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Python is case-sensitive.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Consider the following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https://goo.gl/PJQana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x = 2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2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5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7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477750" y="2204400"/>
            <a:ext cx="542700" cy="2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Although Python doesn’t care what you name your variables (beyond the rules specified in the previous slide), there are some conventions that most people follow: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Ensure your variable names are mnemonic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“Snake case” for functions and variable names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first_name = 'Beyonce'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last_name = 'Knowles'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“Snake case” for file names too: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hello_world.py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72450" y="4703625"/>
            <a:ext cx="492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https://realpython.com/python-variables/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altLang="zh-CN" dirty="0"/>
              <a:t>Les </a:t>
            </a:r>
            <a:r>
              <a:rPr lang="en-GB" altLang="zh-CN" dirty="0" err="1"/>
              <a:t>cours</a:t>
            </a:r>
            <a:r>
              <a:rPr lang="en-GB" altLang="zh-CN" dirty="0"/>
              <a:t> </a:t>
            </a:r>
            <a:r>
              <a:rPr lang="en-GB" altLang="zh-CN" dirty="0" err="1"/>
              <a:t>fondamentaux</a:t>
            </a:r>
            <a:r>
              <a:rPr lang="en-GB" altLang="zh-CN" dirty="0"/>
              <a:t> de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guident</a:t>
            </a:r>
            <a:r>
              <a:rPr lang="en-GB" altLang="zh-CN" dirty="0"/>
              <a:t> </a:t>
            </a:r>
            <a:r>
              <a:rPr lang="en-GB" altLang="zh-CN" dirty="0" err="1"/>
              <a:t>souvent</a:t>
            </a:r>
            <a:r>
              <a:rPr lang="en-GB" altLang="zh-CN" dirty="0"/>
              <a:t> les </a:t>
            </a:r>
            <a:r>
              <a:rPr lang="en-GB" altLang="zh-CN" dirty="0" err="1"/>
              <a:t>étudiants</a:t>
            </a:r>
            <a:r>
              <a:rPr lang="en-GB" altLang="zh-CN" dirty="0"/>
              <a:t> </a:t>
            </a:r>
            <a:r>
              <a:rPr lang="en-GB" altLang="zh-CN" dirty="0" err="1"/>
              <a:t>en</a:t>
            </a:r>
            <a:r>
              <a:rPr lang="en-GB" altLang="zh-CN" dirty="0"/>
              <a:t> </a:t>
            </a:r>
            <a:r>
              <a:rPr lang="en-GB" altLang="zh-CN" dirty="0" err="1"/>
              <a:t>informatique</a:t>
            </a:r>
            <a:r>
              <a:rPr lang="en-GB" altLang="zh-CN" dirty="0"/>
              <a:t> à </a:t>
            </a:r>
            <a:r>
              <a:rPr lang="en-GB" altLang="zh-CN" dirty="0" err="1"/>
              <a:t>résoudre</a:t>
            </a:r>
            <a:r>
              <a:rPr lang="en-GB" altLang="zh-CN" dirty="0"/>
              <a:t> des </a:t>
            </a:r>
            <a:r>
              <a:rPr lang="en-GB" altLang="zh-CN" dirty="0" err="1"/>
              <a:t>problèmes</a:t>
            </a:r>
            <a:r>
              <a:rPr lang="en-GB" altLang="zh-CN" dirty="0"/>
              <a:t> </a:t>
            </a:r>
            <a:r>
              <a:rPr lang="en-GB" altLang="zh-CN" dirty="0" err="1"/>
              <a:t>élémentaires</a:t>
            </a:r>
            <a:r>
              <a:rPr lang="en-GB" altLang="zh-CN" dirty="0"/>
              <a:t> </a:t>
            </a:r>
            <a:r>
              <a:rPr lang="en-GB" altLang="zh-CN" dirty="0" err="1"/>
              <a:t>basés</a:t>
            </a:r>
            <a:r>
              <a:rPr lang="en-GB" altLang="zh-CN" dirty="0"/>
              <a:t> sur des </a:t>
            </a:r>
            <a:r>
              <a:rPr lang="en-GB" altLang="zh-CN" dirty="0" err="1"/>
              <a:t>langages</a:t>
            </a:r>
            <a:r>
              <a:rPr lang="en-GB" altLang="zh-CN" dirty="0"/>
              <a:t> de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spécifiques</a:t>
            </a:r>
            <a:r>
              <a:rPr lang="en-GB" altLang="zh-CN" dirty="0"/>
              <a:t>, </a:t>
            </a:r>
            <a:r>
              <a:rPr lang="en-GB" altLang="zh-CN" dirty="0" err="1"/>
              <a:t>nécessitant</a:t>
            </a:r>
            <a:r>
              <a:rPr lang="en-GB" altLang="zh-CN" dirty="0"/>
              <a:t> la pratique </a:t>
            </a:r>
            <a:r>
              <a:rPr lang="en-GB" altLang="zh-CN" dirty="0" err="1"/>
              <a:t>réfléchie</a:t>
            </a:r>
            <a:r>
              <a:rPr lang="en-GB" altLang="zh-CN" dirty="0"/>
              <a:t> suffisante avec la </a:t>
            </a:r>
            <a:r>
              <a:rPr lang="en-GB" altLang="zh-CN" dirty="0" err="1"/>
              <a:t>compréhension</a:t>
            </a:r>
            <a:r>
              <a:rPr lang="en-GB" altLang="zh-CN" dirty="0"/>
              <a:t> </a:t>
            </a:r>
            <a:r>
              <a:rPr lang="en-GB" altLang="zh-CN" dirty="0" err="1"/>
              <a:t>basique</a:t>
            </a:r>
            <a:r>
              <a:rPr lang="en-GB" altLang="zh-CN" dirty="0"/>
              <a:t> de </a:t>
            </a:r>
            <a:r>
              <a:rPr lang="en-GB" altLang="zh-CN" dirty="0" err="1"/>
              <a:t>l'analyse</a:t>
            </a:r>
            <a:r>
              <a:rPr lang="zh-CN" altLang="en-US" dirty="0"/>
              <a:t> </a:t>
            </a:r>
            <a:r>
              <a:rPr lang="en-GB" altLang="zh-CN" dirty="0" err="1"/>
              <a:t>algorithmique</a:t>
            </a:r>
            <a:r>
              <a:rPr lang="en-GB" altLang="zh-CN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Cependant</a:t>
            </a:r>
            <a:r>
              <a:rPr lang="en-GB" dirty="0"/>
              <a:t>, de </a:t>
            </a:r>
            <a:r>
              <a:rPr lang="en-GB" dirty="0" err="1"/>
              <a:t>nombreux</a:t>
            </a:r>
            <a:r>
              <a:rPr lang="en-GB" dirty="0"/>
              <a:t> </a:t>
            </a:r>
            <a:r>
              <a:rPr lang="en-GB" dirty="0" err="1"/>
              <a:t>étudiants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freinés</a:t>
            </a:r>
            <a:r>
              <a:rPr lang="en-GB" dirty="0"/>
              <a:t> dans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cours-là</a:t>
            </a:r>
            <a:r>
              <a:rPr lang="en-GB" dirty="0"/>
              <a:t> par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connaissances</a:t>
            </a:r>
            <a:r>
              <a:rPr lang="en-GB" dirty="0"/>
              <a:t> </a:t>
            </a:r>
            <a:r>
              <a:rPr lang="en-GB" dirty="0" err="1"/>
              <a:t>préalables</a:t>
            </a:r>
            <a:r>
              <a:rPr lang="en-GB" dirty="0"/>
              <a:t> </a:t>
            </a:r>
            <a:r>
              <a:rPr lang="en-GB" dirty="0" err="1"/>
              <a:t>plutôt</a:t>
            </a:r>
            <a:r>
              <a:rPr lang="en-GB" dirty="0"/>
              <a:t> que par la </a:t>
            </a:r>
            <a:r>
              <a:rPr lang="en-GB" dirty="0" err="1"/>
              <a:t>programmation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soi, </a:t>
            </a:r>
            <a:r>
              <a:rPr lang="en-GB" dirty="0" err="1"/>
              <a:t>comme</a:t>
            </a:r>
            <a:r>
              <a:rPr lang="en-GB" dirty="0"/>
              <a:t> le </a:t>
            </a:r>
            <a:r>
              <a:rPr lang="en-GB" dirty="0" err="1"/>
              <a:t>parcours</a:t>
            </a:r>
            <a:r>
              <a:rPr lang="en-GB" dirty="0"/>
              <a:t> </a:t>
            </a:r>
            <a:r>
              <a:rPr lang="en-GB" dirty="0" err="1"/>
              <a:t>éducatif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influencer </a:t>
            </a:r>
            <a:r>
              <a:rPr lang="en-GB" altLang="zh-CN" dirty="0" err="1"/>
              <a:t>considérablement</a:t>
            </a:r>
            <a:r>
              <a:rPr lang="en-GB" altLang="zh-CN" dirty="0"/>
              <a:t> </a:t>
            </a:r>
            <a:r>
              <a:rPr lang="en-GB" dirty="0"/>
              <a:t>de </a:t>
            </a:r>
            <a:r>
              <a:rPr lang="en-GB" altLang="zh-CN" dirty="0"/>
              <a:t>la pensée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Snake Case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428750" y="222640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Functions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divide_two_nums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(num, denom):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return num / denom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move_avatar_left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(dog):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dog.x -= 1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dog.redraw()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2"/>
          </p:nvPr>
        </p:nvSpPr>
        <p:spPr>
          <a:xfrm>
            <a:off x="428850" y="222640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Variables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time_left_til_end_of_class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35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'Jazmin'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'Morales'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Examples of snake case variables and functions: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Mnemonic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x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z = x * y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rate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time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distance = rate * time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print(distance)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read and reason about?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Mnemonic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x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solidFill>
                  <a:srgbClr val="99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z = x * x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rate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time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solidFill>
                  <a:srgbClr val="99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distance = rate * rate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print(distance)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detect errors?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the following statement into a sentence: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speed = 65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Put the number </a:t>
            </a:r>
            <a:r>
              <a:rPr lang="en" b="1"/>
              <a:t>65</a:t>
            </a:r>
            <a:r>
              <a:rPr lang="en"/>
              <a:t> into a container called </a:t>
            </a:r>
            <a:r>
              <a:rPr lang="en" b="1"/>
              <a:t>speed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or 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the number </a:t>
            </a:r>
            <a:r>
              <a:rPr lang="en" b="1"/>
              <a:t>65</a:t>
            </a:r>
            <a:r>
              <a:rPr lang="en"/>
              <a:t> to the variable </a:t>
            </a:r>
            <a:r>
              <a:rPr lang="en" b="1"/>
              <a:t>speed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78" name="Google Shape;178;p28"/>
          <p:cNvSpPr/>
          <p:nvPr/>
        </p:nvSpPr>
        <p:spPr>
          <a:xfrm flipH="1">
            <a:off x="4085625" y="1802850"/>
            <a:ext cx="1258200" cy="466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F39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assign multiple variables on the same line as follows: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speed1, speed2, speed3 = 65, 75, 45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...is the same as...</a:t>
            </a:r>
            <a:endParaRPr/>
          </a:p>
          <a:p>
            <a:pPr marL="3200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speed1 = 65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speed2 = 75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speed3 = 45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this scenario? </a:t>
            </a:r>
            <a:endParaRPr/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speed = 65		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miles per hour</a:t>
            </a:r>
            <a:endParaRPr sz="3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 = 3			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hours</a:t>
            </a:r>
            <a:endParaRPr sz="3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distance = speed * time</a:t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speed = 75</a:t>
            </a:r>
            <a:b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two speed buckets get created?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the value stored in distance update because the speed changed?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Visualize the execution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https://goo.gl/nPD9VQ</a:t>
            </a:r>
            <a:r>
              <a:rPr lang="en"/>
              <a:t>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1073425" y="1919775"/>
            <a:ext cx="542700" cy="161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Reserved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words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naming variables, you aren’t allowed to use reserved words. The following words have special meanings in Python.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         del         global      not       with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          elif        if          or        yield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      else        import      pass		  False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break       except      in          raise	  None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       finally     is          return	  True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continue    for         lambda      try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def         from        nonlocal    while   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words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course, you will know what all of these reserved words do and how to use them: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del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with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yield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pass	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raise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       finally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lambda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nonlocal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85633096-C684-2ECC-BD70-F16A5D59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4B27464-A01A-7AE7-88D4-1A01A3EA3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B1C85817-41D9-4C91-FC58-58980CE73C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26D0B2EB-252B-AF39-27D7-10BAF2178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altLang="zh-CN" dirty="0"/>
              <a:t>Par </a:t>
            </a:r>
            <a:r>
              <a:rPr lang="en-GB" altLang="zh-CN" dirty="0" err="1"/>
              <a:t>conséquent</a:t>
            </a:r>
            <a:r>
              <a:rPr lang="en-US" altLang="zh-CN" dirty="0"/>
              <a:t>, </a:t>
            </a:r>
            <a:r>
              <a:rPr lang="en-GB" altLang="zh-CN" dirty="0" err="1"/>
              <a:t>ce</a:t>
            </a:r>
            <a:r>
              <a:rPr lang="en-GB" altLang="zh-CN" dirty="0"/>
              <a:t> </a:t>
            </a:r>
            <a:r>
              <a:rPr lang="en-GB" altLang="zh-CN" dirty="0" err="1"/>
              <a:t>préliminaire</a:t>
            </a:r>
            <a:r>
              <a:rPr lang="en-GB" altLang="zh-CN" dirty="0"/>
              <a:t> se concentre sur les </a:t>
            </a:r>
            <a:r>
              <a:rPr lang="en-GB" altLang="zh-CN" dirty="0" err="1"/>
              <a:t>capacités</a:t>
            </a:r>
            <a:r>
              <a:rPr lang="en-GB" altLang="zh-CN" dirty="0"/>
              <a:t> et les concepts que les </a:t>
            </a:r>
            <a:r>
              <a:rPr lang="en-GB" altLang="zh-CN" dirty="0" err="1"/>
              <a:t>débutants</a:t>
            </a:r>
            <a:r>
              <a:rPr lang="en-GB" altLang="zh-CN" dirty="0"/>
              <a:t> </a:t>
            </a:r>
            <a:r>
              <a:rPr lang="en-GB" altLang="zh-CN" dirty="0" err="1"/>
              <a:t>manquent</a:t>
            </a:r>
            <a:r>
              <a:rPr lang="en-GB" altLang="zh-CN" dirty="0"/>
              <a:t> </a:t>
            </a:r>
            <a:r>
              <a:rPr lang="en-GB" altLang="zh-CN" dirty="0" err="1"/>
              <a:t>souvent</a:t>
            </a:r>
            <a:r>
              <a:rPr lang="en-GB" altLang="zh-CN" dirty="0"/>
              <a:t>. Nous </a:t>
            </a:r>
            <a:r>
              <a:rPr lang="en-GB" altLang="zh-CN" dirty="0" err="1"/>
              <a:t>vous</a:t>
            </a:r>
            <a:r>
              <a:rPr lang="en-GB" altLang="zh-CN" dirty="0"/>
              <a:t> </a:t>
            </a:r>
            <a:r>
              <a:rPr lang="en-GB" altLang="zh-CN" dirty="0" err="1"/>
              <a:t>conseillons</a:t>
            </a:r>
            <a:r>
              <a:rPr lang="en-GB" altLang="zh-CN" dirty="0"/>
              <a:t> de prendre </a:t>
            </a:r>
            <a:r>
              <a:rPr lang="en-GB" altLang="zh-CN" dirty="0" err="1"/>
              <a:t>cette</a:t>
            </a:r>
            <a:r>
              <a:rPr lang="en-GB" altLang="zh-CN" dirty="0"/>
              <a:t> </a:t>
            </a:r>
            <a:r>
              <a:rPr lang="en-GB" altLang="zh-CN" dirty="0" err="1"/>
              <a:t>leçon</a:t>
            </a:r>
            <a:r>
              <a:rPr lang="en-GB" altLang="zh-CN" dirty="0"/>
              <a:t> </a:t>
            </a:r>
            <a:r>
              <a:rPr lang="en-GB" altLang="zh-CN" dirty="0" err="1"/>
              <a:t>si</a:t>
            </a:r>
            <a:r>
              <a:rPr lang="en-GB" altLang="zh-CN" dirty="0"/>
              <a:t> </a:t>
            </a:r>
            <a:r>
              <a:rPr lang="en-GB" altLang="zh-CN" dirty="0" err="1"/>
              <a:t>besoin</a:t>
            </a:r>
            <a:r>
              <a:rPr lang="en-GB" altLang="zh-CN" dirty="0"/>
              <a:t> après </a:t>
            </a:r>
            <a:r>
              <a:rPr lang="en-GB" altLang="zh-CN" dirty="0" err="1"/>
              <a:t>avoir</a:t>
            </a:r>
            <a:r>
              <a:rPr lang="en-GB" altLang="zh-CN" dirty="0"/>
              <a:t> </a:t>
            </a:r>
            <a:r>
              <a:rPr lang="en-GB" altLang="zh-CN" dirty="0" err="1"/>
              <a:t>parcouru</a:t>
            </a:r>
            <a:r>
              <a:rPr lang="en-GB" altLang="zh-CN"/>
              <a:t> son résumé.</a:t>
            </a:r>
            <a:r>
              <a:rPr lang="en-GB"/>
              <a:t> </a:t>
            </a:r>
            <a:r>
              <a:rPr lang="en-GB" altLang="zh-CN" dirty="0"/>
              <a:t>La participation pour </a:t>
            </a:r>
            <a:r>
              <a:rPr lang="en-GB" altLang="zh-CN" dirty="0" err="1"/>
              <a:t>vérifier</a:t>
            </a:r>
            <a:r>
              <a:rPr lang="en-GB" altLang="zh-CN" dirty="0"/>
              <a:t> </a:t>
            </a:r>
            <a:r>
              <a:rPr lang="en-GB" altLang="zh-CN" dirty="0" err="1"/>
              <a:t>votre</a:t>
            </a:r>
            <a:r>
              <a:rPr lang="en-GB" altLang="zh-CN" dirty="0"/>
              <a:t> </a:t>
            </a:r>
            <a:r>
              <a:rPr lang="en-GB" altLang="zh-CN" dirty="0" err="1"/>
              <a:t>compréhension</a:t>
            </a:r>
            <a:r>
              <a:rPr lang="en-GB" altLang="zh-CN" dirty="0"/>
              <a:t> de la </a:t>
            </a:r>
            <a:r>
              <a:rPr lang="en-GB" altLang="zh-CN" dirty="0" err="1"/>
              <a:t>programmation</a:t>
            </a:r>
            <a:r>
              <a:rPr lang="en-GB" altLang="zh-CN" dirty="0"/>
              <a:t> </a:t>
            </a:r>
            <a:r>
              <a:rPr lang="en-GB" altLang="zh-CN" dirty="0" err="1"/>
              <a:t>est</a:t>
            </a:r>
            <a:r>
              <a:rPr lang="en-GB" altLang="zh-CN" dirty="0"/>
              <a:t> </a:t>
            </a:r>
            <a:r>
              <a:rPr lang="en-GB" altLang="zh-CN" dirty="0" err="1"/>
              <a:t>encouragée</a:t>
            </a:r>
            <a:r>
              <a:rPr lang="en-GB" altLang="zh-CN" dirty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0134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Operators are special symbols that carry out arithmetic or logical computation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value(s) that the operator operates on is called the operand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7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37"/>
          <p:cNvCxnSpPr>
            <a:stCxn id="243" idx="2"/>
            <a:endCxn id="24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7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7"/>
          <p:cNvCxnSpPr>
            <a:stCxn id="246" idx="2"/>
            <a:endCxn id="24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871325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320150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7"/>
          <p:cNvCxnSpPr>
            <a:stCxn id="252" idx="2"/>
            <a:endCxn id="254" idx="0"/>
          </p:cNvCxnSpPr>
          <p:nvPr/>
        </p:nvCxnSpPr>
        <p:spPr>
          <a:xfrm>
            <a:off x="4674238" y="2473425"/>
            <a:ext cx="28200" cy="6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/>
          <p:nvPr/>
        </p:nvSpPr>
        <p:spPr>
          <a:xfrm>
            <a:off x="4053800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8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38"/>
          <p:cNvCxnSpPr>
            <a:stCxn id="263" idx="2"/>
            <a:endCxn id="26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8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8"/>
          <p:cNvCxnSpPr>
            <a:stCxn id="266" idx="2"/>
            <a:endCxn id="26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8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169675" y="314707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2871325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5623250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532015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8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38"/>
          <p:cNvCxnSpPr>
            <a:stCxn id="272" idx="2"/>
            <a:endCxn id="274" idx="0"/>
          </p:cNvCxnSpPr>
          <p:nvPr/>
        </p:nvCxnSpPr>
        <p:spPr>
          <a:xfrm>
            <a:off x="4674238" y="2473425"/>
            <a:ext cx="28200" cy="6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8"/>
          <p:cNvSpPr/>
          <p:nvPr/>
        </p:nvSpPr>
        <p:spPr>
          <a:xfrm>
            <a:off x="4428107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405380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9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39"/>
          <p:cNvCxnSpPr>
            <a:stCxn id="283" idx="2"/>
            <a:endCxn id="28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9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9"/>
          <p:cNvCxnSpPr>
            <a:stCxn id="286" idx="2"/>
            <a:endCxn id="28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9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3169675" y="314707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2871325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5623250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532015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9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39"/>
          <p:cNvCxnSpPr>
            <a:stCxn id="292" idx="2"/>
            <a:endCxn id="294" idx="0"/>
          </p:cNvCxnSpPr>
          <p:nvPr/>
        </p:nvCxnSpPr>
        <p:spPr>
          <a:xfrm>
            <a:off x="4674238" y="2473425"/>
            <a:ext cx="28200" cy="6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9"/>
          <p:cNvSpPr/>
          <p:nvPr/>
        </p:nvSpPr>
        <p:spPr>
          <a:xfrm>
            <a:off x="4428107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405380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200">
                <a:solidFill>
                  <a:srgbClr val="333333"/>
                </a:solidFill>
              </a:rPr>
            </a:br>
            <a:endParaRPr sz="2200"/>
          </a:p>
        </p:txBody>
      </p:sp>
      <p:sp>
        <p:nvSpPr>
          <p:cNvPr id="302" name="Google Shape;30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303" name="Google Shape;303;p40"/>
          <p:cNvGraphicFramePr/>
          <p:nvPr/>
        </p:nvGraphicFramePr>
        <p:xfrm>
          <a:off x="311700" y="1017725"/>
          <a:ext cx="8520600" cy="3416375"/>
        </p:xfrm>
        <a:graphic>
          <a:graphicData uri="http://schemas.openxmlformats.org/drawingml/2006/table">
            <a:tbl>
              <a:tblPr>
                <a:noFill/>
                <a:tableStyleId>{6ECED9C7-30F6-4292-8BC6-E6A3E4056B4C}</a:tableStyleId>
              </a:tblPr>
              <a:tblGrid>
                <a:gridCol w="4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Adds values on either side of the operator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Subtracts right hand operand from left hand operand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Multiplies values on either side of the operator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Performs exponential (power) calculation on operators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Modulus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operand</a:t>
                      </a: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; returns remainder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//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Quotient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operand; returns quotient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evaluates expressions as is done in mathematics. After precedence rules, expressions are evaluated left to right.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311" name="Google Shape;311;p41"/>
          <p:cNvGraphicFramePr/>
          <p:nvPr/>
        </p:nvGraphicFramePr>
        <p:xfrm>
          <a:off x="952500" y="2453350"/>
          <a:ext cx="7238975" cy="1892688"/>
        </p:xfrm>
        <a:graphic>
          <a:graphicData uri="http://schemas.openxmlformats.org/drawingml/2006/table">
            <a:tbl>
              <a:tblPr>
                <a:noFill/>
                <a:tableStyleId>{6ECED9C7-30F6-4292-8BC6-E6A3E4056B4C}</a:tableStyleId>
              </a:tblPr>
              <a:tblGrid>
                <a:gridCol w="48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Parenthesis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Exponentiation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*, /, %, //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Multiplication, division, remainder, quotient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+, -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Addition, subtraction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18" name="Google Shape;31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25" name="Google Shape;32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3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34" name="Google Shape;33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22D1C-C6B2-8E9B-7832-71AE3E47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78B1E-2996-F1A3-C8F4-90D988D2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5FC54-E5C4-AC52-5FF6-899E8BE7D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FA8F63-19A7-3C72-BAF1-673355BA6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8461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45" name="Google Shape;345;p45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5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5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55" name="Google Shape;35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56" name="Google Shape;356;p46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6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3509200" y="341907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67" name="Google Shape;36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68" name="Google Shape;368;p47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7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7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7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7"/>
          <p:cNvSpPr/>
          <p:nvPr/>
        </p:nvSpPr>
        <p:spPr>
          <a:xfrm>
            <a:off x="3509200" y="341907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7"/>
          <p:cNvSpPr/>
          <p:nvPr/>
        </p:nvSpPr>
        <p:spPr>
          <a:xfrm>
            <a:off x="3509200" y="4141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79" name="Google Shape;37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9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float data type</a:t>
            </a:r>
            <a:br>
              <a:rPr lang="en" sz="1800" b="1"/>
            </a:b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 = 2.5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score.as_integer_ratio()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(5, 2)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score.upper()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File "&lt;stdin&gt;", line 1, in &lt;module&gt; AttributeError: 'float' object has no attribute 'upper'</a:t>
            </a:r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string data type</a:t>
            </a:r>
            <a:br>
              <a:rPr lang="en" sz="1800" b="1"/>
            </a:br>
            <a:br>
              <a:rPr lang="en" sz="1800" b="1"/>
            </a:b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 = 'sarah'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name.upper()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'SARAH'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name.as_integer_ratio()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  File "&lt;stdin&gt;", line 1, in &lt;module&gt; AttributeError: 'str' object has no attribute 'as_integer_ratio'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89" name="Google Shape;38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type of data has its own “powers.” For example, floats have extra functionality that strings don’t have (and vice versa):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Similarly, operators work differently on different data types: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2 + 2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+ '2'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'22'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2 * 40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80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* 40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'2222222222222222222222222222222222222222'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+ 2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File "&lt;stdin&gt;", line 1, in &lt;module&gt; TypeError: can only concatenate str (not "int") to 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Operators and Data Types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lecture03/01_numbers.py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lecture03/02_strings.py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lecture03/03_booleans.py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lecture03/04_detecting_data_types.py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lecture03/05_converting_between_datatypes.py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lecture03/06_arithmetic_operators.py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lecture03/07_assignment_operators.py</a:t>
            </a:r>
            <a:endParaRPr sz="1600"/>
          </a:p>
        </p:txBody>
      </p:sp>
      <p:sp>
        <p:nvSpPr>
          <p:cNvPr id="403" name="Google Shape;40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Operators and Data Types</a:t>
            </a:r>
            <a:endParaRPr/>
          </a:p>
        </p:txBody>
      </p:sp>
      <p:sp>
        <p:nvSpPr>
          <p:cNvPr id="409" name="Google Shape;40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run these scripts on your own time and study what they do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they’re probably not particularly meaningful yet (since we’re not yet using them to do useful things), you will likely refer back to these scripts a little later in the quarter as a reference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Ask questions if you don’t understand — either in class, on Piazza (feel free to post anonymously), or in office hours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423" name="Google Shape;42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has a number of built-in functions, which you can learn more about by reading the Python 3.x </a:t>
            </a:r>
            <a:r>
              <a:rPr lang="en" u="sng">
                <a:solidFill>
                  <a:schemeClr val="hlink"/>
                </a:solidFill>
                <a:hlinkClick r:id="rId3"/>
              </a:rPr>
              <a:t>reference guide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can take inputs (i.e. data), return results, modify a program’s state (we’ll talk more about state next week), output information, or all of the above.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lecture, we will introduce built-in functions that instantiate three of the most fundamental things that programs do: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Outputting information — </a:t>
            </a:r>
            <a:r>
              <a:rPr lang="en" sz="1600" b="1"/>
              <a:t>print()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Asking for information from a user — </a:t>
            </a:r>
            <a:r>
              <a:rPr lang="en" sz="1600" b="1"/>
              <a:t>input()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Converting between data types — </a:t>
            </a:r>
            <a:r>
              <a:rPr lang="en" sz="1600" b="1"/>
              <a:t>int(), float(), bool(), and str()</a:t>
            </a:r>
            <a:endParaRPr sz="1600" b="1"/>
          </a:p>
        </p:txBody>
      </p:sp>
      <p:sp>
        <p:nvSpPr>
          <p:cNvPr id="424" name="Google Shape;4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1FBDD0B3-5F0B-D7CA-0784-5EDC91BFC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2BF020BC-8843-3C72-92D8-2CCFB0E2B7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Résumé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19013C54-0749-437E-8251-C3E948AA70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CBB2E5BD-DF9F-1EFF-A547-743FE62DF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CN" dirty="0"/>
              <a:t>...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1717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Outputting Information: print()</a:t>
            </a:r>
            <a:endParaRPr/>
          </a:p>
        </p:txBody>
      </p:sp>
      <p:sp>
        <p:nvSpPr>
          <p:cNvPr id="430" name="Google Shape;43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431" name="Google Shape;43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function outputs text to the screen, and is useful for outputting the value of variables or for communicating information to your user (in the case of a text-based interface). Some notes on how to use it: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requires 0 or more positional arguments, but accepts as may as you want.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has a variety of keyword (optional) arguments (e.g. </a:t>
            </a:r>
            <a:r>
              <a:rPr lang="en" i="1"/>
              <a:t>sep</a:t>
            </a:r>
            <a:r>
              <a:rPr lang="en"/>
              <a:t>, </a:t>
            </a:r>
            <a:r>
              <a:rPr lang="en" i="1"/>
              <a:t>end</a:t>
            </a:r>
            <a:r>
              <a:rPr lang="en"/>
              <a:t>, </a:t>
            </a:r>
            <a:r>
              <a:rPr lang="en" i="1"/>
              <a:t>file</a:t>
            </a:r>
            <a:r>
              <a:rPr lang="en"/>
              <a:t>, etc.) that allow you to further customize </a:t>
            </a:r>
            <a:r>
              <a:rPr lang="en" i="1" u="sng"/>
              <a:t>how</a:t>
            </a:r>
            <a:r>
              <a:rPr lang="en"/>
              <a:t> you want to print information.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print() does not return a value, but instead prints information to the terminal.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437" name="Google Shape;437;p56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PRINT DEMO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lecture03/08_print_function.py</a:t>
            </a:r>
            <a:endParaRPr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Information: input()</a:t>
            </a:r>
            <a:endParaRPr/>
          </a:p>
        </p:txBody>
      </p:sp>
      <p:sp>
        <p:nvSpPr>
          <p:cNvPr id="443" name="Google Shape;44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built-in input() function is useful if you need your program to ask your user for information. input() prompts the user for some data, and returns what the user typed as a string, that can be stored in a variable.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give the function an optional argument, which specifies the message that will be displayed to the user.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If you want to treat what the user inputted as a number (or some other data type), you need to manually convert the user’s input to the correct data type.</a:t>
            </a:r>
            <a:endParaRPr/>
          </a:p>
        </p:txBody>
      </p:sp>
      <p:sp>
        <p:nvSpPr>
          <p:cNvPr id="444" name="Google Shape;44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INPUT DEMO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lecture03/scripts/09_input_function.py</a:t>
            </a:r>
            <a:endParaRPr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int(), float(), bool(), and string()</a:t>
            </a:r>
            <a:endParaRPr/>
          </a:p>
        </p:txBody>
      </p:sp>
      <p:sp>
        <p:nvSpPr>
          <p:cNvPr id="456" name="Google Shape;45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int(), float(), bool(), and string() are functions that convert between data types.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instance, if you use the input() function to ask your user your for two numbers that you ultimately plan to add or multiply together, you have to remember: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input() function will always return the user’s input as a string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Therefore, you will have to manually convert each user-specified “number” to an int() or a float() before you can do any mathematical operations on them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Remember: you have to know the data type you’re working with in order to use the various operators  </a:t>
            </a:r>
            <a:endParaRPr/>
          </a:p>
        </p:txBody>
      </p:sp>
      <p:sp>
        <p:nvSpPr>
          <p:cNvPr id="457" name="Google Shape;45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Comments</a:t>
            </a:r>
            <a:endParaRPr/>
          </a:p>
        </p:txBody>
      </p:sp>
      <p:sp>
        <p:nvSpPr>
          <p:cNvPr id="464" name="Google Shape;46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470" name="Google Shape;47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There are two ways to do comments. For longer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comments, please feel free to use the "docstring"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notation: three quotes at the beginning of the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comment, three quotes at the end.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use the pound sign for smaller comments!</a:t>
            </a:r>
            <a:endParaRPr sz="2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71" name="Google Shape;47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477" name="Google Shape;477;p62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CONFIGURE YOUR </a:t>
            </a:r>
            <a:br>
              <a:rPr lang="en" sz="3000"/>
            </a:br>
            <a:r>
              <a:rPr lang="en" sz="3000"/>
              <a:t>PYTHON ENVIRONMENT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INSTALLATION INSTRUCTIONS ON THE </a:t>
            </a:r>
            <a:br>
              <a:rPr lang="en" sz="1600"/>
            </a:br>
            <a:r>
              <a:rPr lang="en" sz="1600"/>
              <a:t>PART 1 of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HOMEWORK 1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DEBB-F2D3-2AD5-7CAD-2004C1B1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5745E-3AD4-FAFD-DF4B-B5F0650F0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A3F8C-CC8E-BEF2-2A24-7ACF80F34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76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E15E-A0D5-C1EC-7233-DB770DE0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55E42-C380-7285-5606-671E7A81E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8BCBE-AB2E-2DCA-1CFD-66089C8117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3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made up of different kinds of “words” ~ atoms, which can be used to construct sentences and paragraphs (statements and code blocks). Some types of ‘words’ in Python include:</a:t>
            </a:r>
            <a:endParaRPr dirty="0"/>
          </a:p>
          <a:p>
            <a:pPr marL="18288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constants </a:t>
            </a:r>
            <a:r>
              <a:rPr lang="en" dirty="0">
                <a:solidFill>
                  <a:srgbClr val="CCCCCC"/>
                </a:solidFill>
              </a:rPr>
              <a:t>are values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variables</a:t>
            </a:r>
            <a:r>
              <a:rPr lang="en" dirty="0">
                <a:solidFill>
                  <a:srgbClr val="CCCCCC"/>
                </a:solidFill>
              </a:rPr>
              <a:t> hold things inside of them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reserved words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operators</a:t>
            </a:r>
            <a:r>
              <a:rPr lang="en" dirty="0">
                <a:solidFill>
                  <a:srgbClr val="CCCCCC"/>
                </a:solidFill>
              </a:rPr>
              <a:t> perform actions</a:t>
            </a:r>
            <a:endParaRPr dirty="0">
              <a:solidFill>
                <a:srgbClr val="D9D9D9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built-in functions </a:t>
            </a:r>
            <a:r>
              <a:rPr lang="en" dirty="0">
                <a:solidFill>
                  <a:srgbClr val="CCCCCC"/>
                </a:solidFill>
              </a:rPr>
              <a:t>perform actions</a:t>
            </a:r>
            <a:endParaRPr dirty="0">
              <a:solidFill>
                <a:srgbClr val="CCCCCC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modules</a:t>
            </a:r>
            <a:endParaRPr dirty="0"/>
          </a:p>
        </p:txBody>
      </p:sp>
      <p:grpSp>
        <p:nvGrpSpPr>
          <p:cNvPr id="65" name="Google Shape;65;p14"/>
          <p:cNvGrpSpPr/>
          <p:nvPr/>
        </p:nvGrpSpPr>
        <p:grpSpPr>
          <a:xfrm>
            <a:off x="6093925" y="2432775"/>
            <a:ext cx="1187700" cy="1445700"/>
            <a:chOff x="5636725" y="2432775"/>
            <a:chExt cx="1187700" cy="1445700"/>
          </a:xfrm>
        </p:grpSpPr>
        <p:sp>
          <p:nvSpPr>
            <p:cNvPr id="66" name="Google Shape;66;p14"/>
            <p:cNvSpPr/>
            <p:nvPr/>
          </p:nvSpPr>
          <p:spPr>
            <a:xfrm>
              <a:off x="5636725" y="2432775"/>
              <a:ext cx="224100" cy="14457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051325" y="2937025"/>
              <a:ext cx="773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Rubik"/>
                  <a:ea typeface="Rubik"/>
                  <a:cs typeface="Rubik"/>
                  <a:sym typeface="Rubik"/>
                </a:rPr>
                <a:t>TODAY</a:t>
              </a:r>
              <a:endParaRPr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59627FC0-E55B-2F4E-6C08-DFE10367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7F0DBCBF-9ACA-51D6-434F-52A7EE872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Words / Atoms of Programming</a:t>
            </a:r>
            <a:endParaRPr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98E8D85C-AA15-7CAA-6173-742D698123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84794C26-9573-94F6-851B-63A22B1F6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made up of different kinds of “words” ~ atoms, which can be used to construct sentences and paragraphs (statements and code blocks). Some types of ‘words’ in Python include:</a:t>
            </a:r>
            <a:endParaRPr dirty="0"/>
          </a:p>
          <a:p>
            <a:pPr marL="18288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constants </a:t>
            </a:r>
            <a:r>
              <a:rPr lang="en" dirty="0">
                <a:solidFill>
                  <a:srgbClr val="CCCCCC"/>
                </a:solidFill>
              </a:rPr>
              <a:t>are values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variables</a:t>
            </a:r>
            <a:r>
              <a:rPr lang="en" dirty="0">
                <a:solidFill>
                  <a:srgbClr val="CCCCCC"/>
                </a:solidFill>
              </a:rPr>
              <a:t> hold things inside of them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reserved words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operators</a:t>
            </a:r>
            <a:r>
              <a:rPr lang="en" dirty="0">
                <a:solidFill>
                  <a:srgbClr val="CCCCCC"/>
                </a:solidFill>
              </a:rPr>
              <a:t> perform actions</a:t>
            </a:r>
            <a:endParaRPr dirty="0">
              <a:solidFill>
                <a:srgbClr val="D9D9D9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built-in functions </a:t>
            </a:r>
            <a:r>
              <a:rPr lang="en" dirty="0">
                <a:solidFill>
                  <a:srgbClr val="CCCCCC"/>
                </a:solidFill>
              </a:rPr>
              <a:t>perform actions</a:t>
            </a:r>
            <a:endParaRPr dirty="0">
              <a:solidFill>
                <a:srgbClr val="CCCCCC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modules</a:t>
            </a:r>
            <a:endParaRPr dirty="0"/>
          </a:p>
        </p:txBody>
      </p:sp>
      <p:grpSp>
        <p:nvGrpSpPr>
          <p:cNvPr id="65" name="Google Shape;65;p14">
            <a:extLst>
              <a:ext uri="{FF2B5EF4-FFF2-40B4-BE49-F238E27FC236}">
                <a16:creationId xmlns:a16="http://schemas.microsoft.com/office/drawing/2014/main" id="{70335850-AEAA-3275-9704-E12349CFF182}"/>
              </a:ext>
            </a:extLst>
          </p:cNvPr>
          <p:cNvGrpSpPr/>
          <p:nvPr/>
        </p:nvGrpSpPr>
        <p:grpSpPr>
          <a:xfrm>
            <a:off x="6093925" y="2432775"/>
            <a:ext cx="1187700" cy="1445700"/>
            <a:chOff x="5636725" y="2432775"/>
            <a:chExt cx="1187700" cy="1445700"/>
          </a:xfrm>
        </p:grpSpPr>
        <p:sp>
          <p:nvSpPr>
            <p:cNvPr id="66" name="Google Shape;66;p14">
              <a:extLst>
                <a:ext uri="{FF2B5EF4-FFF2-40B4-BE49-F238E27FC236}">
                  <a16:creationId xmlns:a16="http://schemas.microsoft.com/office/drawing/2014/main" id="{4A97716B-AD34-A517-B398-BF779F35F4C5}"/>
                </a:ext>
              </a:extLst>
            </p:cNvPr>
            <p:cNvSpPr/>
            <p:nvPr/>
          </p:nvSpPr>
          <p:spPr>
            <a:xfrm>
              <a:off x="5636725" y="2432775"/>
              <a:ext cx="224100" cy="14457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7" name="Google Shape;67;p14">
              <a:extLst>
                <a:ext uri="{FF2B5EF4-FFF2-40B4-BE49-F238E27FC236}">
                  <a16:creationId xmlns:a16="http://schemas.microsoft.com/office/drawing/2014/main" id="{C9B48BE8-63B7-3992-FAC7-679C16E9114B}"/>
                </a:ext>
              </a:extLst>
            </p:cNvPr>
            <p:cNvSpPr txBox="1"/>
            <p:nvPr/>
          </p:nvSpPr>
          <p:spPr>
            <a:xfrm>
              <a:off x="6051325" y="2937025"/>
              <a:ext cx="773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Rubik"/>
                  <a:ea typeface="Rubik"/>
                  <a:cs typeface="Rubik"/>
                  <a:sym typeface="Rubik"/>
                </a:rPr>
                <a:t>TODAY</a:t>
              </a:r>
              <a:endParaRPr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2651</Words>
  <Application>Microsoft Macintosh PowerPoint</Application>
  <PresentationFormat>全屏显示(16:9)</PresentationFormat>
  <Paragraphs>413</Paragraphs>
  <Slides>57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Rubik</vt:lpstr>
      <vt:lpstr>Arial</vt:lpstr>
      <vt:lpstr>Consolas</vt:lpstr>
      <vt:lpstr>Rubik Medium</vt:lpstr>
      <vt:lpstr>Open Sans SemiBold</vt:lpstr>
      <vt:lpstr>Oswald Medium</vt:lpstr>
      <vt:lpstr>Oswald</vt:lpstr>
      <vt:lpstr>Open Sans</vt:lpstr>
      <vt:lpstr>Northwestern Template</vt:lpstr>
      <vt:lpstr>Pensée Computationnelle dans les Activités Routinières</vt:lpstr>
      <vt:lpstr>Motivation</vt:lpstr>
      <vt:lpstr>Motivation</vt:lpstr>
      <vt:lpstr>PowerPoint 演示文稿</vt:lpstr>
      <vt:lpstr>Résumé</vt:lpstr>
      <vt:lpstr>PowerPoint 演示文稿</vt:lpstr>
      <vt:lpstr>PowerPoint 演示文稿</vt:lpstr>
      <vt:lpstr>Motivation</vt:lpstr>
      <vt:lpstr>Understanding the Words / Atoms of Programming</vt:lpstr>
      <vt:lpstr>Outline</vt:lpstr>
      <vt:lpstr>Outline</vt:lpstr>
      <vt:lpstr>Constants ~ Values </vt:lpstr>
      <vt:lpstr>Outline</vt:lpstr>
      <vt:lpstr>Variables</vt:lpstr>
      <vt:lpstr>The Women of NASA</vt:lpstr>
      <vt:lpstr>Variables</vt:lpstr>
      <vt:lpstr>Naming Variables</vt:lpstr>
      <vt:lpstr>Naming Variables: Case Sensitivity</vt:lpstr>
      <vt:lpstr>Naming Variables</vt:lpstr>
      <vt:lpstr>Naming Variables: Snake Case</vt:lpstr>
      <vt:lpstr>Naming Variables: Mnemonic</vt:lpstr>
      <vt:lpstr>Naming Variables: Mnemonic</vt:lpstr>
      <vt:lpstr>Variables</vt:lpstr>
      <vt:lpstr>Variables</vt:lpstr>
      <vt:lpstr>Variables</vt:lpstr>
      <vt:lpstr>Outline</vt:lpstr>
      <vt:lpstr>Reserved words</vt:lpstr>
      <vt:lpstr>Reserved words</vt:lpstr>
      <vt:lpstr>Outline</vt:lpstr>
      <vt:lpstr>Operators</vt:lpstr>
      <vt:lpstr>Example 1: Evaluate this expression (operator)</vt:lpstr>
      <vt:lpstr>Example 1: Evaluate this expression (operator)</vt:lpstr>
      <vt:lpstr>Example 1: Evaluate this expression (operator)</vt:lpstr>
      <vt:lpstr>Example 1: Evaluate this expression (operator)</vt:lpstr>
      <vt:lpstr>Arithmetic Operators</vt:lpstr>
      <vt:lpstr>Operator Precedence</vt:lpstr>
      <vt:lpstr>Order of Operations</vt:lpstr>
      <vt:lpstr>Order of Operations</vt:lpstr>
      <vt:lpstr>Order of Operations</vt:lpstr>
      <vt:lpstr>Order of Operations</vt:lpstr>
      <vt:lpstr>Order of Operations</vt:lpstr>
      <vt:lpstr>Order of Operations</vt:lpstr>
      <vt:lpstr>Outline</vt:lpstr>
      <vt:lpstr>Data Types </vt:lpstr>
      <vt:lpstr>Data Types </vt:lpstr>
      <vt:lpstr>Demo: Operators and Data Types</vt:lpstr>
      <vt:lpstr>Demo: Operators and Data Types</vt:lpstr>
      <vt:lpstr>Outline</vt:lpstr>
      <vt:lpstr>Built-In Functions</vt:lpstr>
      <vt:lpstr>Outputting Information: print()</vt:lpstr>
      <vt:lpstr>PowerPoint 演示文稿</vt:lpstr>
      <vt:lpstr>Asking for Information: input()</vt:lpstr>
      <vt:lpstr>PowerPoint 演示文稿</vt:lpstr>
      <vt:lpstr>int(), float(), bool(), and string()</vt:lpstr>
      <vt:lpstr>Outline</vt:lpstr>
      <vt:lpstr>Comments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Saisyc Chiang</cp:lastModifiedBy>
  <cp:revision>19</cp:revision>
  <cp:lastPrinted>2025-07-03T14:25:55Z</cp:lastPrinted>
  <dcterms:modified xsi:type="dcterms:W3CDTF">2025-07-07T18:51:12Z</dcterms:modified>
</cp:coreProperties>
</file>