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307" r:id="rId3"/>
    <p:sldId id="312" r:id="rId4"/>
    <p:sldId id="313" r:id="rId5"/>
    <p:sldId id="311" r:id="rId6"/>
    <p:sldId id="308" r:id="rId7"/>
    <p:sldId id="309" r:id="rId8"/>
    <p:sldId id="310" r:id="rId9"/>
    <p:sldId id="257" r:id="rId10"/>
    <p:sldId id="306"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Lst>
  <p:sldSz cx="9144000" cy="5143500" type="screen16x9"/>
  <p:notesSz cx="6858000" cy="9144000"/>
  <p:embeddedFontLst>
    <p:embeddedFont>
      <p:font typeface="SimHei" panose="02010609060101010101" pitchFamily="49" charset="-122"/>
      <p:regular r:id="rId61"/>
    </p:embeddedFont>
    <p:embeddedFont>
      <p:font typeface="Consolas" panose="020B0609020204030204" pitchFamily="49" charset="0"/>
      <p:regular r:id="rId62"/>
      <p:bold r:id="rId63"/>
      <p:italic r:id="rId64"/>
      <p:boldItalic r:id="rId65"/>
    </p:embeddedFont>
    <p:embeddedFont>
      <p:font typeface="Open Sans" pitchFamily="2" charset="0"/>
      <p:regular r:id="rId66"/>
      <p:bold r:id="rId67"/>
      <p:italic r:id="rId68"/>
      <p:boldItalic r:id="rId69"/>
    </p:embeddedFont>
    <p:embeddedFont>
      <p:font typeface="Open Sans SemiBold" pitchFamily="2" charset="0"/>
      <p:regular r:id="rId70"/>
      <p:bold r:id="rId71"/>
      <p:italic r:id="rId72"/>
      <p:boldItalic r:id="rId73"/>
    </p:embeddedFont>
    <p:embeddedFont>
      <p:font typeface="Oswald" pitchFamily="2" charset="0"/>
      <p:regular r:id="rId74"/>
      <p:bold r:id="rId75"/>
    </p:embeddedFont>
    <p:embeddedFont>
      <p:font typeface="Oswald Medium" pitchFamily="2" charset="0"/>
      <p:regular r:id="rId76"/>
      <p:bold r:id="rId77"/>
    </p:embeddedFont>
    <p:embeddedFont>
      <p:font typeface="Rubik" pitchFamily="2" charset="-79"/>
      <p:regular r:id="rId78"/>
      <p:bold r:id="rId79"/>
      <p:italic r:id="rId80"/>
      <p:boldItalic r:id="rId81"/>
    </p:embeddedFont>
    <p:embeddedFont>
      <p:font typeface="Rubik Medium" pitchFamily="2" charset="-79"/>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CED9C7-30F6-4292-8BC6-E6A3E4056B4C}">
  <a:tblStyle styleId="{6ECED9C7-30F6-4292-8BC6-E6A3E4056B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p:restoredTop sz="94721"/>
  </p:normalViewPr>
  <p:slideViewPr>
    <p:cSldViewPr snapToGrid="0">
      <p:cViewPr varScale="1">
        <p:scale>
          <a:sx n="145" d="100"/>
          <a:sy n="145"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84" Type="http://schemas.openxmlformats.org/officeDocument/2006/relationships/font" Target="fonts/font24.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4.fntdata"/><Relationship Id="rId79" Type="http://schemas.openxmlformats.org/officeDocument/2006/relationships/font" Target="fonts/font19.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font" Target="fonts/font20.fntdata"/><Relationship Id="rId85"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83" Type="http://schemas.openxmlformats.org/officeDocument/2006/relationships/font" Target="fonts/font23.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font" Target="fonts/font18.fntdata"/><Relationship Id="rId81" Type="http://schemas.openxmlformats.org/officeDocument/2006/relationships/font" Target="fonts/font21.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6.fntdata"/><Relationship Id="rId87" Type="http://schemas.openxmlformats.org/officeDocument/2006/relationships/viewProps" Target="viewProps.xml"/><Relationship Id="rId61" Type="http://schemas.openxmlformats.org/officeDocument/2006/relationships/font" Target="fonts/font1.fntdata"/><Relationship Id="rId82" Type="http://schemas.openxmlformats.org/officeDocument/2006/relationships/font" Target="fonts/font22.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aa7a387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aa7a387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c44ad548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c44ad548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[Photo of women “computers” — who worked at NASA, starting in 1935]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aa7a3879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aa7a387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aa7a3879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aa7a3879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c44ad54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c44ad54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aa7a3879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aa7a3879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c44ad548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c44ad548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aa7a3879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aa7a3879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c44ad5481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c44ad5481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aa7a3879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aa7a387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bf4a1efb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c44ad5481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c44ad5481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aa7a3879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aa7a3879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553e3fc9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553e3fc9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aa7a3879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aa7a3879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wouldn’t name your child “nevermind” or “wait” or “stop”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553e3fc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553e3fc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wouldn’t name your child “nevermind” or “wait” or “stop”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553e3fc9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553e3fc9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553e3fc9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553e3fc9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553e3fc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553e3fc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553e3fc9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553e3fc9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553e3fc9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553e3fc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72ECD20F-3701-4B2F-ED17-FE849C04EAE6}"/>
            </a:ext>
          </a:extLst>
        </p:cNvPr>
        <p:cNvGrpSpPr/>
        <p:nvPr/>
      </p:nvGrpSpPr>
      <p:grpSpPr>
        <a:xfrm>
          <a:off x="0" y="0"/>
          <a:ext cx="0" cy="0"/>
          <a:chOff x="0" y="0"/>
          <a:chExt cx="0" cy="0"/>
        </a:xfrm>
      </p:grpSpPr>
      <p:sp>
        <p:nvSpPr>
          <p:cNvPr id="59" name="Google Shape;59;g4bf4a1efb7_0_29:notes">
            <a:extLst>
              <a:ext uri="{FF2B5EF4-FFF2-40B4-BE49-F238E27FC236}">
                <a16:creationId xmlns:a16="http://schemas.microsoft.com/office/drawing/2014/main" id="{36C71EE7-138C-6BE4-8613-DA262FF8AC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a:extLst>
              <a:ext uri="{FF2B5EF4-FFF2-40B4-BE49-F238E27FC236}">
                <a16:creationId xmlns:a16="http://schemas.microsoft.com/office/drawing/2014/main" id="{C191E063-F1CE-EE2C-3AAF-7F1D4B4C4F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368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e91c11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e91c11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553e3fc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553e3fc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bf4a1efb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bf4a1efb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c44ad548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c44ad548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c44ad548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c44ad548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c44ad548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4c44ad548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c44ad548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c44ad548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c44ad548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c44ad548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c44ad548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c44ad548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553e3fc9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553e3fc9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bf4a1efb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aa7a3879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aa7a3879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aa7a3879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aa7a3879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aa7a3879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4aa7a3879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0e91c111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0e91c111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553e3fc9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553e3fc9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0e91c11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0e91c11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c44ad548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c44ad548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0e91c111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50e91c11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553e3fc93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553e3fc9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0e91c111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0e91c111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F336AB1B-5B11-9ACB-97AF-4DCD16D269A6}"/>
            </a:ext>
          </a:extLst>
        </p:cNvPr>
        <p:cNvGrpSpPr/>
        <p:nvPr/>
      </p:nvGrpSpPr>
      <p:grpSpPr>
        <a:xfrm>
          <a:off x="0" y="0"/>
          <a:ext cx="0" cy="0"/>
          <a:chOff x="0" y="0"/>
          <a:chExt cx="0" cy="0"/>
        </a:xfrm>
      </p:grpSpPr>
      <p:sp>
        <p:nvSpPr>
          <p:cNvPr id="59" name="Google Shape;59;g4bf4a1efb7_0_29:notes">
            <a:extLst>
              <a:ext uri="{FF2B5EF4-FFF2-40B4-BE49-F238E27FC236}">
                <a16:creationId xmlns:a16="http://schemas.microsoft.com/office/drawing/2014/main" id="{454A8682-51FF-8026-4DE8-9BC56DC87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a:extLst>
              <a:ext uri="{FF2B5EF4-FFF2-40B4-BE49-F238E27FC236}">
                <a16:creationId xmlns:a16="http://schemas.microsoft.com/office/drawing/2014/main" id="{E1C7991C-A516-DFB4-13BB-E16107329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553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0e91c111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0e91c111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553e3fc9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553e3fc9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4bf4a1efb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4bf4a1efb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50e91c111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50e91c111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aa4ab6ea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aa4ab6e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553e3fc9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553e3fc9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aa7a3879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aa7a3879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most common data primitives are listed here. More complex data types are comprised of more primitive data types.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553e3fc9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553e3fc9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Oswald Medium"/>
              <a:buNone/>
              <a:defRPr sz="5200">
                <a:latin typeface="Oswald Medium"/>
                <a:ea typeface="Oswald Medium"/>
                <a:cs typeface="Oswald Medium"/>
                <a:sym typeface="Oswal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ubik"/>
              <a:buNone/>
              <a:defRPr sz="24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400"/>
              <a:buFont typeface="Oswald"/>
              <a:buNone/>
              <a:defRPr sz="3400">
                <a:latin typeface="Oswald"/>
                <a:ea typeface="Oswald"/>
                <a:cs typeface="Oswald"/>
                <a:sym typeface="Oswald"/>
              </a:defRPr>
            </a:lvl1pPr>
            <a:lvl2pPr lvl="1" algn="ctr">
              <a:spcBef>
                <a:spcPts val="0"/>
              </a:spcBef>
              <a:spcAft>
                <a:spcPts val="0"/>
              </a:spcAft>
              <a:buSzPts val="3400"/>
              <a:buFont typeface="Open Sans"/>
              <a:buNone/>
              <a:defRPr sz="3400">
                <a:latin typeface="Open Sans"/>
                <a:ea typeface="Open Sans"/>
                <a:cs typeface="Open Sans"/>
                <a:sym typeface="Open Sans"/>
              </a:defRPr>
            </a:lvl2pPr>
            <a:lvl3pPr lvl="2" algn="ctr">
              <a:spcBef>
                <a:spcPts val="0"/>
              </a:spcBef>
              <a:spcAft>
                <a:spcPts val="0"/>
              </a:spcAft>
              <a:buSzPts val="3400"/>
              <a:buFont typeface="Open Sans"/>
              <a:buNone/>
              <a:defRPr sz="3400">
                <a:latin typeface="Open Sans"/>
                <a:ea typeface="Open Sans"/>
                <a:cs typeface="Open Sans"/>
                <a:sym typeface="Open Sans"/>
              </a:defRPr>
            </a:lvl3pPr>
            <a:lvl4pPr lvl="3" algn="ctr">
              <a:spcBef>
                <a:spcPts val="0"/>
              </a:spcBef>
              <a:spcAft>
                <a:spcPts val="0"/>
              </a:spcAft>
              <a:buSzPts val="3400"/>
              <a:buFont typeface="Open Sans"/>
              <a:buNone/>
              <a:defRPr sz="3400">
                <a:latin typeface="Open Sans"/>
                <a:ea typeface="Open Sans"/>
                <a:cs typeface="Open Sans"/>
                <a:sym typeface="Open Sans"/>
              </a:defRPr>
            </a:lvl4pPr>
            <a:lvl5pPr lvl="4" algn="ctr">
              <a:spcBef>
                <a:spcPts val="0"/>
              </a:spcBef>
              <a:spcAft>
                <a:spcPts val="0"/>
              </a:spcAft>
              <a:buSzPts val="3400"/>
              <a:buFont typeface="Open Sans"/>
              <a:buNone/>
              <a:defRPr sz="3400">
                <a:latin typeface="Open Sans"/>
                <a:ea typeface="Open Sans"/>
                <a:cs typeface="Open Sans"/>
                <a:sym typeface="Open Sans"/>
              </a:defRPr>
            </a:lvl5pPr>
            <a:lvl6pPr lvl="5" algn="ctr">
              <a:spcBef>
                <a:spcPts val="0"/>
              </a:spcBef>
              <a:spcAft>
                <a:spcPts val="0"/>
              </a:spcAft>
              <a:buSzPts val="3400"/>
              <a:buFont typeface="Open Sans"/>
              <a:buNone/>
              <a:defRPr sz="3400">
                <a:latin typeface="Open Sans"/>
                <a:ea typeface="Open Sans"/>
                <a:cs typeface="Open Sans"/>
                <a:sym typeface="Open Sans"/>
              </a:defRPr>
            </a:lvl6pPr>
            <a:lvl7pPr lvl="6" algn="ctr">
              <a:spcBef>
                <a:spcPts val="0"/>
              </a:spcBef>
              <a:spcAft>
                <a:spcPts val="0"/>
              </a:spcAft>
              <a:buSzPts val="3400"/>
              <a:buFont typeface="Open Sans"/>
              <a:buNone/>
              <a:defRPr sz="3400">
                <a:latin typeface="Open Sans"/>
                <a:ea typeface="Open Sans"/>
                <a:cs typeface="Open Sans"/>
                <a:sym typeface="Open Sans"/>
              </a:defRPr>
            </a:lvl7pPr>
            <a:lvl8pPr lvl="7" algn="ctr">
              <a:spcBef>
                <a:spcPts val="0"/>
              </a:spcBef>
              <a:spcAft>
                <a:spcPts val="0"/>
              </a:spcAft>
              <a:buSzPts val="3400"/>
              <a:buFont typeface="Open Sans"/>
              <a:buNone/>
              <a:defRPr sz="3400">
                <a:latin typeface="Open Sans"/>
                <a:ea typeface="Open Sans"/>
                <a:cs typeface="Open Sans"/>
                <a:sym typeface="Open Sans"/>
              </a:defRPr>
            </a:lvl8pPr>
            <a:lvl9pPr lvl="8" algn="ctr">
              <a:spcBef>
                <a:spcPts val="0"/>
              </a:spcBef>
              <a:spcAft>
                <a:spcPts val="0"/>
              </a:spcAft>
              <a:buSzPts val="3400"/>
              <a:buFont typeface="Open Sans"/>
              <a:buNone/>
              <a:defRPr sz="3400">
                <a:latin typeface="Open Sans"/>
                <a:ea typeface="Open Sans"/>
                <a:cs typeface="Open Sans"/>
                <a:sym typeface="Open Sans"/>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rthwestern - Slides"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ubik"/>
              <a:buChar char="●"/>
              <a:defRPr>
                <a:latin typeface="Rubik"/>
                <a:ea typeface="Rubik"/>
                <a:cs typeface="Rubik"/>
                <a:sym typeface="Rubik"/>
              </a:defRPr>
            </a:lvl1pPr>
            <a:lvl2pPr marL="914400" lvl="1" indent="-317500">
              <a:spcBef>
                <a:spcPts val="1600"/>
              </a:spcBef>
              <a:spcAft>
                <a:spcPts val="0"/>
              </a:spcAft>
              <a:buSzPts val="1400"/>
              <a:buFont typeface="Rubik"/>
              <a:buChar char="○"/>
              <a:defRPr>
                <a:latin typeface="Rubik"/>
                <a:ea typeface="Rubik"/>
                <a:cs typeface="Rubik"/>
                <a:sym typeface="Rubik"/>
              </a:defRPr>
            </a:lvl2pPr>
            <a:lvl3pPr marL="1371600" lvl="2" indent="-317500">
              <a:spcBef>
                <a:spcPts val="1600"/>
              </a:spcBef>
              <a:spcAft>
                <a:spcPts val="0"/>
              </a:spcAft>
              <a:buSzPts val="1400"/>
              <a:buFont typeface="Rubik"/>
              <a:buChar char="■"/>
              <a:defRPr>
                <a:latin typeface="Rubik"/>
                <a:ea typeface="Rubik"/>
                <a:cs typeface="Rubik"/>
                <a:sym typeface="Rubik"/>
              </a:defRPr>
            </a:lvl3pPr>
            <a:lvl4pPr marL="1828800" lvl="3" indent="-317500">
              <a:spcBef>
                <a:spcPts val="1600"/>
              </a:spcBef>
              <a:spcAft>
                <a:spcPts val="0"/>
              </a:spcAft>
              <a:buSzPts val="1400"/>
              <a:buFont typeface="Rubik"/>
              <a:buChar char="●"/>
              <a:defRPr>
                <a:latin typeface="Rubik"/>
                <a:ea typeface="Rubik"/>
                <a:cs typeface="Rubik"/>
                <a:sym typeface="Rubik"/>
              </a:defRPr>
            </a:lvl4pPr>
            <a:lvl5pPr marL="2286000" lvl="4" indent="-317500">
              <a:spcBef>
                <a:spcPts val="1600"/>
              </a:spcBef>
              <a:spcAft>
                <a:spcPts val="0"/>
              </a:spcAft>
              <a:buSzPts val="1400"/>
              <a:buFont typeface="Rubik"/>
              <a:buChar char="○"/>
              <a:defRPr>
                <a:latin typeface="Rubik"/>
                <a:ea typeface="Rubik"/>
                <a:cs typeface="Rubik"/>
                <a:sym typeface="Rubik"/>
              </a:defRPr>
            </a:lvl5pPr>
            <a:lvl6pPr marL="2743200" lvl="5" indent="-317500">
              <a:spcBef>
                <a:spcPts val="1600"/>
              </a:spcBef>
              <a:spcAft>
                <a:spcPts val="0"/>
              </a:spcAft>
              <a:buSzPts val="1400"/>
              <a:buFont typeface="Rubik"/>
              <a:buChar char="■"/>
              <a:defRPr>
                <a:latin typeface="Rubik"/>
                <a:ea typeface="Rubik"/>
                <a:cs typeface="Rubik"/>
                <a:sym typeface="Rubik"/>
              </a:defRPr>
            </a:lvl6pPr>
            <a:lvl7pPr marL="3200400" lvl="6" indent="-317500">
              <a:spcBef>
                <a:spcPts val="1600"/>
              </a:spcBef>
              <a:spcAft>
                <a:spcPts val="0"/>
              </a:spcAft>
              <a:buSzPts val="1400"/>
              <a:buFont typeface="Rubik"/>
              <a:buChar char="●"/>
              <a:defRPr>
                <a:latin typeface="Rubik"/>
                <a:ea typeface="Rubik"/>
                <a:cs typeface="Rubik"/>
                <a:sym typeface="Rubik"/>
              </a:defRPr>
            </a:lvl7pPr>
            <a:lvl8pPr marL="3657600" lvl="7" indent="-317500">
              <a:spcBef>
                <a:spcPts val="1600"/>
              </a:spcBef>
              <a:spcAft>
                <a:spcPts val="0"/>
              </a:spcAft>
              <a:buSzPts val="1400"/>
              <a:buFont typeface="Rubik"/>
              <a:buChar char="○"/>
              <a:defRPr>
                <a:latin typeface="Rubik"/>
                <a:ea typeface="Rubik"/>
                <a:cs typeface="Rubik"/>
                <a:sym typeface="Rubik"/>
              </a:defRPr>
            </a:lvl8pPr>
            <a:lvl9pPr marL="4114800" lvl="8" indent="-317500">
              <a:spcBef>
                <a:spcPts val="1600"/>
              </a:spcBef>
              <a:spcAft>
                <a:spcPts val="1600"/>
              </a:spcAft>
              <a:buSzPts val="1400"/>
              <a:buFont typeface="Rubik"/>
              <a:buChar char="■"/>
              <a:defRPr>
                <a:latin typeface="Rubik"/>
                <a:ea typeface="Rubik"/>
                <a:cs typeface="Rubik"/>
                <a:sym typeface="Rubik"/>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rthwestern Template"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Open Sans"/>
              <a:buChar char="●"/>
              <a:defRPr sz="1400">
                <a:latin typeface="Open Sans"/>
                <a:ea typeface="Open Sans"/>
                <a:cs typeface="Open Sans"/>
                <a:sym typeface="Open Sans"/>
              </a:defRPr>
            </a:lvl1pPr>
            <a:lvl2pPr marL="914400" lvl="1" indent="-304800">
              <a:spcBef>
                <a:spcPts val="1600"/>
              </a:spcBef>
              <a:spcAft>
                <a:spcPts val="0"/>
              </a:spcAft>
              <a:buSzPts val="1200"/>
              <a:buFont typeface="Open Sans"/>
              <a:buChar char="○"/>
              <a:defRPr sz="1200">
                <a:latin typeface="Open Sans"/>
                <a:ea typeface="Open Sans"/>
                <a:cs typeface="Open Sans"/>
                <a:sym typeface="Open Sans"/>
              </a:defRPr>
            </a:lvl2pPr>
            <a:lvl3pPr marL="1371600" lvl="2" indent="-304800">
              <a:spcBef>
                <a:spcPts val="1600"/>
              </a:spcBef>
              <a:spcAft>
                <a:spcPts val="0"/>
              </a:spcAft>
              <a:buSzPts val="1200"/>
              <a:buFont typeface="Open Sans"/>
              <a:buChar char="■"/>
              <a:defRPr sz="1200">
                <a:latin typeface="Open Sans"/>
                <a:ea typeface="Open Sans"/>
                <a:cs typeface="Open Sans"/>
                <a:sym typeface="Open Sans"/>
              </a:defRPr>
            </a:lvl3pPr>
            <a:lvl4pPr marL="1828800" lvl="3" indent="-304800">
              <a:spcBef>
                <a:spcPts val="1600"/>
              </a:spcBef>
              <a:spcAft>
                <a:spcPts val="0"/>
              </a:spcAft>
              <a:buSzPts val="1200"/>
              <a:buFont typeface="Open Sans"/>
              <a:buChar char="●"/>
              <a:defRPr sz="1200">
                <a:latin typeface="Open Sans"/>
                <a:ea typeface="Open Sans"/>
                <a:cs typeface="Open Sans"/>
                <a:sym typeface="Open Sans"/>
              </a:defRPr>
            </a:lvl4pPr>
            <a:lvl5pPr marL="2286000" lvl="4" indent="-304800">
              <a:spcBef>
                <a:spcPts val="1600"/>
              </a:spcBef>
              <a:spcAft>
                <a:spcPts val="0"/>
              </a:spcAft>
              <a:buSzPts val="1200"/>
              <a:buFont typeface="Open Sans"/>
              <a:buChar char="○"/>
              <a:defRPr sz="1200">
                <a:latin typeface="Open Sans"/>
                <a:ea typeface="Open Sans"/>
                <a:cs typeface="Open Sans"/>
                <a:sym typeface="Open Sans"/>
              </a:defRPr>
            </a:lvl5pPr>
            <a:lvl6pPr marL="2743200" lvl="5" indent="-304800">
              <a:spcBef>
                <a:spcPts val="1600"/>
              </a:spcBef>
              <a:spcAft>
                <a:spcPts val="0"/>
              </a:spcAft>
              <a:buSzPts val="1200"/>
              <a:buFont typeface="Open Sans"/>
              <a:buChar char="■"/>
              <a:defRPr sz="1200">
                <a:latin typeface="Open Sans"/>
                <a:ea typeface="Open Sans"/>
                <a:cs typeface="Open Sans"/>
                <a:sym typeface="Open Sans"/>
              </a:defRPr>
            </a:lvl6pPr>
            <a:lvl7pPr marL="3200400" lvl="6" indent="-304800">
              <a:spcBef>
                <a:spcPts val="1600"/>
              </a:spcBef>
              <a:spcAft>
                <a:spcPts val="0"/>
              </a:spcAft>
              <a:buSzPts val="1200"/>
              <a:buFont typeface="Open Sans"/>
              <a:buChar char="●"/>
              <a:defRPr sz="1200">
                <a:latin typeface="Open Sans"/>
                <a:ea typeface="Open Sans"/>
                <a:cs typeface="Open Sans"/>
                <a:sym typeface="Open Sans"/>
              </a:defRPr>
            </a:lvl7pPr>
            <a:lvl8pPr marL="3657600" lvl="7" indent="-304800">
              <a:spcBef>
                <a:spcPts val="1600"/>
              </a:spcBef>
              <a:spcAft>
                <a:spcPts val="0"/>
              </a:spcAft>
              <a:buSzPts val="1200"/>
              <a:buFont typeface="Open Sans"/>
              <a:buChar char="○"/>
              <a:defRPr sz="1200">
                <a:latin typeface="Open Sans"/>
                <a:ea typeface="Open Sans"/>
                <a:cs typeface="Open Sans"/>
                <a:sym typeface="Open Sans"/>
              </a:defRPr>
            </a:lvl8pPr>
            <a:lvl9pPr marL="4114800" lvl="8" indent="-304800">
              <a:spcBef>
                <a:spcPts val="1600"/>
              </a:spcBef>
              <a:spcAft>
                <a:spcPts val="1600"/>
              </a:spcAft>
              <a:buSzPts val="1200"/>
              <a:buFont typeface="Open Sans"/>
              <a:buChar char="■"/>
              <a:defRPr sz="1200">
                <a:latin typeface="Open Sans"/>
                <a:ea typeface="Open Sans"/>
                <a:cs typeface="Open Sans"/>
                <a:sym typeface="Open Sans"/>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Open Sans"/>
              <a:buChar char="●"/>
              <a:defRPr sz="1400">
                <a:latin typeface="Open Sans"/>
                <a:ea typeface="Open Sans"/>
                <a:cs typeface="Open Sans"/>
                <a:sym typeface="Open Sans"/>
              </a:defRPr>
            </a:lvl1pPr>
            <a:lvl2pPr marL="914400" lvl="1" indent="-304800">
              <a:spcBef>
                <a:spcPts val="1600"/>
              </a:spcBef>
              <a:spcAft>
                <a:spcPts val="0"/>
              </a:spcAft>
              <a:buSzPts val="1200"/>
              <a:buFont typeface="Open Sans"/>
              <a:buChar char="○"/>
              <a:defRPr sz="1200">
                <a:latin typeface="Open Sans"/>
                <a:ea typeface="Open Sans"/>
                <a:cs typeface="Open Sans"/>
                <a:sym typeface="Open Sans"/>
              </a:defRPr>
            </a:lvl2pPr>
            <a:lvl3pPr marL="1371600" lvl="2" indent="-304800">
              <a:spcBef>
                <a:spcPts val="1600"/>
              </a:spcBef>
              <a:spcAft>
                <a:spcPts val="0"/>
              </a:spcAft>
              <a:buSzPts val="1200"/>
              <a:buFont typeface="Open Sans"/>
              <a:buChar char="■"/>
              <a:defRPr sz="1200">
                <a:latin typeface="Open Sans"/>
                <a:ea typeface="Open Sans"/>
                <a:cs typeface="Open Sans"/>
                <a:sym typeface="Open Sans"/>
              </a:defRPr>
            </a:lvl3pPr>
            <a:lvl4pPr marL="1828800" lvl="3" indent="-304800">
              <a:spcBef>
                <a:spcPts val="1600"/>
              </a:spcBef>
              <a:spcAft>
                <a:spcPts val="0"/>
              </a:spcAft>
              <a:buSzPts val="1200"/>
              <a:buFont typeface="Open Sans"/>
              <a:buChar char="●"/>
              <a:defRPr sz="1200">
                <a:latin typeface="Open Sans"/>
                <a:ea typeface="Open Sans"/>
                <a:cs typeface="Open Sans"/>
                <a:sym typeface="Open Sans"/>
              </a:defRPr>
            </a:lvl4pPr>
            <a:lvl5pPr marL="2286000" lvl="4" indent="-304800">
              <a:spcBef>
                <a:spcPts val="1600"/>
              </a:spcBef>
              <a:spcAft>
                <a:spcPts val="0"/>
              </a:spcAft>
              <a:buSzPts val="1200"/>
              <a:buFont typeface="Open Sans"/>
              <a:buChar char="○"/>
              <a:defRPr sz="1200">
                <a:latin typeface="Open Sans"/>
                <a:ea typeface="Open Sans"/>
                <a:cs typeface="Open Sans"/>
                <a:sym typeface="Open Sans"/>
              </a:defRPr>
            </a:lvl5pPr>
            <a:lvl6pPr marL="2743200" lvl="5" indent="-304800">
              <a:spcBef>
                <a:spcPts val="1600"/>
              </a:spcBef>
              <a:spcAft>
                <a:spcPts val="0"/>
              </a:spcAft>
              <a:buSzPts val="1200"/>
              <a:buFont typeface="Open Sans"/>
              <a:buChar char="■"/>
              <a:defRPr sz="1200">
                <a:latin typeface="Open Sans"/>
                <a:ea typeface="Open Sans"/>
                <a:cs typeface="Open Sans"/>
                <a:sym typeface="Open Sans"/>
              </a:defRPr>
            </a:lvl6pPr>
            <a:lvl7pPr marL="3200400" lvl="6" indent="-304800">
              <a:spcBef>
                <a:spcPts val="1600"/>
              </a:spcBef>
              <a:spcAft>
                <a:spcPts val="0"/>
              </a:spcAft>
              <a:buSzPts val="1200"/>
              <a:buFont typeface="Open Sans"/>
              <a:buChar char="●"/>
              <a:defRPr sz="1200">
                <a:latin typeface="Open Sans"/>
                <a:ea typeface="Open Sans"/>
                <a:cs typeface="Open Sans"/>
                <a:sym typeface="Open Sans"/>
              </a:defRPr>
            </a:lvl7pPr>
            <a:lvl8pPr marL="3657600" lvl="7" indent="-304800">
              <a:spcBef>
                <a:spcPts val="1600"/>
              </a:spcBef>
              <a:spcAft>
                <a:spcPts val="0"/>
              </a:spcAft>
              <a:buSzPts val="1200"/>
              <a:buFont typeface="Open Sans"/>
              <a:buChar char="○"/>
              <a:defRPr sz="1200">
                <a:latin typeface="Open Sans"/>
                <a:ea typeface="Open Sans"/>
                <a:cs typeface="Open Sans"/>
                <a:sym typeface="Open Sans"/>
              </a:defRPr>
            </a:lvl8pPr>
            <a:lvl9pPr marL="4114800" lvl="8" indent="-304800">
              <a:spcBef>
                <a:spcPts val="1600"/>
              </a:spcBef>
              <a:spcAft>
                <a:spcPts val="1600"/>
              </a:spcAft>
              <a:buSzPts val="1200"/>
              <a:buFont typeface="Open Sans"/>
              <a:buChar char="■"/>
              <a:defRPr sz="1200">
                <a:latin typeface="Open Sans"/>
                <a:ea typeface="Open Sans"/>
                <a:cs typeface="Open Sans"/>
                <a:sym typeface="Open Sans"/>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Rubik"/>
              <a:buChar char="●"/>
              <a:defRPr sz="1200">
                <a:latin typeface="Rubik"/>
                <a:ea typeface="Rubik"/>
                <a:cs typeface="Rubik"/>
                <a:sym typeface="Rubik"/>
              </a:defRPr>
            </a:lvl1pPr>
            <a:lvl2pPr marL="914400" lvl="1" indent="-304800">
              <a:spcBef>
                <a:spcPts val="1600"/>
              </a:spcBef>
              <a:spcAft>
                <a:spcPts val="0"/>
              </a:spcAft>
              <a:buSzPts val="1200"/>
              <a:buFont typeface="Rubik"/>
              <a:buChar char="○"/>
              <a:defRPr sz="1200">
                <a:latin typeface="Rubik"/>
                <a:ea typeface="Rubik"/>
                <a:cs typeface="Rubik"/>
                <a:sym typeface="Rubik"/>
              </a:defRPr>
            </a:lvl2pPr>
            <a:lvl3pPr marL="1371600" lvl="2" indent="-304800">
              <a:spcBef>
                <a:spcPts val="1600"/>
              </a:spcBef>
              <a:spcAft>
                <a:spcPts val="0"/>
              </a:spcAft>
              <a:buSzPts val="1200"/>
              <a:buFont typeface="Rubik"/>
              <a:buChar char="■"/>
              <a:defRPr sz="1200">
                <a:latin typeface="Rubik"/>
                <a:ea typeface="Rubik"/>
                <a:cs typeface="Rubik"/>
                <a:sym typeface="Rubik"/>
              </a:defRPr>
            </a:lvl3pPr>
            <a:lvl4pPr marL="1828800" lvl="3" indent="-304800">
              <a:spcBef>
                <a:spcPts val="1600"/>
              </a:spcBef>
              <a:spcAft>
                <a:spcPts val="0"/>
              </a:spcAft>
              <a:buSzPts val="1200"/>
              <a:buFont typeface="Rubik"/>
              <a:buChar char="●"/>
              <a:defRPr sz="1200">
                <a:latin typeface="Rubik"/>
                <a:ea typeface="Rubik"/>
                <a:cs typeface="Rubik"/>
                <a:sym typeface="Rubik"/>
              </a:defRPr>
            </a:lvl4pPr>
            <a:lvl5pPr marL="2286000" lvl="4" indent="-304800">
              <a:spcBef>
                <a:spcPts val="1600"/>
              </a:spcBef>
              <a:spcAft>
                <a:spcPts val="0"/>
              </a:spcAft>
              <a:buSzPts val="1200"/>
              <a:buFont typeface="Rubik"/>
              <a:buChar char="○"/>
              <a:defRPr sz="1200">
                <a:latin typeface="Rubik"/>
                <a:ea typeface="Rubik"/>
                <a:cs typeface="Rubik"/>
                <a:sym typeface="Rubik"/>
              </a:defRPr>
            </a:lvl5pPr>
            <a:lvl6pPr marL="2743200" lvl="5" indent="-304800">
              <a:spcBef>
                <a:spcPts val="1600"/>
              </a:spcBef>
              <a:spcAft>
                <a:spcPts val="0"/>
              </a:spcAft>
              <a:buSzPts val="1200"/>
              <a:buFont typeface="Rubik"/>
              <a:buChar char="■"/>
              <a:defRPr sz="1200">
                <a:latin typeface="Rubik"/>
                <a:ea typeface="Rubik"/>
                <a:cs typeface="Rubik"/>
                <a:sym typeface="Rubik"/>
              </a:defRPr>
            </a:lvl6pPr>
            <a:lvl7pPr marL="3200400" lvl="6" indent="-304800">
              <a:spcBef>
                <a:spcPts val="1600"/>
              </a:spcBef>
              <a:spcAft>
                <a:spcPts val="0"/>
              </a:spcAft>
              <a:buSzPts val="1200"/>
              <a:buFont typeface="Rubik"/>
              <a:buChar char="●"/>
              <a:defRPr sz="1200">
                <a:latin typeface="Rubik"/>
                <a:ea typeface="Rubik"/>
                <a:cs typeface="Rubik"/>
                <a:sym typeface="Rubik"/>
              </a:defRPr>
            </a:lvl7pPr>
            <a:lvl8pPr marL="3657600" lvl="7" indent="-304800">
              <a:spcBef>
                <a:spcPts val="1600"/>
              </a:spcBef>
              <a:spcAft>
                <a:spcPts val="0"/>
              </a:spcAft>
              <a:buSzPts val="1200"/>
              <a:buFont typeface="Rubik"/>
              <a:buChar char="○"/>
              <a:defRPr sz="1200">
                <a:latin typeface="Rubik"/>
                <a:ea typeface="Rubik"/>
                <a:cs typeface="Rubik"/>
                <a:sym typeface="Rubik"/>
              </a:defRPr>
            </a:lvl8pPr>
            <a:lvl9pPr marL="4114800" lvl="8" indent="-304800">
              <a:spcBef>
                <a:spcPts val="1600"/>
              </a:spcBef>
              <a:spcAft>
                <a:spcPts val="1600"/>
              </a:spcAft>
              <a:buSzPts val="1200"/>
              <a:buFont typeface="Rubik"/>
              <a:buChar char="■"/>
              <a:defRPr sz="1200">
                <a:latin typeface="Rubik"/>
                <a:ea typeface="Rubik"/>
                <a:cs typeface="Rubik"/>
                <a:sym typeface="Rubik"/>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Font typeface="Oswald"/>
              <a:buNone/>
              <a:defRPr sz="4800">
                <a:latin typeface="Oswald"/>
                <a:ea typeface="Oswald"/>
                <a:cs typeface="Oswald"/>
                <a:sym typeface="Oswal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Font typeface="Oswald"/>
              <a:buNone/>
              <a:defRPr sz="3800">
                <a:latin typeface="Oswald"/>
                <a:ea typeface="Oswald"/>
                <a:cs typeface="Oswald"/>
                <a:sym typeface="Oswal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Rubik"/>
              <a:buNone/>
              <a:defRPr sz="2100">
                <a:latin typeface="Rubik"/>
                <a:ea typeface="Rubik"/>
                <a:cs typeface="Rubik"/>
                <a:sym typeface="Rubik"/>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Open Sans"/>
              <a:buChar char="●"/>
              <a:defRPr>
                <a:latin typeface="Open Sans"/>
                <a:ea typeface="Open Sans"/>
                <a:cs typeface="Open Sans"/>
                <a:sym typeface="Open Sans"/>
              </a:defRPr>
            </a:lvl1pPr>
            <a:lvl2pPr marL="914400" lvl="1" indent="-317500">
              <a:spcBef>
                <a:spcPts val="1600"/>
              </a:spcBef>
              <a:spcAft>
                <a:spcPts val="0"/>
              </a:spcAft>
              <a:buSzPts val="1400"/>
              <a:buFont typeface="Open Sans"/>
              <a:buChar char="○"/>
              <a:defRPr>
                <a:latin typeface="Open Sans"/>
                <a:ea typeface="Open Sans"/>
                <a:cs typeface="Open Sans"/>
                <a:sym typeface="Open Sans"/>
              </a:defRPr>
            </a:lvl2pPr>
            <a:lvl3pPr marL="1371600" lvl="2" indent="-317500">
              <a:spcBef>
                <a:spcPts val="1600"/>
              </a:spcBef>
              <a:spcAft>
                <a:spcPts val="0"/>
              </a:spcAft>
              <a:buSzPts val="1400"/>
              <a:buFont typeface="Open Sans"/>
              <a:buChar char="■"/>
              <a:defRPr>
                <a:latin typeface="Open Sans"/>
                <a:ea typeface="Open Sans"/>
                <a:cs typeface="Open Sans"/>
                <a:sym typeface="Open Sans"/>
              </a:defRPr>
            </a:lvl3pPr>
            <a:lvl4pPr marL="1828800" lvl="3" indent="-317500">
              <a:spcBef>
                <a:spcPts val="1600"/>
              </a:spcBef>
              <a:spcAft>
                <a:spcPts val="0"/>
              </a:spcAft>
              <a:buSzPts val="1400"/>
              <a:buFont typeface="Rubik"/>
              <a:buChar char="●"/>
              <a:defRPr>
                <a:latin typeface="Rubik"/>
                <a:ea typeface="Rubik"/>
                <a:cs typeface="Rubik"/>
                <a:sym typeface="Rubik"/>
              </a:defRPr>
            </a:lvl4pPr>
            <a:lvl5pPr marL="2286000" lvl="4" indent="-317500">
              <a:spcBef>
                <a:spcPts val="1600"/>
              </a:spcBef>
              <a:spcAft>
                <a:spcPts val="0"/>
              </a:spcAft>
              <a:buSzPts val="1400"/>
              <a:buFont typeface="Open Sans"/>
              <a:buChar char="○"/>
              <a:defRPr>
                <a:latin typeface="Open Sans"/>
                <a:ea typeface="Open Sans"/>
                <a:cs typeface="Open Sans"/>
                <a:sym typeface="Open Sans"/>
              </a:defRPr>
            </a:lvl5pPr>
            <a:lvl6pPr marL="2743200" lvl="5" indent="-317500">
              <a:spcBef>
                <a:spcPts val="1600"/>
              </a:spcBef>
              <a:spcAft>
                <a:spcPts val="0"/>
              </a:spcAft>
              <a:buSzPts val="1400"/>
              <a:buFont typeface="Open Sans"/>
              <a:buChar char="■"/>
              <a:defRPr>
                <a:latin typeface="Open Sans"/>
                <a:ea typeface="Open Sans"/>
                <a:cs typeface="Open Sans"/>
                <a:sym typeface="Open Sans"/>
              </a:defRPr>
            </a:lvl6pPr>
            <a:lvl7pPr marL="3200400" lvl="6" indent="-317500">
              <a:spcBef>
                <a:spcPts val="1600"/>
              </a:spcBef>
              <a:spcAft>
                <a:spcPts val="0"/>
              </a:spcAft>
              <a:buSzPts val="1400"/>
              <a:buFont typeface="Open Sans"/>
              <a:buChar char="●"/>
              <a:defRPr>
                <a:latin typeface="Open Sans"/>
                <a:ea typeface="Open Sans"/>
                <a:cs typeface="Open Sans"/>
                <a:sym typeface="Open Sans"/>
              </a:defRPr>
            </a:lvl7pPr>
            <a:lvl8pPr marL="3657600" lvl="7" indent="-317500">
              <a:spcBef>
                <a:spcPts val="1600"/>
              </a:spcBef>
              <a:spcAft>
                <a:spcPts val="0"/>
              </a:spcAft>
              <a:buSzPts val="1400"/>
              <a:buFont typeface="Open Sans"/>
              <a:buChar char="○"/>
              <a:defRPr>
                <a:latin typeface="Open Sans"/>
                <a:ea typeface="Open Sans"/>
                <a:cs typeface="Open Sans"/>
                <a:sym typeface="Open Sans"/>
              </a:defRPr>
            </a:lvl8pPr>
            <a:lvl9pPr marL="4114800" lvl="8" indent="-31750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oo.gl/FMgdo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realpython.com/python-variabl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oo.gl/PJQana"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realpython.com/python-variable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oo.gl/nPD9VQ"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eecs110.github.io/fall2021/assignments/hw1"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err="1">
                <a:solidFill>
                  <a:srgbClr val="5F3992"/>
                </a:solidFill>
                <a:latin typeface="SimHei" panose="02010609060101010101" pitchFamily="49" charset="-122"/>
                <a:ea typeface="SimHei" panose="02010609060101010101" pitchFamily="49" charset="-122"/>
                <a:cs typeface="Brush Script MT" panose="03060802040406070304" pitchFamily="66" charset="-122"/>
              </a:rPr>
              <a:t>日常活动中的计算思维</a:t>
            </a:r>
            <a:endParaRPr b="1" dirty="0">
              <a:solidFill>
                <a:srgbClr val="5F3992"/>
              </a:solidFill>
              <a:latin typeface="SimHei" panose="02010609060101010101" pitchFamily="49" charset="-122"/>
              <a:ea typeface="SimHei" panose="02010609060101010101" pitchFamily="49" charset="-122"/>
              <a:cs typeface="Brush Script MT" panose="03060802040406070304" pitchFamily="66" charset="-122"/>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SimHei" panose="02010609060101010101" pitchFamily="49" charset="-122"/>
                <a:ea typeface="SimHei" panose="02010609060101010101" pitchFamily="49" charset="-122"/>
              </a:rPr>
              <a:t>面向计算机科学专业学生的程序设计基础课程导引</a:t>
            </a:r>
            <a:endParaRPr dirty="0">
              <a:latin typeface="SimHei" panose="02010609060101010101" pitchFamily="49" charset="-122"/>
              <a:ea typeface="SimHei" panose="02010609060101010101" pitchFamily="49" charset="-122"/>
            </a:endParaRPr>
          </a:p>
        </p:txBody>
      </p:sp>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59627FC0-E55B-2F4E-6C08-DFE10367D832}"/>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7F0DBCBF-9ACA-51D6-434F-52A7EE87253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Words / Atoms of Programming</a:t>
            </a:r>
            <a:endParaRPr/>
          </a:p>
        </p:txBody>
      </p:sp>
      <p:sp>
        <p:nvSpPr>
          <p:cNvPr id="63" name="Google Shape;63;p14">
            <a:extLst>
              <a:ext uri="{FF2B5EF4-FFF2-40B4-BE49-F238E27FC236}">
                <a16:creationId xmlns:a16="http://schemas.microsoft.com/office/drawing/2014/main" id="{98E8D85C-AA15-7CAA-6173-742D698123A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64" name="Google Shape;64;p14">
            <a:extLst>
              <a:ext uri="{FF2B5EF4-FFF2-40B4-BE49-F238E27FC236}">
                <a16:creationId xmlns:a16="http://schemas.microsoft.com/office/drawing/2014/main" id="{84794C26-9573-94F6-851B-63A22B1F6EF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is made up of different kinds of “words” ~ atoms, which can be used to construct sentences and paragraphs (statements and code blocks). Some types of ‘words’ in Python include:</a:t>
            </a:r>
            <a:endParaRPr dirty="0"/>
          </a:p>
          <a:p>
            <a:pPr marL="1828800" lvl="0" indent="-342900" algn="l" rtl="0">
              <a:spcBef>
                <a:spcPts val="1600"/>
              </a:spcBef>
              <a:spcAft>
                <a:spcPts val="0"/>
              </a:spcAft>
              <a:buSzPts val="1800"/>
              <a:buChar char="-"/>
            </a:pPr>
            <a:r>
              <a:rPr lang="en" dirty="0"/>
              <a:t>constants </a:t>
            </a:r>
            <a:r>
              <a:rPr lang="en" dirty="0">
                <a:solidFill>
                  <a:srgbClr val="CCCCCC"/>
                </a:solidFill>
              </a:rPr>
              <a:t>are values</a:t>
            </a:r>
            <a:endParaRPr dirty="0"/>
          </a:p>
          <a:p>
            <a:pPr marL="1828800" lvl="0" indent="-342900" algn="l" rtl="0">
              <a:spcBef>
                <a:spcPts val="0"/>
              </a:spcBef>
              <a:spcAft>
                <a:spcPts val="0"/>
              </a:spcAft>
              <a:buSzPts val="1800"/>
              <a:buChar char="-"/>
            </a:pPr>
            <a:r>
              <a:rPr lang="en" dirty="0"/>
              <a:t>variables</a:t>
            </a:r>
            <a:r>
              <a:rPr lang="en" dirty="0">
                <a:solidFill>
                  <a:srgbClr val="CCCCCC"/>
                </a:solidFill>
              </a:rPr>
              <a:t> hold things inside of them</a:t>
            </a:r>
            <a:endParaRPr dirty="0"/>
          </a:p>
          <a:p>
            <a:pPr marL="1828800" lvl="0" indent="-342900" algn="l" rtl="0">
              <a:spcBef>
                <a:spcPts val="0"/>
              </a:spcBef>
              <a:spcAft>
                <a:spcPts val="0"/>
              </a:spcAft>
              <a:buSzPts val="1800"/>
              <a:buChar char="-"/>
            </a:pPr>
            <a:r>
              <a:rPr lang="en" dirty="0"/>
              <a:t>reserved words</a:t>
            </a:r>
            <a:endParaRPr dirty="0"/>
          </a:p>
          <a:p>
            <a:pPr marL="1828800" lvl="0" indent="-342900" algn="l" rtl="0">
              <a:spcBef>
                <a:spcPts val="0"/>
              </a:spcBef>
              <a:spcAft>
                <a:spcPts val="0"/>
              </a:spcAft>
              <a:buSzPts val="1800"/>
              <a:buChar char="-"/>
            </a:pPr>
            <a:r>
              <a:rPr lang="en" dirty="0"/>
              <a:t>operators</a:t>
            </a:r>
            <a:r>
              <a:rPr lang="en" dirty="0">
                <a:solidFill>
                  <a:srgbClr val="CCCCCC"/>
                </a:solidFill>
              </a:rPr>
              <a:t> perform actions</a:t>
            </a:r>
            <a:endParaRPr dirty="0">
              <a:solidFill>
                <a:srgbClr val="D9D9D9"/>
              </a:solidFill>
            </a:endParaRPr>
          </a:p>
          <a:p>
            <a:pPr marL="1828800" lvl="0" indent="-342900" algn="l" rtl="0">
              <a:spcBef>
                <a:spcPts val="0"/>
              </a:spcBef>
              <a:spcAft>
                <a:spcPts val="0"/>
              </a:spcAft>
              <a:buSzPts val="1800"/>
              <a:buChar char="-"/>
            </a:pPr>
            <a:r>
              <a:rPr lang="en" dirty="0"/>
              <a:t>built-in functions </a:t>
            </a:r>
            <a:r>
              <a:rPr lang="en" dirty="0">
                <a:solidFill>
                  <a:srgbClr val="CCCCCC"/>
                </a:solidFill>
              </a:rPr>
              <a:t>perform actions</a:t>
            </a:r>
            <a:endParaRPr dirty="0">
              <a:solidFill>
                <a:srgbClr val="CCCCCC"/>
              </a:solidFill>
            </a:endParaRPr>
          </a:p>
          <a:p>
            <a:pPr marL="1828800" lvl="0" indent="-342900" algn="l" rtl="0">
              <a:spcBef>
                <a:spcPts val="0"/>
              </a:spcBef>
              <a:spcAft>
                <a:spcPts val="0"/>
              </a:spcAft>
              <a:buSzPts val="1800"/>
              <a:buChar char="-"/>
            </a:pPr>
            <a:r>
              <a:rPr lang="en" dirty="0"/>
              <a:t>modules</a:t>
            </a:r>
            <a:endParaRPr dirty="0"/>
          </a:p>
        </p:txBody>
      </p:sp>
      <p:grpSp>
        <p:nvGrpSpPr>
          <p:cNvPr id="65" name="Google Shape;65;p14">
            <a:extLst>
              <a:ext uri="{FF2B5EF4-FFF2-40B4-BE49-F238E27FC236}">
                <a16:creationId xmlns:a16="http://schemas.microsoft.com/office/drawing/2014/main" id="{70335850-AEAA-3275-9704-E12349CFF182}"/>
              </a:ext>
            </a:extLst>
          </p:cNvPr>
          <p:cNvGrpSpPr/>
          <p:nvPr/>
        </p:nvGrpSpPr>
        <p:grpSpPr>
          <a:xfrm>
            <a:off x="6093925" y="2432775"/>
            <a:ext cx="1187700" cy="1445700"/>
            <a:chOff x="5636725" y="2432775"/>
            <a:chExt cx="1187700" cy="1445700"/>
          </a:xfrm>
        </p:grpSpPr>
        <p:sp>
          <p:nvSpPr>
            <p:cNvPr id="66" name="Google Shape;66;p14">
              <a:extLst>
                <a:ext uri="{FF2B5EF4-FFF2-40B4-BE49-F238E27FC236}">
                  <a16:creationId xmlns:a16="http://schemas.microsoft.com/office/drawing/2014/main" id="{4A97716B-AD34-A517-B398-BF779F35F4C5}"/>
                </a:ext>
              </a:extLst>
            </p:cNvPr>
            <p:cNvSpPr/>
            <p:nvPr/>
          </p:nvSpPr>
          <p:spPr>
            <a:xfrm>
              <a:off x="5636725" y="2432775"/>
              <a:ext cx="224100" cy="1445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6666"/>
                </a:solidFill>
              </a:endParaRPr>
            </a:p>
          </p:txBody>
        </p:sp>
        <p:sp>
          <p:nvSpPr>
            <p:cNvPr id="67" name="Google Shape;67;p14">
              <a:extLst>
                <a:ext uri="{FF2B5EF4-FFF2-40B4-BE49-F238E27FC236}">
                  <a16:creationId xmlns:a16="http://schemas.microsoft.com/office/drawing/2014/main" id="{C9B48BE8-63B7-3992-FAC7-679C16E9114B}"/>
                </a:ext>
              </a:extLst>
            </p:cNvPr>
            <p:cNvSpPr txBox="1"/>
            <p:nvPr/>
          </p:nvSpPr>
          <p:spPr>
            <a:xfrm>
              <a:off x="6051325" y="2937025"/>
              <a:ext cx="773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Rubik"/>
                  <a:ea typeface="Rubik"/>
                  <a:cs typeface="Rubik"/>
                  <a:sym typeface="Rubik"/>
                </a:rPr>
                <a:t>TODAY</a:t>
              </a:r>
              <a:endParaRPr>
                <a:solidFill>
                  <a:srgbClr val="666666"/>
                </a:solidFill>
                <a:latin typeface="Rubik"/>
                <a:ea typeface="Rubik"/>
                <a:cs typeface="Rubik"/>
                <a:sym typeface="Rubik"/>
              </a:endParaRPr>
            </a:p>
          </p:txBody>
        </p:sp>
      </p:grpSp>
    </p:spTree>
    <p:extLst>
      <p:ext uri="{BB962C8B-B14F-4D97-AF65-F5344CB8AC3E}">
        <p14:creationId xmlns:p14="http://schemas.microsoft.com/office/powerpoint/2010/main" val="250458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we are going to see some examples of different kinds of “words” and some properties of words:</a:t>
            </a:r>
            <a:endParaRPr/>
          </a:p>
          <a:p>
            <a:pPr marL="457200" lvl="0" indent="-342900" algn="l" rtl="0">
              <a:spcBef>
                <a:spcPts val="1600"/>
              </a:spcBef>
              <a:spcAft>
                <a:spcPts val="0"/>
              </a:spcAft>
              <a:buSzPts val="1800"/>
              <a:buAutoNum type="arabicPeriod"/>
            </a:pPr>
            <a:r>
              <a:rPr lang="en"/>
              <a:t>Constants</a:t>
            </a:r>
            <a:endParaRPr/>
          </a:p>
          <a:p>
            <a:pPr marL="457200" lvl="0" indent="-342900" algn="l" rtl="0">
              <a:spcBef>
                <a:spcPts val="0"/>
              </a:spcBef>
              <a:spcAft>
                <a:spcPts val="0"/>
              </a:spcAft>
              <a:buSzPts val="1800"/>
              <a:buAutoNum type="arabicPeriod"/>
            </a:pPr>
            <a:r>
              <a:rPr lang="en"/>
              <a:t>Variables</a:t>
            </a:r>
            <a:endParaRPr/>
          </a:p>
          <a:p>
            <a:pPr marL="457200" lvl="0" indent="-342900" algn="l" rtl="0">
              <a:spcBef>
                <a:spcPts val="0"/>
              </a:spcBef>
              <a:spcAft>
                <a:spcPts val="0"/>
              </a:spcAft>
              <a:buSzPts val="1800"/>
              <a:buAutoNum type="arabicPeriod"/>
            </a:pPr>
            <a:r>
              <a:rPr lang="en"/>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we are going to see some examples of different kinds of “words” and some properties of words:</a:t>
            </a:r>
            <a:endParaRPr/>
          </a:p>
          <a:p>
            <a:pPr marL="457200" lvl="0" indent="-342900" algn="l" rtl="0">
              <a:spcBef>
                <a:spcPts val="160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Constants  (values)</a:t>
            </a:r>
            <a:endParaRPr>
              <a:solidFill>
                <a:srgbClr val="5F3992"/>
              </a:solidFill>
              <a:latin typeface="Rubik Medium"/>
              <a:ea typeface="Rubik Medium"/>
              <a:cs typeface="Rubik Medium"/>
              <a:sym typeface="Rubik Medium"/>
            </a:endParaRPr>
          </a:p>
          <a:p>
            <a:pPr marL="457200" lvl="0" indent="-342900" algn="l" rtl="0">
              <a:spcBef>
                <a:spcPts val="0"/>
              </a:spcBef>
              <a:spcAft>
                <a:spcPts val="0"/>
              </a:spcAft>
              <a:buSzPts val="1800"/>
              <a:buAutoNum type="arabicPeriod"/>
            </a:pPr>
            <a:r>
              <a:rPr lang="en"/>
              <a:t>Variables</a:t>
            </a:r>
            <a:endParaRPr/>
          </a:p>
          <a:p>
            <a:pPr marL="457200" lvl="0" indent="-342900" algn="l" rtl="0">
              <a:spcBef>
                <a:spcPts val="0"/>
              </a:spcBef>
              <a:spcAft>
                <a:spcPts val="0"/>
              </a:spcAft>
              <a:buSzPts val="1800"/>
              <a:buAutoNum type="arabicPeriod"/>
            </a:pPr>
            <a:r>
              <a:rPr lang="en"/>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Constants ~ Values</a:t>
            </a:r>
            <a:endParaRPr/>
          </a:p>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2572050" y="2027950"/>
            <a:ext cx="5043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Rubik Medium"/>
                <a:ea typeface="Rubik Medium"/>
                <a:cs typeface="Rubik Medium"/>
                <a:sym typeface="Rubik Medium"/>
              </a:rPr>
              <a:t>Type			Example</a:t>
            </a:r>
            <a:endParaRPr sz="1800" dirty="0">
              <a:latin typeface="Rubik Medium"/>
              <a:ea typeface="Rubik Medium"/>
              <a:cs typeface="Rubik Medium"/>
              <a:sym typeface="Rubik Medium"/>
            </a:endParaRPr>
          </a:p>
          <a:p>
            <a:pPr marL="0" lvl="0" indent="0" algn="l" rtl="0">
              <a:lnSpc>
                <a:spcPct val="114000"/>
              </a:lnSpc>
              <a:spcBef>
                <a:spcPts val="1000"/>
              </a:spcBef>
              <a:spcAft>
                <a:spcPts val="0"/>
              </a:spcAft>
              <a:buNone/>
            </a:pPr>
            <a:r>
              <a:rPr lang="en" sz="1800" dirty="0">
                <a:solidFill>
                  <a:srgbClr val="5C5962"/>
                </a:solidFill>
                <a:latin typeface="Rubik"/>
                <a:ea typeface="Rubik"/>
                <a:cs typeface="Rubik"/>
                <a:sym typeface="Rubik"/>
              </a:rPr>
              <a:t>Integer (int)		</a:t>
            </a:r>
            <a:r>
              <a:rPr lang="en" sz="1800" dirty="0">
                <a:solidFill>
                  <a:srgbClr val="5F3992"/>
                </a:solidFill>
                <a:latin typeface="Rubik Medium"/>
                <a:ea typeface="Rubik Medium"/>
                <a:cs typeface="Rubik Medium"/>
                <a:sym typeface="Rubik Medium"/>
              </a:rPr>
              <a:t>1, 555, -1000000</a:t>
            </a:r>
            <a:endParaRPr sz="1800" b="1" dirty="0">
              <a:solidFill>
                <a:srgbClr val="5F3992"/>
              </a:solidFill>
              <a:latin typeface="Rubik"/>
              <a:ea typeface="Rubik"/>
              <a:cs typeface="Rubik"/>
              <a:sym typeface="Rubik"/>
            </a:endParaRPr>
          </a:p>
          <a:p>
            <a:pPr marL="0" lvl="0" indent="0" algn="l" rtl="0">
              <a:lnSpc>
                <a:spcPct val="114000"/>
              </a:lnSpc>
              <a:spcBef>
                <a:spcPts val="1000"/>
              </a:spcBef>
              <a:spcAft>
                <a:spcPts val="0"/>
              </a:spcAft>
              <a:buNone/>
            </a:pPr>
            <a:r>
              <a:rPr lang="en" sz="1800" dirty="0">
                <a:solidFill>
                  <a:srgbClr val="5C5962"/>
                </a:solidFill>
                <a:latin typeface="Rubik"/>
                <a:ea typeface="Rubik"/>
                <a:cs typeface="Rubik"/>
                <a:sym typeface="Rubik"/>
              </a:rPr>
              <a:t>Float (float)		</a:t>
            </a:r>
            <a:r>
              <a:rPr lang="en" sz="1800" dirty="0">
                <a:solidFill>
                  <a:srgbClr val="5F3992"/>
                </a:solidFill>
                <a:latin typeface="Rubik Medium"/>
                <a:ea typeface="Rubik Medium"/>
                <a:cs typeface="Rubik Medium"/>
                <a:sym typeface="Rubik Medium"/>
              </a:rPr>
              <a:t>2.567, 3.14159</a:t>
            </a:r>
            <a:endParaRPr sz="1800" b="1" dirty="0">
              <a:solidFill>
                <a:srgbClr val="5C5962"/>
              </a:solidFill>
              <a:latin typeface="Rubik"/>
              <a:ea typeface="Rubik"/>
              <a:cs typeface="Rubik"/>
              <a:sym typeface="Rubik"/>
            </a:endParaRPr>
          </a:p>
          <a:p>
            <a:pPr marL="0" lvl="0" indent="0" algn="l" rtl="0">
              <a:spcBef>
                <a:spcPts val="1000"/>
              </a:spcBef>
              <a:spcAft>
                <a:spcPts val="0"/>
              </a:spcAft>
              <a:buNone/>
            </a:pPr>
            <a:r>
              <a:rPr lang="en" sz="1800" dirty="0">
                <a:solidFill>
                  <a:srgbClr val="5C5962"/>
                </a:solidFill>
                <a:latin typeface="Rubik"/>
                <a:ea typeface="Rubik"/>
                <a:cs typeface="Rubik"/>
                <a:sym typeface="Rubik"/>
              </a:rPr>
              <a:t>String (string)	</a:t>
            </a:r>
            <a:r>
              <a:rPr lang="en" sz="1800" dirty="0">
                <a:solidFill>
                  <a:srgbClr val="5F3992"/>
                </a:solidFill>
                <a:latin typeface="Rubik Medium"/>
                <a:ea typeface="Rubik Medium"/>
                <a:cs typeface="Rubik Medium"/>
                <a:sym typeface="Rubik Medium"/>
              </a:rPr>
              <a:t>'Hello world!'</a:t>
            </a:r>
            <a:endParaRPr sz="1800" dirty="0">
              <a:solidFill>
                <a:srgbClr val="5F3992"/>
              </a:solidFill>
              <a:latin typeface="Rubik Medium"/>
              <a:ea typeface="Rubik Medium"/>
              <a:cs typeface="Rubik Medium"/>
              <a:sym typeface="Rubik Medium"/>
            </a:endParaRPr>
          </a:p>
          <a:p>
            <a:pPr marL="0" lvl="0" indent="0" algn="l" rtl="0">
              <a:spcBef>
                <a:spcPts val="1000"/>
              </a:spcBef>
              <a:spcAft>
                <a:spcPts val="0"/>
              </a:spcAft>
              <a:buNone/>
            </a:pPr>
            <a:r>
              <a:rPr lang="en" sz="1800" dirty="0">
                <a:solidFill>
                  <a:srgbClr val="5C5962"/>
                </a:solidFill>
                <a:latin typeface="Rubik"/>
                <a:ea typeface="Rubik"/>
                <a:cs typeface="Rubik"/>
                <a:sym typeface="Rubik"/>
              </a:rPr>
              <a:t>Boolean</a:t>
            </a:r>
            <a:r>
              <a:rPr lang="en" sz="1800" dirty="0">
                <a:latin typeface="Rubik"/>
                <a:ea typeface="Rubik"/>
                <a:cs typeface="Rubik"/>
                <a:sym typeface="Rubik"/>
              </a:rPr>
              <a:t> (bool)	</a:t>
            </a:r>
            <a:r>
              <a:rPr lang="en" sz="1800" dirty="0">
                <a:solidFill>
                  <a:srgbClr val="5F3992"/>
                </a:solidFill>
                <a:latin typeface="Rubik Medium"/>
                <a:ea typeface="Rubik Medium"/>
                <a:cs typeface="Rubik Medium"/>
                <a:sym typeface="Rubik Medium"/>
              </a:rPr>
              <a:t>True, False</a:t>
            </a:r>
            <a:endParaRPr sz="1800" dirty="0">
              <a:solidFill>
                <a:srgbClr val="5F3992"/>
              </a:solidFill>
              <a:latin typeface="Rubik Medium"/>
              <a:ea typeface="Rubik Medium"/>
              <a:cs typeface="Rubik Medium"/>
              <a:sym typeface="Rubik Medium"/>
            </a:endParaRPr>
          </a:p>
          <a:p>
            <a:pPr marL="0" lvl="0" indent="0" algn="l" rtl="0">
              <a:spcBef>
                <a:spcPts val="1000"/>
              </a:spcBef>
              <a:spcAft>
                <a:spcPts val="1000"/>
              </a:spcAft>
              <a:buNone/>
            </a:pPr>
            <a:r>
              <a:rPr lang="en" sz="1800" dirty="0">
                <a:solidFill>
                  <a:srgbClr val="5C5962"/>
                </a:solidFill>
                <a:latin typeface="Rubik"/>
                <a:ea typeface="Rubik"/>
                <a:cs typeface="Rubik"/>
                <a:sym typeface="Rubik"/>
              </a:rPr>
              <a:t>None			</a:t>
            </a:r>
            <a:r>
              <a:rPr lang="en" sz="1800" dirty="0">
                <a:solidFill>
                  <a:srgbClr val="5F3992"/>
                </a:solidFill>
                <a:latin typeface="Rubik Medium"/>
                <a:ea typeface="Rubik Medium"/>
                <a:cs typeface="Rubik Medium"/>
                <a:sym typeface="Rubik Medium"/>
              </a:rPr>
              <a:t>empty variable</a:t>
            </a:r>
            <a:endParaRPr sz="1800" dirty="0">
              <a:solidFill>
                <a:srgbClr val="5C5962"/>
              </a:solidFill>
              <a:latin typeface="Rubik"/>
              <a:ea typeface="Rubik"/>
              <a:cs typeface="Rubik"/>
              <a:sym typeface="Rubik"/>
            </a:endParaRPr>
          </a:p>
        </p:txBody>
      </p:sp>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
        <p:nvSpPr>
          <p:cNvPr id="89" name="Google Shape;89;p17"/>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Basic units of data (atoms) upon which computations are performed. The most basic data types are:</a:t>
            </a:r>
            <a:endParaRPr sz="1800">
              <a:solidFill>
                <a:srgbClr val="222222"/>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solidFill>
                <a:srgbClr val="5F3992"/>
              </a:solidFill>
              <a:latin typeface="Rubik Medium"/>
              <a:ea typeface="Rubik Medium"/>
              <a:cs typeface="Rubik Medium"/>
              <a:sym typeface="Rubik Medium"/>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Variables</a:t>
            </a:r>
            <a:endParaRPr/>
          </a:p>
          <a:p>
            <a:pPr marL="457200" lvl="0" indent="-342900" algn="l" rtl="0">
              <a:spcBef>
                <a:spcPts val="0"/>
              </a:spcBef>
              <a:spcAft>
                <a:spcPts val="0"/>
              </a:spcAft>
              <a:buSzPts val="1800"/>
              <a:buAutoNum type="arabicPeriod"/>
            </a:pPr>
            <a:r>
              <a:rPr lang="en"/>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595959"/>
                </a:solidFill>
              </a:rPr>
              <a:t>Used for </a:t>
            </a:r>
            <a:r>
              <a:rPr lang="en" i="1">
                <a:solidFill>
                  <a:srgbClr val="595959"/>
                </a:solidFill>
                <a:latin typeface="Rubik Medium"/>
                <a:ea typeface="Rubik Medium"/>
                <a:cs typeface="Rubik Medium"/>
                <a:sym typeface="Rubik Medium"/>
              </a:rPr>
              <a:t>temporary data</a:t>
            </a:r>
            <a:r>
              <a:rPr lang="en">
                <a:solidFill>
                  <a:srgbClr val="595959"/>
                </a:solidFill>
              </a:rPr>
              <a:t> storage and making things easier to read. Like ‘scratch paper.’  Consider the following code: </a:t>
            </a:r>
            <a:r>
              <a:rPr lang="en" u="sng">
                <a:solidFill>
                  <a:schemeClr val="hlink"/>
                </a:solidFill>
                <a:hlinkClick r:id="rId3"/>
              </a:rPr>
              <a:t>https://goo.gl/FMgdob</a:t>
            </a:r>
            <a:r>
              <a:rPr lang="en">
                <a:solidFill>
                  <a:srgbClr val="595959"/>
                </a:solidFill>
              </a:rPr>
              <a:t> </a:t>
            </a:r>
            <a:endParaRPr>
              <a:solidFill>
                <a:srgbClr val="595959"/>
              </a:solidFill>
            </a:endParaRPr>
          </a:p>
          <a:p>
            <a:pPr marL="2743200" lvl="0" indent="0" algn="l" rtl="0">
              <a:lnSpc>
                <a:spcPct val="100000"/>
              </a:lnSpc>
              <a:spcBef>
                <a:spcPts val="160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1</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y = 6</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z = 4</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2</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z = x + y</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4</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z = z + x</a:t>
            </a:r>
            <a:endParaRPr/>
          </a:p>
        </p:txBody>
      </p:sp>
      <p:sp>
        <p:nvSpPr>
          <p:cNvPr id="103" name="Google Shape;103;p19"/>
          <p:cNvSpPr/>
          <p:nvPr/>
        </p:nvSpPr>
        <p:spPr>
          <a:xfrm>
            <a:off x="2477750" y="2204400"/>
            <a:ext cx="542700" cy="2393700"/>
          </a:xfrm>
          <a:prstGeom prst="downArrow">
            <a:avLst>
              <a:gd name="adj1" fmla="val 50000"/>
              <a:gd name="adj2" fmla="val 50000"/>
            </a:avLst>
          </a:prstGeom>
          <a:solidFill>
            <a:srgbClr val="5F3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F3992"/>
              </a:solidFill>
            </a:endParaRPr>
          </a:p>
        </p:txBody>
      </p:sp>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0" y="-13750"/>
            <a:ext cx="9317201" cy="5229031"/>
          </a:xfrm>
          <a:prstGeom prst="rect">
            <a:avLst/>
          </a:prstGeom>
          <a:noFill/>
          <a:ln>
            <a:noFill/>
          </a:ln>
        </p:spPr>
      </p:pic>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
        <p:nvSpPr>
          <p:cNvPr id="111" name="Google Shape;111;p20"/>
          <p:cNvSpPr txBox="1"/>
          <p:nvPr/>
        </p:nvSpPr>
        <p:spPr>
          <a:xfrm>
            <a:off x="3545925" y="4866975"/>
            <a:ext cx="5696100" cy="27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https://www.history.com/news/human-computers-women-at-nasa</a:t>
            </a:r>
            <a:endParaRPr b="1">
              <a:solidFill>
                <a:srgbClr val="FFFFFF"/>
              </a:solidFill>
            </a:endParaRPr>
          </a:p>
        </p:txBody>
      </p:sp>
      <p:sp>
        <p:nvSpPr>
          <p:cNvPr id="112" name="Google Shape;112;p20"/>
          <p:cNvSpPr txBox="1">
            <a:spLocks noGrp="1"/>
          </p:cNvSpPr>
          <p:nvPr>
            <p:ph type="title"/>
          </p:nvPr>
        </p:nvSpPr>
        <p:spPr>
          <a:xfrm>
            <a:off x="311700" y="-1217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The Women of NASA</a:t>
            </a:r>
            <a:endParaRPr>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Variables are containers for storing and / or referencing data</a:t>
            </a:r>
            <a:endParaRPr/>
          </a:p>
          <a:p>
            <a:pPr marL="457200" lvl="0" indent="-342900" algn="l" rtl="0">
              <a:spcBef>
                <a:spcPts val="0"/>
              </a:spcBef>
              <a:spcAft>
                <a:spcPts val="0"/>
              </a:spcAft>
              <a:buSzPts val="1800"/>
              <a:buAutoNum type="arabicPeriod"/>
            </a:pPr>
            <a:r>
              <a:rPr lang="en"/>
              <a:t>Variables can also be used to alias existing objects, functions, and methods</a:t>
            </a:r>
            <a:endParaRPr/>
          </a:p>
          <a:p>
            <a:pPr marL="457200" lvl="0" indent="-342900" algn="l" rtl="0">
              <a:spcBef>
                <a:spcPts val="0"/>
              </a:spcBef>
              <a:spcAft>
                <a:spcPts val="0"/>
              </a:spcAft>
              <a:buSzPts val="1800"/>
              <a:buAutoNum type="arabicPeriod"/>
            </a:pPr>
            <a:r>
              <a:rPr lang="en"/>
              <a:t>You assign values to variables using the </a:t>
            </a:r>
            <a:r>
              <a:rPr lang="en">
                <a:latin typeface="Open Sans SemiBold"/>
                <a:ea typeface="Open Sans SemiBold"/>
                <a:cs typeface="Open Sans SemiBold"/>
                <a:sym typeface="Open Sans SemiBold"/>
              </a:rPr>
              <a:t>assignment operator</a:t>
            </a:r>
            <a:r>
              <a:rPr lang="en"/>
              <a:t> (equal sign)</a:t>
            </a:r>
            <a:endParaRPr/>
          </a:p>
          <a:p>
            <a:pPr marL="3657600" lvl="0" indent="0" algn="l" rtl="0">
              <a:spcBef>
                <a:spcPts val="1600"/>
              </a:spcBef>
              <a:spcAft>
                <a:spcPts val="1600"/>
              </a:spcAft>
              <a:buNone/>
            </a:pPr>
            <a:r>
              <a:rPr lang="en" sz="9600" b="1"/>
              <a:t>=</a:t>
            </a:r>
            <a:endParaRPr sz="9600" b="1"/>
          </a:p>
        </p:txBody>
      </p:sp>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a:t>
            </a:r>
            <a:endParaRPr/>
          </a:p>
        </p:txBody>
      </p:sp>
      <p:sp>
        <p:nvSpPr>
          <p:cNvPr id="125" name="Google Shape;12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22222"/>
                </a:solidFill>
                <a:highlight>
                  <a:srgbClr val="FFFFFF"/>
                </a:highlight>
              </a:rPr>
              <a:t>Officially, variable names in Python can be any length and can consist of uppercase and lowercase letters (A-Z, a-z), digits (0-9), and the underscore character (_). An additional restriction is that, although a variable name can contain digits, the first character of a variable name cannot be a digit.</a:t>
            </a:r>
            <a:endParaRPr>
              <a:solidFill>
                <a:srgbClr val="222222"/>
              </a:solidFill>
              <a:highlight>
                <a:srgbClr val="FFFFFF"/>
              </a:highlight>
            </a:endParaRPr>
          </a:p>
          <a:p>
            <a:pPr marL="0" lvl="0" indent="0" algn="l" rtl="0">
              <a:lnSpc>
                <a:spcPct val="100000"/>
              </a:lnSpc>
              <a:spcBef>
                <a:spcPts val="0"/>
              </a:spcBef>
              <a:spcAft>
                <a:spcPts val="0"/>
              </a:spcAft>
              <a:buNone/>
            </a:pPr>
            <a:endParaRPr>
              <a:solidFill>
                <a:srgbClr val="222222"/>
              </a:solidFill>
              <a:highlight>
                <a:srgbClr val="FFFFFF"/>
              </a:highlight>
            </a:endParaRPr>
          </a:p>
          <a:p>
            <a:pPr marL="457200" lvl="0" indent="0" algn="l" rtl="0">
              <a:lnSpc>
                <a:spcPct val="100000"/>
              </a:lnSpc>
              <a:spcBef>
                <a:spcPts val="0"/>
              </a:spcBef>
              <a:spcAft>
                <a:spcPts val="0"/>
              </a:spcAft>
              <a:buClr>
                <a:srgbClr val="000000"/>
              </a:buClr>
              <a:buSzPts val="1100"/>
              <a:buFont typeface="Arial"/>
              <a:buNone/>
            </a:pPr>
            <a:r>
              <a:rPr lang="en" sz="3000">
                <a:solidFill>
                  <a:schemeClr val="dk1"/>
                </a:solidFill>
                <a:latin typeface="Consolas"/>
                <a:ea typeface="Consolas"/>
                <a:cs typeface="Consolas"/>
                <a:sym typeface="Consolas"/>
              </a:rPr>
              <a:t>401k_account = 'Z346rgGX'  </a:t>
            </a:r>
            <a:r>
              <a:rPr lang="en" sz="3000">
                <a:solidFill>
                  <a:srgbClr val="999999"/>
                </a:solidFill>
                <a:latin typeface="Consolas"/>
                <a:ea typeface="Consolas"/>
                <a:cs typeface="Consolas"/>
                <a:sym typeface="Consolas"/>
              </a:rPr>
              <a:t># illegal</a:t>
            </a:r>
            <a:endParaRPr>
              <a:solidFill>
                <a:srgbClr val="222222"/>
              </a:solidFill>
              <a:highlight>
                <a:schemeClr val="lt1"/>
              </a:highlight>
            </a:endParaRPr>
          </a:p>
          <a:p>
            <a:pPr marL="457200" lvl="0" indent="0" algn="l" rtl="0">
              <a:lnSpc>
                <a:spcPct val="100000"/>
              </a:lnSpc>
              <a:spcBef>
                <a:spcPts val="0"/>
              </a:spcBef>
              <a:spcAft>
                <a:spcPts val="0"/>
              </a:spcAft>
              <a:buClr>
                <a:schemeClr val="dk1"/>
              </a:buClr>
              <a:buSzPts val="1100"/>
              <a:buFont typeface="Arial"/>
              <a:buNone/>
            </a:pPr>
            <a:r>
              <a:rPr lang="en" sz="3000">
                <a:solidFill>
                  <a:schemeClr val="dk1"/>
                </a:solidFill>
                <a:latin typeface="Consolas"/>
                <a:ea typeface="Consolas"/>
                <a:cs typeface="Consolas"/>
                <a:sym typeface="Consolas"/>
              </a:rPr>
              <a:t>account_401k = 'Z346rgGX'  </a:t>
            </a:r>
            <a:r>
              <a:rPr lang="en" sz="3000">
                <a:solidFill>
                  <a:srgbClr val="999999"/>
                </a:solidFill>
                <a:latin typeface="Consolas"/>
                <a:ea typeface="Consolas"/>
                <a:cs typeface="Consolas"/>
                <a:sym typeface="Consolas"/>
              </a:rPr>
              <a:t># OK</a:t>
            </a:r>
            <a:endParaRPr sz="3000">
              <a:solidFill>
                <a:srgbClr val="999999"/>
              </a:solidFill>
              <a:latin typeface="Consolas"/>
              <a:ea typeface="Consolas"/>
              <a:cs typeface="Consolas"/>
              <a:sym typeface="Consolas"/>
            </a:endParaRPr>
          </a:p>
          <a:p>
            <a:pPr marL="0" lvl="0" indent="0" algn="l" rtl="0">
              <a:spcBef>
                <a:spcPts val="0"/>
              </a:spcBef>
              <a:spcAft>
                <a:spcPts val="0"/>
              </a:spcAft>
              <a:buNone/>
            </a:pPr>
            <a:endParaRPr/>
          </a:p>
          <a:p>
            <a:pPr marL="0" lvl="0" indent="0" algn="ctr" rtl="0">
              <a:spcBef>
                <a:spcPts val="1600"/>
              </a:spcBef>
              <a:spcAft>
                <a:spcPts val="1600"/>
              </a:spcAft>
              <a:buNone/>
            </a:pPr>
            <a:endParaRPr sz="3600" b="1">
              <a:solidFill>
                <a:srgbClr val="990000"/>
              </a:solidFill>
            </a:endParaRPr>
          </a:p>
        </p:txBody>
      </p:sp>
      <p:sp>
        <p:nvSpPr>
          <p:cNvPr id="126" name="Google Shape;12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
        <p:nvSpPr>
          <p:cNvPr id="127" name="Google Shape;127;p22"/>
          <p:cNvSpPr txBox="1"/>
          <p:nvPr/>
        </p:nvSpPr>
        <p:spPr>
          <a:xfrm>
            <a:off x="72450" y="4703625"/>
            <a:ext cx="49263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Source: </a:t>
            </a:r>
            <a:r>
              <a:rPr lang="en" u="sng">
                <a:solidFill>
                  <a:schemeClr val="hlink"/>
                </a:solidFill>
                <a:hlinkClick r:id="rId3"/>
              </a:rPr>
              <a:t>https://realpython.com/python-variables/</a:t>
            </a:r>
            <a:r>
              <a:rPr lang="en"/>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Case Sensitivity</a:t>
            </a:r>
            <a:endParaRPr/>
          </a:p>
        </p:txBody>
      </p:sp>
      <p:sp>
        <p:nvSpPr>
          <p:cNvPr id="133" name="Google Shape;13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595959"/>
                </a:solidFill>
              </a:rPr>
              <a:t>Python is case-sensitive.</a:t>
            </a:r>
            <a:endParaRPr>
              <a:solidFill>
                <a:srgbClr val="595959"/>
              </a:solidFill>
            </a:endParaRPr>
          </a:p>
          <a:p>
            <a:pPr marL="0" lvl="0" indent="0" algn="l" rtl="0">
              <a:spcBef>
                <a:spcPts val="1600"/>
              </a:spcBef>
              <a:spcAft>
                <a:spcPts val="0"/>
              </a:spcAft>
              <a:buClr>
                <a:srgbClr val="000000"/>
              </a:buClr>
              <a:buSzPts val="1100"/>
              <a:buFont typeface="Arial"/>
              <a:buNone/>
            </a:pPr>
            <a:r>
              <a:rPr lang="en">
                <a:solidFill>
                  <a:srgbClr val="595959"/>
                </a:solidFill>
              </a:rPr>
              <a:t>Consider the following code: </a:t>
            </a:r>
            <a:r>
              <a:rPr lang="en" u="sng">
                <a:solidFill>
                  <a:schemeClr val="hlink"/>
                </a:solidFill>
                <a:hlinkClick r:id="rId3"/>
              </a:rPr>
              <a:t>https://goo.gl/PJQana</a:t>
            </a:r>
            <a:r>
              <a:rPr lang="en">
                <a:solidFill>
                  <a:srgbClr val="595959"/>
                </a:solidFill>
              </a:rPr>
              <a:t> </a:t>
            </a:r>
            <a:endParaRPr>
              <a:solidFill>
                <a:srgbClr val="595959"/>
              </a:solidFill>
            </a:endParaRPr>
          </a:p>
          <a:p>
            <a:pPr marL="2743200" lvl="0" indent="0" algn="l" rtl="0">
              <a:lnSpc>
                <a:spcPct val="100000"/>
              </a:lnSpc>
              <a:spcBef>
                <a:spcPts val="160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1</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latin typeface="Consolas"/>
                <a:ea typeface="Consolas"/>
                <a:cs typeface="Consolas"/>
                <a:sym typeface="Consolas"/>
              </a:rPr>
              <a:t>x = 2</a:t>
            </a:r>
            <a:endParaRPr sz="2400" b="1">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5</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Y = 2</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Y = 5</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y = 7</a:t>
            </a:r>
            <a:endParaRPr sz="2400" b="1">
              <a:solidFill>
                <a:srgbClr val="595959"/>
              </a:solidFill>
              <a:latin typeface="Consolas"/>
              <a:ea typeface="Consolas"/>
              <a:cs typeface="Consolas"/>
              <a:sym typeface="Consolas"/>
            </a:endParaRPr>
          </a:p>
        </p:txBody>
      </p:sp>
      <p:sp>
        <p:nvSpPr>
          <p:cNvPr id="134" name="Google Shape;134;p23"/>
          <p:cNvSpPr/>
          <p:nvPr/>
        </p:nvSpPr>
        <p:spPr>
          <a:xfrm>
            <a:off x="2477750" y="2204400"/>
            <a:ext cx="542700" cy="2393700"/>
          </a:xfrm>
          <a:prstGeom prst="downArrow">
            <a:avLst>
              <a:gd name="adj1" fmla="val 50000"/>
              <a:gd name="adj2" fmla="val 50000"/>
            </a:avLst>
          </a:prstGeom>
          <a:solidFill>
            <a:srgbClr val="5F3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F3992"/>
              </a:solidFill>
            </a:endParaRPr>
          </a:p>
        </p:txBody>
      </p:sp>
      <p:sp>
        <p:nvSpPr>
          <p:cNvPr id="135" name="Google Shape;13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SimHei" panose="02010609060101010101" pitchFamily="49" charset="-122"/>
                <a:ea typeface="SimHei" panose="02010609060101010101" pitchFamily="49" charset="-122"/>
              </a:rPr>
              <a:t>动机</a:t>
            </a:r>
            <a:endParaRPr b="1" dirty="0">
              <a:latin typeface="SimHei" panose="02010609060101010101" pitchFamily="49" charset="-122"/>
              <a:ea typeface="SimHei" panose="02010609060101010101" pitchFamily="49" charset="-122"/>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zh-CN" altLang="en-US" dirty="0">
                <a:latin typeface="SimHei" panose="02010609060101010101" pitchFamily="49" charset="-122"/>
                <a:ea typeface="SimHei" panose="02010609060101010101" pitchFamily="49" charset="-122"/>
              </a:rPr>
              <a:t>基础编程课程指导计算机科学专业学生基于指定编程语言解决简单问题，需要充足的思考实践和对于算法分析的基础理解。</a:t>
            </a:r>
            <a:endParaRPr lang="en-US" altLang="zh-CN" dirty="0">
              <a:latin typeface="SimHei" panose="02010609060101010101" pitchFamily="49" charset="-122"/>
              <a:ea typeface="SimHei" panose="02010609060101010101" pitchFamily="49" charset="-122"/>
            </a:endParaRPr>
          </a:p>
          <a:p>
            <a:pPr marL="0" indent="0">
              <a:buNone/>
            </a:pPr>
            <a:endParaRPr lang="en-US" altLang="zh-CN" dirty="0">
              <a:latin typeface="SimHei" panose="02010609060101010101" pitchFamily="49" charset="-122"/>
              <a:ea typeface="SimHei" panose="02010609060101010101" pitchFamily="49" charset="-122"/>
            </a:endParaRPr>
          </a:p>
          <a:p>
            <a:pPr marL="0" indent="0">
              <a:buNone/>
            </a:pPr>
            <a:r>
              <a:rPr lang="zh-CN" altLang="en-US" dirty="0">
                <a:latin typeface="SimHei" panose="02010609060101010101" pitchFamily="49" charset="-122"/>
                <a:ea typeface="SimHei" panose="02010609060101010101" pitchFamily="49" charset="-122"/>
              </a:rPr>
              <a:t>然而，教育背景能够显著影响思维方式，大量学生在编程课程中受制于前置知识而非编程本身。</a:t>
            </a:r>
            <a:endParaRPr lang="en-US" altLang="zh-CN" dirty="0">
              <a:latin typeface="SimHei" panose="02010609060101010101" pitchFamily="49" charset="-122"/>
              <a:ea typeface="SimHei" panose="02010609060101010101" pitchFamily="49" charset="-122"/>
            </a:endParaRPr>
          </a:p>
          <a:p>
            <a:pPr marL="0" indent="0">
              <a:buNone/>
            </a:pPr>
            <a:endParaRPr lang="zh-CN" altLang="en-US" dirty="0">
              <a:latin typeface="SimHei" panose="02010609060101010101" pitchFamily="49" charset="-122"/>
              <a:ea typeface="SimHei" panose="02010609060101010101" pitchFamily="49" charset="-122"/>
            </a:endParaRPr>
          </a:p>
          <a:p>
            <a:pPr marL="0" indent="0">
              <a:buNone/>
            </a:pPr>
            <a:r>
              <a:rPr lang="zh-CN" altLang="en-US" dirty="0">
                <a:latin typeface="SimHei" panose="02010609060101010101" pitchFamily="49" charset="-122"/>
                <a:ea typeface="SimHei" panose="02010609060101010101" pitchFamily="49" charset="-122"/>
              </a:rPr>
              <a:t>因此，本导引聚焦初学者容易缺乏的能力和观念。建议</a:t>
            </a:r>
            <a:r>
              <a:rPr lang="zh-CN" altLang="en-US">
                <a:latin typeface="SimHei" panose="02010609060101010101" pitchFamily="49" charset="-122"/>
                <a:ea typeface="SimHei" panose="02010609060101010101" pitchFamily="49" charset="-122"/>
              </a:rPr>
              <a:t>查阅摘要后根据</a:t>
            </a:r>
            <a:r>
              <a:rPr lang="zh-CN" altLang="en-US" dirty="0">
                <a:latin typeface="SimHei" panose="02010609060101010101" pitchFamily="49" charset="-122"/>
                <a:ea typeface="SimHei" panose="02010609060101010101" pitchFamily="49" charset="-122"/>
              </a:rPr>
              <a:t>需求决定是否参加讲座。鼓励为验证自身编程理解而参加讲座。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a:t>
            </a:r>
            <a:endParaRPr/>
          </a:p>
        </p:txBody>
      </p:sp>
      <p:sp>
        <p:nvSpPr>
          <p:cNvPr id="141" name="Google Shape;14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666666"/>
                </a:solidFill>
                <a:highlight>
                  <a:srgbClr val="FFFFFF"/>
                </a:highlight>
              </a:rPr>
              <a:t>Although Python doesn’t care what you name your variables (beyond the rules specified in the previous slide), there are some conventions that most people follow:</a:t>
            </a:r>
            <a:br>
              <a:rPr lang="en">
                <a:solidFill>
                  <a:srgbClr val="666666"/>
                </a:solidFill>
                <a:highlight>
                  <a:srgbClr val="FFFFFF"/>
                </a:highlight>
              </a:rPr>
            </a:br>
            <a:endParaRPr>
              <a:solidFill>
                <a:srgbClr val="666666"/>
              </a:solidFill>
              <a:highlight>
                <a:srgbClr val="FFFFFF"/>
              </a:highlight>
            </a:endParaRPr>
          </a:p>
          <a:p>
            <a:pPr marL="457200" lvl="0" indent="-342900" algn="l" rtl="0">
              <a:lnSpc>
                <a:spcPct val="100000"/>
              </a:lnSpc>
              <a:spcBef>
                <a:spcPts val="0"/>
              </a:spcBef>
              <a:spcAft>
                <a:spcPts val="0"/>
              </a:spcAft>
              <a:buClr>
                <a:srgbClr val="666666"/>
              </a:buClr>
              <a:buSzPts val="1800"/>
              <a:buAutoNum type="arabicPeriod"/>
            </a:pPr>
            <a:r>
              <a:rPr lang="en">
                <a:solidFill>
                  <a:srgbClr val="666666"/>
                </a:solidFill>
                <a:highlight>
                  <a:srgbClr val="FFFFFF"/>
                </a:highlight>
              </a:rPr>
              <a:t>Ensure your variable names are mnemonic</a:t>
            </a:r>
            <a:endParaRPr>
              <a:solidFill>
                <a:srgbClr val="666666"/>
              </a:solidFill>
              <a:highlight>
                <a:srgbClr val="FFFFFF"/>
              </a:highlight>
            </a:endParaRPr>
          </a:p>
          <a:p>
            <a:pPr marL="457200" lvl="0" indent="-342900" algn="l" rtl="0">
              <a:lnSpc>
                <a:spcPct val="100000"/>
              </a:lnSpc>
              <a:spcBef>
                <a:spcPts val="1000"/>
              </a:spcBef>
              <a:spcAft>
                <a:spcPts val="0"/>
              </a:spcAft>
              <a:buClr>
                <a:srgbClr val="666666"/>
              </a:buClr>
              <a:buSzPts val="1800"/>
              <a:buAutoNum type="arabicPeriod"/>
            </a:pPr>
            <a:r>
              <a:rPr lang="en">
                <a:solidFill>
                  <a:srgbClr val="666666"/>
                </a:solidFill>
                <a:highlight>
                  <a:srgbClr val="FFFFFF"/>
                </a:highlight>
              </a:rPr>
              <a:t>“Snake case” for functions and variable names</a:t>
            </a:r>
            <a:endParaRPr>
              <a:solidFill>
                <a:srgbClr val="666666"/>
              </a:solidFill>
              <a:highlight>
                <a:srgbClr val="FFFFFF"/>
              </a:highlight>
            </a:endParaRPr>
          </a:p>
          <a:p>
            <a:pPr marL="914400" lvl="1" indent="-342900" algn="l" rtl="0">
              <a:lnSpc>
                <a:spcPct val="100000"/>
              </a:lnSpc>
              <a:spcBef>
                <a:spcPts val="0"/>
              </a:spcBef>
              <a:spcAft>
                <a:spcPts val="0"/>
              </a:spcAft>
              <a:buClr>
                <a:srgbClr val="666666"/>
              </a:buClr>
              <a:buSzPts val="1800"/>
              <a:buChar char="○"/>
            </a:pPr>
            <a:r>
              <a:rPr lang="en" sz="1800">
                <a:solidFill>
                  <a:srgbClr val="666666"/>
                </a:solidFill>
                <a:highlight>
                  <a:srgbClr val="FFFFFF"/>
                </a:highlight>
              </a:rPr>
              <a:t>first_name = 'Beyonce'</a:t>
            </a:r>
            <a:endParaRPr sz="1800">
              <a:solidFill>
                <a:srgbClr val="666666"/>
              </a:solidFill>
              <a:highlight>
                <a:srgbClr val="FFFFFF"/>
              </a:highlight>
            </a:endParaRPr>
          </a:p>
          <a:p>
            <a:pPr marL="914400" lvl="1" indent="-342900" algn="l" rtl="0">
              <a:lnSpc>
                <a:spcPct val="100000"/>
              </a:lnSpc>
              <a:spcBef>
                <a:spcPts val="0"/>
              </a:spcBef>
              <a:spcAft>
                <a:spcPts val="0"/>
              </a:spcAft>
              <a:buClr>
                <a:srgbClr val="666666"/>
              </a:buClr>
              <a:buSzPts val="1800"/>
              <a:buChar char="○"/>
            </a:pPr>
            <a:r>
              <a:rPr lang="en" sz="1800">
                <a:solidFill>
                  <a:srgbClr val="666666"/>
                </a:solidFill>
                <a:highlight>
                  <a:srgbClr val="FFFFFF"/>
                </a:highlight>
              </a:rPr>
              <a:t>last_name = 'Knowles'</a:t>
            </a:r>
            <a:endParaRPr sz="1800">
              <a:solidFill>
                <a:srgbClr val="666666"/>
              </a:solidFill>
              <a:highlight>
                <a:srgbClr val="FFFFFF"/>
              </a:highlight>
            </a:endParaRPr>
          </a:p>
          <a:p>
            <a:pPr marL="457200" lvl="0" indent="-342900" algn="l" rtl="0">
              <a:lnSpc>
                <a:spcPct val="100000"/>
              </a:lnSpc>
              <a:spcBef>
                <a:spcPts val="1000"/>
              </a:spcBef>
              <a:spcAft>
                <a:spcPts val="0"/>
              </a:spcAft>
              <a:buClr>
                <a:srgbClr val="666666"/>
              </a:buClr>
              <a:buSzPts val="1800"/>
              <a:buAutoNum type="arabicPeriod"/>
            </a:pPr>
            <a:r>
              <a:rPr lang="en">
                <a:solidFill>
                  <a:srgbClr val="666666"/>
                </a:solidFill>
                <a:highlight>
                  <a:srgbClr val="FFFFFF"/>
                </a:highlight>
              </a:rPr>
              <a:t>“Snake case” for file names too: </a:t>
            </a:r>
            <a:r>
              <a:rPr lang="en">
                <a:solidFill>
                  <a:srgbClr val="666666"/>
                </a:solidFill>
                <a:highlight>
                  <a:srgbClr val="FFFFFF"/>
                </a:highlight>
                <a:latin typeface="Open Sans SemiBold"/>
                <a:ea typeface="Open Sans SemiBold"/>
                <a:cs typeface="Open Sans SemiBold"/>
                <a:sym typeface="Open Sans SemiBold"/>
              </a:rPr>
              <a:t> hello_world.py</a:t>
            </a:r>
            <a:endParaRPr>
              <a:solidFill>
                <a:srgbClr val="666666"/>
              </a:solidFill>
              <a:highlight>
                <a:srgbClr val="FFFFFF"/>
              </a:highlight>
              <a:latin typeface="Open Sans SemiBold"/>
              <a:ea typeface="Open Sans SemiBold"/>
              <a:cs typeface="Open Sans SemiBold"/>
              <a:sym typeface="Open Sans SemiBold"/>
            </a:endParaRPr>
          </a:p>
        </p:txBody>
      </p:sp>
      <p:sp>
        <p:nvSpPr>
          <p:cNvPr id="142" name="Google Shape;14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20</a:t>
            </a:fld>
            <a:endParaRPr/>
          </a:p>
        </p:txBody>
      </p:sp>
      <p:sp>
        <p:nvSpPr>
          <p:cNvPr id="143" name="Google Shape;143;p24"/>
          <p:cNvSpPr txBox="1"/>
          <p:nvPr/>
        </p:nvSpPr>
        <p:spPr>
          <a:xfrm>
            <a:off x="72450" y="4703625"/>
            <a:ext cx="49263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Source: </a:t>
            </a:r>
            <a:r>
              <a:rPr lang="en" u="sng">
                <a:solidFill>
                  <a:schemeClr val="hlink"/>
                </a:solidFill>
                <a:hlinkClick r:id="rId3"/>
              </a:rPr>
              <a:t>https://realpython.com/python-variables/</a:t>
            </a:r>
            <a:r>
              <a:rPr lang="en"/>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Snake Case</a:t>
            </a:r>
            <a:endParaRPr/>
          </a:p>
        </p:txBody>
      </p:sp>
      <p:sp>
        <p:nvSpPr>
          <p:cNvPr id="149" name="Google Shape;149;p25"/>
          <p:cNvSpPr txBox="1">
            <a:spLocks noGrp="1"/>
          </p:cNvSpPr>
          <p:nvPr>
            <p:ph type="body" idx="1"/>
          </p:nvPr>
        </p:nvSpPr>
        <p:spPr>
          <a:xfrm>
            <a:off x="4428750" y="222640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Functions</a:t>
            </a:r>
            <a:endParaRPr sz="1600" b="1"/>
          </a:p>
          <a:p>
            <a:pPr marL="0" lvl="0" indent="0" algn="l" rtl="0">
              <a:spcBef>
                <a:spcPts val="1600"/>
              </a:spcBef>
              <a:spcAft>
                <a:spcPts val="0"/>
              </a:spcAft>
              <a:buNone/>
            </a:pPr>
            <a:r>
              <a:rPr lang="en" sz="1600" b="1">
                <a:latin typeface="Consolas"/>
                <a:ea typeface="Consolas"/>
                <a:cs typeface="Consolas"/>
                <a:sym typeface="Consolas"/>
              </a:rPr>
              <a:t>def </a:t>
            </a:r>
            <a:r>
              <a:rPr lang="en" sz="1600" b="1">
                <a:solidFill>
                  <a:srgbClr val="5F3992"/>
                </a:solidFill>
                <a:latin typeface="Consolas"/>
                <a:ea typeface="Consolas"/>
                <a:cs typeface="Consolas"/>
                <a:sym typeface="Consolas"/>
              </a:rPr>
              <a:t>divide_two_nums</a:t>
            </a:r>
            <a:r>
              <a:rPr lang="en" sz="1600" b="1">
                <a:latin typeface="Consolas"/>
                <a:ea typeface="Consolas"/>
                <a:cs typeface="Consolas"/>
                <a:sym typeface="Consolas"/>
              </a:rPr>
              <a:t>(num, denom):</a:t>
            </a:r>
            <a:br>
              <a:rPr lang="en" sz="1600" b="1">
                <a:latin typeface="Consolas"/>
                <a:ea typeface="Consolas"/>
                <a:cs typeface="Consolas"/>
                <a:sym typeface="Consolas"/>
              </a:rPr>
            </a:br>
            <a:r>
              <a:rPr lang="en" sz="1600" b="1">
                <a:latin typeface="Consolas"/>
                <a:ea typeface="Consolas"/>
                <a:cs typeface="Consolas"/>
                <a:sym typeface="Consolas"/>
              </a:rPr>
              <a:t>   return num / denom</a:t>
            </a:r>
            <a:endParaRPr sz="1600" b="1">
              <a:latin typeface="Consolas"/>
              <a:ea typeface="Consolas"/>
              <a:cs typeface="Consolas"/>
              <a:sym typeface="Consolas"/>
            </a:endParaRPr>
          </a:p>
          <a:p>
            <a:pPr marL="0" lvl="0" indent="0" algn="l" rtl="0">
              <a:spcBef>
                <a:spcPts val="1600"/>
              </a:spcBef>
              <a:spcAft>
                <a:spcPts val="0"/>
              </a:spcAft>
              <a:buNone/>
            </a:pPr>
            <a:endParaRPr sz="1600" b="1">
              <a:latin typeface="Consolas"/>
              <a:ea typeface="Consolas"/>
              <a:cs typeface="Consolas"/>
              <a:sym typeface="Consolas"/>
            </a:endParaRPr>
          </a:p>
          <a:p>
            <a:pPr marL="0" lvl="0" indent="0" algn="l" rtl="0">
              <a:spcBef>
                <a:spcPts val="1600"/>
              </a:spcBef>
              <a:spcAft>
                <a:spcPts val="1600"/>
              </a:spcAft>
              <a:buNone/>
            </a:pPr>
            <a:r>
              <a:rPr lang="en" sz="1600" b="1">
                <a:latin typeface="Consolas"/>
                <a:ea typeface="Consolas"/>
                <a:cs typeface="Consolas"/>
                <a:sym typeface="Consolas"/>
              </a:rPr>
              <a:t>def </a:t>
            </a:r>
            <a:r>
              <a:rPr lang="en" sz="1600" b="1">
                <a:solidFill>
                  <a:srgbClr val="5F3992"/>
                </a:solidFill>
                <a:latin typeface="Consolas"/>
                <a:ea typeface="Consolas"/>
                <a:cs typeface="Consolas"/>
                <a:sym typeface="Consolas"/>
              </a:rPr>
              <a:t>move_avatar_left</a:t>
            </a:r>
            <a:r>
              <a:rPr lang="en" sz="1600" b="1">
                <a:latin typeface="Consolas"/>
                <a:ea typeface="Consolas"/>
                <a:cs typeface="Consolas"/>
                <a:sym typeface="Consolas"/>
              </a:rPr>
              <a:t>(dog):</a:t>
            </a:r>
            <a:br>
              <a:rPr lang="en" sz="1600" b="1">
                <a:latin typeface="Consolas"/>
                <a:ea typeface="Consolas"/>
                <a:cs typeface="Consolas"/>
                <a:sym typeface="Consolas"/>
              </a:rPr>
            </a:br>
            <a:r>
              <a:rPr lang="en" sz="1600" b="1">
                <a:latin typeface="Consolas"/>
                <a:ea typeface="Consolas"/>
                <a:cs typeface="Consolas"/>
                <a:sym typeface="Consolas"/>
              </a:rPr>
              <a:t>   dog.x -= 1</a:t>
            </a:r>
            <a:br>
              <a:rPr lang="en" sz="1600" b="1">
                <a:latin typeface="Consolas"/>
                <a:ea typeface="Consolas"/>
                <a:cs typeface="Consolas"/>
                <a:sym typeface="Consolas"/>
              </a:rPr>
            </a:br>
            <a:r>
              <a:rPr lang="en" sz="1600" b="1">
                <a:latin typeface="Consolas"/>
                <a:ea typeface="Consolas"/>
                <a:cs typeface="Consolas"/>
                <a:sym typeface="Consolas"/>
              </a:rPr>
              <a:t>   dog.redraw()</a:t>
            </a:r>
            <a:endParaRPr sz="1600" b="1">
              <a:latin typeface="Consolas"/>
              <a:ea typeface="Consolas"/>
              <a:cs typeface="Consolas"/>
              <a:sym typeface="Consolas"/>
            </a:endParaRPr>
          </a:p>
        </p:txBody>
      </p:sp>
      <p:sp>
        <p:nvSpPr>
          <p:cNvPr id="150" name="Google Shape;150;p25"/>
          <p:cNvSpPr txBox="1">
            <a:spLocks noGrp="1"/>
          </p:cNvSpPr>
          <p:nvPr>
            <p:ph type="body" idx="2"/>
          </p:nvPr>
        </p:nvSpPr>
        <p:spPr>
          <a:xfrm>
            <a:off x="428850" y="222640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Variables</a:t>
            </a:r>
            <a:endParaRPr sz="1600" b="1"/>
          </a:p>
          <a:p>
            <a:pPr marL="0" lvl="0" indent="0" algn="l" rtl="0">
              <a:spcBef>
                <a:spcPts val="1600"/>
              </a:spcBef>
              <a:spcAft>
                <a:spcPts val="0"/>
              </a:spcAft>
              <a:buNone/>
            </a:pPr>
            <a:r>
              <a:rPr lang="en" sz="1600" b="1">
                <a:solidFill>
                  <a:srgbClr val="5F3992"/>
                </a:solidFill>
                <a:latin typeface="Consolas"/>
                <a:ea typeface="Consolas"/>
                <a:cs typeface="Consolas"/>
                <a:sym typeface="Consolas"/>
              </a:rPr>
              <a:t>time_left_til_end_of_class</a:t>
            </a:r>
            <a:r>
              <a:rPr lang="en" sz="1600" b="1">
                <a:latin typeface="Consolas"/>
                <a:ea typeface="Consolas"/>
                <a:cs typeface="Consolas"/>
                <a:sym typeface="Consolas"/>
              </a:rPr>
              <a:t> = 35</a:t>
            </a:r>
            <a:endParaRPr sz="1600" b="1">
              <a:latin typeface="Consolas"/>
              <a:ea typeface="Consolas"/>
              <a:cs typeface="Consolas"/>
              <a:sym typeface="Consolas"/>
            </a:endParaRPr>
          </a:p>
          <a:p>
            <a:pPr marL="0" lvl="0" indent="0" algn="l" rtl="0">
              <a:spcBef>
                <a:spcPts val="1600"/>
              </a:spcBef>
              <a:spcAft>
                <a:spcPts val="0"/>
              </a:spcAft>
              <a:buNone/>
            </a:pPr>
            <a:r>
              <a:rPr lang="en" sz="1600" b="1">
                <a:solidFill>
                  <a:srgbClr val="5F3992"/>
                </a:solidFill>
                <a:latin typeface="Consolas"/>
                <a:ea typeface="Consolas"/>
                <a:cs typeface="Consolas"/>
                <a:sym typeface="Consolas"/>
              </a:rPr>
              <a:t>first_name</a:t>
            </a:r>
            <a:r>
              <a:rPr lang="en" sz="1600" b="1">
                <a:latin typeface="Consolas"/>
                <a:ea typeface="Consolas"/>
                <a:cs typeface="Consolas"/>
                <a:sym typeface="Consolas"/>
              </a:rPr>
              <a:t> = 'Jazmin'</a:t>
            </a:r>
            <a:endParaRPr sz="1600" b="1">
              <a:latin typeface="Consolas"/>
              <a:ea typeface="Consolas"/>
              <a:cs typeface="Consolas"/>
              <a:sym typeface="Consolas"/>
            </a:endParaRPr>
          </a:p>
          <a:p>
            <a:pPr marL="0" lvl="0" indent="0" algn="l" rtl="0">
              <a:spcBef>
                <a:spcPts val="1600"/>
              </a:spcBef>
              <a:spcAft>
                <a:spcPts val="1600"/>
              </a:spcAft>
              <a:buClr>
                <a:schemeClr val="dk1"/>
              </a:buClr>
              <a:buSzPts val="1100"/>
              <a:buFont typeface="Arial"/>
              <a:buNone/>
            </a:pPr>
            <a:r>
              <a:rPr lang="en" sz="1600" b="1">
                <a:solidFill>
                  <a:srgbClr val="5F3992"/>
                </a:solidFill>
                <a:latin typeface="Consolas"/>
                <a:ea typeface="Consolas"/>
                <a:cs typeface="Consolas"/>
                <a:sym typeface="Consolas"/>
              </a:rPr>
              <a:t>last_name</a:t>
            </a:r>
            <a:r>
              <a:rPr lang="en" sz="1600" b="1">
                <a:latin typeface="Consolas"/>
                <a:ea typeface="Consolas"/>
                <a:cs typeface="Consolas"/>
                <a:sym typeface="Consolas"/>
              </a:rPr>
              <a:t> = 'Morales'</a:t>
            </a:r>
            <a:endParaRPr sz="1600" b="1">
              <a:latin typeface="Consolas"/>
              <a:ea typeface="Consolas"/>
              <a:cs typeface="Consolas"/>
              <a:sym typeface="Consolas"/>
            </a:endParaRPr>
          </a:p>
        </p:txBody>
      </p:sp>
      <p:sp>
        <p:nvSpPr>
          <p:cNvPr id="151" name="Google Shape;1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21</a:t>
            </a:fld>
            <a:endParaRPr/>
          </a:p>
        </p:txBody>
      </p:sp>
      <p:sp>
        <p:nvSpPr>
          <p:cNvPr id="152" name="Google Shape;152;p25"/>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222222"/>
                </a:solidFill>
                <a:highlight>
                  <a:srgbClr val="FFFFFF"/>
                </a:highlight>
              </a:rPr>
              <a:t>Examples of snake case variables and functions: </a:t>
            </a:r>
            <a:endParaRPr sz="1800">
              <a:solidFill>
                <a:srgbClr val="222222"/>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Mnemonic</a:t>
            </a:r>
            <a:endParaRPr/>
          </a:p>
        </p:txBody>
      </p:sp>
      <p:sp>
        <p:nvSpPr>
          <p:cNvPr id="158" name="Google Shape;158;p26"/>
          <p:cNvSpPr txBox="1">
            <a:spLocks noGrp="1"/>
          </p:cNvSpPr>
          <p:nvPr>
            <p:ph type="body" idx="1"/>
          </p:nvPr>
        </p:nvSpPr>
        <p:spPr>
          <a:xfrm>
            <a:off x="3117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x = 65</a:t>
            </a:r>
            <a:br>
              <a:rPr lang="en" sz="1800" b="1">
                <a:latin typeface="Consolas"/>
                <a:ea typeface="Consolas"/>
                <a:cs typeface="Consolas"/>
                <a:sym typeface="Consolas"/>
              </a:rPr>
            </a:br>
            <a:r>
              <a:rPr lang="en" sz="1800" b="1">
                <a:latin typeface="Consolas"/>
                <a:ea typeface="Consolas"/>
                <a:cs typeface="Consolas"/>
                <a:sym typeface="Consolas"/>
              </a:rPr>
              <a:t>y = 3</a:t>
            </a:r>
            <a:br>
              <a:rPr lang="en" sz="1800" b="1">
                <a:latin typeface="Consolas"/>
                <a:ea typeface="Consolas"/>
                <a:cs typeface="Consolas"/>
                <a:sym typeface="Consolas"/>
              </a:rPr>
            </a:br>
            <a:r>
              <a:rPr lang="en" sz="1800" b="1">
                <a:highlight>
                  <a:srgbClr val="FFF2CC"/>
                </a:highlight>
                <a:latin typeface="Consolas"/>
                <a:ea typeface="Consolas"/>
                <a:cs typeface="Consolas"/>
                <a:sym typeface="Consolas"/>
              </a:rPr>
              <a:t>z = x * y</a:t>
            </a:r>
            <a:br>
              <a:rPr lang="en" sz="1800" b="1">
                <a:latin typeface="Consolas"/>
                <a:ea typeface="Consolas"/>
                <a:cs typeface="Consolas"/>
                <a:sym typeface="Consolas"/>
              </a:rPr>
            </a:br>
            <a:r>
              <a:rPr lang="en" sz="1800" b="1">
                <a:latin typeface="Consolas"/>
                <a:ea typeface="Consolas"/>
                <a:cs typeface="Consolas"/>
                <a:sym typeface="Consolas"/>
              </a:rPr>
              <a:t>print(z)</a:t>
            </a:r>
            <a:endParaRPr sz="1800" b="1">
              <a:latin typeface="Consolas"/>
              <a:ea typeface="Consolas"/>
              <a:cs typeface="Consolas"/>
              <a:sym typeface="Consolas"/>
            </a:endParaRPr>
          </a:p>
        </p:txBody>
      </p:sp>
      <p:sp>
        <p:nvSpPr>
          <p:cNvPr id="159" name="Google Shape;159;p26"/>
          <p:cNvSpPr txBox="1">
            <a:spLocks noGrp="1"/>
          </p:cNvSpPr>
          <p:nvPr>
            <p:ph type="body" idx="2"/>
          </p:nvPr>
        </p:nvSpPr>
        <p:spPr>
          <a:xfrm>
            <a:off x="48324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rate = 65</a:t>
            </a:r>
            <a:br>
              <a:rPr lang="en" sz="1800" b="1">
                <a:latin typeface="Consolas"/>
                <a:ea typeface="Consolas"/>
                <a:cs typeface="Consolas"/>
                <a:sym typeface="Consolas"/>
              </a:rPr>
            </a:br>
            <a:r>
              <a:rPr lang="en" sz="1800" b="1">
                <a:latin typeface="Consolas"/>
                <a:ea typeface="Consolas"/>
                <a:cs typeface="Consolas"/>
                <a:sym typeface="Consolas"/>
              </a:rPr>
              <a:t>time = 3</a:t>
            </a:r>
            <a:br>
              <a:rPr lang="en" sz="1800" b="1">
                <a:latin typeface="Consolas"/>
                <a:ea typeface="Consolas"/>
                <a:cs typeface="Consolas"/>
                <a:sym typeface="Consolas"/>
              </a:rPr>
            </a:br>
            <a:r>
              <a:rPr lang="en" sz="1800" b="1">
                <a:highlight>
                  <a:srgbClr val="FFF2CC"/>
                </a:highlight>
                <a:latin typeface="Consolas"/>
                <a:ea typeface="Consolas"/>
                <a:cs typeface="Consolas"/>
                <a:sym typeface="Consolas"/>
              </a:rPr>
              <a:t>distance = rate * time</a:t>
            </a:r>
            <a:br>
              <a:rPr lang="en" sz="1800" b="1">
                <a:latin typeface="Consolas"/>
                <a:ea typeface="Consolas"/>
                <a:cs typeface="Consolas"/>
                <a:sym typeface="Consolas"/>
              </a:rPr>
            </a:br>
            <a:r>
              <a:rPr lang="en" sz="1800" b="1">
                <a:latin typeface="Consolas"/>
                <a:ea typeface="Consolas"/>
                <a:cs typeface="Consolas"/>
                <a:sym typeface="Consolas"/>
              </a:rPr>
              <a:t>print(distance)</a:t>
            </a:r>
            <a:endParaRPr sz="1800" b="1">
              <a:latin typeface="Consolas"/>
              <a:ea typeface="Consolas"/>
              <a:cs typeface="Consolas"/>
              <a:sym typeface="Consolas"/>
            </a:endParaRPr>
          </a:p>
        </p:txBody>
      </p:sp>
      <p:sp>
        <p:nvSpPr>
          <p:cNvPr id="160" name="Google Shape;16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22</a:t>
            </a:fld>
            <a:endParaRPr/>
          </a:p>
        </p:txBody>
      </p:sp>
      <p:sp>
        <p:nvSpPr>
          <p:cNvPr id="161" name="Google Shape;161;p26"/>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222222"/>
                </a:solidFill>
                <a:highlight>
                  <a:srgbClr val="FFFFFF"/>
                </a:highlight>
              </a:rPr>
              <a:t>Which program is easier to read and reason about?</a:t>
            </a:r>
            <a:endParaRPr sz="1800">
              <a:solidFill>
                <a:srgbClr val="222222"/>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Mnemonic</a:t>
            </a:r>
            <a:endParaRPr/>
          </a:p>
        </p:txBody>
      </p:sp>
      <p:sp>
        <p:nvSpPr>
          <p:cNvPr id="167" name="Google Shape;167;p27"/>
          <p:cNvSpPr txBox="1">
            <a:spLocks noGrp="1"/>
          </p:cNvSpPr>
          <p:nvPr>
            <p:ph type="body" idx="1"/>
          </p:nvPr>
        </p:nvSpPr>
        <p:spPr>
          <a:xfrm>
            <a:off x="3117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x = 65</a:t>
            </a:r>
            <a:br>
              <a:rPr lang="en" sz="1800" b="1">
                <a:latin typeface="Consolas"/>
                <a:ea typeface="Consolas"/>
                <a:cs typeface="Consolas"/>
                <a:sym typeface="Consolas"/>
              </a:rPr>
            </a:br>
            <a:r>
              <a:rPr lang="en" sz="1800" b="1">
                <a:latin typeface="Consolas"/>
                <a:ea typeface="Consolas"/>
                <a:cs typeface="Consolas"/>
                <a:sym typeface="Consolas"/>
              </a:rPr>
              <a:t>y = 3</a:t>
            </a:r>
            <a:br>
              <a:rPr lang="en" sz="1800" b="1">
                <a:latin typeface="Consolas"/>
                <a:ea typeface="Consolas"/>
                <a:cs typeface="Consolas"/>
                <a:sym typeface="Consolas"/>
              </a:rPr>
            </a:br>
            <a:r>
              <a:rPr lang="en" sz="1800" b="1">
                <a:solidFill>
                  <a:srgbClr val="990000"/>
                </a:solidFill>
                <a:highlight>
                  <a:srgbClr val="FFF2CC"/>
                </a:highlight>
                <a:latin typeface="Consolas"/>
                <a:ea typeface="Consolas"/>
                <a:cs typeface="Consolas"/>
                <a:sym typeface="Consolas"/>
              </a:rPr>
              <a:t>z = x * x</a:t>
            </a:r>
            <a:br>
              <a:rPr lang="en" sz="1800" b="1">
                <a:latin typeface="Consolas"/>
                <a:ea typeface="Consolas"/>
                <a:cs typeface="Consolas"/>
                <a:sym typeface="Consolas"/>
              </a:rPr>
            </a:br>
            <a:r>
              <a:rPr lang="en" sz="1800" b="1">
                <a:latin typeface="Consolas"/>
                <a:ea typeface="Consolas"/>
                <a:cs typeface="Consolas"/>
                <a:sym typeface="Consolas"/>
              </a:rPr>
              <a:t>print(z)</a:t>
            </a:r>
            <a:endParaRPr sz="1800" b="1">
              <a:latin typeface="Consolas"/>
              <a:ea typeface="Consolas"/>
              <a:cs typeface="Consolas"/>
              <a:sym typeface="Consolas"/>
            </a:endParaRPr>
          </a:p>
        </p:txBody>
      </p:sp>
      <p:sp>
        <p:nvSpPr>
          <p:cNvPr id="168" name="Google Shape;168;p27"/>
          <p:cNvSpPr txBox="1">
            <a:spLocks noGrp="1"/>
          </p:cNvSpPr>
          <p:nvPr>
            <p:ph type="body" idx="2"/>
          </p:nvPr>
        </p:nvSpPr>
        <p:spPr>
          <a:xfrm>
            <a:off x="48324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rate = 65</a:t>
            </a:r>
            <a:br>
              <a:rPr lang="en" sz="1800" b="1">
                <a:latin typeface="Consolas"/>
                <a:ea typeface="Consolas"/>
                <a:cs typeface="Consolas"/>
                <a:sym typeface="Consolas"/>
              </a:rPr>
            </a:br>
            <a:r>
              <a:rPr lang="en" sz="1800" b="1">
                <a:latin typeface="Consolas"/>
                <a:ea typeface="Consolas"/>
                <a:cs typeface="Consolas"/>
                <a:sym typeface="Consolas"/>
              </a:rPr>
              <a:t>time = 3</a:t>
            </a:r>
            <a:br>
              <a:rPr lang="en" sz="1800" b="1">
                <a:latin typeface="Consolas"/>
                <a:ea typeface="Consolas"/>
                <a:cs typeface="Consolas"/>
                <a:sym typeface="Consolas"/>
              </a:rPr>
            </a:br>
            <a:r>
              <a:rPr lang="en" sz="1800" b="1">
                <a:solidFill>
                  <a:srgbClr val="990000"/>
                </a:solidFill>
                <a:highlight>
                  <a:srgbClr val="FFF2CC"/>
                </a:highlight>
                <a:latin typeface="Consolas"/>
                <a:ea typeface="Consolas"/>
                <a:cs typeface="Consolas"/>
                <a:sym typeface="Consolas"/>
              </a:rPr>
              <a:t>distance = rate * rate</a:t>
            </a:r>
            <a:br>
              <a:rPr lang="en" sz="1800" b="1">
                <a:latin typeface="Consolas"/>
                <a:ea typeface="Consolas"/>
                <a:cs typeface="Consolas"/>
                <a:sym typeface="Consolas"/>
              </a:rPr>
            </a:br>
            <a:r>
              <a:rPr lang="en" sz="1800" b="1">
                <a:latin typeface="Consolas"/>
                <a:ea typeface="Consolas"/>
                <a:cs typeface="Consolas"/>
                <a:sym typeface="Consolas"/>
              </a:rPr>
              <a:t>print(distance)</a:t>
            </a:r>
            <a:endParaRPr sz="1800" b="1">
              <a:latin typeface="Consolas"/>
              <a:ea typeface="Consolas"/>
              <a:cs typeface="Consolas"/>
              <a:sym typeface="Consolas"/>
            </a:endParaRPr>
          </a:p>
        </p:txBody>
      </p:sp>
      <p:sp>
        <p:nvSpPr>
          <p:cNvPr id="169" name="Google Shape;16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23</a:t>
            </a:fld>
            <a:endParaRPr/>
          </a:p>
        </p:txBody>
      </p:sp>
      <p:sp>
        <p:nvSpPr>
          <p:cNvPr id="170" name="Google Shape;170;p27"/>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222222"/>
                </a:solidFill>
                <a:highlight>
                  <a:srgbClr val="FFFFFF"/>
                </a:highlight>
              </a:rPr>
              <a:t>Which program is easier to detect errors?</a:t>
            </a:r>
            <a:endParaRPr sz="1800">
              <a:solidFill>
                <a:srgbClr val="222222"/>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Variables</a:t>
            </a:r>
            <a:endParaRPr/>
          </a:p>
        </p:txBody>
      </p:sp>
      <p:sp>
        <p:nvSpPr>
          <p:cNvPr id="176" name="Google Shape;17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Turn the following statement into a sentence:</a:t>
            </a:r>
            <a:endParaRPr sz="3000">
              <a:latin typeface="Consolas"/>
              <a:ea typeface="Consolas"/>
              <a:cs typeface="Consolas"/>
              <a:sym typeface="Consolas"/>
            </a:endParaRPr>
          </a:p>
          <a:p>
            <a:pPr marL="0" lvl="0" indent="0" algn="ctr" rtl="0">
              <a:spcBef>
                <a:spcPts val="1600"/>
              </a:spcBef>
              <a:spcAft>
                <a:spcPts val="0"/>
              </a:spcAft>
              <a:buClr>
                <a:schemeClr val="dk1"/>
              </a:buClr>
              <a:buSzPts val="1100"/>
              <a:buFont typeface="Arial"/>
              <a:buNone/>
            </a:pPr>
            <a:br>
              <a:rPr lang="en" sz="3000">
                <a:latin typeface="Consolas"/>
                <a:ea typeface="Consolas"/>
                <a:cs typeface="Consolas"/>
                <a:sym typeface="Consolas"/>
              </a:rPr>
            </a:br>
            <a:r>
              <a:rPr lang="en" sz="3000">
                <a:latin typeface="Consolas"/>
                <a:ea typeface="Consolas"/>
                <a:cs typeface="Consolas"/>
                <a:sym typeface="Consolas"/>
              </a:rPr>
              <a:t>speed = 65</a:t>
            </a:r>
            <a:br>
              <a:rPr lang="en" sz="3000">
                <a:latin typeface="Consolas"/>
                <a:ea typeface="Consolas"/>
                <a:cs typeface="Consolas"/>
                <a:sym typeface="Consolas"/>
              </a:rPr>
            </a:br>
            <a:endParaRPr sz="3000">
              <a:latin typeface="Consolas"/>
              <a:ea typeface="Consolas"/>
              <a:cs typeface="Consolas"/>
              <a:sym typeface="Consolas"/>
            </a:endParaRPr>
          </a:p>
          <a:p>
            <a:pPr marL="0" lvl="0" indent="0" algn="ctr" rtl="0">
              <a:lnSpc>
                <a:spcPct val="100000"/>
              </a:lnSpc>
              <a:spcBef>
                <a:spcPts val="1600"/>
              </a:spcBef>
              <a:spcAft>
                <a:spcPts val="0"/>
              </a:spcAft>
              <a:buClr>
                <a:schemeClr val="dk1"/>
              </a:buClr>
              <a:buSzPts val="1100"/>
              <a:buFont typeface="Arial"/>
              <a:buNone/>
            </a:pPr>
            <a:r>
              <a:rPr lang="en"/>
              <a:t>Put the number </a:t>
            </a:r>
            <a:r>
              <a:rPr lang="en" b="1"/>
              <a:t>65</a:t>
            </a:r>
            <a:r>
              <a:rPr lang="en"/>
              <a:t> into a container called </a:t>
            </a:r>
            <a:r>
              <a:rPr lang="en" b="1"/>
              <a:t>speed</a:t>
            </a:r>
            <a:endParaRPr b="1"/>
          </a:p>
          <a:p>
            <a:pPr marL="0" lvl="0" indent="0" algn="ctr" rtl="0">
              <a:lnSpc>
                <a:spcPct val="100000"/>
              </a:lnSpc>
              <a:spcBef>
                <a:spcPts val="0"/>
              </a:spcBef>
              <a:spcAft>
                <a:spcPts val="0"/>
              </a:spcAft>
              <a:buClr>
                <a:schemeClr val="dk1"/>
              </a:buClr>
              <a:buSzPts val="1100"/>
              <a:buFont typeface="Arial"/>
              <a:buNone/>
            </a:pPr>
            <a:r>
              <a:rPr lang="en"/>
              <a:t>- or -</a:t>
            </a:r>
            <a:endParaRPr/>
          </a:p>
          <a:p>
            <a:pPr marL="0" lvl="0" indent="0" algn="ctr" rtl="0">
              <a:lnSpc>
                <a:spcPct val="100000"/>
              </a:lnSpc>
              <a:spcBef>
                <a:spcPts val="0"/>
              </a:spcBef>
              <a:spcAft>
                <a:spcPts val="0"/>
              </a:spcAft>
              <a:buNone/>
            </a:pPr>
            <a:r>
              <a:rPr lang="en"/>
              <a:t>Assign the number </a:t>
            </a:r>
            <a:r>
              <a:rPr lang="en" b="1"/>
              <a:t>65</a:t>
            </a:r>
            <a:r>
              <a:rPr lang="en"/>
              <a:t> to the variable </a:t>
            </a:r>
            <a:r>
              <a:rPr lang="en" b="1"/>
              <a:t>speed</a:t>
            </a:r>
            <a:endParaRPr/>
          </a:p>
        </p:txBody>
      </p:sp>
      <p:sp>
        <p:nvSpPr>
          <p:cNvPr id="177" name="Google Shape;17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24</a:t>
            </a:fld>
            <a:endParaRPr/>
          </a:p>
        </p:txBody>
      </p:sp>
      <p:sp>
        <p:nvSpPr>
          <p:cNvPr id="178" name="Google Shape;178;p28"/>
          <p:cNvSpPr/>
          <p:nvPr/>
        </p:nvSpPr>
        <p:spPr>
          <a:xfrm flipH="1">
            <a:off x="4085625" y="1802850"/>
            <a:ext cx="1258200" cy="466800"/>
          </a:xfrm>
          <a:prstGeom prst="curvedDownArrow">
            <a:avLst>
              <a:gd name="adj1" fmla="val 25000"/>
              <a:gd name="adj2" fmla="val 50000"/>
              <a:gd name="adj3" fmla="val 25000"/>
            </a:avLst>
          </a:prstGeom>
          <a:solidFill>
            <a:srgbClr val="5F399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Variables</a:t>
            </a:r>
            <a:endParaRPr/>
          </a:p>
        </p:txBody>
      </p:sp>
      <p:sp>
        <p:nvSpPr>
          <p:cNvPr id="184" name="Google Shape;18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assign multiple variables on the same line as follows:</a:t>
            </a:r>
            <a:endParaRPr/>
          </a:p>
          <a:p>
            <a:pPr marL="0" lvl="0" indent="0" algn="ctr" rtl="0">
              <a:spcBef>
                <a:spcPts val="1600"/>
              </a:spcBef>
              <a:spcAft>
                <a:spcPts val="0"/>
              </a:spcAft>
              <a:buClr>
                <a:schemeClr val="dk1"/>
              </a:buClr>
              <a:buSzPts val="1100"/>
              <a:buFont typeface="Arial"/>
              <a:buNone/>
            </a:pPr>
            <a:r>
              <a:rPr lang="en" sz="2400">
                <a:latin typeface="Consolas"/>
                <a:ea typeface="Consolas"/>
                <a:cs typeface="Consolas"/>
                <a:sym typeface="Consolas"/>
              </a:rPr>
              <a:t>speed1, speed2, speed3 = 65, 75, 45</a:t>
            </a:r>
            <a:br>
              <a:rPr lang="en" sz="2400">
                <a:latin typeface="Consolas"/>
                <a:ea typeface="Consolas"/>
                <a:cs typeface="Consolas"/>
                <a:sym typeface="Consolas"/>
              </a:rPr>
            </a:br>
            <a:endParaRPr/>
          </a:p>
          <a:p>
            <a:pPr marL="0" lvl="0" indent="0" algn="ctr" rtl="0">
              <a:spcBef>
                <a:spcPts val="1600"/>
              </a:spcBef>
              <a:spcAft>
                <a:spcPts val="0"/>
              </a:spcAft>
              <a:buClr>
                <a:schemeClr val="dk1"/>
              </a:buClr>
              <a:buSzPts val="1100"/>
              <a:buFont typeface="Arial"/>
              <a:buNone/>
            </a:pPr>
            <a:r>
              <a:rPr lang="en"/>
              <a:t>...is the same as...</a:t>
            </a:r>
            <a:endParaRPr/>
          </a:p>
          <a:p>
            <a:pPr marL="3200400" lvl="0" indent="0" algn="l" rtl="0">
              <a:lnSpc>
                <a:spcPct val="100000"/>
              </a:lnSpc>
              <a:spcBef>
                <a:spcPts val="1600"/>
              </a:spcBef>
              <a:spcAft>
                <a:spcPts val="0"/>
              </a:spcAft>
              <a:buClr>
                <a:schemeClr val="dk1"/>
              </a:buClr>
              <a:buSzPts val="1100"/>
              <a:buFont typeface="Arial"/>
              <a:buNone/>
            </a:pPr>
            <a:r>
              <a:rPr lang="en" sz="2400">
                <a:latin typeface="Consolas"/>
                <a:ea typeface="Consolas"/>
                <a:cs typeface="Consolas"/>
                <a:sym typeface="Consolas"/>
              </a:rPr>
              <a:t>speed1 = 65</a:t>
            </a:r>
            <a:br>
              <a:rPr lang="en" sz="2400">
                <a:latin typeface="Consolas"/>
                <a:ea typeface="Consolas"/>
                <a:cs typeface="Consolas"/>
                <a:sym typeface="Consolas"/>
              </a:rPr>
            </a:br>
            <a:r>
              <a:rPr lang="en" sz="2400">
                <a:latin typeface="Consolas"/>
                <a:ea typeface="Consolas"/>
                <a:cs typeface="Consolas"/>
                <a:sym typeface="Consolas"/>
              </a:rPr>
              <a:t>speed2 = 75</a:t>
            </a:r>
            <a:br>
              <a:rPr lang="en" sz="2400">
                <a:latin typeface="Consolas"/>
                <a:ea typeface="Consolas"/>
                <a:cs typeface="Consolas"/>
                <a:sym typeface="Consolas"/>
              </a:rPr>
            </a:br>
            <a:r>
              <a:rPr lang="en" sz="2400">
                <a:latin typeface="Consolas"/>
                <a:ea typeface="Consolas"/>
                <a:cs typeface="Consolas"/>
                <a:sym typeface="Consolas"/>
              </a:rPr>
              <a:t>speed3 = 45</a:t>
            </a:r>
            <a:endParaRPr sz="2400"/>
          </a:p>
          <a:p>
            <a:pPr marL="0" lvl="0" indent="0" algn="ctr" rtl="0">
              <a:spcBef>
                <a:spcPts val="1600"/>
              </a:spcBef>
              <a:spcAft>
                <a:spcPts val="1600"/>
              </a:spcAft>
              <a:buClr>
                <a:schemeClr val="dk1"/>
              </a:buClr>
              <a:buSzPts val="1100"/>
              <a:buFont typeface="Arial"/>
              <a:buNone/>
            </a:pPr>
            <a:endParaRPr/>
          </a:p>
        </p:txBody>
      </p:sp>
      <p:sp>
        <p:nvSpPr>
          <p:cNvPr id="185" name="Google Shape;18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91" name="Google Shape;19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in this scenario? </a:t>
            </a:r>
            <a:endParaRPr/>
          </a:p>
          <a:p>
            <a:pPr marL="1371600" lvl="0" indent="0" algn="l" rtl="0">
              <a:lnSpc>
                <a:spcPct val="100000"/>
              </a:lnSpc>
              <a:spcBef>
                <a:spcPts val="1600"/>
              </a:spcBef>
              <a:spcAft>
                <a:spcPts val="0"/>
              </a:spcAft>
              <a:buNone/>
            </a:pPr>
            <a:r>
              <a:rPr lang="en" sz="3000">
                <a:solidFill>
                  <a:srgbClr val="000000"/>
                </a:solidFill>
                <a:latin typeface="Consolas"/>
                <a:ea typeface="Consolas"/>
                <a:cs typeface="Consolas"/>
                <a:sym typeface="Consolas"/>
              </a:rPr>
              <a:t>speed = 65		</a:t>
            </a:r>
            <a:r>
              <a:rPr lang="en" sz="3000">
                <a:solidFill>
                  <a:srgbClr val="B7B7B7"/>
                </a:solidFill>
                <a:latin typeface="Consolas"/>
                <a:ea typeface="Consolas"/>
                <a:cs typeface="Consolas"/>
                <a:sym typeface="Consolas"/>
              </a:rPr>
              <a:t># miles per hour</a:t>
            </a:r>
            <a:endParaRPr sz="3000">
              <a:solidFill>
                <a:srgbClr val="B7B7B7"/>
              </a:solidFill>
              <a:latin typeface="Consolas"/>
              <a:ea typeface="Consolas"/>
              <a:cs typeface="Consolas"/>
              <a:sym typeface="Consolas"/>
            </a:endParaRPr>
          </a:p>
          <a:p>
            <a:pPr marL="1371600" lvl="0" indent="0" algn="l" rtl="0">
              <a:lnSpc>
                <a:spcPct val="100000"/>
              </a:lnSpc>
              <a:spcBef>
                <a:spcPts val="0"/>
              </a:spcBef>
              <a:spcAft>
                <a:spcPts val="0"/>
              </a:spcAft>
              <a:buNone/>
            </a:pPr>
            <a:r>
              <a:rPr lang="en" sz="3000">
                <a:solidFill>
                  <a:srgbClr val="000000"/>
                </a:solidFill>
                <a:latin typeface="Consolas"/>
                <a:ea typeface="Consolas"/>
                <a:cs typeface="Consolas"/>
                <a:sym typeface="Consolas"/>
              </a:rPr>
              <a:t>time = 3			</a:t>
            </a:r>
            <a:r>
              <a:rPr lang="en" sz="3000">
                <a:solidFill>
                  <a:srgbClr val="B7B7B7"/>
                </a:solidFill>
                <a:latin typeface="Consolas"/>
                <a:ea typeface="Consolas"/>
                <a:cs typeface="Consolas"/>
                <a:sym typeface="Consolas"/>
              </a:rPr>
              <a:t># hours</a:t>
            </a:r>
            <a:endParaRPr sz="3000">
              <a:solidFill>
                <a:srgbClr val="B7B7B7"/>
              </a:solidFill>
              <a:latin typeface="Consolas"/>
              <a:ea typeface="Consolas"/>
              <a:cs typeface="Consolas"/>
              <a:sym typeface="Consolas"/>
            </a:endParaRPr>
          </a:p>
          <a:p>
            <a:pPr marL="1371600" lvl="0" indent="0" algn="l" rtl="0">
              <a:lnSpc>
                <a:spcPct val="100000"/>
              </a:lnSpc>
              <a:spcBef>
                <a:spcPts val="0"/>
              </a:spcBef>
              <a:spcAft>
                <a:spcPts val="0"/>
              </a:spcAft>
              <a:buNone/>
            </a:pPr>
            <a:r>
              <a:rPr lang="en" sz="3000">
                <a:solidFill>
                  <a:srgbClr val="000000"/>
                </a:solidFill>
                <a:latin typeface="Consolas"/>
                <a:ea typeface="Consolas"/>
                <a:cs typeface="Consolas"/>
                <a:sym typeface="Consolas"/>
              </a:rPr>
              <a:t>distance = speed * time</a:t>
            </a:r>
            <a:endParaRPr sz="3000">
              <a:solidFill>
                <a:srgbClr val="000000"/>
              </a:solidFill>
              <a:latin typeface="Consolas"/>
              <a:ea typeface="Consolas"/>
              <a:cs typeface="Consolas"/>
              <a:sym typeface="Consolas"/>
            </a:endParaRPr>
          </a:p>
          <a:p>
            <a:pPr marL="1371600" lvl="0" indent="0" algn="l" rtl="0">
              <a:lnSpc>
                <a:spcPct val="100000"/>
              </a:lnSpc>
              <a:spcBef>
                <a:spcPts val="0"/>
              </a:spcBef>
              <a:spcAft>
                <a:spcPts val="0"/>
              </a:spcAft>
              <a:buNone/>
            </a:pPr>
            <a:r>
              <a:rPr lang="en" sz="3000">
                <a:solidFill>
                  <a:srgbClr val="000000"/>
                </a:solidFill>
                <a:latin typeface="Consolas"/>
                <a:ea typeface="Consolas"/>
                <a:cs typeface="Consolas"/>
                <a:sym typeface="Consolas"/>
              </a:rPr>
              <a:t>speed = 75</a:t>
            </a:r>
            <a:br>
              <a:rPr lang="en" sz="3000">
                <a:solidFill>
                  <a:srgbClr val="000000"/>
                </a:solidFill>
                <a:latin typeface="Consolas"/>
                <a:ea typeface="Consolas"/>
                <a:cs typeface="Consolas"/>
                <a:sym typeface="Consolas"/>
              </a:rPr>
            </a:br>
            <a:endParaRPr/>
          </a:p>
          <a:p>
            <a:pPr marL="457200" lvl="0" indent="-342900" algn="l" rtl="0">
              <a:spcBef>
                <a:spcPts val="0"/>
              </a:spcBef>
              <a:spcAft>
                <a:spcPts val="0"/>
              </a:spcAft>
              <a:buSzPts val="1800"/>
              <a:buChar char="-"/>
            </a:pPr>
            <a:r>
              <a:rPr lang="en"/>
              <a:t>Do two speed buckets get created?</a:t>
            </a:r>
            <a:endParaRPr/>
          </a:p>
          <a:p>
            <a:pPr marL="457200" lvl="0" indent="-342900" algn="l" rtl="0">
              <a:spcBef>
                <a:spcPts val="0"/>
              </a:spcBef>
              <a:spcAft>
                <a:spcPts val="0"/>
              </a:spcAft>
              <a:buSzPts val="1800"/>
              <a:buChar char="-"/>
            </a:pPr>
            <a:r>
              <a:rPr lang="en"/>
              <a:t>Does the value stored in distance update because the speed changed?</a:t>
            </a:r>
            <a:endParaRPr/>
          </a:p>
          <a:p>
            <a:pPr marL="0" lvl="0" indent="0" algn="l" rtl="0">
              <a:spcBef>
                <a:spcPts val="1600"/>
              </a:spcBef>
              <a:spcAft>
                <a:spcPts val="0"/>
              </a:spcAft>
              <a:buNone/>
            </a:pPr>
            <a:r>
              <a:rPr lang="en"/>
              <a:t>Visualize the execution here: </a:t>
            </a:r>
            <a:r>
              <a:rPr lang="en" u="sng">
                <a:solidFill>
                  <a:schemeClr val="hlink"/>
                </a:solidFill>
                <a:hlinkClick r:id="rId3"/>
              </a:rPr>
              <a:t>https://goo.gl/nPD9VQ</a:t>
            </a:r>
            <a:r>
              <a:rPr lang="en"/>
              <a:t> </a:t>
            </a:r>
            <a:endParaRPr/>
          </a:p>
          <a:p>
            <a:pPr marL="0" lvl="0" indent="0" algn="ctr" rtl="0">
              <a:lnSpc>
                <a:spcPct val="100000"/>
              </a:lnSpc>
              <a:spcBef>
                <a:spcPts val="1600"/>
              </a:spcBef>
              <a:spcAft>
                <a:spcPts val="0"/>
              </a:spcAft>
              <a:buNone/>
            </a:pPr>
            <a:endParaRPr/>
          </a:p>
        </p:txBody>
      </p:sp>
      <p:sp>
        <p:nvSpPr>
          <p:cNvPr id="192" name="Google Shape;19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26</a:t>
            </a:fld>
            <a:endParaRPr/>
          </a:p>
        </p:txBody>
      </p:sp>
      <p:sp>
        <p:nvSpPr>
          <p:cNvPr id="193" name="Google Shape;193;p30"/>
          <p:cNvSpPr/>
          <p:nvPr/>
        </p:nvSpPr>
        <p:spPr>
          <a:xfrm>
            <a:off x="1073425" y="1919775"/>
            <a:ext cx="542700" cy="1617900"/>
          </a:xfrm>
          <a:prstGeom prst="downArrow">
            <a:avLst>
              <a:gd name="adj1" fmla="val 50000"/>
              <a:gd name="adj2" fmla="val 50000"/>
            </a:avLst>
          </a:prstGeom>
          <a:solidFill>
            <a:srgbClr val="5F3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F399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99" name="Google Shape;19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Reserved words</a:t>
            </a:r>
            <a:endParaRPr/>
          </a:p>
        </p:txBody>
      </p:sp>
      <p:sp>
        <p:nvSpPr>
          <p:cNvPr id="206" name="Google Shape;20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naming variables, you aren’t allowed to use reserved words. The following words have special meanings in Python.</a:t>
            </a:r>
            <a:endParaRPr/>
          </a:p>
          <a:p>
            <a:pPr marL="0" lvl="0" indent="457200" algn="l" rtl="0">
              <a:spcBef>
                <a:spcPts val="1600"/>
              </a:spcBef>
              <a:spcAft>
                <a:spcPts val="0"/>
              </a:spcAft>
              <a:buNone/>
            </a:pPr>
            <a:r>
              <a:rPr lang="en" b="1">
                <a:solidFill>
                  <a:srgbClr val="000000"/>
                </a:solidFill>
                <a:latin typeface="Consolas"/>
                <a:ea typeface="Consolas"/>
                <a:cs typeface="Consolas"/>
                <a:sym typeface="Consolas"/>
              </a:rPr>
              <a:t>and         del         global      not       with</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          elif        if          or        yield</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assert      else        import      pass		  False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break       except      in          raise	  None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class       finally     is          return	  True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continue    for         lambda      try</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def         from        nonlocal    while   </a:t>
            </a:r>
            <a:endParaRPr/>
          </a:p>
        </p:txBody>
      </p:sp>
      <p:sp>
        <p:nvSpPr>
          <p:cNvPr id="207" name="Google Shape;20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Reserved words</a:t>
            </a:r>
            <a:endParaRPr/>
          </a:p>
        </p:txBody>
      </p:sp>
      <p:sp>
        <p:nvSpPr>
          <p:cNvPr id="213" name="Google Shape;21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the end of this course, you will know what all of these reserved words do and how to use them:</a:t>
            </a:r>
            <a:endParaRPr/>
          </a:p>
          <a:p>
            <a:pPr marL="0" lvl="0" indent="457200" algn="l" rtl="0">
              <a:spcBef>
                <a:spcPts val="1600"/>
              </a:spcBef>
              <a:spcAft>
                <a:spcPts val="0"/>
              </a:spcAft>
              <a:buNone/>
            </a:pPr>
            <a:r>
              <a:rPr lang="en" b="1">
                <a:solidFill>
                  <a:srgbClr val="000000"/>
                </a:solidFill>
                <a:highlight>
                  <a:srgbClr val="FFF2CC"/>
                </a:highlight>
                <a:latin typeface="Consolas"/>
                <a:ea typeface="Consolas"/>
                <a:cs typeface="Consolas"/>
                <a:sym typeface="Consolas"/>
              </a:rPr>
              <a:t>and</a:t>
            </a:r>
            <a:r>
              <a:rPr lang="en" b="1">
                <a:solidFill>
                  <a:srgbClr val="000000"/>
                </a:solidFill>
                <a:latin typeface="Consolas"/>
                <a:ea typeface="Consolas"/>
                <a:cs typeface="Consolas"/>
                <a:sym typeface="Consolas"/>
              </a:rPr>
              <a:t>         del         </a:t>
            </a:r>
            <a:r>
              <a:rPr lang="en" b="1">
                <a:solidFill>
                  <a:srgbClr val="000000"/>
                </a:solidFill>
                <a:highlight>
                  <a:srgbClr val="FFF2CC"/>
                </a:highlight>
                <a:latin typeface="Consolas"/>
                <a:ea typeface="Consolas"/>
                <a:cs typeface="Consolas"/>
                <a:sym typeface="Consolas"/>
              </a:rPr>
              <a:t>global</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not</a:t>
            </a:r>
            <a:r>
              <a:rPr lang="en" b="1">
                <a:solidFill>
                  <a:srgbClr val="000000"/>
                </a:solidFill>
                <a:latin typeface="Consolas"/>
                <a:ea typeface="Consolas"/>
                <a:cs typeface="Consolas"/>
                <a:sym typeface="Consolas"/>
              </a:rPr>
              <a:t>       with</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          </a:t>
            </a:r>
            <a:r>
              <a:rPr lang="en" b="1">
                <a:solidFill>
                  <a:srgbClr val="000000"/>
                </a:solidFill>
                <a:highlight>
                  <a:srgbClr val="FFF2CC"/>
                </a:highlight>
                <a:latin typeface="Consolas"/>
                <a:ea typeface="Consolas"/>
                <a:cs typeface="Consolas"/>
                <a:sym typeface="Consolas"/>
              </a:rPr>
              <a:t>elif</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if</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or</a:t>
            </a:r>
            <a:r>
              <a:rPr lang="en" b="1">
                <a:solidFill>
                  <a:srgbClr val="000000"/>
                </a:solidFill>
                <a:latin typeface="Consolas"/>
                <a:ea typeface="Consolas"/>
                <a:cs typeface="Consolas"/>
                <a:sym typeface="Consolas"/>
              </a:rPr>
              <a:t>        yield</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assert      </a:t>
            </a:r>
            <a:r>
              <a:rPr lang="en" b="1">
                <a:solidFill>
                  <a:srgbClr val="000000"/>
                </a:solidFill>
                <a:highlight>
                  <a:srgbClr val="FFF2CC"/>
                </a:highlight>
                <a:latin typeface="Consolas"/>
                <a:ea typeface="Consolas"/>
                <a:cs typeface="Consolas"/>
                <a:sym typeface="Consolas"/>
              </a:rPr>
              <a:t>else</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import</a:t>
            </a:r>
            <a:r>
              <a:rPr lang="en" b="1">
                <a:solidFill>
                  <a:srgbClr val="000000"/>
                </a:solidFill>
                <a:latin typeface="Consolas"/>
                <a:ea typeface="Consolas"/>
                <a:cs typeface="Consolas"/>
                <a:sym typeface="Consolas"/>
              </a:rPr>
              <a:t>      pass		  </a:t>
            </a:r>
            <a:r>
              <a:rPr lang="en" b="1">
                <a:solidFill>
                  <a:srgbClr val="000000"/>
                </a:solidFill>
                <a:highlight>
                  <a:srgbClr val="FFF2CC"/>
                </a:highlight>
                <a:latin typeface="Consolas"/>
                <a:ea typeface="Consolas"/>
                <a:cs typeface="Consolas"/>
                <a:sym typeface="Consolas"/>
              </a:rPr>
              <a:t>False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break</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except</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in</a:t>
            </a:r>
            <a:r>
              <a:rPr lang="en" b="1">
                <a:solidFill>
                  <a:srgbClr val="000000"/>
                </a:solidFill>
                <a:latin typeface="Consolas"/>
                <a:ea typeface="Consolas"/>
                <a:cs typeface="Consolas"/>
                <a:sym typeface="Consolas"/>
              </a:rPr>
              <a:t>          raise	  </a:t>
            </a:r>
            <a:r>
              <a:rPr lang="en" b="1">
                <a:solidFill>
                  <a:srgbClr val="000000"/>
                </a:solidFill>
                <a:highlight>
                  <a:srgbClr val="FFF2CC"/>
                </a:highlight>
                <a:latin typeface="Consolas"/>
                <a:ea typeface="Consolas"/>
                <a:cs typeface="Consolas"/>
                <a:sym typeface="Consolas"/>
              </a:rPr>
              <a:t>None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class       finally     </a:t>
            </a:r>
            <a:r>
              <a:rPr lang="en" b="1">
                <a:solidFill>
                  <a:srgbClr val="000000"/>
                </a:solidFill>
                <a:highlight>
                  <a:srgbClr val="FFF2CC"/>
                </a:highlight>
                <a:latin typeface="Consolas"/>
                <a:ea typeface="Consolas"/>
                <a:cs typeface="Consolas"/>
                <a:sym typeface="Consolas"/>
              </a:rPr>
              <a:t>is</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return</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True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continue</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for</a:t>
            </a:r>
            <a:r>
              <a:rPr lang="en" b="1">
                <a:solidFill>
                  <a:srgbClr val="000000"/>
                </a:solidFill>
                <a:latin typeface="Consolas"/>
                <a:ea typeface="Consolas"/>
                <a:cs typeface="Consolas"/>
                <a:sym typeface="Consolas"/>
              </a:rPr>
              <a:t>         lambda      </a:t>
            </a:r>
            <a:r>
              <a:rPr lang="en" b="1">
                <a:solidFill>
                  <a:srgbClr val="000000"/>
                </a:solidFill>
                <a:highlight>
                  <a:srgbClr val="FFF2CC"/>
                </a:highlight>
                <a:latin typeface="Consolas"/>
                <a:ea typeface="Consolas"/>
                <a:cs typeface="Consolas"/>
                <a:sym typeface="Consolas"/>
              </a:rPr>
              <a:t>try</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def</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from</a:t>
            </a:r>
            <a:r>
              <a:rPr lang="en" b="1">
                <a:solidFill>
                  <a:srgbClr val="000000"/>
                </a:solidFill>
                <a:latin typeface="Consolas"/>
                <a:ea typeface="Consolas"/>
                <a:cs typeface="Consolas"/>
                <a:sym typeface="Consolas"/>
              </a:rPr>
              <a:t>        nonlocal    </a:t>
            </a:r>
            <a:r>
              <a:rPr lang="en" b="1">
                <a:solidFill>
                  <a:srgbClr val="000000"/>
                </a:solidFill>
                <a:highlight>
                  <a:srgbClr val="FFF2CC"/>
                </a:highlight>
                <a:latin typeface="Consolas"/>
                <a:ea typeface="Consolas"/>
                <a:cs typeface="Consolas"/>
                <a:sym typeface="Consolas"/>
              </a:rPr>
              <a:t>while</a:t>
            </a:r>
            <a:r>
              <a:rPr lang="en" b="1">
                <a:solidFill>
                  <a:srgbClr val="000000"/>
                </a:solidFill>
                <a:latin typeface="Consolas"/>
                <a:ea typeface="Consolas"/>
                <a:cs typeface="Consolas"/>
                <a:sym typeface="Consolas"/>
              </a:rPr>
              <a:t>   </a:t>
            </a:r>
            <a:endParaRPr/>
          </a:p>
        </p:txBody>
      </p:sp>
      <p:sp>
        <p:nvSpPr>
          <p:cNvPr id="214" name="Google Shape;21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BA2D5-5FFA-38C8-5BF8-A323B1C7AF6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078819C-25CA-DAB8-61ED-A67180AA57BF}"/>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5C605DEC-8B3B-3A97-618E-F891BE1D81C5}"/>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150A8311-D146-225C-A7C1-3935B1DCC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195055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220" name="Google Shape;22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p:txBody>
      </p:sp>
      <p:sp>
        <p:nvSpPr>
          <p:cNvPr id="221" name="Google Shape;22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sp>
        <p:nvSpPr>
          <p:cNvPr id="227" name="Google Shape;22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Operators are special symbols that carry out arithmetic or logical computation</a:t>
            </a:r>
            <a:endParaRPr/>
          </a:p>
          <a:p>
            <a:pPr marL="457200" lvl="0" indent="-342900" algn="l" rtl="0">
              <a:spcBef>
                <a:spcPts val="0"/>
              </a:spcBef>
              <a:spcAft>
                <a:spcPts val="0"/>
              </a:spcAft>
              <a:buSzPts val="1800"/>
              <a:buChar char="-"/>
            </a:pPr>
            <a:r>
              <a:rPr lang="en"/>
              <a:t>The value(s) that the operator operates on is called the operand</a:t>
            </a:r>
            <a:endParaRPr/>
          </a:p>
        </p:txBody>
      </p:sp>
      <p:sp>
        <p:nvSpPr>
          <p:cNvPr id="228" name="Google Shape;22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34" name="Google Shape;23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32</a:t>
            </a:fld>
            <a:endParaRPr/>
          </a:p>
        </p:txBody>
      </p:sp>
      <p:sp>
        <p:nvSpPr>
          <p:cNvPr id="235" name="Google Shape;235;p36"/>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41" name="Google Shape;24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33</a:t>
            </a:fld>
            <a:endParaRPr/>
          </a:p>
        </p:txBody>
      </p:sp>
      <p:sp>
        <p:nvSpPr>
          <p:cNvPr id="242" name="Google Shape;242;p37"/>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
        <p:nvSpPr>
          <p:cNvPr id="243" name="Google Shape;243;p37"/>
          <p:cNvSpPr/>
          <p:nvPr/>
        </p:nvSpPr>
        <p:spPr>
          <a:xfrm rot="5400000">
            <a:off x="4259668" y="2348700"/>
            <a:ext cx="48900" cy="2121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 name="Google Shape;244;p37"/>
          <p:cNvCxnSpPr>
            <a:stCxn id="243" idx="2"/>
            <a:endCxn id="245" idx="0"/>
          </p:cNvCxnSpPr>
          <p:nvPr/>
        </p:nvCxnSpPr>
        <p:spPr>
          <a:xfrm flipH="1">
            <a:off x="3475618" y="2479200"/>
            <a:ext cx="808500" cy="667800"/>
          </a:xfrm>
          <a:prstGeom prst="straightConnector1">
            <a:avLst/>
          </a:prstGeom>
          <a:noFill/>
          <a:ln w="19050" cap="flat" cmpd="sng">
            <a:solidFill>
              <a:schemeClr val="dk2"/>
            </a:solidFill>
            <a:prstDash val="solid"/>
            <a:round/>
            <a:headEnd type="none" w="med" len="med"/>
            <a:tailEnd type="none" w="med" len="med"/>
          </a:ln>
        </p:spPr>
      </p:cxnSp>
      <p:sp>
        <p:nvSpPr>
          <p:cNvPr id="246" name="Google Shape;246;p37"/>
          <p:cNvSpPr/>
          <p:nvPr/>
        </p:nvSpPr>
        <p:spPr>
          <a:xfrm rot="5400000">
            <a:off x="5000613" y="2364375"/>
            <a:ext cx="189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7"/>
          <p:cNvCxnSpPr>
            <a:stCxn id="246" idx="2"/>
            <a:endCxn id="248" idx="0"/>
          </p:cNvCxnSpPr>
          <p:nvPr/>
        </p:nvCxnSpPr>
        <p:spPr>
          <a:xfrm>
            <a:off x="5010063" y="2479125"/>
            <a:ext cx="887400" cy="668100"/>
          </a:xfrm>
          <a:prstGeom prst="straightConnector1">
            <a:avLst/>
          </a:prstGeom>
          <a:noFill/>
          <a:ln w="19050" cap="flat" cmpd="sng">
            <a:solidFill>
              <a:schemeClr val="dk2"/>
            </a:solidFill>
            <a:prstDash val="solid"/>
            <a:round/>
            <a:headEnd type="none" w="med" len="med"/>
            <a:tailEnd type="none" w="med" len="med"/>
          </a:ln>
        </p:spPr>
      </p:cxnSp>
      <p:sp>
        <p:nvSpPr>
          <p:cNvPr id="249" name="Google Shape;249;p37"/>
          <p:cNvSpPr/>
          <p:nvPr/>
        </p:nvSpPr>
        <p:spPr>
          <a:xfrm>
            <a:off x="4383800" y="1593525"/>
            <a:ext cx="612000" cy="4791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2000">
              <a:latin typeface="Open Sans"/>
              <a:ea typeface="Open Sans"/>
              <a:cs typeface="Open Sans"/>
              <a:sym typeface="Open Sans"/>
            </a:endParaRPr>
          </a:p>
        </p:txBody>
      </p:sp>
      <p:sp>
        <p:nvSpPr>
          <p:cNvPr id="250" name="Google Shape;250;p37"/>
          <p:cNvSpPr txBox="1"/>
          <p:nvPr/>
        </p:nvSpPr>
        <p:spPr>
          <a:xfrm>
            <a:off x="2871325" y="2730997"/>
            <a:ext cx="1208700" cy="479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51" name="Google Shape;251;p37"/>
          <p:cNvSpPr txBox="1"/>
          <p:nvPr/>
        </p:nvSpPr>
        <p:spPr>
          <a:xfrm>
            <a:off x="5320150" y="2730997"/>
            <a:ext cx="1208700" cy="479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52" name="Google Shape;252;p37"/>
          <p:cNvSpPr/>
          <p:nvPr/>
        </p:nvSpPr>
        <p:spPr>
          <a:xfrm rot="5400000">
            <a:off x="4667638" y="2361525"/>
            <a:ext cx="132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a:stCxn id="252" idx="2"/>
            <a:endCxn id="254" idx="0"/>
          </p:cNvCxnSpPr>
          <p:nvPr/>
        </p:nvCxnSpPr>
        <p:spPr>
          <a:xfrm>
            <a:off x="4674238" y="2473425"/>
            <a:ext cx="28200" cy="673500"/>
          </a:xfrm>
          <a:prstGeom prst="straightConnector1">
            <a:avLst/>
          </a:prstGeom>
          <a:noFill/>
          <a:ln w="19050" cap="flat" cmpd="sng">
            <a:solidFill>
              <a:schemeClr val="dk2"/>
            </a:solidFill>
            <a:prstDash val="solid"/>
            <a:round/>
            <a:headEnd type="none" w="med" len="med"/>
            <a:tailEnd type="none" w="med" len="med"/>
          </a:ln>
        </p:spPr>
      </p:cxnSp>
      <p:sp>
        <p:nvSpPr>
          <p:cNvPr id="255" name="Google Shape;255;p37"/>
          <p:cNvSpPr txBox="1"/>
          <p:nvPr/>
        </p:nvSpPr>
        <p:spPr>
          <a:xfrm>
            <a:off x="4053800" y="2730997"/>
            <a:ext cx="1208700" cy="479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674EA7"/>
                </a:solidFill>
                <a:latin typeface="Open Sans SemiBold"/>
                <a:ea typeface="Open Sans SemiBold"/>
                <a:cs typeface="Open Sans SemiBold"/>
                <a:sym typeface="Open Sans SemiBold"/>
              </a:rPr>
              <a:t>operator</a:t>
            </a:r>
            <a:endParaRPr sz="1800">
              <a:solidFill>
                <a:srgbClr val="674EA7"/>
              </a:solidFill>
              <a:latin typeface="Open Sans SemiBold"/>
              <a:ea typeface="Open Sans SemiBold"/>
              <a:cs typeface="Open Sans SemiBold"/>
              <a:sym typeface="Open Sans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61" name="Google Shape;26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34</a:t>
            </a:fld>
            <a:endParaRPr/>
          </a:p>
        </p:txBody>
      </p:sp>
      <p:sp>
        <p:nvSpPr>
          <p:cNvPr id="262" name="Google Shape;262;p38"/>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
        <p:nvSpPr>
          <p:cNvPr id="263" name="Google Shape;263;p38"/>
          <p:cNvSpPr/>
          <p:nvPr/>
        </p:nvSpPr>
        <p:spPr>
          <a:xfrm rot="5400000">
            <a:off x="4259668" y="2348700"/>
            <a:ext cx="48900" cy="2121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a:stCxn id="263" idx="2"/>
            <a:endCxn id="265" idx="0"/>
          </p:cNvCxnSpPr>
          <p:nvPr/>
        </p:nvCxnSpPr>
        <p:spPr>
          <a:xfrm flipH="1">
            <a:off x="3475618" y="2479200"/>
            <a:ext cx="808500" cy="667800"/>
          </a:xfrm>
          <a:prstGeom prst="straightConnector1">
            <a:avLst/>
          </a:prstGeom>
          <a:noFill/>
          <a:ln w="19050" cap="flat" cmpd="sng">
            <a:solidFill>
              <a:schemeClr val="dk2"/>
            </a:solidFill>
            <a:prstDash val="solid"/>
            <a:round/>
            <a:headEnd type="none" w="med" len="med"/>
            <a:tailEnd type="none" w="med" len="med"/>
          </a:ln>
        </p:spPr>
      </p:cxnSp>
      <p:sp>
        <p:nvSpPr>
          <p:cNvPr id="266" name="Google Shape;266;p38"/>
          <p:cNvSpPr/>
          <p:nvPr/>
        </p:nvSpPr>
        <p:spPr>
          <a:xfrm rot="5400000">
            <a:off x="5000613" y="2364375"/>
            <a:ext cx="189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8"/>
          <p:cNvCxnSpPr>
            <a:stCxn id="266" idx="2"/>
            <a:endCxn id="268" idx="0"/>
          </p:cNvCxnSpPr>
          <p:nvPr/>
        </p:nvCxnSpPr>
        <p:spPr>
          <a:xfrm>
            <a:off x="5010063" y="2479125"/>
            <a:ext cx="887400" cy="668100"/>
          </a:xfrm>
          <a:prstGeom prst="straightConnector1">
            <a:avLst/>
          </a:prstGeom>
          <a:noFill/>
          <a:ln w="19050" cap="flat" cmpd="sng">
            <a:solidFill>
              <a:schemeClr val="dk2"/>
            </a:solidFill>
            <a:prstDash val="solid"/>
            <a:round/>
            <a:headEnd type="none" w="med" len="med"/>
            <a:tailEnd type="none" w="med" len="med"/>
          </a:ln>
        </p:spPr>
      </p:cxnSp>
      <p:sp>
        <p:nvSpPr>
          <p:cNvPr id="269" name="Google Shape;269;p38"/>
          <p:cNvSpPr/>
          <p:nvPr/>
        </p:nvSpPr>
        <p:spPr>
          <a:xfrm>
            <a:off x="4383800" y="1593525"/>
            <a:ext cx="612000" cy="4791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2000">
              <a:latin typeface="Open Sans"/>
              <a:ea typeface="Open Sans"/>
              <a:cs typeface="Open Sans"/>
              <a:sym typeface="Open Sans"/>
            </a:endParaRPr>
          </a:p>
        </p:txBody>
      </p:sp>
      <p:sp>
        <p:nvSpPr>
          <p:cNvPr id="265" name="Google Shape;265;p38"/>
          <p:cNvSpPr/>
          <p:nvPr/>
        </p:nvSpPr>
        <p:spPr>
          <a:xfrm>
            <a:off x="3169675" y="3147075"/>
            <a:ext cx="6120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4</a:t>
            </a:r>
            <a:endParaRPr sz="2000">
              <a:latin typeface="Open Sans"/>
              <a:ea typeface="Open Sans"/>
              <a:cs typeface="Open Sans"/>
              <a:sym typeface="Open Sans"/>
            </a:endParaRPr>
          </a:p>
        </p:txBody>
      </p:sp>
      <p:sp>
        <p:nvSpPr>
          <p:cNvPr id="270" name="Google Shape;270;p38"/>
          <p:cNvSpPr txBox="1"/>
          <p:nvPr/>
        </p:nvSpPr>
        <p:spPr>
          <a:xfrm>
            <a:off x="2871325"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68" name="Google Shape;268;p38"/>
          <p:cNvSpPr/>
          <p:nvPr/>
        </p:nvSpPr>
        <p:spPr>
          <a:xfrm>
            <a:off x="5623250"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6</a:t>
            </a:r>
            <a:endParaRPr sz="2000">
              <a:latin typeface="Open Sans"/>
              <a:ea typeface="Open Sans"/>
              <a:cs typeface="Open Sans"/>
              <a:sym typeface="Open Sans"/>
            </a:endParaRPr>
          </a:p>
        </p:txBody>
      </p:sp>
      <p:sp>
        <p:nvSpPr>
          <p:cNvPr id="271" name="Google Shape;271;p38"/>
          <p:cNvSpPr txBox="1"/>
          <p:nvPr/>
        </p:nvSpPr>
        <p:spPr>
          <a:xfrm>
            <a:off x="532015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72" name="Google Shape;272;p38"/>
          <p:cNvSpPr/>
          <p:nvPr/>
        </p:nvSpPr>
        <p:spPr>
          <a:xfrm rot="5400000">
            <a:off x="4667638" y="2361525"/>
            <a:ext cx="132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38"/>
          <p:cNvCxnSpPr>
            <a:stCxn id="272" idx="2"/>
            <a:endCxn id="274" idx="0"/>
          </p:cNvCxnSpPr>
          <p:nvPr/>
        </p:nvCxnSpPr>
        <p:spPr>
          <a:xfrm>
            <a:off x="4674238" y="2473425"/>
            <a:ext cx="28200" cy="673800"/>
          </a:xfrm>
          <a:prstGeom prst="straightConnector1">
            <a:avLst/>
          </a:prstGeom>
          <a:noFill/>
          <a:ln w="19050" cap="flat" cmpd="sng">
            <a:solidFill>
              <a:schemeClr val="dk2"/>
            </a:solidFill>
            <a:prstDash val="solid"/>
            <a:round/>
            <a:headEnd type="none" w="med" len="med"/>
            <a:tailEnd type="none" w="med" len="med"/>
          </a:ln>
        </p:spPr>
      </p:cxnSp>
      <p:sp>
        <p:nvSpPr>
          <p:cNvPr id="274" name="Google Shape;274;p38"/>
          <p:cNvSpPr/>
          <p:nvPr/>
        </p:nvSpPr>
        <p:spPr>
          <a:xfrm>
            <a:off x="4428107"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latin typeface="Open Sans"/>
              <a:ea typeface="Open Sans"/>
              <a:cs typeface="Open Sans"/>
              <a:sym typeface="Open Sans"/>
            </a:endParaRPr>
          </a:p>
        </p:txBody>
      </p:sp>
      <p:sp>
        <p:nvSpPr>
          <p:cNvPr id="275" name="Google Shape;275;p38"/>
          <p:cNvSpPr txBox="1"/>
          <p:nvPr/>
        </p:nvSpPr>
        <p:spPr>
          <a:xfrm>
            <a:off x="405380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74EA7"/>
                </a:solidFill>
                <a:latin typeface="Open Sans SemiBold"/>
                <a:ea typeface="Open Sans SemiBold"/>
                <a:cs typeface="Open Sans SemiBold"/>
                <a:sym typeface="Open Sans SemiBold"/>
              </a:rPr>
              <a:t>operator</a:t>
            </a:r>
            <a:endParaRPr sz="1800">
              <a:solidFill>
                <a:srgbClr val="674EA7"/>
              </a:solidFill>
              <a:latin typeface="Open Sans SemiBold"/>
              <a:ea typeface="Open Sans SemiBold"/>
              <a:cs typeface="Open Sans SemiBold"/>
              <a:sym typeface="Open Sans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81" name="Google Shape;28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35</a:t>
            </a:fld>
            <a:endParaRPr/>
          </a:p>
        </p:txBody>
      </p:sp>
      <p:sp>
        <p:nvSpPr>
          <p:cNvPr id="282" name="Google Shape;282;p39"/>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
        <p:nvSpPr>
          <p:cNvPr id="283" name="Google Shape;283;p39"/>
          <p:cNvSpPr/>
          <p:nvPr/>
        </p:nvSpPr>
        <p:spPr>
          <a:xfrm rot="5400000">
            <a:off x="4259668" y="2348700"/>
            <a:ext cx="48900" cy="2121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9"/>
          <p:cNvCxnSpPr>
            <a:stCxn id="283" idx="2"/>
            <a:endCxn id="285" idx="0"/>
          </p:cNvCxnSpPr>
          <p:nvPr/>
        </p:nvCxnSpPr>
        <p:spPr>
          <a:xfrm flipH="1">
            <a:off x="3475618" y="2479200"/>
            <a:ext cx="808500" cy="667800"/>
          </a:xfrm>
          <a:prstGeom prst="straightConnector1">
            <a:avLst/>
          </a:prstGeom>
          <a:noFill/>
          <a:ln w="19050" cap="flat" cmpd="sng">
            <a:solidFill>
              <a:schemeClr val="dk2"/>
            </a:solidFill>
            <a:prstDash val="solid"/>
            <a:round/>
            <a:headEnd type="none" w="med" len="med"/>
            <a:tailEnd type="none" w="med" len="med"/>
          </a:ln>
        </p:spPr>
      </p:cxnSp>
      <p:sp>
        <p:nvSpPr>
          <p:cNvPr id="286" name="Google Shape;286;p39"/>
          <p:cNvSpPr/>
          <p:nvPr/>
        </p:nvSpPr>
        <p:spPr>
          <a:xfrm rot="5400000">
            <a:off x="5000613" y="2364375"/>
            <a:ext cx="189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39"/>
          <p:cNvCxnSpPr>
            <a:stCxn id="286" idx="2"/>
            <a:endCxn id="288" idx="0"/>
          </p:cNvCxnSpPr>
          <p:nvPr/>
        </p:nvCxnSpPr>
        <p:spPr>
          <a:xfrm>
            <a:off x="5010063" y="2479125"/>
            <a:ext cx="887400" cy="668100"/>
          </a:xfrm>
          <a:prstGeom prst="straightConnector1">
            <a:avLst/>
          </a:prstGeom>
          <a:noFill/>
          <a:ln w="19050" cap="flat" cmpd="sng">
            <a:solidFill>
              <a:schemeClr val="dk2"/>
            </a:solidFill>
            <a:prstDash val="solid"/>
            <a:round/>
            <a:headEnd type="none" w="med" len="med"/>
            <a:tailEnd type="none" w="med" len="med"/>
          </a:ln>
        </p:spPr>
      </p:cxnSp>
      <p:sp>
        <p:nvSpPr>
          <p:cNvPr id="289" name="Google Shape;289;p39"/>
          <p:cNvSpPr/>
          <p:nvPr/>
        </p:nvSpPr>
        <p:spPr>
          <a:xfrm>
            <a:off x="4383800" y="1593525"/>
            <a:ext cx="6120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latin typeface="Open Sans"/>
                <a:ea typeface="Open Sans"/>
                <a:cs typeface="Open Sans"/>
                <a:sym typeface="Open Sans"/>
              </a:rPr>
              <a:t>24</a:t>
            </a:r>
            <a:endParaRPr sz="2000">
              <a:latin typeface="Open Sans"/>
              <a:ea typeface="Open Sans"/>
              <a:cs typeface="Open Sans"/>
              <a:sym typeface="Open Sans"/>
            </a:endParaRPr>
          </a:p>
        </p:txBody>
      </p:sp>
      <p:sp>
        <p:nvSpPr>
          <p:cNvPr id="285" name="Google Shape;285;p39"/>
          <p:cNvSpPr/>
          <p:nvPr/>
        </p:nvSpPr>
        <p:spPr>
          <a:xfrm>
            <a:off x="3169675" y="3147075"/>
            <a:ext cx="6120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4</a:t>
            </a:r>
            <a:endParaRPr sz="2000">
              <a:latin typeface="Open Sans"/>
              <a:ea typeface="Open Sans"/>
              <a:cs typeface="Open Sans"/>
              <a:sym typeface="Open Sans"/>
            </a:endParaRPr>
          </a:p>
        </p:txBody>
      </p:sp>
      <p:sp>
        <p:nvSpPr>
          <p:cNvPr id="290" name="Google Shape;290;p39"/>
          <p:cNvSpPr txBox="1"/>
          <p:nvPr/>
        </p:nvSpPr>
        <p:spPr>
          <a:xfrm>
            <a:off x="2871325"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88" name="Google Shape;288;p39"/>
          <p:cNvSpPr/>
          <p:nvPr/>
        </p:nvSpPr>
        <p:spPr>
          <a:xfrm>
            <a:off x="5623250"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6</a:t>
            </a:r>
            <a:endParaRPr sz="2000">
              <a:latin typeface="Open Sans"/>
              <a:ea typeface="Open Sans"/>
              <a:cs typeface="Open Sans"/>
              <a:sym typeface="Open Sans"/>
            </a:endParaRPr>
          </a:p>
        </p:txBody>
      </p:sp>
      <p:sp>
        <p:nvSpPr>
          <p:cNvPr id="291" name="Google Shape;291;p39"/>
          <p:cNvSpPr txBox="1"/>
          <p:nvPr/>
        </p:nvSpPr>
        <p:spPr>
          <a:xfrm>
            <a:off x="532015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92" name="Google Shape;292;p39"/>
          <p:cNvSpPr/>
          <p:nvPr/>
        </p:nvSpPr>
        <p:spPr>
          <a:xfrm rot="5400000">
            <a:off x="4667638" y="2361525"/>
            <a:ext cx="132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9"/>
          <p:cNvCxnSpPr>
            <a:stCxn id="292" idx="2"/>
            <a:endCxn id="294" idx="0"/>
          </p:cNvCxnSpPr>
          <p:nvPr/>
        </p:nvCxnSpPr>
        <p:spPr>
          <a:xfrm>
            <a:off x="4674238" y="2473425"/>
            <a:ext cx="28200" cy="673800"/>
          </a:xfrm>
          <a:prstGeom prst="straightConnector1">
            <a:avLst/>
          </a:prstGeom>
          <a:noFill/>
          <a:ln w="19050" cap="flat" cmpd="sng">
            <a:solidFill>
              <a:schemeClr val="dk2"/>
            </a:solidFill>
            <a:prstDash val="solid"/>
            <a:round/>
            <a:headEnd type="none" w="med" len="med"/>
            <a:tailEnd type="none" w="med" len="med"/>
          </a:ln>
        </p:spPr>
      </p:cxnSp>
      <p:sp>
        <p:nvSpPr>
          <p:cNvPr id="294" name="Google Shape;294;p39"/>
          <p:cNvSpPr/>
          <p:nvPr/>
        </p:nvSpPr>
        <p:spPr>
          <a:xfrm>
            <a:off x="4428107"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latin typeface="Open Sans"/>
              <a:ea typeface="Open Sans"/>
              <a:cs typeface="Open Sans"/>
              <a:sym typeface="Open Sans"/>
            </a:endParaRPr>
          </a:p>
        </p:txBody>
      </p:sp>
      <p:sp>
        <p:nvSpPr>
          <p:cNvPr id="295" name="Google Shape;295;p39"/>
          <p:cNvSpPr txBox="1"/>
          <p:nvPr/>
        </p:nvSpPr>
        <p:spPr>
          <a:xfrm>
            <a:off x="405380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74EA7"/>
                </a:solidFill>
                <a:latin typeface="Open Sans SemiBold"/>
                <a:ea typeface="Open Sans SemiBold"/>
                <a:cs typeface="Open Sans SemiBold"/>
                <a:sym typeface="Open Sans SemiBold"/>
              </a:rPr>
              <a:t>operator</a:t>
            </a:r>
            <a:endParaRPr sz="1800">
              <a:solidFill>
                <a:srgbClr val="674EA7"/>
              </a:solidFill>
              <a:latin typeface="Open Sans SemiBold"/>
              <a:ea typeface="Open Sans SemiBold"/>
              <a:cs typeface="Open Sans SemiBold"/>
              <a:sym typeface="Open Sans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Arithmetic Operators</a:t>
            </a:r>
            <a:endParaRPr/>
          </a:p>
        </p:txBody>
      </p:sp>
      <p:sp>
        <p:nvSpPr>
          <p:cNvPr id="301" name="Google Shape;30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88900" lvl="0" indent="0" algn="l" rtl="0">
              <a:lnSpc>
                <a:spcPct val="142857"/>
              </a:lnSpc>
              <a:spcBef>
                <a:spcPts val="0"/>
              </a:spcBef>
              <a:spcAft>
                <a:spcPts val="0"/>
              </a:spcAft>
              <a:buNone/>
            </a:pPr>
            <a:endParaRPr sz="2200">
              <a:solidFill>
                <a:srgbClr val="208050"/>
              </a:solidFill>
              <a:latin typeface="Consolas"/>
              <a:ea typeface="Consolas"/>
              <a:cs typeface="Consolas"/>
              <a:sym typeface="Consolas"/>
            </a:endParaRPr>
          </a:p>
          <a:p>
            <a:pPr marL="0" marR="88900" lvl="0" indent="0" algn="l" rtl="0">
              <a:lnSpc>
                <a:spcPct val="142857"/>
              </a:lnSpc>
              <a:spcBef>
                <a:spcPts val="1000"/>
              </a:spcBef>
              <a:spcAft>
                <a:spcPts val="1000"/>
              </a:spcAft>
              <a:buNone/>
            </a:pPr>
            <a:br>
              <a:rPr lang="en" sz="2200">
                <a:solidFill>
                  <a:srgbClr val="333333"/>
                </a:solidFill>
              </a:rPr>
            </a:br>
            <a:endParaRPr sz="2200"/>
          </a:p>
        </p:txBody>
      </p:sp>
      <p:sp>
        <p:nvSpPr>
          <p:cNvPr id="302" name="Google Shape;30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36</a:t>
            </a:fld>
            <a:endParaRPr/>
          </a:p>
        </p:txBody>
      </p:sp>
      <p:graphicFrame>
        <p:nvGraphicFramePr>
          <p:cNvPr id="303" name="Google Shape;303;p40"/>
          <p:cNvGraphicFramePr/>
          <p:nvPr/>
        </p:nvGraphicFramePr>
        <p:xfrm>
          <a:off x="311700" y="1017725"/>
          <a:ext cx="3000000" cy="3000000"/>
        </p:xfrm>
        <a:graphic>
          <a:graphicData uri="http://schemas.openxmlformats.org/drawingml/2006/table">
            <a:tbl>
              <a:tblPr>
                <a:noFill/>
                <a:tableStyleId>{6ECED9C7-30F6-4292-8BC6-E6A3E4056B4C}</a:tableStyleId>
              </a:tblPr>
              <a:tblGrid>
                <a:gridCol w="462350">
                  <a:extLst>
                    <a:ext uri="{9D8B030D-6E8A-4147-A177-3AD203B41FA5}">
                      <a16:colId xmlns:a16="http://schemas.microsoft.com/office/drawing/2014/main" val="20000"/>
                    </a:ext>
                  </a:extLst>
                </a:gridCol>
                <a:gridCol w="1456925">
                  <a:extLst>
                    <a:ext uri="{9D8B030D-6E8A-4147-A177-3AD203B41FA5}">
                      <a16:colId xmlns:a16="http://schemas.microsoft.com/office/drawing/2014/main" val="20001"/>
                    </a:ext>
                  </a:extLst>
                </a:gridCol>
                <a:gridCol w="6601325">
                  <a:extLst>
                    <a:ext uri="{9D8B030D-6E8A-4147-A177-3AD203B41FA5}">
                      <a16:colId xmlns:a16="http://schemas.microsoft.com/office/drawing/2014/main" val="20002"/>
                    </a:ext>
                  </a:extLst>
                </a:gridCol>
              </a:tblGrid>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Addition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Adds values on either side of the operator</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Subtraction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Subtracts right hand operand from left hand operand</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Multiplication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Multiplies values on either side of the operator</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Division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Divides left hand operand by right hand operand</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Exponent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Performs exponential (power) calculation on operators</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9832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Modulus</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Divides left hand operand by right hand </a:t>
                      </a:r>
                      <a:r>
                        <a:rPr lang="en" sz="1600">
                          <a:solidFill>
                            <a:schemeClr val="dk1"/>
                          </a:solidFill>
                          <a:latin typeface="Open Sans"/>
                          <a:ea typeface="Open Sans"/>
                          <a:cs typeface="Open Sans"/>
                          <a:sym typeface="Open Sans"/>
                        </a:rPr>
                        <a:t>operand</a:t>
                      </a:r>
                      <a:r>
                        <a:rPr lang="en" sz="1600">
                          <a:latin typeface="Open Sans"/>
                          <a:ea typeface="Open Sans"/>
                          <a:cs typeface="Open Sans"/>
                          <a:sym typeface="Open Sans"/>
                        </a:rPr>
                        <a:t>; returns remainder</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Quotient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solidFill>
                            <a:schemeClr val="dk1"/>
                          </a:solidFill>
                          <a:latin typeface="Open Sans"/>
                          <a:ea typeface="Open Sans"/>
                          <a:cs typeface="Open Sans"/>
                          <a:sym typeface="Open Sans"/>
                        </a:rPr>
                        <a:t>Divides left hand operand by right hand operand; returns quotient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 Precedence</a:t>
            </a:r>
            <a:endParaRPr/>
          </a:p>
        </p:txBody>
      </p:sp>
      <p:sp>
        <p:nvSpPr>
          <p:cNvPr id="309" name="Google Shape;309;p41"/>
          <p:cNvSpPr txBox="1">
            <a:spLocks noGrp="1"/>
          </p:cNvSpPr>
          <p:nvPr>
            <p:ph type="body" idx="1"/>
          </p:nvPr>
        </p:nvSpPr>
        <p:spPr>
          <a:xfrm>
            <a:off x="311700" y="1152475"/>
            <a:ext cx="8520600" cy="109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Python evaluates expressions as is done in mathematics. After precedence rules, expressions are evaluated left to right.</a:t>
            </a:r>
            <a:endParaRPr/>
          </a:p>
        </p:txBody>
      </p:sp>
      <p:sp>
        <p:nvSpPr>
          <p:cNvPr id="310" name="Google Shape;310;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37</a:t>
            </a:fld>
            <a:endParaRPr/>
          </a:p>
        </p:txBody>
      </p:sp>
      <p:graphicFrame>
        <p:nvGraphicFramePr>
          <p:cNvPr id="311" name="Google Shape;311;p41"/>
          <p:cNvGraphicFramePr/>
          <p:nvPr/>
        </p:nvGraphicFramePr>
        <p:xfrm>
          <a:off x="952500" y="2453350"/>
          <a:ext cx="3000000" cy="3000000"/>
        </p:xfrm>
        <a:graphic>
          <a:graphicData uri="http://schemas.openxmlformats.org/drawingml/2006/table">
            <a:tbl>
              <a:tblPr>
                <a:noFill/>
                <a:tableStyleId>{6ECED9C7-30F6-4292-8BC6-E6A3E4056B4C}</a:tableStyleId>
              </a:tblPr>
              <a:tblGrid>
                <a:gridCol w="486675">
                  <a:extLst>
                    <a:ext uri="{9D8B030D-6E8A-4147-A177-3AD203B41FA5}">
                      <a16:colId xmlns:a16="http://schemas.microsoft.com/office/drawing/2014/main" val="20000"/>
                    </a:ext>
                  </a:extLst>
                </a:gridCol>
                <a:gridCol w="1318050">
                  <a:extLst>
                    <a:ext uri="{9D8B030D-6E8A-4147-A177-3AD203B41FA5}">
                      <a16:colId xmlns:a16="http://schemas.microsoft.com/office/drawing/2014/main" val="20001"/>
                    </a:ext>
                  </a:extLst>
                </a:gridCol>
                <a:gridCol w="5434250">
                  <a:extLst>
                    <a:ext uri="{9D8B030D-6E8A-4147-A177-3AD203B41FA5}">
                      <a16:colId xmlns:a16="http://schemas.microsoft.com/office/drawing/2014/main" val="20002"/>
                    </a:ext>
                  </a:extLst>
                </a:gridCol>
              </a:tblGrid>
              <a:tr h="257650">
                <a:tc>
                  <a:txBody>
                    <a:bodyPr/>
                    <a:lstStyle/>
                    <a:p>
                      <a:pPr marL="0" lvl="0" indent="0" algn="ctr" rtl="0">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Open Sans"/>
                          <a:ea typeface="Open Sans"/>
                          <a:cs typeface="Open Sans"/>
                          <a:sym typeface="Open Sans"/>
                        </a:rPr>
                        <a:t>()</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Parenthesis</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79025">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Exponentiation</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79025">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 /, %, //</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Multiplication, division, remainder, quotient</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79025">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 -</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Addition, subtraction</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17" name="Google Shape;317;p42"/>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18" name="Google Shape;31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24" name="Google Shape;324;p43"/>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25" name="Google Shape;32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39</a:t>
            </a:fld>
            <a:endParaRPr/>
          </a:p>
        </p:txBody>
      </p:sp>
      <p:sp>
        <p:nvSpPr>
          <p:cNvPr id="326" name="Google Shape;326;p43"/>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43"/>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E395D-BB72-953E-6A18-B561159CC38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190F5EE-5B0F-E14D-5662-A708DDEEEA8D}"/>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1C024BF8-5956-3CF6-D7CD-4CA4D64A29EC}"/>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582FD1B2-A7F3-EF6A-9C4A-BADF489194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68261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33" name="Google Shape;333;p44"/>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34" name="Google Shape;33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40</a:t>
            </a:fld>
            <a:endParaRPr/>
          </a:p>
        </p:txBody>
      </p:sp>
      <p:sp>
        <p:nvSpPr>
          <p:cNvPr id="335" name="Google Shape;335;p44"/>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44"/>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4"/>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43" name="Google Shape;343;p45"/>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44" name="Google Shape;34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41</a:t>
            </a:fld>
            <a:endParaRPr/>
          </a:p>
        </p:txBody>
      </p:sp>
      <p:sp>
        <p:nvSpPr>
          <p:cNvPr id="345" name="Google Shape;345;p45"/>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5"/>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5"/>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5"/>
          <p:cNvSpPr/>
          <p:nvPr/>
        </p:nvSpPr>
        <p:spPr>
          <a:xfrm>
            <a:off x="3509200" y="2648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54" name="Google Shape;354;p46"/>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2286000" marR="88900" lvl="0" indent="457200" algn="l" rtl="0">
              <a:lnSpc>
                <a:spcPct val="142857"/>
              </a:lnSpc>
              <a:spcBef>
                <a:spcPts val="1000"/>
              </a:spcBef>
              <a:spcAft>
                <a:spcPts val="0"/>
              </a:spcAft>
              <a:buNone/>
            </a:pPr>
            <a:r>
              <a:rPr lang="en" sz="2800">
                <a:solidFill>
                  <a:srgbClr val="C7254E"/>
                </a:solidFill>
                <a:latin typeface="Consolas"/>
                <a:ea typeface="Consolas"/>
                <a:cs typeface="Consolas"/>
                <a:sym typeface="Consolas"/>
              </a:rPr>
              <a:t>  13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55" name="Google Shape;355;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42</a:t>
            </a:fld>
            <a:endParaRPr/>
          </a:p>
        </p:txBody>
      </p:sp>
      <p:sp>
        <p:nvSpPr>
          <p:cNvPr id="356" name="Google Shape;356;p46"/>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46"/>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6"/>
          <p:cNvSpPr/>
          <p:nvPr/>
        </p:nvSpPr>
        <p:spPr>
          <a:xfrm>
            <a:off x="3509200" y="2648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6"/>
          <p:cNvSpPr/>
          <p:nvPr/>
        </p:nvSpPr>
        <p:spPr>
          <a:xfrm>
            <a:off x="3509200" y="341907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66" name="Google Shape;366;p47"/>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2286000" marR="88900" lvl="0" indent="457200" algn="l" rtl="0">
              <a:lnSpc>
                <a:spcPct val="142857"/>
              </a:lnSpc>
              <a:spcBef>
                <a:spcPts val="1000"/>
              </a:spcBef>
              <a:spcAft>
                <a:spcPts val="0"/>
              </a:spcAft>
              <a:buNone/>
            </a:pPr>
            <a:r>
              <a:rPr lang="en" sz="2800">
                <a:solidFill>
                  <a:srgbClr val="C7254E"/>
                </a:solidFill>
                <a:latin typeface="Consolas"/>
                <a:ea typeface="Consolas"/>
                <a:cs typeface="Consolas"/>
                <a:sym typeface="Consolas"/>
              </a:rPr>
              <a:t>  13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914400" marR="88900" lvl="0" indent="457200" algn="l" rtl="0">
              <a:lnSpc>
                <a:spcPct val="142857"/>
              </a:lnSpc>
              <a:spcBef>
                <a:spcPts val="100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 </a:t>
            </a:r>
            <a:r>
              <a:rPr lang="en" sz="2800">
                <a:solidFill>
                  <a:srgbClr val="C7254E"/>
                </a:solidFill>
                <a:latin typeface="Consolas"/>
                <a:ea typeface="Consolas"/>
                <a:cs typeface="Consolas"/>
                <a:sym typeface="Consolas"/>
              </a:rPr>
              <a:t>14</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67" name="Google Shape;36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43</a:t>
            </a:fld>
            <a:endParaRPr/>
          </a:p>
        </p:txBody>
      </p:sp>
      <p:sp>
        <p:nvSpPr>
          <p:cNvPr id="368" name="Google Shape;368;p47"/>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47"/>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7"/>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7"/>
          <p:cNvSpPr/>
          <p:nvPr/>
        </p:nvSpPr>
        <p:spPr>
          <a:xfrm>
            <a:off x="3509200" y="2648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7"/>
          <p:cNvSpPr/>
          <p:nvPr/>
        </p:nvSpPr>
        <p:spPr>
          <a:xfrm>
            <a:off x="3509200" y="341907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a:off x="3509200" y="4141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379" name="Google Shape;37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SzPts val="1800"/>
              <a:buAutoNum type="arabicPeriod"/>
            </a:pPr>
            <a:r>
              <a:rPr lang="en"/>
              <a:t>Operators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380" name="Google Shape;38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a:p>
            <a:pPr marL="0" lvl="0" indent="0" algn="l" rtl="0">
              <a:spcBef>
                <a:spcPts val="0"/>
              </a:spcBef>
              <a:spcAft>
                <a:spcPts val="0"/>
              </a:spcAft>
              <a:buNone/>
            </a:pPr>
            <a:endParaRPr/>
          </a:p>
        </p:txBody>
      </p:sp>
      <p:sp>
        <p:nvSpPr>
          <p:cNvPr id="386" name="Google Shape;386;p49"/>
          <p:cNvSpPr txBox="1">
            <a:spLocks noGrp="1"/>
          </p:cNvSpPr>
          <p:nvPr>
            <p:ph type="body" idx="1"/>
          </p:nvPr>
        </p:nvSpPr>
        <p:spPr>
          <a:xfrm>
            <a:off x="3117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float data type</a:t>
            </a:r>
            <a:br>
              <a:rPr lang="en" sz="1800" b="1"/>
            </a:br>
            <a:endParaRPr sz="1800" b="1"/>
          </a:p>
          <a:p>
            <a:pPr marL="0" lvl="0" indent="0" algn="l" rtl="0">
              <a:spcBef>
                <a:spcPts val="0"/>
              </a:spcBef>
              <a:spcAft>
                <a:spcPts val="0"/>
              </a:spcAft>
              <a:buNone/>
            </a:pPr>
            <a:r>
              <a:rPr lang="en" b="1">
                <a:latin typeface="Consolas"/>
                <a:ea typeface="Consolas"/>
                <a:cs typeface="Consolas"/>
                <a:sym typeface="Consolas"/>
              </a:rPr>
              <a:t>&gt;&gt;&gt; score = 2.5</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score.as_integer_ratio()</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(5, 2)</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score.upper()</a:t>
            </a:r>
            <a:endParaRPr b="1">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Traceback (most recent call last): File "&lt;stdin&gt;", line 1, in &lt;module&gt; AttributeError: 'float' object has no attribute 'upper'</a:t>
            </a:r>
            <a:endParaRPr/>
          </a:p>
        </p:txBody>
      </p:sp>
      <p:sp>
        <p:nvSpPr>
          <p:cNvPr id="387" name="Google Shape;387;p49"/>
          <p:cNvSpPr txBox="1">
            <a:spLocks noGrp="1"/>
          </p:cNvSpPr>
          <p:nvPr>
            <p:ph type="body" idx="2"/>
          </p:nvPr>
        </p:nvSpPr>
        <p:spPr>
          <a:xfrm>
            <a:off x="48324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string data type</a:t>
            </a:r>
            <a:br>
              <a:rPr lang="en" sz="1800" b="1"/>
            </a:br>
            <a:br>
              <a:rPr lang="en" sz="1800" b="1"/>
            </a:br>
            <a:r>
              <a:rPr lang="en" b="1">
                <a:latin typeface="Consolas"/>
                <a:ea typeface="Consolas"/>
                <a:cs typeface="Consolas"/>
                <a:sym typeface="Consolas"/>
              </a:rPr>
              <a:t>&gt;&gt;&gt; name = 'sarah' </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name.upper()</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'SARAH'</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name.as_integer_ratio()</a:t>
            </a:r>
            <a:endParaRPr b="1">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Traceback (most recent call last):   File "&lt;stdin&gt;", line 1, in &lt;module&gt; AttributeError: 'str' object has no attribute 'as_integer_ratio'</a:t>
            </a:r>
            <a:endParaRPr>
              <a:latin typeface="Consolas"/>
              <a:ea typeface="Consolas"/>
              <a:cs typeface="Consolas"/>
              <a:sym typeface="Consolas"/>
            </a:endParaRPr>
          </a:p>
        </p:txBody>
      </p:sp>
      <p:sp>
        <p:nvSpPr>
          <p:cNvPr id="388" name="Google Shape;38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45</a:t>
            </a:fld>
            <a:endParaRPr/>
          </a:p>
        </p:txBody>
      </p:sp>
      <p:sp>
        <p:nvSpPr>
          <p:cNvPr id="389" name="Google Shape;389;p49"/>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Each type of data has its own “powers.” For example, floats have extra functionality that strings don’t have (and vice versa):</a:t>
            </a:r>
            <a:endParaRPr sz="1800"/>
          </a:p>
          <a:p>
            <a:pPr marL="0" lvl="0" indent="0" algn="l" rtl="0">
              <a:spcBef>
                <a:spcPts val="1600"/>
              </a:spcBef>
              <a:spcAft>
                <a:spcPts val="1600"/>
              </a:spcAft>
              <a:buNone/>
            </a:pP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a:p>
            <a:pPr marL="0" lvl="0" indent="0" algn="l" rtl="0">
              <a:spcBef>
                <a:spcPts val="0"/>
              </a:spcBef>
              <a:spcAft>
                <a:spcPts val="0"/>
              </a:spcAft>
              <a:buNone/>
            </a:pPr>
            <a:endParaRPr/>
          </a:p>
        </p:txBody>
      </p:sp>
      <p:sp>
        <p:nvSpPr>
          <p:cNvPr id="395" name="Google Shape;39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46</a:t>
            </a:fld>
            <a:endParaRPr/>
          </a:p>
        </p:txBody>
      </p:sp>
      <p:sp>
        <p:nvSpPr>
          <p:cNvPr id="396" name="Google Shape;396;p50"/>
          <p:cNvSpPr txBox="1">
            <a:spLocks noGrp="1"/>
          </p:cNvSpPr>
          <p:nvPr>
            <p:ph type="body" idx="1"/>
          </p:nvPr>
        </p:nvSpPr>
        <p:spPr>
          <a:xfrm>
            <a:off x="311700" y="1152475"/>
            <a:ext cx="8520600" cy="337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Similarly, operators work differently on different data types:</a:t>
            </a:r>
            <a:endParaRPr sz="1800"/>
          </a:p>
          <a:p>
            <a:pPr marL="0" lvl="0" indent="0" algn="l" rtl="0">
              <a:spcBef>
                <a:spcPts val="1600"/>
              </a:spcBef>
              <a:spcAft>
                <a:spcPts val="0"/>
              </a:spcAft>
              <a:buNone/>
            </a:pPr>
            <a:r>
              <a:rPr lang="en" sz="1800" b="1">
                <a:latin typeface="Consolas"/>
                <a:ea typeface="Consolas"/>
                <a:cs typeface="Consolas"/>
                <a:sym typeface="Consolas"/>
              </a:rPr>
              <a:t>&gt;&gt;&gt; 2 + 2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4</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'22'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40</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80</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40</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'2222222222222222222222222222222222222222'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+ 2</a:t>
            </a:r>
            <a:endParaRPr sz="1800" b="1">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Traceback (most recent call last): File "&lt;stdin&gt;", line 1, in &lt;module&gt; TypeError: can only concatenate str (not "int") to str</a:t>
            </a:r>
            <a:endParaRPr>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Operators and Data Types</a:t>
            </a:r>
            <a:endParaRPr/>
          </a:p>
        </p:txBody>
      </p:sp>
      <p:sp>
        <p:nvSpPr>
          <p:cNvPr id="402" name="Google Shape;40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lecture03/01_numbers.py</a:t>
            </a:r>
            <a:endParaRPr sz="1600"/>
          </a:p>
          <a:p>
            <a:pPr marL="457200" lvl="0" indent="-330200" algn="l" rtl="0">
              <a:spcBef>
                <a:spcPts val="0"/>
              </a:spcBef>
              <a:spcAft>
                <a:spcPts val="0"/>
              </a:spcAft>
              <a:buSzPts val="1600"/>
              <a:buChar char="-"/>
            </a:pPr>
            <a:r>
              <a:rPr lang="en" sz="1600"/>
              <a:t>lecture03/02_strings.py	</a:t>
            </a:r>
            <a:endParaRPr sz="1600"/>
          </a:p>
          <a:p>
            <a:pPr marL="457200" lvl="0" indent="-330200" algn="l" rtl="0">
              <a:spcBef>
                <a:spcPts val="0"/>
              </a:spcBef>
              <a:spcAft>
                <a:spcPts val="0"/>
              </a:spcAft>
              <a:buSzPts val="1600"/>
              <a:buChar char="-"/>
            </a:pPr>
            <a:r>
              <a:rPr lang="en" sz="1600"/>
              <a:t>lecture03/03_booleans.py</a:t>
            </a:r>
            <a:endParaRPr sz="1600"/>
          </a:p>
          <a:p>
            <a:pPr marL="457200" lvl="0" indent="-330200" algn="l" rtl="0">
              <a:spcBef>
                <a:spcPts val="0"/>
              </a:spcBef>
              <a:spcAft>
                <a:spcPts val="0"/>
              </a:spcAft>
              <a:buSzPts val="1600"/>
              <a:buChar char="-"/>
            </a:pPr>
            <a:r>
              <a:rPr lang="en" sz="1600"/>
              <a:t>lecture03/04_detecting_data_types.py</a:t>
            </a:r>
            <a:endParaRPr sz="1600"/>
          </a:p>
          <a:p>
            <a:pPr marL="457200" lvl="0" indent="-330200" algn="l" rtl="0">
              <a:spcBef>
                <a:spcPts val="0"/>
              </a:spcBef>
              <a:spcAft>
                <a:spcPts val="0"/>
              </a:spcAft>
              <a:buSzPts val="1600"/>
              <a:buChar char="-"/>
            </a:pPr>
            <a:r>
              <a:rPr lang="en" sz="1600"/>
              <a:t>lecture03/05_converting_between_datatypes.py</a:t>
            </a:r>
            <a:endParaRPr sz="1600"/>
          </a:p>
          <a:p>
            <a:pPr marL="457200" lvl="0" indent="-330200" algn="l" rtl="0">
              <a:spcBef>
                <a:spcPts val="0"/>
              </a:spcBef>
              <a:spcAft>
                <a:spcPts val="0"/>
              </a:spcAft>
              <a:buSzPts val="1600"/>
              <a:buChar char="-"/>
            </a:pPr>
            <a:r>
              <a:rPr lang="en" sz="1600"/>
              <a:t>lecture03/06_arithmetic_operators.py</a:t>
            </a:r>
            <a:endParaRPr sz="1600"/>
          </a:p>
          <a:p>
            <a:pPr marL="457200" lvl="0" indent="-330200" algn="l" rtl="0">
              <a:spcBef>
                <a:spcPts val="0"/>
              </a:spcBef>
              <a:spcAft>
                <a:spcPts val="0"/>
              </a:spcAft>
              <a:buSzPts val="1600"/>
              <a:buChar char="-"/>
            </a:pPr>
            <a:r>
              <a:rPr lang="en" sz="1600"/>
              <a:t>lecture03/07_assignment_operators.py</a:t>
            </a:r>
            <a:endParaRPr sz="1600"/>
          </a:p>
        </p:txBody>
      </p:sp>
      <p:sp>
        <p:nvSpPr>
          <p:cNvPr id="403" name="Google Shape;403;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Operators and Data Types</a:t>
            </a:r>
            <a:endParaRPr/>
          </a:p>
        </p:txBody>
      </p:sp>
      <p:sp>
        <p:nvSpPr>
          <p:cNvPr id="409" name="Google Shape;409;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Please run these scripts on your own time and study what they do</a:t>
            </a:r>
            <a:endParaRPr/>
          </a:p>
          <a:p>
            <a:pPr marL="457200" lvl="0" indent="-342900" algn="l" rtl="0">
              <a:spcBef>
                <a:spcPts val="1000"/>
              </a:spcBef>
              <a:spcAft>
                <a:spcPts val="0"/>
              </a:spcAft>
              <a:buSzPts val="1800"/>
              <a:buChar char="-"/>
            </a:pPr>
            <a:r>
              <a:rPr lang="en"/>
              <a:t>While they’re probably not particularly meaningful yet (since we’re not yet using them to do useful things), you will likely refer back to these scripts a little later in the quarter as a reference</a:t>
            </a:r>
            <a:endParaRPr/>
          </a:p>
          <a:p>
            <a:pPr marL="457200" lvl="0" indent="-342900" algn="l" rtl="0">
              <a:spcBef>
                <a:spcPts val="1000"/>
              </a:spcBef>
              <a:spcAft>
                <a:spcPts val="1000"/>
              </a:spcAft>
              <a:buSzPts val="1800"/>
              <a:buChar char="-"/>
            </a:pPr>
            <a:r>
              <a:rPr lang="en"/>
              <a:t>Ask questions if you don’t understand — either in class, on Piazza (feel free to post anonymously), or in office hours</a:t>
            </a:r>
            <a:endParaRPr/>
          </a:p>
        </p:txBody>
      </p:sp>
      <p:sp>
        <p:nvSpPr>
          <p:cNvPr id="410" name="Google Shape;410;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
                                            <p:txEl>
                                              <p:pRg st="0" end="0"/>
                                            </p:txEl>
                                          </p:spTgt>
                                        </p:tgtEl>
                                        <p:attrNameLst>
                                          <p:attrName>style.visibility</p:attrName>
                                        </p:attrNameLst>
                                      </p:cBhvr>
                                      <p:to>
                                        <p:strVal val="visible"/>
                                      </p:to>
                                    </p:set>
                                    <p:animEffect transition="in" filter="fade">
                                      <p:cBhvr>
                                        <p:cTn id="7" dur="1"/>
                                        <p:tgtEl>
                                          <p:spTgt spid="4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
                                            <p:txEl>
                                              <p:pRg st="1" end="1"/>
                                            </p:txEl>
                                          </p:spTgt>
                                        </p:tgtEl>
                                        <p:attrNameLst>
                                          <p:attrName>style.visibility</p:attrName>
                                        </p:attrNameLst>
                                      </p:cBhvr>
                                      <p:to>
                                        <p:strVal val="visible"/>
                                      </p:to>
                                    </p:set>
                                    <p:animEffect transition="in" filter="fade">
                                      <p:cBhvr>
                                        <p:cTn id="12" dur="1"/>
                                        <p:tgtEl>
                                          <p:spTgt spid="4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
                                            <p:txEl>
                                              <p:pRg st="2" end="2"/>
                                            </p:txEl>
                                          </p:spTgt>
                                        </p:tgtEl>
                                        <p:attrNameLst>
                                          <p:attrName>style.visibility</p:attrName>
                                        </p:attrNameLst>
                                      </p:cBhvr>
                                      <p:to>
                                        <p:strVal val="visible"/>
                                      </p:to>
                                    </p:set>
                                    <p:animEffect transition="in" filter="fade">
                                      <p:cBhvr>
                                        <p:cTn id="17" dur="1"/>
                                        <p:tgtEl>
                                          <p:spTgt spid="4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416" name="Google Shape;41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SzPts val="1800"/>
              <a:buAutoNum type="arabicPeriod"/>
            </a:pPr>
            <a:r>
              <a:rPr lang="en"/>
              <a:t>Operators</a:t>
            </a:r>
            <a:endParaRPr/>
          </a:p>
          <a:p>
            <a:pPr marL="457200" marR="0" lvl="0" indent="-342900" algn="l" rtl="0">
              <a:lnSpc>
                <a:spcPct val="115000"/>
              </a:lnSpc>
              <a:spcBef>
                <a:spcPts val="0"/>
              </a:spcBef>
              <a:spcAft>
                <a:spcPts val="0"/>
              </a:spcAft>
              <a:buSzPts val="1800"/>
              <a:buAutoNum type="arabicPeriod"/>
            </a:pPr>
            <a:r>
              <a:rPr lang="en"/>
              <a:t>Data types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Built-in functions</a:t>
            </a:r>
            <a:endParaRPr/>
          </a:p>
          <a:p>
            <a:pPr marL="457200" lvl="0" indent="-342900" algn="l" rtl="0">
              <a:spcBef>
                <a:spcPts val="0"/>
              </a:spcBef>
              <a:spcAft>
                <a:spcPts val="0"/>
              </a:spcAft>
              <a:buSzPts val="1800"/>
              <a:buAutoNum type="arabicPeriod"/>
            </a:pPr>
            <a:r>
              <a:rPr lang="en"/>
              <a:t>Comments</a:t>
            </a:r>
            <a:endParaRPr/>
          </a:p>
        </p:txBody>
      </p:sp>
      <p:sp>
        <p:nvSpPr>
          <p:cNvPr id="417" name="Google Shape;417;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783290FC-4791-83FD-5DEE-1E48B041D4DF}"/>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90B3861E-5CFD-ECBC-4567-4A2B6D68A9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SimHei" panose="02010609060101010101" pitchFamily="49" charset="-122"/>
                <a:ea typeface="SimHei" panose="02010609060101010101" pitchFamily="49" charset="-122"/>
              </a:rPr>
              <a:t>摘要</a:t>
            </a:r>
            <a:endParaRPr b="1" dirty="0">
              <a:latin typeface="SimHei" panose="02010609060101010101" pitchFamily="49" charset="-122"/>
              <a:ea typeface="SimHei" panose="02010609060101010101" pitchFamily="49" charset="-122"/>
            </a:endParaRPr>
          </a:p>
        </p:txBody>
      </p:sp>
      <p:sp>
        <p:nvSpPr>
          <p:cNvPr id="63" name="Google Shape;63;p14">
            <a:extLst>
              <a:ext uri="{FF2B5EF4-FFF2-40B4-BE49-F238E27FC236}">
                <a16:creationId xmlns:a16="http://schemas.microsoft.com/office/drawing/2014/main" id="{9914738A-A1C8-8878-A332-406EC56E921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
        <p:nvSpPr>
          <p:cNvPr id="64" name="Google Shape;64;p14">
            <a:extLst>
              <a:ext uri="{FF2B5EF4-FFF2-40B4-BE49-F238E27FC236}">
                <a16:creationId xmlns:a16="http://schemas.microsoft.com/office/drawing/2014/main" id="{883FDC84-A065-0260-A4A2-62FCBA88097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US" altLang="zh-CN" dirty="0">
                <a:latin typeface="SimHei" panose="02010609060101010101" pitchFamily="49" charset="-122"/>
                <a:ea typeface="SimHei" panose="02010609060101010101" pitchFamily="49" charset="-122"/>
              </a:rPr>
              <a:t>……</a:t>
            </a:r>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497422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Built-In Functions</a:t>
            </a:r>
            <a:endParaRPr/>
          </a:p>
        </p:txBody>
      </p:sp>
      <p:sp>
        <p:nvSpPr>
          <p:cNvPr id="423" name="Google Shape;423;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Python has a number of built-in functions, which you can learn more about by reading the Python 3.x </a:t>
            </a:r>
            <a:r>
              <a:rPr lang="en" u="sng">
                <a:solidFill>
                  <a:schemeClr val="hlink"/>
                </a:solidFill>
                <a:hlinkClick r:id="rId3"/>
              </a:rPr>
              <a:t>reference guide</a:t>
            </a:r>
            <a:r>
              <a:rPr lang="en"/>
              <a:t>.</a:t>
            </a:r>
            <a:endParaRPr/>
          </a:p>
          <a:p>
            <a:pPr marL="457200" lvl="0" indent="-342900" algn="l" rtl="0">
              <a:spcBef>
                <a:spcPts val="1000"/>
              </a:spcBef>
              <a:spcAft>
                <a:spcPts val="0"/>
              </a:spcAft>
              <a:buSzPts val="1800"/>
              <a:buChar char="-"/>
            </a:pPr>
            <a:r>
              <a:rPr lang="en"/>
              <a:t>Functions can take inputs (i.e. data), return results, modify a program’s state (we’ll talk more about state next week), output information, or all of the above.</a:t>
            </a:r>
            <a:endParaRPr/>
          </a:p>
          <a:p>
            <a:pPr marL="457200" lvl="0" indent="-342900" algn="l" rtl="0">
              <a:spcBef>
                <a:spcPts val="1000"/>
              </a:spcBef>
              <a:spcAft>
                <a:spcPts val="0"/>
              </a:spcAft>
              <a:buSzPts val="1800"/>
              <a:buChar char="-"/>
            </a:pPr>
            <a:r>
              <a:rPr lang="en"/>
              <a:t>In this lecture, we will introduce built-in functions that instantiate three of the most fundamental things that programs do:</a:t>
            </a:r>
            <a:endParaRPr/>
          </a:p>
          <a:p>
            <a:pPr marL="914400" lvl="1" indent="-330200" algn="l" rtl="0">
              <a:spcBef>
                <a:spcPts val="0"/>
              </a:spcBef>
              <a:spcAft>
                <a:spcPts val="0"/>
              </a:spcAft>
              <a:buSzPts val="1600"/>
              <a:buChar char="-"/>
            </a:pPr>
            <a:r>
              <a:rPr lang="en" sz="1600"/>
              <a:t>Outputting information — </a:t>
            </a:r>
            <a:r>
              <a:rPr lang="en" sz="1600" b="1"/>
              <a:t>print()</a:t>
            </a:r>
            <a:endParaRPr sz="1600" b="1"/>
          </a:p>
          <a:p>
            <a:pPr marL="914400" lvl="1" indent="-330200" algn="l" rtl="0">
              <a:spcBef>
                <a:spcPts val="0"/>
              </a:spcBef>
              <a:spcAft>
                <a:spcPts val="0"/>
              </a:spcAft>
              <a:buSzPts val="1600"/>
              <a:buChar char="-"/>
            </a:pPr>
            <a:r>
              <a:rPr lang="en" sz="1600"/>
              <a:t>Asking for information from a user — </a:t>
            </a:r>
            <a:r>
              <a:rPr lang="en" sz="1600" b="1"/>
              <a:t>input()</a:t>
            </a:r>
            <a:endParaRPr sz="1600" b="1"/>
          </a:p>
          <a:p>
            <a:pPr marL="914400" lvl="1" indent="-330200" algn="l" rtl="0">
              <a:spcBef>
                <a:spcPts val="0"/>
              </a:spcBef>
              <a:spcAft>
                <a:spcPts val="0"/>
              </a:spcAft>
              <a:buSzPts val="1600"/>
              <a:buChar char="-"/>
            </a:pPr>
            <a:r>
              <a:rPr lang="en" sz="1600"/>
              <a:t>Converting between data types — </a:t>
            </a:r>
            <a:r>
              <a:rPr lang="en" sz="1600" b="1"/>
              <a:t>int(), float(), bool(), and str()</a:t>
            </a:r>
            <a:endParaRPr sz="1600" b="1"/>
          </a:p>
        </p:txBody>
      </p:sp>
      <p:sp>
        <p:nvSpPr>
          <p:cNvPr id="424" name="Google Shape;42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animEffect transition="in" filter="fade">
                                      <p:cBhvr>
                                        <p:cTn id="7" dur="1"/>
                                        <p:tgtEl>
                                          <p:spTgt spid="4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3">
                                            <p:txEl>
                                              <p:pRg st="1" end="1"/>
                                            </p:txEl>
                                          </p:spTgt>
                                        </p:tgtEl>
                                        <p:attrNameLst>
                                          <p:attrName>style.visibility</p:attrName>
                                        </p:attrNameLst>
                                      </p:cBhvr>
                                      <p:to>
                                        <p:strVal val="visible"/>
                                      </p:to>
                                    </p:set>
                                    <p:animEffect transition="in" filter="fade">
                                      <p:cBhvr>
                                        <p:cTn id="12" dur="1"/>
                                        <p:tgtEl>
                                          <p:spTgt spid="4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3">
                                            <p:txEl>
                                              <p:pRg st="2" end="2"/>
                                            </p:txEl>
                                          </p:spTgt>
                                        </p:tgtEl>
                                        <p:attrNameLst>
                                          <p:attrName>style.visibility</p:attrName>
                                        </p:attrNameLst>
                                      </p:cBhvr>
                                      <p:to>
                                        <p:strVal val="visible"/>
                                      </p:to>
                                    </p:set>
                                    <p:animEffect transition="in" filter="fade">
                                      <p:cBhvr>
                                        <p:cTn id="17" dur="1"/>
                                        <p:tgtEl>
                                          <p:spTgt spid="4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3">
                                            <p:txEl>
                                              <p:pRg st="3" end="3"/>
                                            </p:txEl>
                                          </p:spTgt>
                                        </p:tgtEl>
                                        <p:attrNameLst>
                                          <p:attrName>style.visibility</p:attrName>
                                        </p:attrNameLst>
                                      </p:cBhvr>
                                      <p:to>
                                        <p:strVal val="visible"/>
                                      </p:to>
                                    </p:set>
                                    <p:animEffect transition="in" filter="fade">
                                      <p:cBhvr>
                                        <p:cTn id="22" dur="1"/>
                                        <p:tgtEl>
                                          <p:spTgt spid="4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3">
                                            <p:txEl>
                                              <p:pRg st="4" end="4"/>
                                            </p:txEl>
                                          </p:spTgt>
                                        </p:tgtEl>
                                        <p:attrNameLst>
                                          <p:attrName>style.visibility</p:attrName>
                                        </p:attrNameLst>
                                      </p:cBhvr>
                                      <p:to>
                                        <p:strVal val="visible"/>
                                      </p:to>
                                    </p:set>
                                    <p:animEffect transition="in" filter="fade">
                                      <p:cBhvr>
                                        <p:cTn id="27" dur="1"/>
                                        <p:tgtEl>
                                          <p:spTgt spid="4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3">
                                            <p:txEl>
                                              <p:pRg st="5" end="5"/>
                                            </p:txEl>
                                          </p:spTgt>
                                        </p:tgtEl>
                                        <p:attrNameLst>
                                          <p:attrName>style.visibility</p:attrName>
                                        </p:attrNameLst>
                                      </p:cBhvr>
                                      <p:to>
                                        <p:strVal val="visible"/>
                                      </p:to>
                                    </p:set>
                                    <p:animEffect transition="in" filter="fade">
                                      <p:cBhvr>
                                        <p:cTn id="32" dur="1"/>
                                        <p:tgtEl>
                                          <p:spTgt spid="4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Outputting Information: print()</a:t>
            </a:r>
            <a:endParaRPr/>
          </a:p>
        </p:txBody>
      </p:sp>
      <p:sp>
        <p:nvSpPr>
          <p:cNvPr id="430" name="Google Shape;430;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51</a:t>
            </a:fld>
            <a:endParaRPr/>
          </a:p>
        </p:txBody>
      </p:sp>
      <p:sp>
        <p:nvSpPr>
          <p:cNvPr id="431" name="Google Shape;43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print function outputs text to the screen, and is useful for outputting the value of variables or for communicating information to your user (in the case of a text-based interface). Some notes on how to use it:</a:t>
            </a:r>
            <a:endParaRPr/>
          </a:p>
          <a:p>
            <a:pPr marL="457200" lvl="0" indent="-342900" algn="l" rtl="0">
              <a:spcBef>
                <a:spcPts val="1600"/>
              </a:spcBef>
              <a:spcAft>
                <a:spcPts val="0"/>
              </a:spcAft>
              <a:buSzPts val="1800"/>
              <a:buAutoNum type="arabicPeriod"/>
            </a:pPr>
            <a:r>
              <a:rPr lang="en"/>
              <a:t>It requires 0 or more positional arguments, but accepts as may as you want.</a:t>
            </a:r>
            <a:endParaRPr/>
          </a:p>
          <a:p>
            <a:pPr marL="457200" lvl="0" indent="-342900" algn="l" rtl="0">
              <a:spcBef>
                <a:spcPts val="1000"/>
              </a:spcBef>
              <a:spcAft>
                <a:spcPts val="0"/>
              </a:spcAft>
              <a:buSzPts val="1800"/>
              <a:buAutoNum type="arabicPeriod"/>
            </a:pPr>
            <a:r>
              <a:rPr lang="en"/>
              <a:t>It has a variety of keyword (optional) arguments (e.g. </a:t>
            </a:r>
            <a:r>
              <a:rPr lang="en" i="1"/>
              <a:t>sep</a:t>
            </a:r>
            <a:r>
              <a:rPr lang="en"/>
              <a:t>, </a:t>
            </a:r>
            <a:r>
              <a:rPr lang="en" i="1"/>
              <a:t>end</a:t>
            </a:r>
            <a:r>
              <a:rPr lang="en"/>
              <a:t>, </a:t>
            </a:r>
            <a:r>
              <a:rPr lang="en" i="1"/>
              <a:t>file</a:t>
            </a:r>
            <a:r>
              <a:rPr lang="en"/>
              <a:t>, etc.) that allow you to further customize </a:t>
            </a:r>
            <a:r>
              <a:rPr lang="en" i="1" u="sng"/>
              <a:t>how</a:t>
            </a:r>
            <a:r>
              <a:rPr lang="en"/>
              <a:t> you want to print information.</a:t>
            </a:r>
            <a:endParaRPr/>
          </a:p>
          <a:p>
            <a:pPr marL="457200" lvl="0" indent="-342900" algn="l" rtl="0">
              <a:spcBef>
                <a:spcPts val="1000"/>
              </a:spcBef>
              <a:spcAft>
                <a:spcPts val="0"/>
              </a:spcAft>
              <a:buSzPts val="1800"/>
              <a:buAutoNum type="arabicPeriod"/>
            </a:pPr>
            <a:r>
              <a:rPr lang="en"/>
              <a:t>print() does not return a value, but instead prints information to the terminal.</a:t>
            </a:r>
            <a:endParaRPr/>
          </a:p>
          <a:p>
            <a:pPr marL="0" lvl="0" indent="0" algn="l" rtl="0">
              <a:spcBef>
                <a:spcPts val="10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animEffect transition="in" filter="fade">
                                      <p:cBhvr>
                                        <p:cTn id="7" dur="1"/>
                                        <p:tgtEl>
                                          <p:spTgt spid="4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xEl>
                                              <p:pRg st="1" end="1"/>
                                            </p:txEl>
                                          </p:spTgt>
                                        </p:tgtEl>
                                        <p:attrNameLst>
                                          <p:attrName>style.visibility</p:attrName>
                                        </p:attrNameLst>
                                      </p:cBhvr>
                                      <p:to>
                                        <p:strVal val="visible"/>
                                      </p:to>
                                    </p:set>
                                    <p:animEffect transition="in" filter="fade">
                                      <p:cBhvr>
                                        <p:cTn id="12" dur="1"/>
                                        <p:tgtEl>
                                          <p:spTgt spid="4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1">
                                            <p:txEl>
                                              <p:pRg st="2" end="2"/>
                                            </p:txEl>
                                          </p:spTgt>
                                        </p:tgtEl>
                                        <p:attrNameLst>
                                          <p:attrName>style.visibility</p:attrName>
                                        </p:attrNameLst>
                                      </p:cBhvr>
                                      <p:to>
                                        <p:strVal val="visible"/>
                                      </p:to>
                                    </p:set>
                                    <p:animEffect transition="in" filter="fade">
                                      <p:cBhvr>
                                        <p:cTn id="17" dur="1"/>
                                        <p:tgtEl>
                                          <p:spTgt spid="4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1">
                                            <p:txEl>
                                              <p:pRg st="3" end="3"/>
                                            </p:txEl>
                                          </p:spTgt>
                                        </p:tgtEl>
                                        <p:attrNameLst>
                                          <p:attrName>style.visibility</p:attrName>
                                        </p:attrNameLst>
                                      </p:cBhvr>
                                      <p:to>
                                        <p:strVal val="visible"/>
                                      </p:to>
                                    </p:set>
                                    <p:animEffect transition="in" filter="fade">
                                      <p:cBhvr>
                                        <p:cTn id="22" dur="1"/>
                                        <p:tgtEl>
                                          <p:spTgt spid="4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1">
                                            <p:txEl>
                                              <p:pRg st="4" end="4"/>
                                            </p:txEl>
                                          </p:spTgt>
                                        </p:tgtEl>
                                        <p:attrNameLst>
                                          <p:attrName>style.visibility</p:attrName>
                                        </p:attrNameLst>
                                      </p:cBhvr>
                                      <p:to>
                                        <p:strVal val="visible"/>
                                      </p:to>
                                    </p:set>
                                    <p:animEffect transition="in" filter="fade">
                                      <p:cBhvr>
                                        <p:cTn id="27" dur="1"/>
                                        <p:tgtEl>
                                          <p:spTgt spid="4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52</a:t>
            </a:fld>
            <a:endParaRPr/>
          </a:p>
        </p:txBody>
      </p:sp>
      <p:sp>
        <p:nvSpPr>
          <p:cNvPr id="437" name="Google Shape;437;p56"/>
          <p:cNvSpPr txBox="1">
            <a:spLocks noGrp="1"/>
          </p:cNvSpPr>
          <p:nvPr>
            <p:ph type="body" idx="1"/>
          </p:nvPr>
        </p:nvSpPr>
        <p:spPr>
          <a:xfrm>
            <a:off x="311700" y="632625"/>
            <a:ext cx="8520600" cy="39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PRINT DEMO</a:t>
            </a:r>
            <a:endParaRPr sz="3000"/>
          </a:p>
          <a:p>
            <a:pPr marL="457200" lvl="0" indent="0" algn="ctr" rtl="0">
              <a:spcBef>
                <a:spcPts val="1600"/>
              </a:spcBef>
              <a:spcAft>
                <a:spcPts val="1600"/>
              </a:spcAft>
              <a:buNone/>
            </a:pPr>
            <a:r>
              <a:rPr lang="en" sz="1600"/>
              <a:t>lecture03/08_print_function.py</a:t>
            </a:r>
            <a:endParaRPr sz="3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Asking for Information: input()</a:t>
            </a:r>
            <a:endParaRPr/>
          </a:p>
        </p:txBody>
      </p:sp>
      <p:sp>
        <p:nvSpPr>
          <p:cNvPr id="443" name="Google Shape;44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built-in input() function is useful if you need your program to ask your user for information. input() prompts the user for some data, and returns what the user typed as a string, that can be stored in a variable.</a:t>
            </a:r>
            <a:endParaRPr/>
          </a:p>
          <a:p>
            <a:pPr marL="457200" lvl="0" indent="-342900" algn="l" rtl="0">
              <a:spcBef>
                <a:spcPts val="1600"/>
              </a:spcBef>
              <a:spcAft>
                <a:spcPts val="0"/>
              </a:spcAft>
              <a:buSzPts val="1800"/>
              <a:buAutoNum type="arabicPeriod"/>
            </a:pPr>
            <a:r>
              <a:rPr lang="en"/>
              <a:t>You can give the function an optional argument, which specifies the message that will be displayed to the user.</a:t>
            </a:r>
            <a:endParaRPr/>
          </a:p>
          <a:p>
            <a:pPr marL="457200" lvl="0" indent="-342900" algn="l" rtl="0">
              <a:spcBef>
                <a:spcPts val="1600"/>
              </a:spcBef>
              <a:spcAft>
                <a:spcPts val="1600"/>
              </a:spcAft>
              <a:buSzPts val="1800"/>
              <a:buAutoNum type="arabicPeriod"/>
            </a:pPr>
            <a:r>
              <a:rPr lang="en"/>
              <a:t>If you want to treat what the user inputted as a number (or some other data type), you need to manually convert the user’s input to the correct data type.</a:t>
            </a:r>
            <a:endParaRPr/>
          </a:p>
        </p:txBody>
      </p:sp>
      <p:sp>
        <p:nvSpPr>
          <p:cNvPr id="444" name="Google Shape;44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3">
                                            <p:txEl>
                                              <p:pRg st="0" end="0"/>
                                            </p:txEl>
                                          </p:spTgt>
                                        </p:tgtEl>
                                        <p:attrNameLst>
                                          <p:attrName>style.visibility</p:attrName>
                                        </p:attrNameLst>
                                      </p:cBhvr>
                                      <p:to>
                                        <p:strVal val="visible"/>
                                      </p:to>
                                    </p:set>
                                    <p:animEffect transition="in" filter="fade">
                                      <p:cBhvr>
                                        <p:cTn id="7" dur="1"/>
                                        <p:tgtEl>
                                          <p:spTgt spid="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3">
                                            <p:txEl>
                                              <p:pRg st="1" end="1"/>
                                            </p:txEl>
                                          </p:spTgt>
                                        </p:tgtEl>
                                        <p:attrNameLst>
                                          <p:attrName>style.visibility</p:attrName>
                                        </p:attrNameLst>
                                      </p:cBhvr>
                                      <p:to>
                                        <p:strVal val="visible"/>
                                      </p:to>
                                    </p:set>
                                    <p:animEffect transition="in" filter="fade">
                                      <p:cBhvr>
                                        <p:cTn id="12" dur="1"/>
                                        <p:tgtEl>
                                          <p:spTgt spid="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3">
                                            <p:txEl>
                                              <p:pRg st="2" end="2"/>
                                            </p:txEl>
                                          </p:spTgt>
                                        </p:tgtEl>
                                        <p:attrNameLst>
                                          <p:attrName>style.visibility</p:attrName>
                                        </p:attrNameLst>
                                      </p:cBhvr>
                                      <p:to>
                                        <p:strVal val="visible"/>
                                      </p:to>
                                    </p:set>
                                    <p:animEffect transition="in" filter="fade">
                                      <p:cBhvr>
                                        <p:cTn id="17" dur="1"/>
                                        <p:tgtEl>
                                          <p:spTgt spid="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54</a:t>
            </a:fld>
            <a:endParaRPr/>
          </a:p>
        </p:txBody>
      </p:sp>
      <p:sp>
        <p:nvSpPr>
          <p:cNvPr id="450" name="Google Shape;450;p58"/>
          <p:cNvSpPr txBox="1">
            <a:spLocks noGrp="1"/>
          </p:cNvSpPr>
          <p:nvPr>
            <p:ph type="body" idx="1"/>
          </p:nvPr>
        </p:nvSpPr>
        <p:spPr>
          <a:xfrm>
            <a:off x="311700" y="632625"/>
            <a:ext cx="8520600" cy="39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INPUT DEMO</a:t>
            </a:r>
            <a:endParaRPr sz="3000"/>
          </a:p>
          <a:p>
            <a:pPr marL="457200" lvl="0" indent="0" algn="ctr" rtl="0">
              <a:spcBef>
                <a:spcPts val="1600"/>
              </a:spcBef>
              <a:spcAft>
                <a:spcPts val="1600"/>
              </a:spcAft>
              <a:buNone/>
            </a:pPr>
            <a:r>
              <a:rPr lang="en" sz="1600"/>
              <a:t>lecture03/scripts/09_input_function.py</a:t>
            </a:r>
            <a:endParaRPr sz="3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 float(), bool(), and string()</a:t>
            </a:r>
            <a:endParaRPr/>
          </a:p>
        </p:txBody>
      </p:sp>
      <p:sp>
        <p:nvSpPr>
          <p:cNvPr id="456" name="Google Shape;456;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 float(), bool(), and string() are functions that convert between data types. </a:t>
            </a:r>
            <a:endParaRPr/>
          </a:p>
          <a:p>
            <a:pPr marL="0" lvl="0" indent="0" algn="l" rtl="0">
              <a:spcBef>
                <a:spcPts val="1600"/>
              </a:spcBef>
              <a:spcAft>
                <a:spcPts val="0"/>
              </a:spcAft>
              <a:buNone/>
            </a:pPr>
            <a:r>
              <a:rPr lang="en"/>
              <a:t>For instance, if you use the input() function to ask your user your for two numbers that you ultimately plan to add or multiply together, you have to remember:</a:t>
            </a:r>
            <a:endParaRPr/>
          </a:p>
          <a:p>
            <a:pPr marL="457200" lvl="0" indent="-342900" algn="l" rtl="0">
              <a:spcBef>
                <a:spcPts val="1600"/>
              </a:spcBef>
              <a:spcAft>
                <a:spcPts val="0"/>
              </a:spcAft>
              <a:buSzPts val="1800"/>
              <a:buChar char="-"/>
            </a:pPr>
            <a:r>
              <a:rPr lang="en"/>
              <a:t>The input() function will always return the user’s input as a string</a:t>
            </a:r>
            <a:endParaRPr/>
          </a:p>
          <a:p>
            <a:pPr marL="457200" lvl="0" indent="-342900" algn="l" rtl="0">
              <a:spcBef>
                <a:spcPts val="0"/>
              </a:spcBef>
              <a:spcAft>
                <a:spcPts val="0"/>
              </a:spcAft>
              <a:buSzPts val="1800"/>
              <a:buChar char="-"/>
            </a:pPr>
            <a:r>
              <a:rPr lang="en"/>
              <a:t>Therefore, you will have to manually convert each user-specified “number” to an int() or a float() before you can do any mathematical operations on them</a:t>
            </a:r>
            <a:endParaRPr/>
          </a:p>
          <a:p>
            <a:pPr marL="457200" lvl="0" indent="-342900" algn="l" rtl="0">
              <a:spcBef>
                <a:spcPts val="0"/>
              </a:spcBef>
              <a:spcAft>
                <a:spcPts val="0"/>
              </a:spcAft>
              <a:buSzPts val="1800"/>
              <a:buChar char="-"/>
            </a:pPr>
            <a:r>
              <a:rPr lang="en"/>
              <a:t>Remember: you have to know the data type you’re working with in order to use the various operators  </a:t>
            </a:r>
            <a:endParaRPr/>
          </a:p>
        </p:txBody>
      </p:sp>
      <p:sp>
        <p:nvSpPr>
          <p:cNvPr id="457" name="Google Shape;457;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6">
                                            <p:txEl>
                                              <p:pRg st="0" end="0"/>
                                            </p:txEl>
                                          </p:spTgt>
                                        </p:tgtEl>
                                        <p:attrNameLst>
                                          <p:attrName>style.visibility</p:attrName>
                                        </p:attrNameLst>
                                      </p:cBhvr>
                                      <p:to>
                                        <p:strVal val="visible"/>
                                      </p:to>
                                    </p:set>
                                    <p:animEffect transition="in" filter="fade">
                                      <p:cBhvr>
                                        <p:cTn id="7" dur="1"/>
                                        <p:tgtEl>
                                          <p:spTgt spid="4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6">
                                            <p:txEl>
                                              <p:pRg st="1" end="1"/>
                                            </p:txEl>
                                          </p:spTgt>
                                        </p:tgtEl>
                                        <p:attrNameLst>
                                          <p:attrName>style.visibility</p:attrName>
                                        </p:attrNameLst>
                                      </p:cBhvr>
                                      <p:to>
                                        <p:strVal val="visible"/>
                                      </p:to>
                                    </p:set>
                                    <p:animEffect transition="in" filter="fade">
                                      <p:cBhvr>
                                        <p:cTn id="12" dur="1"/>
                                        <p:tgtEl>
                                          <p:spTgt spid="4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6">
                                            <p:txEl>
                                              <p:pRg st="2" end="2"/>
                                            </p:txEl>
                                          </p:spTgt>
                                        </p:tgtEl>
                                        <p:attrNameLst>
                                          <p:attrName>style.visibility</p:attrName>
                                        </p:attrNameLst>
                                      </p:cBhvr>
                                      <p:to>
                                        <p:strVal val="visible"/>
                                      </p:to>
                                    </p:set>
                                    <p:animEffect transition="in" filter="fade">
                                      <p:cBhvr>
                                        <p:cTn id="17" dur="1"/>
                                        <p:tgtEl>
                                          <p:spTgt spid="4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6">
                                            <p:txEl>
                                              <p:pRg st="3" end="3"/>
                                            </p:txEl>
                                          </p:spTgt>
                                        </p:tgtEl>
                                        <p:attrNameLst>
                                          <p:attrName>style.visibility</p:attrName>
                                        </p:attrNameLst>
                                      </p:cBhvr>
                                      <p:to>
                                        <p:strVal val="visible"/>
                                      </p:to>
                                    </p:set>
                                    <p:animEffect transition="in" filter="fade">
                                      <p:cBhvr>
                                        <p:cTn id="22" dur="1"/>
                                        <p:tgtEl>
                                          <p:spTgt spid="4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6">
                                            <p:txEl>
                                              <p:pRg st="4" end="4"/>
                                            </p:txEl>
                                          </p:spTgt>
                                        </p:tgtEl>
                                        <p:attrNameLst>
                                          <p:attrName>style.visibility</p:attrName>
                                        </p:attrNameLst>
                                      </p:cBhvr>
                                      <p:to>
                                        <p:strVal val="visible"/>
                                      </p:to>
                                    </p:set>
                                    <p:animEffect transition="in" filter="fade">
                                      <p:cBhvr>
                                        <p:cTn id="27" dur="1"/>
                                        <p:tgtEl>
                                          <p:spTgt spid="4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463" name="Google Shape;463;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SzPts val="1800"/>
              <a:buAutoNum type="arabicPeriod"/>
            </a:pPr>
            <a:r>
              <a:rPr lang="en"/>
              <a:t>Operators</a:t>
            </a:r>
            <a:endParaRPr/>
          </a:p>
          <a:p>
            <a:pPr marL="457200" marR="0" lvl="0" indent="-342900" algn="l" rtl="0">
              <a:lnSpc>
                <a:spcPct val="115000"/>
              </a:lnSpc>
              <a:spcBef>
                <a:spcPts val="0"/>
              </a:spcBef>
              <a:spcAft>
                <a:spcPts val="0"/>
              </a:spcAft>
              <a:buSzPts val="1800"/>
              <a:buAutoNum type="arabicPeriod"/>
            </a:pPr>
            <a:r>
              <a:rPr lang="en"/>
              <a:t>Data types</a:t>
            </a:r>
            <a:endParaRPr/>
          </a:p>
          <a:p>
            <a:pPr marL="457200" marR="0" lvl="0" indent="-342900" algn="l" rtl="0">
              <a:lnSpc>
                <a:spcPct val="115000"/>
              </a:lnSpc>
              <a:spcBef>
                <a:spcPts val="0"/>
              </a:spcBef>
              <a:spcAft>
                <a:spcPts val="0"/>
              </a:spcAft>
              <a:buSzPts val="1800"/>
              <a:buAutoNum type="arabicPeriod"/>
            </a:pPr>
            <a:r>
              <a:rPr lang="en"/>
              <a:t>Built-in functions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Comments</a:t>
            </a:r>
            <a:endParaRPr/>
          </a:p>
        </p:txBody>
      </p:sp>
      <p:sp>
        <p:nvSpPr>
          <p:cNvPr id="464" name="Google Shape;464;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a:t>
            </a:r>
            <a:endParaRPr/>
          </a:p>
        </p:txBody>
      </p:sp>
      <p:sp>
        <p:nvSpPr>
          <p:cNvPr id="470" name="Google Shape;470;p61"/>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There are two ways to do comments. For longer</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comments, please feel free to use the "docstring"</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notation: three quotes at the beginning of the</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comment, three quotes at the end.</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2200">
              <a:solidFill>
                <a:srgbClr val="D4D4D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6A9955"/>
                </a:solidFill>
                <a:latin typeface="Consolas"/>
                <a:ea typeface="Consolas"/>
                <a:cs typeface="Consolas"/>
                <a:sym typeface="Consolas"/>
              </a:rPr>
              <a:t># use the pound sign for smaller comments!</a:t>
            </a:r>
            <a:endParaRPr sz="2200">
              <a:solidFill>
                <a:srgbClr val="6A9955"/>
              </a:solidFill>
              <a:latin typeface="Consolas"/>
              <a:ea typeface="Consolas"/>
              <a:cs typeface="Consolas"/>
              <a:sym typeface="Consolas"/>
            </a:endParaRPr>
          </a:p>
          <a:p>
            <a:pPr marL="0" lvl="0" indent="0" algn="l" rtl="0">
              <a:spcBef>
                <a:spcPts val="0"/>
              </a:spcBef>
              <a:spcAft>
                <a:spcPts val="1600"/>
              </a:spcAft>
              <a:buNone/>
            </a:pPr>
            <a:endParaRPr/>
          </a:p>
        </p:txBody>
      </p:sp>
      <p:sp>
        <p:nvSpPr>
          <p:cNvPr id="471" name="Google Shape;471;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58</a:t>
            </a:fld>
            <a:endParaRPr/>
          </a:p>
        </p:txBody>
      </p:sp>
      <p:sp>
        <p:nvSpPr>
          <p:cNvPr id="477" name="Google Shape;477;p62"/>
          <p:cNvSpPr txBox="1">
            <a:spLocks noGrp="1"/>
          </p:cNvSpPr>
          <p:nvPr>
            <p:ph type="body" idx="1"/>
          </p:nvPr>
        </p:nvSpPr>
        <p:spPr>
          <a:xfrm>
            <a:off x="311700" y="632625"/>
            <a:ext cx="8520600" cy="39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CONFIGURE YOUR </a:t>
            </a:r>
            <a:br>
              <a:rPr lang="en" sz="3000"/>
            </a:br>
            <a:r>
              <a:rPr lang="en" sz="3000"/>
              <a:t>PYTHON ENVIRONMENT</a:t>
            </a:r>
            <a:endParaRPr sz="3000"/>
          </a:p>
          <a:p>
            <a:pPr marL="457200" lvl="0" indent="0" algn="ctr" rtl="0">
              <a:spcBef>
                <a:spcPts val="1600"/>
              </a:spcBef>
              <a:spcAft>
                <a:spcPts val="1600"/>
              </a:spcAft>
              <a:buNone/>
            </a:pPr>
            <a:r>
              <a:rPr lang="en" sz="1600"/>
              <a:t>INSTALLATION INSTRUCTIONS ON THE </a:t>
            </a:r>
            <a:br>
              <a:rPr lang="en" sz="1600"/>
            </a:br>
            <a:r>
              <a:rPr lang="en" sz="1600"/>
              <a:t>PART 1 of </a:t>
            </a:r>
            <a:r>
              <a:rPr lang="en" sz="1600" u="sng">
                <a:solidFill>
                  <a:schemeClr val="hlink"/>
                </a:solidFill>
                <a:hlinkClick r:id="rId3"/>
              </a:rPr>
              <a:t>HOMEWORK 1</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E0B69-22F0-48D5-A4DA-739CAE36FB90}"/>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22691185-69CC-D76C-0558-448A4627671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2C87A6-0B7E-6D46-40D6-352295A84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98769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B0CAB-8BAA-9DA6-2ABD-F761E5E6F940}"/>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5F72F8B6-4BD7-9099-6109-FE6486D94DB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32142544-C926-B0CD-8944-D937957CB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75754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2D963-6AE3-F72F-6FAF-8527A47FD54D}"/>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F9B4CB3F-4938-20B2-A21E-4DFFA57CB21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BD18B8-627C-4C67-1855-E7315554C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5952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is made up of different kinds of “words” ~ atoms, which can be used to construct sentences and paragraphs (statements and code blocks). Some types of ‘words’ in Python include:</a:t>
            </a:r>
            <a:endParaRPr dirty="0"/>
          </a:p>
          <a:p>
            <a:pPr marL="1828800" lvl="0" indent="-342900" algn="l" rtl="0">
              <a:spcBef>
                <a:spcPts val="1600"/>
              </a:spcBef>
              <a:spcAft>
                <a:spcPts val="0"/>
              </a:spcAft>
              <a:buSzPts val="1800"/>
              <a:buChar char="-"/>
            </a:pPr>
            <a:r>
              <a:rPr lang="en" dirty="0"/>
              <a:t>constants </a:t>
            </a:r>
            <a:r>
              <a:rPr lang="en" dirty="0">
                <a:solidFill>
                  <a:srgbClr val="CCCCCC"/>
                </a:solidFill>
              </a:rPr>
              <a:t>are values</a:t>
            </a:r>
            <a:endParaRPr dirty="0"/>
          </a:p>
          <a:p>
            <a:pPr marL="1828800" lvl="0" indent="-342900" algn="l" rtl="0">
              <a:spcBef>
                <a:spcPts val="0"/>
              </a:spcBef>
              <a:spcAft>
                <a:spcPts val="0"/>
              </a:spcAft>
              <a:buSzPts val="1800"/>
              <a:buChar char="-"/>
            </a:pPr>
            <a:r>
              <a:rPr lang="en" dirty="0"/>
              <a:t>variables</a:t>
            </a:r>
            <a:r>
              <a:rPr lang="en" dirty="0">
                <a:solidFill>
                  <a:srgbClr val="CCCCCC"/>
                </a:solidFill>
              </a:rPr>
              <a:t> hold things inside of them</a:t>
            </a:r>
            <a:endParaRPr dirty="0"/>
          </a:p>
          <a:p>
            <a:pPr marL="1828800" lvl="0" indent="-342900" algn="l" rtl="0">
              <a:spcBef>
                <a:spcPts val="0"/>
              </a:spcBef>
              <a:spcAft>
                <a:spcPts val="0"/>
              </a:spcAft>
              <a:buSzPts val="1800"/>
              <a:buChar char="-"/>
            </a:pPr>
            <a:r>
              <a:rPr lang="en" dirty="0"/>
              <a:t>reserved words</a:t>
            </a:r>
            <a:endParaRPr dirty="0"/>
          </a:p>
          <a:p>
            <a:pPr marL="1828800" lvl="0" indent="-342900" algn="l" rtl="0">
              <a:spcBef>
                <a:spcPts val="0"/>
              </a:spcBef>
              <a:spcAft>
                <a:spcPts val="0"/>
              </a:spcAft>
              <a:buSzPts val="1800"/>
              <a:buChar char="-"/>
            </a:pPr>
            <a:r>
              <a:rPr lang="en" dirty="0"/>
              <a:t>operators</a:t>
            </a:r>
            <a:r>
              <a:rPr lang="en" dirty="0">
                <a:solidFill>
                  <a:srgbClr val="CCCCCC"/>
                </a:solidFill>
              </a:rPr>
              <a:t> perform actions</a:t>
            </a:r>
            <a:endParaRPr dirty="0">
              <a:solidFill>
                <a:srgbClr val="D9D9D9"/>
              </a:solidFill>
            </a:endParaRPr>
          </a:p>
          <a:p>
            <a:pPr marL="1828800" lvl="0" indent="-342900" algn="l" rtl="0">
              <a:spcBef>
                <a:spcPts val="0"/>
              </a:spcBef>
              <a:spcAft>
                <a:spcPts val="0"/>
              </a:spcAft>
              <a:buSzPts val="1800"/>
              <a:buChar char="-"/>
            </a:pPr>
            <a:r>
              <a:rPr lang="en" dirty="0"/>
              <a:t>built-in functions </a:t>
            </a:r>
            <a:r>
              <a:rPr lang="en" dirty="0">
                <a:solidFill>
                  <a:srgbClr val="CCCCCC"/>
                </a:solidFill>
              </a:rPr>
              <a:t>perform actions</a:t>
            </a:r>
            <a:endParaRPr dirty="0">
              <a:solidFill>
                <a:srgbClr val="CCCCCC"/>
              </a:solidFill>
            </a:endParaRPr>
          </a:p>
          <a:p>
            <a:pPr marL="1828800" lvl="0" indent="-342900" algn="l" rtl="0">
              <a:spcBef>
                <a:spcPts val="0"/>
              </a:spcBef>
              <a:spcAft>
                <a:spcPts val="0"/>
              </a:spcAft>
              <a:buSzPts val="1800"/>
              <a:buChar char="-"/>
            </a:pPr>
            <a:r>
              <a:rPr lang="en" dirty="0"/>
              <a:t>modules</a:t>
            </a:r>
            <a:endParaRPr dirty="0"/>
          </a:p>
        </p:txBody>
      </p:sp>
      <p:grpSp>
        <p:nvGrpSpPr>
          <p:cNvPr id="65" name="Google Shape;65;p14"/>
          <p:cNvGrpSpPr/>
          <p:nvPr/>
        </p:nvGrpSpPr>
        <p:grpSpPr>
          <a:xfrm>
            <a:off x="6093925" y="2432775"/>
            <a:ext cx="1187700" cy="1445700"/>
            <a:chOff x="5636725" y="2432775"/>
            <a:chExt cx="1187700" cy="1445700"/>
          </a:xfrm>
        </p:grpSpPr>
        <p:sp>
          <p:nvSpPr>
            <p:cNvPr id="66" name="Google Shape;66;p14"/>
            <p:cNvSpPr/>
            <p:nvPr/>
          </p:nvSpPr>
          <p:spPr>
            <a:xfrm>
              <a:off x="5636725" y="2432775"/>
              <a:ext cx="224100" cy="1445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6666"/>
                </a:solidFill>
              </a:endParaRPr>
            </a:p>
          </p:txBody>
        </p:sp>
        <p:sp>
          <p:nvSpPr>
            <p:cNvPr id="67" name="Google Shape;67;p14"/>
            <p:cNvSpPr txBox="1"/>
            <p:nvPr/>
          </p:nvSpPr>
          <p:spPr>
            <a:xfrm>
              <a:off x="6051325" y="2937025"/>
              <a:ext cx="773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Rubik"/>
                  <a:ea typeface="Rubik"/>
                  <a:cs typeface="Rubik"/>
                  <a:sym typeface="Rubik"/>
                </a:rPr>
                <a:t>TODAY</a:t>
              </a:r>
              <a:endParaRPr>
                <a:solidFill>
                  <a:srgbClr val="666666"/>
                </a:solidFill>
                <a:latin typeface="Rubik"/>
                <a:ea typeface="Rubik"/>
                <a:cs typeface="Rubik"/>
                <a:sym typeface="Rubik"/>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rthwester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6603</TotalTime>
  <Words>2616</Words>
  <Application>Microsoft Macintosh PowerPoint</Application>
  <PresentationFormat>全屏显示(16:9)</PresentationFormat>
  <Paragraphs>413</Paragraphs>
  <Slides>58</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Rubik</vt:lpstr>
      <vt:lpstr>Arial</vt:lpstr>
      <vt:lpstr>Consolas</vt:lpstr>
      <vt:lpstr>Rubik Medium</vt:lpstr>
      <vt:lpstr>Open Sans SemiBold</vt:lpstr>
      <vt:lpstr>SimHei</vt:lpstr>
      <vt:lpstr>Oswald Medium</vt:lpstr>
      <vt:lpstr>Oswald</vt:lpstr>
      <vt:lpstr>Open Sans</vt:lpstr>
      <vt:lpstr>Northwestern Template</vt:lpstr>
      <vt:lpstr>日常活动中的计算思维</vt:lpstr>
      <vt:lpstr>动机</vt:lpstr>
      <vt:lpstr>PowerPoint 演示文稿</vt:lpstr>
      <vt:lpstr>PowerPoint 演示文稿</vt:lpstr>
      <vt:lpstr>摘要</vt:lpstr>
      <vt:lpstr>PowerPoint 演示文稿</vt:lpstr>
      <vt:lpstr>PowerPoint 演示文稿</vt:lpstr>
      <vt:lpstr>PowerPoint 演示文稿</vt:lpstr>
      <vt:lpstr>Motivation</vt:lpstr>
      <vt:lpstr>Understanding the Words / Atoms of Programming</vt:lpstr>
      <vt:lpstr>Outline</vt:lpstr>
      <vt:lpstr>Outline</vt:lpstr>
      <vt:lpstr>Constants ~ Values </vt:lpstr>
      <vt:lpstr>Outline</vt:lpstr>
      <vt:lpstr>Variables</vt:lpstr>
      <vt:lpstr>The Women of NASA</vt:lpstr>
      <vt:lpstr>Variables</vt:lpstr>
      <vt:lpstr>Naming Variables</vt:lpstr>
      <vt:lpstr>Naming Variables: Case Sensitivity</vt:lpstr>
      <vt:lpstr>Naming Variables</vt:lpstr>
      <vt:lpstr>Naming Variables: Snake Case</vt:lpstr>
      <vt:lpstr>Naming Variables: Mnemonic</vt:lpstr>
      <vt:lpstr>Naming Variables: Mnemonic</vt:lpstr>
      <vt:lpstr>Variables</vt:lpstr>
      <vt:lpstr>Variables</vt:lpstr>
      <vt:lpstr>Variables</vt:lpstr>
      <vt:lpstr>Outline</vt:lpstr>
      <vt:lpstr>Reserved words</vt:lpstr>
      <vt:lpstr>Reserved words</vt:lpstr>
      <vt:lpstr>Outline</vt:lpstr>
      <vt:lpstr>Operators</vt:lpstr>
      <vt:lpstr>Example 1: Evaluate this expression (operator)</vt:lpstr>
      <vt:lpstr>Example 1: Evaluate this expression (operator)</vt:lpstr>
      <vt:lpstr>Example 1: Evaluate this expression (operator)</vt:lpstr>
      <vt:lpstr>Example 1: Evaluate this expression (operator)</vt:lpstr>
      <vt:lpstr>Arithmetic Operators</vt:lpstr>
      <vt:lpstr>Operator Precedence</vt:lpstr>
      <vt:lpstr>Order of Operations</vt:lpstr>
      <vt:lpstr>Order of Operations</vt:lpstr>
      <vt:lpstr>Order of Operations</vt:lpstr>
      <vt:lpstr>Order of Operations</vt:lpstr>
      <vt:lpstr>Order of Operations</vt:lpstr>
      <vt:lpstr>Order of Operations</vt:lpstr>
      <vt:lpstr>Outline</vt:lpstr>
      <vt:lpstr>Data Types </vt:lpstr>
      <vt:lpstr>Data Types </vt:lpstr>
      <vt:lpstr>Demo: Operators and Data Types</vt:lpstr>
      <vt:lpstr>Demo: Operators and Data Types</vt:lpstr>
      <vt:lpstr>Outline</vt:lpstr>
      <vt:lpstr>Built-In Functions</vt:lpstr>
      <vt:lpstr>Outputting Information: print()</vt:lpstr>
      <vt:lpstr>PowerPoint 演示文稿</vt:lpstr>
      <vt:lpstr>Asking for Information: input()</vt:lpstr>
      <vt:lpstr>PowerPoint 演示文稿</vt:lpstr>
      <vt:lpstr>int(), float(), bool(), and string()</vt:lpstr>
      <vt:lpstr>Outline</vt:lpstr>
      <vt:lpstr>Comments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Saisyc Chiang</cp:lastModifiedBy>
  <cp:revision>8</cp:revision>
  <dcterms:modified xsi:type="dcterms:W3CDTF">2025-07-07T18:41:20Z</dcterms:modified>
</cp:coreProperties>
</file>