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308" r:id="rId4"/>
    <p:sldId id="313" r:id="rId5"/>
    <p:sldId id="311" r:id="rId6"/>
    <p:sldId id="312" r:id="rId7"/>
    <p:sldId id="307" r:id="rId8"/>
    <p:sldId id="309" r:id="rId9"/>
    <p:sldId id="310" r:id="rId10"/>
    <p:sldId id="306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1"/>
      <p:bold r:id="rId62"/>
      <p:italic r:id="rId63"/>
      <p:boldItalic r:id="rId64"/>
    </p:embeddedFont>
    <p:embeddedFont>
      <p:font typeface="Open Sans" pitchFamily="2" charset="0"/>
      <p:regular r:id="rId65"/>
      <p:bold r:id="rId66"/>
      <p:italic r:id="rId67"/>
      <p:boldItalic r:id="rId68"/>
    </p:embeddedFont>
    <p:embeddedFont>
      <p:font typeface="Open Sans SemiBold" pitchFamily="2" charset="0"/>
      <p:regular r:id="rId69"/>
      <p:bold r:id="rId70"/>
      <p:italic r:id="rId71"/>
      <p:boldItalic r:id="rId72"/>
    </p:embeddedFont>
    <p:embeddedFont>
      <p:font typeface="Oswald" pitchFamily="2" charset="0"/>
      <p:regular r:id="rId73"/>
      <p:bold r:id="rId74"/>
    </p:embeddedFont>
    <p:embeddedFont>
      <p:font typeface="Oswald Medium" pitchFamily="2" charset="0"/>
      <p:regular r:id="rId75"/>
      <p:bold r:id="rId76"/>
    </p:embeddedFont>
    <p:embeddedFont>
      <p:font typeface="Rubik" pitchFamily="2" charset="-79"/>
      <p:regular r:id="rId77"/>
      <p:bold r:id="rId78"/>
      <p:italic r:id="rId79"/>
      <p:boldItalic r:id="rId80"/>
    </p:embeddedFont>
    <p:embeddedFont>
      <p:font typeface="Rubik Medium" pitchFamily="2" charset="-79"/>
      <p:regular r:id="rId81"/>
      <p:bold r:id="rId82"/>
      <p:italic r:id="rId83"/>
      <p:boldItalic r:id="rId8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ED9C7-30F6-4292-8BC6-E6A3E4056B4C}">
  <a:tblStyle styleId="{6ECED9C7-30F6-4292-8BC6-E6A3E405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94570"/>
  </p:normalViewPr>
  <p:slideViewPr>
    <p:cSldViewPr snapToGrid="0">
      <p:cViewPr varScale="1">
        <p:scale>
          <a:sx n="144" d="100"/>
          <a:sy n="144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84" Type="http://schemas.openxmlformats.org/officeDocument/2006/relationships/font" Target="fonts/font2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4.fntdata"/><Relationship Id="rId79" Type="http://schemas.openxmlformats.org/officeDocument/2006/relationships/font" Target="fonts/font19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font" Target="fonts/font20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83" Type="http://schemas.openxmlformats.org/officeDocument/2006/relationships/font" Target="fonts/font23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font" Target="fonts/font18.fntdata"/><Relationship Id="rId81" Type="http://schemas.openxmlformats.org/officeDocument/2006/relationships/font" Target="fonts/font21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6.fntdata"/><Relationship Id="rId87" Type="http://schemas.openxmlformats.org/officeDocument/2006/relationships/theme" Target="theme/theme1.xml"/><Relationship Id="rId61" Type="http://schemas.openxmlformats.org/officeDocument/2006/relationships/font" Target="fonts/font1.fntdata"/><Relationship Id="rId82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53e3fc9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53e3fc9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a7a38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a7a38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44ad548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44ad548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[Photo of women “computers” — who worked at NASA, starting in 1935]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a7a387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a7a387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a7a387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a7a387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44ad5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44ad5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a7a387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a7a387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44ad548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44ad548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a7a3879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a7a3879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44ad548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44ad548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a7a387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a7a387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44ad548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44ad548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a7a387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a7a3879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53e3fc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53e3fc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a7a3879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a7a3879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53e3f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53e3f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53e3fc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53e3fc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53e3fc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53e3fc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53e3fc9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53e3fc9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3e3fc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53e3fc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4BA5B7-5220-6BF3-329A-EE4AC5FFB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CE6EA03E-10B1-42C0-6E8A-9365F081C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BE6D732F-5117-5820-A159-B6169633B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41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53e3fc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53e3fc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e91c1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e91c1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53e3fc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53e3fc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bf4a1ef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bf4a1ef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44ad548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44ad548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44ad548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44ad548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c44ad548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c44ad548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c44ad54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c44ad54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44ad548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44ad548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44ad54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44ad54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BC125433-360F-8FFF-CC19-52A3A582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B3F06223-6167-0EA4-E59F-5CA5B2D556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513B26C5-F7C3-C097-9CFF-DE4B899CF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011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553e3fc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553e3fc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aa7a3879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aa7a3879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a7a3879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a7a3879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a7a387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a7a387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e91c1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e91c1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53e3fc9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53e3fc9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0e91c11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0e91c11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c44ad54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c44ad548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0e91c111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0e91c111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553e3fc9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553e3fc9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1ED90513-690D-0F69-198D-718E8803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FD4617BF-E41B-9B4C-CD55-A08655FD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4C15287-5F7F-F708-8FD9-A14B91F17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381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e91c11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e91c11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e91c11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0e91c111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553e3fc9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553e3fc9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bf4a1efb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bf4a1efb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e91c111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e91c111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36AB1B-5B11-9ACB-97AF-4DCD16D2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454A8682-51FF-8026-4DE8-9BC56DC87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1C7991C-A516-DFB4-13BB-E16107329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5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a4ab6e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a4ab6e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53e3fc9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53e3fc9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a7a3879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a7a3879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data primitives are listed here. More complex data types are comprised of more primitive data types.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Mgdo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JQa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PD9V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110.github.io/fall2021/assignments/hw1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3992"/>
                </a:solidFill>
              </a:rPr>
              <a:t>Computational Thinking</a:t>
            </a:r>
            <a:br>
              <a:rPr lang="en" dirty="0">
                <a:solidFill>
                  <a:srgbClr val="5F3992"/>
                </a:solidFill>
              </a:rPr>
            </a:br>
            <a:r>
              <a:rPr lang="en" dirty="0">
                <a:solidFill>
                  <a:srgbClr val="5F3992"/>
                </a:solidFill>
              </a:rPr>
              <a:t>in Routine Activities</a:t>
            </a:r>
            <a:endParaRPr dirty="0">
              <a:solidFill>
                <a:srgbClr val="5F399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to Fundamental Programming Courses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</a:t>
            </a:r>
            <a:r>
              <a:rPr lang="en-US" dirty="0"/>
              <a:t>Computer Science Students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9627FC0-E55B-2F4E-6C08-DFE10367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F0DBCBF-9ACA-51D6-434F-52A7EE872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Words / Atoms of Programming</a:t>
            </a:r>
            <a:endParaRPr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8E8D85C-AA15-7CAA-6173-742D698123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84794C26-9573-94F6-851B-63A22B1F6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>
            <a:extLst>
              <a:ext uri="{FF2B5EF4-FFF2-40B4-BE49-F238E27FC236}">
                <a16:creationId xmlns:a16="http://schemas.microsoft.com/office/drawing/2014/main" id="{70335850-AEAA-3275-9704-E12349CFF182}"/>
              </a:ext>
            </a:extLst>
          </p:cNvPr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>
              <a:extLst>
                <a:ext uri="{FF2B5EF4-FFF2-40B4-BE49-F238E27FC236}">
                  <a16:creationId xmlns:a16="http://schemas.microsoft.com/office/drawing/2014/main" id="{4A97716B-AD34-A517-B398-BF779F35F4C5}"/>
                </a:ext>
              </a:extLst>
            </p:cNvPr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>
              <a:extLst>
                <a:ext uri="{FF2B5EF4-FFF2-40B4-BE49-F238E27FC236}">
                  <a16:creationId xmlns:a16="http://schemas.microsoft.com/office/drawing/2014/main" id="{C9B48BE8-63B7-3992-FAC7-679C16E9114B}"/>
                </a:ext>
              </a:extLst>
            </p:cNvPr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Today, we are going to see some examples of different kinds of “words” and some properties of words: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Constants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Reserved  words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Built-in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Today, we are going to see some examples of different kinds of “words” and some properties of words: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Constants  (values)</a:t>
            </a:r>
            <a:endParaRPr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Reserved words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Built-in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~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72050" y="2027950"/>
            <a:ext cx="5043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Rubik Medium"/>
                <a:ea typeface="Rubik Medium"/>
                <a:cs typeface="Rubik Medium"/>
                <a:sym typeface="Rubik Medium"/>
              </a:rPr>
              <a:t>Type			Example</a:t>
            </a:r>
            <a:endParaRPr sz="1800" dirty="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Integer (int)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1, 555, -1000000</a:t>
            </a:r>
            <a:endParaRPr sz="1800" b="1" dirty="0">
              <a:solidFill>
                <a:srgbClr val="5F399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Float (float)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2.567, 3.14159</a:t>
            </a:r>
            <a:endParaRPr sz="1800" b="1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String (string)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'Hello world!'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Boolean</a:t>
            </a:r>
            <a:r>
              <a:rPr lang="en" sz="1800" dirty="0">
                <a:latin typeface="Rubik"/>
                <a:ea typeface="Rubik"/>
                <a:cs typeface="Rubik"/>
                <a:sym typeface="Rubik"/>
              </a:rPr>
              <a:t> (bool)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True, False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None	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empty variable</a:t>
            </a:r>
            <a:endParaRPr sz="1800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Basic units of data (atoms) upon which computations are performed. The most basic data types are: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Used for </a:t>
            </a:r>
            <a:r>
              <a:rPr lang="en" i="1">
                <a:solidFill>
                  <a:srgbClr val="595959"/>
                </a:solidFill>
                <a:latin typeface="Rubik Medium"/>
                <a:ea typeface="Rubik Medium"/>
                <a:cs typeface="Rubik Medium"/>
                <a:sym typeface="Rubik Medium"/>
              </a:rPr>
              <a:t>temporary data</a:t>
            </a:r>
            <a:r>
              <a:rPr lang="en">
                <a:solidFill>
                  <a:srgbClr val="595959"/>
                </a:solidFill>
              </a:rPr>
              <a:t> storage and making things easier to read. Like ‘scratch paper.’  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https://goo.gl/FMgdob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6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z + x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0"/>
            <a:ext cx="9317201" cy="52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45925" y="4866975"/>
            <a:ext cx="5696100" cy="2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https://www.history.com/news/human-computers-women-at-nasa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Women of NASA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are containers for storing and / or referencing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can also be used to alias existing objects, functions, and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assign values to variables using the </a:t>
            </a: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assignment operator</a:t>
            </a:r>
            <a:r>
              <a:rPr lang="en"/>
              <a:t> (equal sign)</a:t>
            </a:r>
            <a:endParaRPr/>
          </a:p>
          <a:p>
            <a:pPr marL="3657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 b="1"/>
              <a:t>=</a:t>
            </a:r>
            <a:endParaRPr sz="9600"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Officially, variable names in Python can be any length and can consist of uppercase and lowercase letters (A-Z, a-z), digits (0-9), and the underscore character (_). An additional restriction is that, although a variable name can contain digits, the first character of a variable name cannot be a digit.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401k_account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illegal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account_401k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OK</a:t>
            </a:r>
            <a:endParaRPr sz="3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600" b="1">
              <a:solidFill>
                <a:srgbClr val="9900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Case Sensitivity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Python is case-sensitive.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https://goo.gl/PJQana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7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Fundamental programming courses often guide computer science students to solve elementary problems based on specific programming languages,</a:t>
            </a:r>
            <a:r>
              <a:rPr lang="zh-CN" altLang="en-US" dirty="0"/>
              <a:t> </a:t>
            </a:r>
            <a:r>
              <a:rPr lang="en-GB" dirty="0"/>
              <a:t>requiring sufficient thoughtful practice with basic comprehension of algorithm analysis.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However, numerous students are hindered in those courses by their prior knowledge rather than by programming in itself</a:t>
            </a:r>
            <a:r>
              <a:rPr lang="en-US" dirty="0"/>
              <a:t>, as educational background can significantly</a:t>
            </a:r>
            <a:r>
              <a:rPr lang="zh-CN" altLang="en-US" dirty="0"/>
              <a:t> </a:t>
            </a:r>
            <a:r>
              <a:rPr lang="en-US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cognitive style.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Although Python doesn’t care what you name your variables (beyond the rules specified in the previous slide), there are some conventions that most people follow: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Ensure your variable names are mnemonic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functions and variable names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first_name = 'Beyonce'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last_name = 'Knowles'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file names too: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hello_world.py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Snake Case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4287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Functions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divide_two_nums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(num, denom):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return num / denom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move_avatar_left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(dog):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dog.x -= 1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dog.redraw()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4288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Variables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time_left_til_end_of_class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35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'Jazmin'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'Morales'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Examples of snake case variables and functions: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y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time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read and reason about?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x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rate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detect errors?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the following statement into a sentence: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speed = 65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number </a:t>
            </a:r>
            <a:r>
              <a:rPr lang="en" b="1"/>
              <a:t>65</a:t>
            </a:r>
            <a:r>
              <a:rPr lang="en"/>
              <a:t> into a container called </a:t>
            </a:r>
            <a:r>
              <a:rPr lang="en" b="1"/>
              <a:t>speed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or 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number </a:t>
            </a:r>
            <a:r>
              <a:rPr lang="en" b="1"/>
              <a:t>65</a:t>
            </a:r>
            <a:r>
              <a:rPr lang="en"/>
              <a:t> to the variable </a:t>
            </a:r>
            <a:r>
              <a:rPr lang="en" b="1"/>
              <a:t>speed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178" name="Google Shape;178;p28"/>
          <p:cNvSpPr/>
          <p:nvPr/>
        </p:nvSpPr>
        <p:spPr>
          <a:xfrm flipH="1">
            <a:off x="4085625" y="1802850"/>
            <a:ext cx="1258200" cy="466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F39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assign multiple variables on the same line as follows: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speed1, speed2, speed3 = 65, 75, 45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the same as...</a:t>
            </a:r>
            <a:endParaRPr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 = 65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speed2 = 75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speed3 = 45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scenario? </a:t>
            </a: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65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miles per hour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= 3	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hours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 = speed * time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75</a:t>
            </a:r>
            <a:b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two speed buckets get created?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the value stored in distance update because the speed changed?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Visualize the execution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https://goo.gl/nPD9VQ</a:t>
            </a:r>
            <a:r>
              <a:rPr lang="en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1073425" y="1919775"/>
            <a:ext cx="542700" cy="161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naming variables, you aren’t allowed to use reserved words. The following words have special meanings in Python.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        del         global      not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elif        if          or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else        import      pass		  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break       except      in          raise	  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is          return	  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continue    for         lambda      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def         from        nonlocal    while  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course, you will know what all of these reserved words do and how to use them: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del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pass	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raise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lambda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nonlocal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4022EC3A-A045-2094-2274-9ED7E709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9C7D3A5-CE39-2560-B034-237ED4465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FF4A08DB-53AC-063F-CD5D-886D879AC1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12BC4FD7-3BF5-C44A-8CB3-05E3CAC08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Therefore, this </a:t>
            </a:r>
            <a:r>
              <a:rPr lang="en-GB" dirty="0"/>
              <a:t>preliminary focuses on </a:t>
            </a:r>
            <a:r>
              <a:rPr lang="en-GB" altLang="zh-CN" dirty="0"/>
              <a:t>the abilities and concepts that beginners often lack. </a:t>
            </a:r>
            <a:r>
              <a:rPr lang="en-GB" dirty="0"/>
              <a:t>We advise you to </a:t>
            </a:r>
            <a:r>
              <a:rPr lang="en-GB" altLang="zh-CN" dirty="0"/>
              <a:t>take this lecture if needed after </a:t>
            </a:r>
            <a:r>
              <a:rPr lang="en-GB" dirty="0"/>
              <a:t>checking its abstract. </a:t>
            </a:r>
            <a:r>
              <a:rPr lang="en-GB" altLang="zh-CN" dirty="0"/>
              <a:t>Participation for verifying your understanding of programming is encouraged.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100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 are special symbols that carry out arithmetic or logical computation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value(s) that the operator operates on is called the operand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7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7"/>
          <p:cNvCxnSpPr>
            <a:stCxn id="243" idx="2"/>
            <a:endCxn id="24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7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7"/>
          <p:cNvCxnSpPr>
            <a:stCxn id="246" idx="2"/>
            <a:endCxn id="24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71325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32015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7"/>
          <p:cNvCxnSpPr>
            <a:stCxn id="252" idx="2"/>
            <a:endCxn id="254" idx="0"/>
          </p:cNvCxnSpPr>
          <p:nvPr/>
        </p:nvCxnSpPr>
        <p:spPr>
          <a:xfrm>
            <a:off x="4674238" y="2473425"/>
            <a:ext cx="28200" cy="6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/>
          <p:nvPr/>
        </p:nvSpPr>
        <p:spPr>
          <a:xfrm>
            <a:off x="405380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8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8"/>
          <p:cNvCxnSpPr>
            <a:stCxn id="263" idx="2"/>
            <a:endCxn id="26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8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8"/>
          <p:cNvCxnSpPr>
            <a:stCxn id="266" idx="2"/>
            <a:endCxn id="26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8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8"/>
          <p:cNvCxnSpPr>
            <a:stCxn id="272" idx="2"/>
            <a:endCxn id="27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8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9"/>
          <p:cNvCxnSpPr>
            <a:stCxn id="283" idx="2"/>
            <a:endCxn id="28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9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9"/>
          <p:cNvCxnSpPr>
            <a:stCxn id="286" idx="2"/>
            <a:endCxn id="28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9"/>
          <p:cNvCxnSpPr>
            <a:stCxn id="292" idx="2"/>
            <a:endCxn id="29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9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200">
                <a:solidFill>
                  <a:srgbClr val="333333"/>
                </a:solidFill>
              </a:rPr>
            </a:br>
            <a:endParaRPr sz="2200"/>
          </a:p>
        </p:txBody>
      </p:sp>
      <p:sp>
        <p:nvSpPr>
          <p:cNvPr id="302" name="Google Shape;3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303" name="Google Shape;303;p40"/>
          <p:cNvGraphicFramePr/>
          <p:nvPr/>
        </p:nvGraphicFramePr>
        <p:xfrm>
          <a:off x="311700" y="1017725"/>
          <a:ext cx="8520600" cy="3416375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right hand operand from left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Multiplies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Performs exponential (power) calculation on operators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Modulus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operand</a:t>
                      </a: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; returns remainder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operand; returns 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evaluates expressions as is done in mathematics. After precedence rules, expressions are evaluated left to right.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952500" y="2453350"/>
          <a:ext cx="7238975" cy="1892688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Parenthesis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*, /, %, //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Multiplication, division, remainder, quotient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+, -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Addition, subtraction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F1555-D26E-78FF-B4A5-2B65BEB3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779D3-507C-76C2-3D7B-A2A628DB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E03DE-B6FB-93DC-7253-FA507609E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69C9B-0C37-7F38-D78E-73DF5C568A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05998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55" name="Google Shape;3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368" name="Google Shape;368;p47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7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7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7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3509200" y="4141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float data type</a:t>
            </a:r>
            <a:br>
              <a:rPr lang="en" sz="1800" b="1"/>
            </a:b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 = 2.5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(5, 2)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AttributeError: 'float' object has no attribute 'upper'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string data type</a:t>
            </a:r>
            <a:br>
              <a:rPr lang="en" sz="1800" b="1"/>
            </a:br>
            <a:br>
              <a:rPr lang="en" sz="1800" b="1"/>
            </a:b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 = 'sarah'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'SARAH'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  File "&lt;stdin&gt;", line 1, in &lt;module&gt; AttributeError: 'str' object has no attribute 'as_integer_ratio'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type of data has its own “powers.” For example, floats have extra functionality that strings don’t have (and vice versa):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Similarly, operators work differently on different data types: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'2'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'2222222222222222222222222222222222222222'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TypeError: can only concatenate str (not "int") to 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lecture03/01_numbers.py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lecture03/02_strings.py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lecture03/03_booleans.py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lecture03/04_detecting_data_types.py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lecture03/05_converting_between_datatypes.py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lecture03/06_arithmetic_operators.py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lecture03/07_assignment_operators.py</a:t>
            </a:r>
            <a:endParaRPr sz="1600"/>
          </a:p>
        </p:txBody>
      </p:sp>
      <p:sp>
        <p:nvSpPr>
          <p:cNvPr id="403" name="Google Shape;40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run these scripts on your own time and study what they do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they’re probably not particularly meaningful yet (since we’re not yet using them to do useful things), you will likely refer back to these scripts a little later in the quarter as a reference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Ask questions if you don’t understand — either in class, on Piazza (feel free to post anonymously), or in office hours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0EE48194-4C45-930E-FA1C-FBD8B17D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6599DB40-7D3F-A2B5-3F52-FB2CE9C15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734282D8-4DCB-43BE-C985-263057F0C4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31D1BDCB-7A29-B2FE-B495-602FB1AAF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466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has a number of built-in functions, which you can learn more about by reading the Python 3.x </a:t>
            </a:r>
            <a:r>
              <a:rPr lang="en" u="sng">
                <a:solidFill>
                  <a:schemeClr val="hlink"/>
                </a:solidFill>
                <a:hlinkClick r:id="rId3"/>
              </a:rPr>
              <a:t>reference guide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take inputs (i.e. data), return results, modify a program’s state (we’ll talk more about state next week), output information, or all of the above.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lecture, we will introduce built-in functions that instantiate three of the most fundamental things that programs do: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Outputting information — </a:t>
            </a:r>
            <a:r>
              <a:rPr lang="en" sz="1600" b="1"/>
              <a:t>print()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Asking for information from a user — </a:t>
            </a:r>
            <a:r>
              <a:rPr lang="en" sz="1600" b="1"/>
              <a:t>input()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Converting between data types — </a:t>
            </a:r>
            <a:r>
              <a:rPr lang="en" sz="1600" b="1"/>
              <a:t>int(), float(), bool(), and str()</a:t>
            </a:r>
            <a:endParaRPr sz="1600" b="1"/>
          </a:p>
        </p:txBody>
      </p:sp>
      <p:sp>
        <p:nvSpPr>
          <p:cNvPr id="424" name="Google Shape;4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Information: print()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function outputs text to the screen, and is useful for outputting the value of variables or for communicating information to your user (in the case of a text-based interface). Some notes on how to use it: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requires 0 or more positional arguments, but accepts as may as you want.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a variety of keyword (optional) arguments (e.g. </a:t>
            </a:r>
            <a:r>
              <a:rPr lang="en" i="1"/>
              <a:t>sep</a:t>
            </a:r>
            <a:r>
              <a:rPr lang="en"/>
              <a:t>, </a:t>
            </a:r>
            <a:r>
              <a:rPr lang="en" i="1"/>
              <a:t>end</a:t>
            </a:r>
            <a:r>
              <a:rPr lang="en"/>
              <a:t>, </a:t>
            </a:r>
            <a:r>
              <a:rPr lang="en" i="1"/>
              <a:t>file</a:t>
            </a:r>
            <a:r>
              <a:rPr lang="en"/>
              <a:t>, etc.) that allow you to further customize </a:t>
            </a:r>
            <a:r>
              <a:rPr lang="en" i="1" u="sng"/>
              <a:t>how</a:t>
            </a:r>
            <a:r>
              <a:rPr lang="en"/>
              <a:t> you want to print information.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print() does not return a value, but instead prints information to the terminal.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437" name="Google Shape;437;p56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lecture03/08_print_function.py</a:t>
            </a:r>
            <a:endParaRPr sz="3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Information: input()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built-in input() function is useful if you need your program to ask your user for information. input() prompts the user for some data, and returns what the user typed as a string, that can be stored in a variable.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give the function an optional argument, which specifies the message that will be displayed to the user.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If you want to treat what the user inputted as a number (or some other data type), you need to manually convert the user’s input to the correct data type.</a:t>
            </a:r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lecture03/scripts/09_input_function.py</a:t>
            </a:r>
            <a:endParaRPr sz="3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</a:t>
            </a: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int(), float(), bool(), and string() are functions that convert between data types.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instance, if you use the input() function to ask your user your for two numbers that you ultimately plan to add or multiply together, you have to remember: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input() function will always return the user’s input as a string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Therefore, you will have to manually convert each user-specified “number” to an int() or a float() before you can do any mathematical operations on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Remember: you have to know the data type you’re working with in order to use the various operators  </a:t>
            </a:r>
            <a:endParaRPr dirty="0"/>
          </a:p>
        </p:txBody>
      </p:sp>
      <p:sp>
        <p:nvSpPr>
          <p:cNvPr id="457" name="Google Shape;45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Comments</a:t>
            </a:r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There are two ways to do comments. For longer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comments, please feel free to use the "docstring"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notation: three quotes at the beginning of the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comment, three quotes at the end.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use the pound sign for smaller comments!</a:t>
            </a:r>
            <a:endParaRPr sz="2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CONFIGURE YOUR </a:t>
            </a:r>
            <a:br>
              <a:rPr lang="en" sz="3000"/>
            </a:br>
            <a:r>
              <a:rPr lang="en" sz="3000"/>
              <a:t>PYTHON ENVIRONMENT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INSTALLATION INSTRUCTIONS ON THE </a:t>
            </a:r>
            <a:br>
              <a:rPr lang="en" sz="1600"/>
            </a:br>
            <a:r>
              <a:rPr lang="en" sz="1600"/>
              <a:t>PART 1 of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HOMEWORK 1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85A6A01-8773-5574-F9D0-F6AD32F2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082971E7-FA09-FCCA-0AF6-682868565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Language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2C42DEB1-6E18-A7E8-4332-506CD85CF2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3C224C59-CEA2-D125-6364-861D52296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F7A1-0C20-5595-303D-33DB8CEE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516DC-5078-85DA-9B05-593267A14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12F53-3A6B-8135-291F-3369FB9FA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0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A5C88-C768-E834-B480-5B2FD8F7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A6935-8208-4137-0E32-13E8DAFF6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C691E-CAF4-89E1-B656-24911AC9D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76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E056D-8984-DEC8-30F9-FBE9DB3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A456A-F2F7-1928-A89C-3BC8ABEF7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93967-2B54-D382-8A2B-7052A5F67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963647"/>
      </p:ext>
    </p:extLst>
  </p:cSld>
  <p:clrMapOvr>
    <a:masterClrMapping/>
  </p:clrMapOvr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6651</TotalTime>
  <Words>2572</Words>
  <Application>Microsoft Macintosh PowerPoint</Application>
  <PresentationFormat>全屏显示(16:9)</PresentationFormat>
  <Paragraphs>407</Paragraphs>
  <Slides>58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7" baseType="lpstr">
      <vt:lpstr>Rubik</vt:lpstr>
      <vt:lpstr>Arial</vt:lpstr>
      <vt:lpstr>Consolas</vt:lpstr>
      <vt:lpstr>Rubik Medium</vt:lpstr>
      <vt:lpstr>Open Sans SemiBold</vt:lpstr>
      <vt:lpstr>Oswald Medium</vt:lpstr>
      <vt:lpstr>Oswald</vt:lpstr>
      <vt:lpstr>Open Sans</vt:lpstr>
      <vt:lpstr>Northwestern Template</vt:lpstr>
      <vt:lpstr>Computational Thinking in Routine Activities</vt:lpstr>
      <vt:lpstr>Motivation</vt:lpstr>
      <vt:lpstr>Motivation</vt:lpstr>
      <vt:lpstr>PowerPoint 演示文稿</vt:lpstr>
      <vt:lpstr>Abstract</vt:lpstr>
      <vt:lpstr>Programming Language</vt:lpstr>
      <vt:lpstr>PowerPoint 演示文稿</vt:lpstr>
      <vt:lpstr>PowerPoint 演示文稿</vt:lpstr>
      <vt:lpstr>PowerPoint 演示文稿</vt:lpstr>
      <vt:lpstr>Understanding the Words / Atoms of Programming</vt:lpstr>
      <vt:lpstr>Outline</vt:lpstr>
      <vt:lpstr>Outline</vt:lpstr>
      <vt:lpstr>Constants ~ Values </vt:lpstr>
      <vt:lpstr>Outline</vt:lpstr>
      <vt:lpstr>Variables</vt:lpstr>
      <vt:lpstr>The Women of NASA</vt:lpstr>
      <vt:lpstr>Variables</vt:lpstr>
      <vt:lpstr>Naming Variables</vt:lpstr>
      <vt:lpstr>Naming Variables: Case Sensitivity</vt:lpstr>
      <vt:lpstr>Naming Variables</vt:lpstr>
      <vt:lpstr>Naming Variables: Snake Case</vt:lpstr>
      <vt:lpstr>Naming Variables: Mnemonic</vt:lpstr>
      <vt:lpstr>Naming Variables: Mnemonic</vt:lpstr>
      <vt:lpstr>Variables</vt:lpstr>
      <vt:lpstr>Variables</vt:lpstr>
      <vt:lpstr>Variables</vt:lpstr>
      <vt:lpstr>Outline</vt:lpstr>
      <vt:lpstr>Reserved words</vt:lpstr>
      <vt:lpstr>Reserved words</vt:lpstr>
      <vt:lpstr>Outline</vt:lpstr>
      <vt:lpstr>Operators</vt:lpstr>
      <vt:lpstr>Example 1: Evaluate this expression (operator)</vt:lpstr>
      <vt:lpstr>Example 1: Evaluate this expression (operator)</vt:lpstr>
      <vt:lpstr>Example 1: Evaluate this expression (operator)</vt:lpstr>
      <vt:lpstr>Example 1: Evaluate this expression (operator)</vt:lpstr>
      <vt:lpstr>Arithmetic Operators</vt:lpstr>
      <vt:lpstr>Operator Precedence</vt:lpstr>
      <vt:lpstr>Order of Operations</vt:lpstr>
      <vt:lpstr>Order of Operations</vt:lpstr>
      <vt:lpstr>Order of Operations</vt:lpstr>
      <vt:lpstr>Order of Operations</vt:lpstr>
      <vt:lpstr>Order of Operations</vt:lpstr>
      <vt:lpstr>Order of Operations</vt:lpstr>
      <vt:lpstr>Outline</vt:lpstr>
      <vt:lpstr>Data Types </vt:lpstr>
      <vt:lpstr>Data Types </vt:lpstr>
      <vt:lpstr>Demo: Operators and Data Types</vt:lpstr>
      <vt:lpstr>Demo: Operators and Data Types</vt:lpstr>
      <vt:lpstr>Outline</vt:lpstr>
      <vt:lpstr>Built-In Functions</vt:lpstr>
      <vt:lpstr>Outputting Information: print()</vt:lpstr>
      <vt:lpstr>PowerPoint 演示文稿</vt:lpstr>
      <vt:lpstr>Asking for Information: input()</vt:lpstr>
      <vt:lpstr>PowerPoint 演示文稿</vt:lpstr>
      <vt:lpstr>int(), float(), bool(), and string()</vt:lpstr>
      <vt:lpstr>Outline</vt:lpstr>
      <vt:lpstr>Comments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Saisyc Chiang</cp:lastModifiedBy>
  <cp:revision>14</cp:revision>
  <dcterms:modified xsi:type="dcterms:W3CDTF">2025-07-07T18:23:38Z</dcterms:modified>
</cp:coreProperties>
</file>