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9"/>
  </p:notesMasterIdLst>
  <p:sldIdLst>
    <p:sldId id="256" r:id="rId2"/>
    <p:sldId id="257" r:id="rId3"/>
    <p:sldId id="308" r:id="rId4"/>
    <p:sldId id="311" r:id="rId5"/>
    <p:sldId id="312" r:id="rId6"/>
    <p:sldId id="307" r:id="rId7"/>
    <p:sldId id="309" r:id="rId8"/>
    <p:sldId id="310" r:id="rId9"/>
    <p:sldId id="306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Open Sans" pitchFamily="2" charset="0"/>
      <p:regular r:id="rId64"/>
      <p:bold r:id="rId65"/>
      <p:italic r:id="rId66"/>
      <p:boldItalic r:id="rId67"/>
    </p:embeddedFont>
    <p:embeddedFont>
      <p:font typeface="Open Sans SemiBold" pitchFamily="2" charset="0"/>
      <p:regular r:id="rId68"/>
      <p:bold r:id="rId69"/>
      <p:italic r:id="rId70"/>
      <p:boldItalic r:id="rId71"/>
    </p:embeddedFont>
    <p:embeddedFont>
      <p:font typeface="Oswald" pitchFamily="2" charset="0"/>
      <p:regular r:id="rId72"/>
      <p:bold r:id="rId73"/>
    </p:embeddedFont>
    <p:embeddedFont>
      <p:font typeface="Oswald Medium" pitchFamily="2" charset="0"/>
      <p:regular r:id="rId74"/>
      <p:bold r:id="rId75"/>
    </p:embeddedFont>
    <p:embeddedFont>
      <p:font typeface="Rubik" pitchFamily="2" charset="-79"/>
      <p:regular r:id="rId76"/>
      <p:bold r:id="rId77"/>
      <p:italic r:id="rId78"/>
      <p:boldItalic r:id="rId79"/>
    </p:embeddedFont>
    <p:embeddedFont>
      <p:font typeface="Rubik Medium" pitchFamily="2" charset="-79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CED9C7-30F6-4292-8BC6-E6A3E4056B4C}">
  <a:tblStyle styleId="{6ECED9C7-30F6-4292-8BC6-E6A3E4056B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7"/>
    <p:restoredTop sz="94570"/>
  </p:normalViewPr>
  <p:slideViewPr>
    <p:cSldViewPr snapToGrid="0">
      <p:cViewPr>
        <p:scale>
          <a:sx n="145" d="100"/>
          <a:sy n="145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5.fntdata"/><Relationship Id="rId79" Type="http://schemas.openxmlformats.org/officeDocument/2006/relationships/font" Target="fonts/font20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77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3.fntdata"/><Relationship Id="rId80" Type="http://schemas.openxmlformats.org/officeDocument/2006/relationships/font" Target="fonts/font21.fntdata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font" Target="fonts/font11.fntdata"/><Relationship Id="rId75" Type="http://schemas.openxmlformats.org/officeDocument/2006/relationships/font" Target="fonts/font16.fntdata"/><Relationship Id="rId83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font" Target="fonts/font14.fntdata"/><Relationship Id="rId78" Type="http://schemas.openxmlformats.org/officeDocument/2006/relationships/font" Target="fonts/font19.fntdata"/><Relationship Id="rId81" Type="http://schemas.openxmlformats.org/officeDocument/2006/relationships/font" Target="fonts/font22.fntdata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7.fntdata"/><Relationship Id="rId7" Type="http://schemas.openxmlformats.org/officeDocument/2006/relationships/slide" Target="slides/slide6.xml"/><Relationship Id="rId71" Type="http://schemas.openxmlformats.org/officeDocument/2006/relationships/font" Target="fonts/font1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7.fntdata"/><Relationship Id="rId87" Type="http://schemas.openxmlformats.org/officeDocument/2006/relationships/tableStyles" Target="tableStyles.xml"/><Relationship Id="rId61" Type="http://schemas.openxmlformats.org/officeDocument/2006/relationships/font" Target="fonts/font2.fntdata"/><Relationship Id="rId82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553e3fc93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553e3fc93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4aa7a387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4aa7a387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4c44ad5481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4c44ad5481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[Photo of women “computers” — who worked at NASA, starting in 1935]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aa7a3879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aa7a3879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aa7a3879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aa7a3879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44ad54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c44ad54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aa7a3879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aa7a3879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44ad548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44ad5481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aa7a3879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aa7a3879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c44ad5481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c44ad5481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aa7a3879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aa7a3879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c44ad548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c44ad548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aa7a3879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aa7a3879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553e3fc9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553e3fc9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aa7a3879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aa7a3879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wouldn’t name your child “nevermind” or “wait” or “stop”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53e3fc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53e3fc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wouldn’t name your child “nevermind” or “wait” or “stop”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553e3fc93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553e3fc93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53e3fc9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53e3fc9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553e3fc9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553e3fc9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553e3fc9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553e3fc9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F34BA5B7-5220-6BF3-329A-EE4AC5FFB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CE6EA03E-10B1-42C0-6E8A-9365F081CA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BE6D732F-5117-5820-A159-B6169633B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041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553e3fc9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553e3fc9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0e91c11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50e91c11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553e3fc9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553e3fc9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4bf4a1efb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4bf4a1efb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4c44ad5481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4c44ad5481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c44ad548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c44ad548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c44ad5481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c44ad5481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c44ad5481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4c44ad5481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4c44ad548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4c44ad548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c44ad5481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4c44ad5481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BC125433-360F-8FFF-CC19-52A3A5826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B3F06223-6167-0EA4-E59F-5CA5B2D556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513B26C5-F7C3-C097-9CFF-DE4B899CF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011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553e3fc9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553e3fc9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4aa7a3879b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4aa7a3879b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4aa7a3879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4aa7a3879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4aa7a3879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4aa7a3879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50e91c111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50e91c111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553e3fc9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5553e3fc9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0e91c111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0e91c111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c44ad548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c44ad548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0e91c111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0e91c111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553e3fc93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553e3fc93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1ED90513-690D-0F69-198D-718E8803D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FD4617BF-E41B-9B4C-CD55-A08655FD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E4C15287-5F7F-F708-8FD9-A14B91F171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3811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50e91c1111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50e91c1111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0e91c111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0e91c111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553e3fc9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553e3fc93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bf4a1efb7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4bf4a1efb7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50e91c111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50e91c111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F336AB1B-5B11-9ACB-97AF-4DCD16D26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bf4a1efb7_0_29:notes">
            <a:extLst>
              <a:ext uri="{FF2B5EF4-FFF2-40B4-BE49-F238E27FC236}">
                <a16:creationId xmlns:a16="http://schemas.microsoft.com/office/drawing/2014/main" id="{454A8682-51FF-8026-4DE8-9BC56DC87A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bf4a1efb7_0_29:notes">
            <a:extLst>
              <a:ext uri="{FF2B5EF4-FFF2-40B4-BE49-F238E27FC236}">
                <a16:creationId xmlns:a16="http://schemas.microsoft.com/office/drawing/2014/main" id="{E1C7991C-A516-DFB4-13BB-E16107329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53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aa4ab6ea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aa4ab6ea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553e3fc9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553e3fc9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aa7a3879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aa7a3879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common data primitives are listed here. More complex data types are comprised of more primitive data types.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Oswald Medium"/>
              <a:buNone/>
              <a:defRPr sz="5200">
                <a:latin typeface="Oswald Medium"/>
                <a:ea typeface="Oswald Medium"/>
                <a:cs typeface="Oswald Medium"/>
                <a:sym typeface="Oswald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ubik"/>
              <a:buNone/>
              <a:defRPr sz="24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Font typeface="Open Sans"/>
              <a:buNone/>
              <a:defRPr sz="34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- Slides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thwestern Template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●"/>
              <a:defRPr sz="1200"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ubik"/>
              <a:buChar char="○"/>
              <a:defRPr sz="1200"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ubik"/>
              <a:buChar char="■"/>
              <a:defRPr sz="1200"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Oswald"/>
              <a:buNone/>
              <a:defRPr sz="4800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Font typeface="Oswald"/>
              <a:buNone/>
              <a:defRPr sz="3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ubik"/>
              <a:buNone/>
              <a:defRPr sz="21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FMgdo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PJQan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nPD9VQ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ecs110.github.io/fall2021/assignments/hw1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F3992"/>
                </a:solidFill>
              </a:rPr>
              <a:t>Computational Thinking</a:t>
            </a:r>
            <a:br>
              <a:rPr lang="en" dirty="0">
                <a:solidFill>
                  <a:srgbClr val="5F3992"/>
                </a:solidFill>
              </a:rPr>
            </a:br>
            <a:r>
              <a:rPr lang="en" dirty="0">
                <a:solidFill>
                  <a:srgbClr val="5F3992"/>
                </a:solidFill>
              </a:rPr>
              <a:t>in Routine Activities</a:t>
            </a:r>
            <a:endParaRPr dirty="0">
              <a:solidFill>
                <a:srgbClr val="5F3992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Preliminary to Fundamental Programming Courses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</a:t>
            </a:r>
            <a:r>
              <a:rPr lang="en-US" dirty="0"/>
              <a:t>Computer Science Students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Today, we are going to see some examples of different kinds of “words” and some properties of words: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Constants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Variables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Reserved  words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Operators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types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Built-in functions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Today, we are going to see some examples of different kinds of “words” and some properties of words: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Constants  (values)</a:t>
            </a:r>
            <a:endParaRPr dirty="0"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Variables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Reserved words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Operators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Data types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Built-in functions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Comments</a:t>
            </a:r>
            <a:endParaRPr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 ~ Values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72050" y="2027950"/>
            <a:ext cx="5043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Rubik Medium"/>
                <a:ea typeface="Rubik Medium"/>
                <a:cs typeface="Rubik Medium"/>
                <a:sym typeface="Rubik Medium"/>
              </a:rPr>
              <a:t>Type			Example</a:t>
            </a:r>
            <a:endParaRPr sz="1800" dirty="0"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Integer (int)	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1, 555, -1000000</a:t>
            </a:r>
            <a:endParaRPr sz="1800" b="1" dirty="0">
              <a:solidFill>
                <a:srgbClr val="5F399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Float (float)	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2.567, 3.14159</a:t>
            </a:r>
            <a:endParaRPr sz="1800" b="1" dirty="0">
              <a:solidFill>
                <a:srgbClr val="5C5962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String (string)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'Hello world!'</a:t>
            </a:r>
            <a:endParaRPr sz="1800" dirty="0"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Boolean</a:t>
            </a:r>
            <a:r>
              <a:rPr lang="en" sz="1800" dirty="0">
                <a:latin typeface="Rubik"/>
                <a:ea typeface="Rubik"/>
                <a:cs typeface="Rubik"/>
                <a:sym typeface="Rubik"/>
              </a:rPr>
              <a:t> (bool)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True, False</a:t>
            </a:r>
            <a:endParaRPr sz="1800" dirty="0"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solidFill>
                  <a:srgbClr val="5C5962"/>
                </a:solidFill>
                <a:latin typeface="Rubik"/>
                <a:ea typeface="Rubik"/>
                <a:cs typeface="Rubik"/>
                <a:sym typeface="Rubik"/>
              </a:rPr>
              <a:t>None			</a:t>
            </a:r>
            <a:r>
              <a:rPr lang="en" sz="1800" dirty="0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empty variable</a:t>
            </a:r>
            <a:endParaRPr sz="1800" dirty="0">
              <a:solidFill>
                <a:srgbClr val="5C596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Basic units of data (atoms) upon which computations are performed. The most basic data types are: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>
              <a:solidFill>
                <a:srgbClr val="5F3992"/>
              </a:solidFill>
              <a:latin typeface="Rubik Medium"/>
              <a:ea typeface="Rubik Medium"/>
              <a:cs typeface="Rubik Medium"/>
              <a:sym typeface="Rubik Medium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Used for </a:t>
            </a:r>
            <a:r>
              <a:rPr lang="en" i="1">
                <a:solidFill>
                  <a:srgbClr val="595959"/>
                </a:solidFill>
                <a:latin typeface="Rubik Medium"/>
                <a:ea typeface="Rubik Medium"/>
                <a:cs typeface="Rubik Medium"/>
                <a:sym typeface="Rubik Medium"/>
              </a:rPr>
              <a:t>temporary data</a:t>
            </a:r>
            <a:r>
              <a:rPr lang="en">
                <a:solidFill>
                  <a:srgbClr val="595959"/>
                </a:solidFill>
              </a:rPr>
              <a:t> storage and making things easier to read. Like ‘scratch paper.’  Consider the following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https://goo.gl/FMgdob</a:t>
            </a:r>
            <a:r>
              <a:rPr lang="en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6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z = 4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2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z = x + y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4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z = z + x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2477750" y="2204400"/>
            <a:ext cx="542700" cy="239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39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3992"/>
              </a:solidFill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750"/>
            <a:ext cx="9317201" cy="522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545925" y="4866975"/>
            <a:ext cx="5696100" cy="2721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https://www.history.com/news/human-computers-women-at-nasa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Women of NASA</a:t>
            </a:r>
            <a:endParaRPr>
              <a:solidFill>
                <a:schemeClr val="lt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 are containers for storing and / or referencing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 can also be used to alias existing objects, functions, and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assign values to variables using the </a:t>
            </a:r>
            <a:r>
              <a:rPr lang="en">
                <a:latin typeface="Open Sans SemiBold"/>
                <a:ea typeface="Open Sans SemiBold"/>
                <a:cs typeface="Open Sans SemiBold"/>
                <a:sym typeface="Open Sans SemiBold"/>
              </a:rPr>
              <a:t>assignment operator</a:t>
            </a:r>
            <a:r>
              <a:rPr lang="en"/>
              <a:t> (equal sign)</a:t>
            </a:r>
            <a:endParaRPr/>
          </a:p>
          <a:p>
            <a:pPr marL="36576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9600" b="1"/>
              <a:t>=</a:t>
            </a:r>
            <a:endParaRPr sz="9600" b="1"/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Officially, variable names in Python can be any length and can consist of uppercase and lowercase letters (A-Z, a-z), digits (0-9), and the underscore character (_). An additional restriction is that, although a variable name can contain digits, the first character of a variable name cannot be a digit.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401k_account = 'Z346rgGX'  </a:t>
            </a:r>
            <a:r>
              <a:rPr lang="en" sz="3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illegal</a:t>
            </a:r>
            <a:endParaRPr>
              <a:solidFill>
                <a:srgbClr val="222222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account_401k = 'Z346rgGX'  </a:t>
            </a:r>
            <a:r>
              <a:rPr lang="en" sz="3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# OK</a:t>
            </a:r>
            <a:endParaRPr sz="3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3600" b="1">
              <a:solidFill>
                <a:srgbClr val="990000"/>
              </a:solidFill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72450" y="4703625"/>
            <a:ext cx="4926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https://realpython.com/python-variables/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Case Sensitivity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Python is case-sensitive.</a:t>
            </a:r>
            <a:endParaRPr>
              <a:solidFill>
                <a:srgbClr val="595959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Consider the following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https://goo.gl/PJQana</a:t>
            </a:r>
            <a:r>
              <a:rPr lang="en">
                <a:solidFill>
                  <a:srgbClr val="595959"/>
                </a:solidFill>
              </a:rPr>
              <a:t> </a:t>
            </a:r>
            <a:endParaRPr>
              <a:solidFill>
                <a:srgbClr val="595959"/>
              </a:solidFill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1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latin typeface="Consolas"/>
                <a:ea typeface="Consolas"/>
                <a:cs typeface="Consolas"/>
                <a:sym typeface="Consolas"/>
              </a:rPr>
              <a:t>x = 2</a:t>
            </a:r>
            <a:endParaRPr sz="2400" b="1"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2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5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595959"/>
                </a:solidFill>
                <a:latin typeface="Consolas"/>
                <a:ea typeface="Consolas"/>
                <a:cs typeface="Consolas"/>
                <a:sym typeface="Consolas"/>
              </a:rPr>
              <a:t>y = 7</a:t>
            </a:r>
            <a:endParaRPr sz="2400" b="1">
              <a:solidFill>
                <a:srgbClr val="59595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3"/>
          <p:cNvSpPr/>
          <p:nvPr/>
        </p:nvSpPr>
        <p:spPr>
          <a:xfrm>
            <a:off x="2477750" y="2204400"/>
            <a:ext cx="542700" cy="2393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39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3992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Although Python doesn’t care what you name your variables (beyond the rules specified in the previous slide), there are some conventions that most people follow:</a:t>
            </a:r>
            <a:b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</a:b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Ensure your variable names are mnemonic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“Snake case” for functions and variable names</a:t>
            </a:r>
            <a:endParaRPr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first_name = 'Beyonce'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○"/>
            </a:pPr>
            <a:r>
              <a:rPr lang="en" sz="1800">
                <a:solidFill>
                  <a:srgbClr val="666666"/>
                </a:solidFill>
                <a:highlight>
                  <a:srgbClr val="FFFFFF"/>
                </a:highlight>
              </a:rPr>
              <a:t>last_name = 'Knowles'</a:t>
            </a:r>
            <a:endParaRPr sz="18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>
                <a:solidFill>
                  <a:srgbClr val="666666"/>
                </a:solidFill>
                <a:highlight>
                  <a:srgbClr val="FFFFFF"/>
                </a:highlight>
              </a:rPr>
              <a:t>“Snake case” for file names too: </a:t>
            </a:r>
            <a:r>
              <a:rPr lang="en">
                <a:solidFill>
                  <a:srgbClr val="666666"/>
                </a:solidFill>
                <a:highlight>
                  <a:srgbClr val="FFFFFF"/>
                </a:highlight>
                <a:latin typeface="Open Sans SemiBold"/>
                <a:ea typeface="Open Sans SemiBold"/>
                <a:cs typeface="Open Sans SemiBold"/>
                <a:sym typeface="Open Sans SemiBold"/>
              </a:rPr>
              <a:t> hello_world.py</a:t>
            </a:r>
            <a:endParaRPr>
              <a:solidFill>
                <a:srgbClr val="666666"/>
              </a:solidFill>
              <a:highlight>
                <a:srgbClr val="FFFFFF"/>
              </a:highlight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2" name="Google Shape;14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72450" y="4703625"/>
            <a:ext cx="4926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https://realpython.com/python-variables/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Fundamental programming courses often guide computer science students to solve elementary problems based on specific programming languages,</a:t>
            </a:r>
            <a:r>
              <a:rPr lang="zh-CN" altLang="en-US" dirty="0"/>
              <a:t> </a:t>
            </a:r>
            <a:r>
              <a:rPr lang="en-GB" dirty="0"/>
              <a:t>requiring sufficient thoughtful practice with basic comprehension of algorithm analysis.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However, numerous students are hindered in those courses by their prior knowledge rather than by programming in itself</a:t>
            </a:r>
            <a:r>
              <a:rPr lang="en-US" dirty="0"/>
              <a:t>, as educational background can significantly</a:t>
            </a:r>
            <a:r>
              <a:rPr lang="zh-CN" altLang="en-US" dirty="0"/>
              <a:t> </a:t>
            </a:r>
            <a:r>
              <a:rPr lang="en-US" dirty="0"/>
              <a:t>influence</a:t>
            </a:r>
            <a:r>
              <a:rPr lang="zh-CN" altLang="en-US" dirty="0"/>
              <a:t> </a:t>
            </a:r>
            <a:r>
              <a:rPr lang="en-US" altLang="zh-CN" dirty="0"/>
              <a:t>cognitive style.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Snake Case</a:t>
            </a:r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1"/>
          </p:nvPr>
        </p:nvSpPr>
        <p:spPr>
          <a:xfrm>
            <a:off x="4428750" y="222640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Functions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divide_two_nums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(num, denom):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return num / denom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move_avatar_left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(dog):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dog.x -= 1</a:t>
            </a:r>
            <a:br>
              <a:rPr lang="en" sz="16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  dog.redraw()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2"/>
          </p:nvPr>
        </p:nvSpPr>
        <p:spPr>
          <a:xfrm>
            <a:off x="428850" y="222640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Variables</a:t>
            </a: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time_left_til_end_of_class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= 35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first_name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= 'Jazmin'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5F3992"/>
                </a:solidFill>
                <a:latin typeface="Consolas"/>
                <a:ea typeface="Consolas"/>
                <a:cs typeface="Consolas"/>
                <a:sym typeface="Consolas"/>
              </a:rPr>
              <a:t>last_name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 = 'Morales'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Examples of snake case variables and functions: 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Mnemonic</a:t>
            </a:r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3117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x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z = x * y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print(z)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2"/>
          </p:nvPr>
        </p:nvSpPr>
        <p:spPr>
          <a:xfrm>
            <a:off x="48324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rate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time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distance = rate * time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print(distance)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Which program is easier to read and reason about?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Variables: Mnemonic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3117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x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y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solidFill>
                  <a:srgbClr val="99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z = x * x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print(z)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2"/>
          </p:nvPr>
        </p:nvSpPr>
        <p:spPr>
          <a:xfrm>
            <a:off x="48324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rate = 65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time = 3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solidFill>
                  <a:srgbClr val="99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distance = rate * rate</a:t>
            </a:r>
            <a:br>
              <a:rPr lang="en" sz="1800" b="1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print(distance)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222"/>
                </a:solidFill>
                <a:highlight>
                  <a:srgbClr val="FFFFFF"/>
                </a:highlight>
              </a:rPr>
              <a:t>Which program is easier to detect errors?</a:t>
            </a:r>
            <a:endParaRPr sz="18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 the following statement into a sentence: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speed = 65</a:t>
            </a:r>
            <a:br>
              <a:rPr lang="en" sz="3000">
                <a:latin typeface="Consolas"/>
                <a:ea typeface="Consolas"/>
                <a:cs typeface="Consolas"/>
                <a:sym typeface="Consolas"/>
              </a:rPr>
            </a:b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Put the number </a:t>
            </a:r>
            <a:r>
              <a:rPr lang="en" b="1"/>
              <a:t>65</a:t>
            </a:r>
            <a:r>
              <a:rPr lang="en"/>
              <a:t> into a container called </a:t>
            </a:r>
            <a:r>
              <a:rPr lang="en" b="1"/>
              <a:t>speed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or -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 the number </a:t>
            </a:r>
            <a:r>
              <a:rPr lang="en" b="1"/>
              <a:t>65</a:t>
            </a:r>
            <a:r>
              <a:rPr lang="en"/>
              <a:t> to the variable </a:t>
            </a:r>
            <a:r>
              <a:rPr lang="en" b="1"/>
              <a:t>speed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178" name="Google Shape;178;p28"/>
          <p:cNvSpPr/>
          <p:nvPr/>
        </p:nvSpPr>
        <p:spPr>
          <a:xfrm flipH="1">
            <a:off x="4085625" y="1802850"/>
            <a:ext cx="1258200" cy="4668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F399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assign multiple variables on the same line as follows: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speed1, speed2, speed3 = 65, 75, 45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...is the same as...</a:t>
            </a:r>
            <a:endParaRPr/>
          </a:p>
          <a:p>
            <a:pPr marL="32004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speed1 = 65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speed2 = 75</a:t>
            </a:r>
            <a:br>
              <a:rPr lang="en" sz="24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speed3 = 45</a:t>
            </a:r>
            <a:endParaRPr sz="24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in this scenario? </a:t>
            </a:r>
            <a:endParaRPr/>
          </a:p>
          <a:p>
            <a:pPr marL="13716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speed = 65		</a:t>
            </a: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miles per hour</a:t>
            </a:r>
            <a:endParaRPr sz="3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 = 3			</a:t>
            </a:r>
            <a:r>
              <a:rPr lang="en" sz="30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# hours</a:t>
            </a:r>
            <a:endParaRPr sz="3000">
              <a:solidFill>
                <a:srgbClr val="B7B7B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distance = speed * time</a:t>
            </a:r>
            <a:endParaRPr sz="3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37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speed = 75</a:t>
            </a:r>
            <a:br>
              <a:rPr lang="en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 two speed buckets get created?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the value stored in distance update because the speed changed?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Visualize the execution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https://goo.gl/nPD9VQ</a:t>
            </a:r>
            <a:r>
              <a:rPr lang="en"/>
              <a:t>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193" name="Google Shape;193;p30"/>
          <p:cNvSpPr/>
          <p:nvPr/>
        </p:nvSpPr>
        <p:spPr>
          <a:xfrm>
            <a:off x="1073425" y="1919775"/>
            <a:ext cx="542700" cy="16179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5F39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F39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99" name="Google Shape;19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Reserved words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words</a:t>
            </a:r>
            <a:endParaRPr/>
          </a:p>
        </p:txBody>
      </p:sp>
      <p:sp>
        <p:nvSpPr>
          <p:cNvPr id="206" name="Google Shape;20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naming variables, you aren’t allowed to use reserved words. The following words have special meanings in Python.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and         del         global      not       with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          elif        if          or        yield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assert      else        import      pass		  False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break       except      in          raise	  None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class       finally     is          return	  True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continue    for         lambda      try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def         from        nonlocal    while   </a:t>
            </a:r>
            <a:endParaRPr/>
          </a:p>
        </p:txBody>
      </p:sp>
      <p:sp>
        <p:nvSpPr>
          <p:cNvPr id="207" name="Google Shape;20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words</a:t>
            </a:r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end of this course, you will know what all of these reserved words do and how to use them: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and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del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global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with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 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yield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assert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pass		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except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raise	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None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class       finally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continue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lambda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b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nonlocal    </a:t>
            </a:r>
            <a:r>
              <a:rPr lang="en" b="1">
                <a:solidFill>
                  <a:srgbClr val="000000"/>
                </a:solidFill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20" name="Google Shape;220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Operators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4022EC3A-A045-2094-2274-9ED7E7094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D9C7D3A5-CE39-2560-B034-237ED4465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FF4A08DB-53AC-063F-CD5D-886D879AC1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12BC4FD7-3BF5-C44A-8CB3-05E3CAC08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Therefore, this </a:t>
            </a:r>
            <a:r>
              <a:rPr lang="en-GB" dirty="0"/>
              <a:t>preliminary focuses on </a:t>
            </a:r>
            <a:r>
              <a:rPr lang="en-GB" altLang="zh-CN" dirty="0"/>
              <a:t>the abilities and concepts that beginners often lack. </a:t>
            </a:r>
            <a:r>
              <a:rPr lang="en-GB" dirty="0"/>
              <a:t>We advise you to </a:t>
            </a:r>
            <a:r>
              <a:rPr lang="en-GB" altLang="zh-CN" dirty="0"/>
              <a:t>take this lecture if needed after </a:t>
            </a:r>
            <a:r>
              <a:rPr lang="en-GB" dirty="0"/>
              <a:t>checking its abstract. </a:t>
            </a:r>
            <a:r>
              <a:rPr lang="en-GB" altLang="zh-CN" dirty="0"/>
              <a:t>Participation for verifying your understanding of programming is encouraged.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091009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Operators are special symbols that carry out arithmetic or logical computation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value(s) that the operator operates on is called the operand</a:t>
            </a:r>
            <a:endParaRPr dirty="0"/>
          </a:p>
        </p:txBody>
      </p:sp>
      <p:sp>
        <p:nvSpPr>
          <p:cNvPr id="228" name="Google Shape;2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34" name="Google Shape;23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35" name="Google Shape;235;p36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42" name="Google Shape;242;p37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37"/>
          <p:cNvSpPr/>
          <p:nvPr/>
        </p:nvSpPr>
        <p:spPr>
          <a:xfrm rot="5400000">
            <a:off x="4259668" y="2348700"/>
            <a:ext cx="48900" cy="2121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37"/>
          <p:cNvCxnSpPr>
            <a:stCxn id="243" idx="2"/>
            <a:endCxn id="245" idx="0"/>
          </p:cNvCxnSpPr>
          <p:nvPr/>
        </p:nvCxnSpPr>
        <p:spPr>
          <a:xfrm flipH="1">
            <a:off x="3475618" y="2479200"/>
            <a:ext cx="808500" cy="66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37"/>
          <p:cNvSpPr/>
          <p:nvPr/>
        </p:nvSpPr>
        <p:spPr>
          <a:xfrm rot="5400000">
            <a:off x="5000613" y="2364375"/>
            <a:ext cx="189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7" name="Google Shape;247;p37"/>
          <p:cNvCxnSpPr>
            <a:stCxn id="246" idx="2"/>
            <a:endCxn id="248" idx="0"/>
          </p:cNvCxnSpPr>
          <p:nvPr/>
        </p:nvCxnSpPr>
        <p:spPr>
          <a:xfrm>
            <a:off x="5010063" y="2479125"/>
            <a:ext cx="887400" cy="6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/>
          <p:nvPr/>
        </p:nvSpPr>
        <p:spPr>
          <a:xfrm>
            <a:off x="4383800" y="1593525"/>
            <a:ext cx="612000" cy="47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7"/>
          <p:cNvSpPr txBox="1"/>
          <p:nvPr/>
        </p:nvSpPr>
        <p:spPr>
          <a:xfrm>
            <a:off x="2871325" y="2730997"/>
            <a:ext cx="12087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320150" y="2730997"/>
            <a:ext cx="12087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7"/>
          <p:cNvSpPr/>
          <p:nvPr/>
        </p:nvSpPr>
        <p:spPr>
          <a:xfrm rot="5400000">
            <a:off x="4667638" y="2361525"/>
            <a:ext cx="132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3" name="Google Shape;253;p37"/>
          <p:cNvCxnSpPr>
            <a:stCxn id="252" idx="2"/>
            <a:endCxn id="254" idx="0"/>
          </p:cNvCxnSpPr>
          <p:nvPr/>
        </p:nvCxnSpPr>
        <p:spPr>
          <a:xfrm>
            <a:off x="4674238" y="2473425"/>
            <a:ext cx="28200" cy="67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37"/>
          <p:cNvSpPr txBox="1"/>
          <p:nvPr/>
        </p:nvSpPr>
        <p:spPr>
          <a:xfrm>
            <a:off x="4053800" y="2730997"/>
            <a:ext cx="1208700" cy="4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18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61" name="Google Shape;26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3" name="Google Shape;263;p38"/>
          <p:cNvSpPr/>
          <p:nvPr/>
        </p:nvSpPr>
        <p:spPr>
          <a:xfrm rot="5400000">
            <a:off x="4259668" y="2348700"/>
            <a:ext cx="48900" cy="2121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38"/>
          <p:cNvCxnSpPr>
            <a:stCxn id="263" idx="2"/>
            <a:endCxn id="265" idx="0"/>
          </p:cNvCxnSpPr>
          <p:nvPr/>
        </p:nvCxnSpPr>
        <p:spPr>
          <a:xfrm flipH="1">
            <a:off x="3475618" y="2479200"/>
            <a:ext cx="808500" cy="66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6" name="Google Shape;266;p38"/>
          <p:cNvSpPr/>
          <p:nvPr/>
        </p:nvSpPr>
        <p:spPr>
          <a:xfrm rot="5400000">
            <a:off x="5000613" y="2364375"/>
            <a:ext cx="189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7" name="Google Shape;267;p38"/>
          <p:cNvCxnSpPr>
            <a:stCxn id="266" idx="2"/>
            <a:endCxn id="268" idx="0"/>
          </p:cNvCxnSpPr>
          <p:nvPr/>
        </p:nvCxnSpPr>
        <p:spPr>
          <a:xfrm>
            <a:off x="5010063" y="2479125"/>
            <a:ext cx="887400" cy="6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38"/>
          <p:cNvSpPr/>
          <p:nvPr/>
        </p:nvSpPr>
        <p:spPr>
          <a:xfrm>
            <a:off x="4383800" y="1593525"/>
            <a:ext cx="612000" cy="4791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8"/>
          <p:cNvSpPr/>
          <p:nvPr/>
        </p:nvSpPr>
        <p:spPr>
          <a:xfrm>
            <a:off x="3169675" y="3147075"/>
            <a:ext cx="6120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2871325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8"/>
          <p:cNvSpPr/>
          <p:nvPr/>
        </p:nvSpPr>
        <p:spPr>
          <a:xfrm>
            <a:off x="5623250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532015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8"/>
          <p:cNvSpPr/>
          <p:nvPr/>
        </p:nvSpPr>
        <p:spPr>
          <a:xfrm rot="5400000">
            <a:off x="4667638" y="2361525"/>
            <a:ext cx="132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38"/>
          <p:cNvCxnSpPr>
            <a:stCxn id="272" idx="2"/>
            <a:endCxn id="274" idx="0"/>
          </p:cNvCxnSpPr>
          <p:nvPr/>
        </p:nvCxnSpPr>
        <p:spPr>
          <a:xfrm>
            <a:off x="4674238" y="2473425"/>
            <a:ext cx="28200" cy="67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38"/>
          <p:cNvSpPr/>
          <p:nvPr/>
        </p:nvSpPr>
        <p:spPr>
          <a:xfrm>
            <a:off x="4428107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405380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18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1: Evaluate this expression (operator)</a:t>
            </a:r>
            <a:endParaRPr/>
          </a:p>
        </p:txBody>
      </p:sp>
      <p:sp>
        <p:nvSpPr>
          <p:cNvPr id="281" name="Google Shape;28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282" name="Google Shape;282;p39"/>
          <p:cNvSpPr/>
          <p:nvPr/>
        </p:nvSpPr>
        <p:spPr>
          <a:xfrm>
            <a:off x="3693050" y="2029875"/>
            <a:ext cx="1930200" cy="5727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4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en" sz="2400">
                <a:solidFill>
                  <a:srgbClr val="09885A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Google Shape;283;p39"/>
          <p:cNvSpPr/>
          <p:nvPr/>
        </p:nvSpPr>
        <p:spPr>
          <a:xfrm rot="5400000">
            <a:off x="4259668" y="2348700"/>
            <a:ext cx="48900" cy="2121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4" name="Google Shape;284;p39"/>
          <p:cNvCxnSpPr>
            <a:stCxn id="283" idx="2"/>
            <a:endCxn id="285" idx="0"/>
          </p:cNvCxnSpPr>
          <p:nvPr/>
        </p:nvCxnSpPr>
        <p:spPr>
          <a:xfrm flipH="1">
            <a:off x="3475618" y="2479200"/>
            <a:ext cx="808500" cy="667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9"/>
          <p:cNvSpPr/>
          <p:nvPr/>
        </p:nvSpPr>
        <p:spPr>
          <a:xfrm rot="5400000">
            <a:off x="5000613" y="2364375"/>
            <a:ext cx="189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7" name="Google Shape;287;p39"/>
          <p:cNvCxnSpPr>
            <a:stCxn id="286" idx="2"/>
            <a:endCxn id="288" idx="0"/>
          </p:cNvCxnSpPr>
          <p:nvPr/>
        </p:nvCxnSpPr>
        <p:spPr>
          <a:xfrm>
            <a:off x="5010063" y="2479125"/>
            <a:ext cx="887400" cy="668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39"/>
          <p:cNvSpPr/>
          <p:nvPr/>
        </p:nvSpPr>
        <p:spPr>
          <a:xfrm>
            <a:off x="4383800" y="1593525"/>
            <a:ext cx="6120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24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39"/>
          <p:cNvSpPr/>
          <p:nvPr/>
        </p:nvSpPr>
        <p:spPr>
          <a:xfrm>
            <a:off x="3169675" y="3147075"/>
            <a:ext cx="6120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2871325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9"/>
          <p:cNvSpPr/>
          <p:nvPr/>
        </p:nvSpPr>
        <p:spPr>
          <a:xfrm>
            <a:off x="5623250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532015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operand</a:t>
            </a:r>
            <a:endParaRPr sz="1800">
              <a:solidFill>
                <a:srgbClr val="CC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9"/>
          <p:cNvSpPr/>
          <p:nvPr/>
        </p:nvSpPr>
        <p:spPr>
          <a:xfrm rot="5400000">
            <a:off x="4667638" y="2361525"/>
            <a:ext cx="13200" cy="210600"/>
          </a:xfrm>
          <a:prstGeom prst="rightBracket">
            <a:avLst>
              <a:gd name="adj" fmla="val 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3" name="Google Shape;293;p39"/>
          <p:cNvCxnSpPr>
            <a:stCxn id="292" idx="2"/>
            <a:endCxn id="294" idx="0"/>
          </p:cNvCxnSpPr>
          <p:nvPr/>
        </p:nvCxnSpPr>
        <p:spPr>
          <a:xfrm>
            <a:off x="4674238" y="2473425"/>
            <a:ext cx="28200" cy="673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39"/>
          <p:cNvSpPr/>
          <p:nvPr/>
        </p:nvSpPr>
        <p:spPr>
          <a:xfrm>
            <a:off x="4428107" y="3147075"/>
            <a:ext cx="548700" cy="479100"/>
          </a:xfrm>
          <a:prstGeom prst="rect">
            <a:avLst/>
          </a:prstGeom>
          <a:solidFill>
            <a:srgbClr val="D9EAD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4053800" y="2807208"/>
            <a:ext cx="12087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operator</a:t>
            </a:r>
            <a:endParaRPr sz="1800">
              <a:solidFill>
                <a:srgbClr val="674EA7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 Operators</a:t>
            </a:r>
            <a:endParaRPr/>
          </a:p>
        </p:txBody>
      </p:sp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l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200">
                <a:solidFill>
                  <a:srgbClr val="333333"/>
                </a:solidFill>
              </a:rPr>
            </a:br>
            <a:endParaRPr sz="2200"/>
          </a:p>
        </p:txBody>
      </p:sp>
      <p:sp>
        <p:nvSpPr>
          <p:cNvPr id="302" name="Google Shape;30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303" name="Google Shape;303;p40"/>
          <p:cNvGraphicFramePr/>
          <p:nvPr/>
        </p:nvGraphicFramePr>
        <p:xfrm>
          <a:off x="311700" y="1017725"/>
          <a:ext cx="8520600" cy="3416375"/>
        </p:xfrm>
        <a:graphic>
          <a:graphicData uri="http://schemas.openxmlformats.org/drawingml/2006/table">
            <a:tbl>
              <a:tblPr>
                <a:noFill/>
                <a:tableStyleId>{6ECED9C7-30F6-4292-8BC6-E6A3E4056B4C}</a:tableStyleId>
              </a:tblPr>
              <a:tblGrid>
                <a:gridCol w="46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Adds values on either side of the operator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Subtraction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Subtracts right hand operand from left hand operand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Multiplication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Multiplies values on either side of the operator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Division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operand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Performs exponential (power) calculation on operators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Modulus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operand</a:t>
                      </a: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; returns remainder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//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Quotient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Divides left hand operand by right hand operand; returns quotient</a:t>
                      </a:r>
                      <a:endParaRPr sz="16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57150" marR="57150" marT="57150" marB="5715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309" name="Google Shape;30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Python evaluates expressions as is done in mathematics. After precedence rules, expressions are evaluated left to right.</a:t>
            </a:r>
            <a:endParaRPr/>
          </a:p>
        </p:txBody>
      </p:sp>
      <p:sp>
        <p:nvSpPr>
          <p:cNvPr id="310" name="Google Shape;31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311" name="Google Shape;311;p41"/>
          <p:cNvGraphicFramePr/>
          <p:nvPr/>
        </p:nvGraphicFramePr>
        <p:xfrm>
          <a:off x="952500" y="2453350"/>
          <a:ext cx="7238975" cy="1892688"/>
        </p:xfrm>
        <a:graphic>
          <a:graphicData uri="http://schemas.openxmlformats.org/drawingml/2006/table">
            <a:tbl>
              <a:tblPr>
                <a:noFill/>
                <a:tableStyleId>{6ECED9C7-30F6-4292-8BC6-E6A3E4056B4C}</a:tableStyleId>
              </a:tblPr>
              <a:tblGrid>
                <a:gridCol w="48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()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Parenthesis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**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Exponentiation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*, /, %, //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Multiplication, division, remainder, quotient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+, -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Addition, subtraction</a:t>
                      </a:r>
                      <a:endParaRPr sz="1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17" name="Google Shape;317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18" name="Google Shape;31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25" name="Google Shape;32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26" name="Google Shape;326;p43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3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33" name="Google Shape;33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34" name="Google Shape;334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4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4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0EE48194-4C45-930E-FA1C-FBD8B17D5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6599DB40-7D3F-A2B5-3F52-FB2CE9C15C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Abstract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734282D8-4DCB-43BE-C985-263057F0C4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31D1BDCB-7A29-B2FE-B495-602FB1AAF9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466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43" name="Google Shape;343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44" name="Google Shape;34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345" name="Google Shape;345;p45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5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5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45"/>
          <p:cNvSpPr/>
          <p:nvPr/>
        </p:nvSpPr>
        <p:spPr>
          <a:xfrm>
            <a:off x="3509200" y="2648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0" marR="88900" lvl="0" indent="4572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  13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55" name="Google Shape;35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56" name="Google Shape;356;p46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6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6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46"/>
          <p:cNvSpPr/>
          <p:nvPr/>
        </p:nvSpPr>
        <p:spPr>
          <a:xfrm>
            <a:off x="3509200" y="2648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6"/>
          <p:cNvSpPr/>
          <p:nvPr/>
        </p:nvSpPr>
        <p:spPr>
          <a:xfrm>
            <a:off x="3509200" y="341907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of Operations</a:t>
            </a:r>
            <a:endParaRPr/>
          </a:p>
        </p:txBody>
      </p:sp>
      <p:sp>
        <p:nvSpPr>
          <p:cNvPr id="366" name="Google Shape;366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88900" lvl="0" indent="0" algn="ctr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0" marR="88900" lvl="0" indent="4572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  13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28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marR="88900" lvl="0" indent="457200" algn="l" rtl="0">
              <a:lnSpc>
                <a:spcPct val="142857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" sz="28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2800">
                <a:solidFill>
                  <a:srgbClr val="C7254E"/>
                </a:solidFill>
                <a:latin typeface="Consolas"/>
                <a:ea typeface="Consolas"/>
                <a:cs typeface="Consolas"/>
                <a:sym typeface="Consolas"/>
              </a:rPr>
              <a:t>14</a:t>
            </a:r>
            <a:endParaRPr sz="2800">
              <a:solidFill>
                <a:srgbClr val="208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88900" lvl="0" indent="0" algn="ctr" rtl="0">
              <a:lnSpc>
                <a:spcPct val="142857"/>
              </a:lnSpc>
              <a:spcBef>
                <a:spcPts val="1000"/>
              </a:spcBef>
              <a:spcAft>
                <a:spcPts val="1000"/>
              </a:spcAft>
              <a:buNone/>
            </a:pPr>
            <a:br>
              <a:rPr lang="en" sz="2800">
                <a:solidFill>
                  <a:srgbClr val="333333"/>
                </a:solidFill>
              </a:rPr>
            </a:br>
            <a:endParaRPr sz="2800"/>
          </a:p>
        </p:txBody>
      </p:sp>
      <p:sp>
        <p:nvSpPr>
          <p:cNvPr id="367" name="Google Shape;367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68" name="Google Shape;368;p47"/>
          <p:cNvSpPr txBox="1"/>
          <p:nvPr/>
        </p:nvSpPr>
        <p:spPr>
          <a:xfrm>
            <a:off x="2436400" y="1191125"/>
            <a:ext cx="920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47"/>
          <p:cNvSpPr/>
          <p:nvPr/>
        </p:nvSpPr>
        <p:spPr>
          <a:xfrm>
            <a:off x="4457700" y="1155025"/>
            <a:ext cx="11010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7"/>
          <p:cNvSpPr/>
          <p:nvPr/>
        </p:nvSpPr>
        <p:spPr>
          <a:xfrm>
            <a:off x="4449700" y="1876975"/>
            <a:ext cx="15441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7"/>
          <p:cNvSpPr/>
          <p:nvPr/>
        </p:nvSpPr>
        <p:spPr>
          <a:xfrm>
            <a:off x="3509200" y="2648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7"/>
          <p:cNvSpPr/>
          <p:nvPr/>
        </p:nvSpPr>
        <p:spPr>
          <a:xfrm>
            <a:off x="3509200" y="341907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7"/>
          <p:cNvSpPr/>
          <p:nvPr/>
        </p:nvSpPr>
        <p:spPr>
          <a:xfrm>
            <a:off x="3509200" y="4141025"/>
            <a:ext cx="1371600" cy="572700"/>
          </a:xfrm>
          <a:prstGeom prst="rect">
            <a:avLst/>
          </a:prstGeom>
          <a:noFill/>
          <a:ln w="38100" cap="flat" cmpd="sng">
            <a:solidFill>
              <a:srgbClr val="5F3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79" name="Google Shape;37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380" name="Google Shape;380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9"/>
          <p:cNvSpPr txBox="1">
            <a:spLocks noGrp="1"/>
          </p:cNvSpPr>
          <p:nvPr>
            <p:ph type="body" idx="1"/>
          </p:nvPr>
        </p:nvSpPr>
        <p:spPr>
          <a:xfrm>
            <a:off x="3117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float data type</a:t>
            </a:r>
            <a:br>
              <a:rPr lang="en" sz="1800" b="1"/>
            </a:b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score = 2.5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score.as_integer_ratio()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(5, 2)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score.upper()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Traceback (most recent call last): File "&lt;stdin&gt;", line 1, in &lt;module&gt; AttributeError: 'float' object has no attribute 'upper'</a:t>
            </a:r>
            <a:endParaRPr/>
          </a:p>
        </p:txBody>
      </p:sp>
      <p:sp>
        <p:nvSpPr>
          <p:cNvPr id="387" name="Google Shape;387;p49"/>
          <p:cNvSpPr txBox="1">
            <a:spLocks noGrp="1"/>
          </p:cNvSpPr>
          <p:nvPr>
            <p:ph type="body" idx="2"/>
          </p:nvPr>
        </p:nvSpPr>
        <p:spPr>
          <a:xfrm>
            <a:off x="4832400" y="2100050"/>
            <a:ext cx="39999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string data type</a:t>
            </a:r>
            <a:br>
              <a:rPr lang="en" sz="1800" b="1"/>
            </a:br>
            <a:br>
              <a:rPr lang="en" sz="1800" b="1"/>
            </a:b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name = 'sarah' 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name.upper()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'SARAH'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&gt;&gt;&gt; name.as_integer_ratio()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Traceback (most recent call last):   File "&lt;stdin&gt;", line 1, in &lt;module&gt; AttributeError: 'str' object has no attribute 'as_integer_ratio'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89" name="Google Shape;389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Each type of data has its own “powers.” For example, floats have extra functionality that strings don’t have (and vice versa):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96" name="Google Shape;396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Similarly, operators work differently on different data types:</a:t>
            </a:r>
            <a:endParaRPr sz="1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2 + 2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'2' + '2'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'22'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2 * 40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80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'2' * 40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'2222222222222222222222222222222222222222'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&gt;&gt;&gt; '2' + 2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Traceback (most recent call last): File "&lt;stdin&gt;", line 1, in &lt;module&gt; TypeError: can only concatenate str (not "int") to 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Operators and Data Types</a:t>
            </a:r>
            <a:endParaRPr/>
          </a:p>
        </p:txBody>
      </p:sp>
      <p:sp>
        <p:nvSpPr>
          <p:cNvPr id="402" name="Google Shape;402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lecture03/01_numbers.py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lecture03/02_strings.py	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lecture03/03_booleans.py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lecture03/04_detecting_data_types.py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lecture03/05_converting_between_datatypes.py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lecture03/06_arithmetic_operators.py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lecture03/07_assignment_operators.py</a:t>
            </a:r>
            <a:endParaRPr sz="1600"/>
          </a:p>
        </p:txBody>
      </p:sp>
      <p:sp>
        <p:nvSpPr>
          <p:cNvPr id="403" name="Google Shape;403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 Operators and Data Types</a:t>
            </a:r>
            <a:endParaRPr/>
          </a:p>
        </p:txBody>
      </p:sp>
      <p:sp>
        <p:nvSpPr>
          <p:cNvPr id="409" name="Google Shape;40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run these scripts on your own time and study what they do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they’re probably not particularly meaningful yet (since we’re not yet using them to do useful things), you will likely refer back to these scripts a little later in the quarter as a reference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-"/>
            </a:pPr>
            <a:r>
              <a:rPr lang="en"/>
              <a:t>Ask questions if you don’t understand — either in class, on Piazza (feel free to post anonymously), or in office hours</a:t>
            </a:r>
            <a:endParaRPr/>
          </a:p>
        </p:txBody>
      </p:sp>
      <p:sp>
        <p:nvSpPr>
          <p:cNvPr id="410" name="Google Shape;410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16" name="Google Shape;41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Built-in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Comments</a:t>
            </a:r>
            <a:endParaRPr/>
          </a:p>
        </p:txBody>
      </p:sp>
      <p:sp>
        <p:nvSpPr>
          <p:cNvPr id="417" name="Google Shape;417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Built-In Functions</a:t>
            </a:r>
            <a:endParaRPr/>
          </a:p>
        </p:txBody>
      </p:sp>
      <p:sp>
        <p:nvSpPr>
          <p:cNvPr id="423" name="Google Shape;423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has a number of built-in functions, which you can learn more about by reading the Python 3.x </a:t>
            </a:r>
            <a:r>
              <a:rPr lang="en" u="sng">
                <a:solidFill>
                  <a:schemeClr val="hlink"/>
                </a:solidFill>
                <a:hlinkClick r:id="rId3"/>
              </a:rPr>
              <a:t>reference guide</a:t>
            </a:r>
            <a:r>
              <a:rPr lang="en"/>
              <a:t>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Functions can take inputs (i.e. data), return results, modify a program’s state (we’ll talk more about state next week), output information, or all of the above.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lecture, we will introduce built-in functions that instantiate three of the most fundamental things that programs do: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Outputting information — </a:t>
            </a:r>
            <a:r>
              <a:rPr lang="en" sz="1600" b="1"/>
              <a:t>print()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Asking for information from a user — </a:t>
            </a:r>
            <a:r>
              <a:rPr lang="en" sz="1600" b="1"/>
              <a:t>input()</a:t>
            </a:r>
            <a:endParaRPr sz="1600"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Converting between data types — </a:t>
            </a:r>
            <a:r>
              <a:rPr lang="en" sz="1600" b="1"/>
              <a:t>int(), float(), bool(), and str()</a:t>
            </a:r>
            <a:endParaRPr sz="1600" b="1"/>
          </a:p>
        </p:txBody>
      </p:sp>
      <p:sp>
        <p:nvSpPr>
          <p:cNvPr id="424" name="Google Shape;42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4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A85A6A01-8773-5574-F9D0-F6AD32F2E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082971E7-FA09-FCCA-0AF6-6828685655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Language</a:t>
            </a:r>
            <a:endParaRPr dirty="0"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2C42DEB1-6E18-A7E8-4332-506CD85CF21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3C224C59-CEA2-D125-6364-861D522963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...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64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Outputting Information: print()</a:t>
            </a:r>
            <a:endParaRPr/>
          </a:p>
        </p:txBody>
      </p:sp>
      <p:sp>
        <p:nvSpPr>
          <p:cNvPr id="430" name="Google Shape;43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431" name="Google Shape;431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 function outputs text to the screen, and is useful for outputting the value of variables or for communicating information to your user (in the case of a text-based interface). Some notes on how to use it: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requires 0 or more positional arguments, but accepts as may as you want.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 has a variety of keyword (optional) arguments (e.g. </a:t>
            </a:r>
            <a:r>
              <a:rPr lang="en" i="1"/>
              <a:t>sep</a:t>
            </a:r>
            <a:r>
              <a:rPr lang="en"/>
              <a:t>, </a:t>
            </a:r>
            <a:r>
              <a:rPr lang="en" i="1"/>
              <a:t>end</a:t>
            </a:r>
            <a:r>
              <a:rPr lang="en"/>
              <a:t>, </a:t>
            </a:r>
            <a:r>
              <a:rPr lang="en" i="1"/>
              <a:t>file</a:t>
            </a:r>
            <a:r>
              <a:rPr lang="en"/>
              <a:t>, etc.) that allow you to further customize </a:t>
            </a:r>
            <a:r>
              <a:rPr lang="en" i="1" u="sng"/>
              <a:t>how</a:t>
            </a:r>
            <a:r>
              <a:rPr lang="en"/>
              <a:t> you want to print information.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print() does not return a value, but instead prints information to the terminal.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437" name="Google Shape;437;p56"/>
          <p:cNvSpPr txBox="1">
            <a:spLocks noGrp="1"/>
          </p:cNvSpPr>
          <p:nvPr>
            <p:ph type="body" idx="1"/>
          </p:nvPr>
        </p:nvSpPr>
        <p:spPr>
          <a:xfrm>
            <a:off x="311700" y="632625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PRINT DEMO</a:t>
            </a:r>
            <a:endParaRPr sz="3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lecture03/08_print_function.py</a:t>
            </a:r>
            <a:endParaRPr sz="3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Asking for Information: input()</a:t>
            </a:r>
            <a:endParaRPr/>
          </a:p>
        </p:txBody>
      </p:sp>
      <p:sp>
        <p:nvSpPr>
          <p:cNvPr id="443" name="Google Shape;443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built-in input() function is useful if you need your program to ask your user for information. input() prompts the user for some data, and returns what the user typed as a string, that can be stored in a variable.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can give the function an optional argument, which specifies the message that will be displayed to the user.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1600"/>
              </a:spcAft>
              <a:buSzPts val="1800"/>
              <a:buAutoNum type="arabicPeriod"/>
            </a:pPr>
            <a:r>
              <a:rPr lang="en"/>
              <a:t>If you want to treat what the user inputted as a number (or some other data type), you need to manually convert the user’s input to the correct data type.</a:t>
            </a:r>
            <a:endParaRPr/>
          </a:p>
        </p:txBody>
      </p:sp>
      <p:sp>
        <p:nvSpPr>
          <p:cNvPr id="444" name="Google Shape;44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450" name="Google Shape;450;p58"/>
          <p:cNvSpPr txBox="1">
            <a:spLocks noGrp="1"/>
          </p:cNvSpPr>
          <p:nvPr>
            <p:ph type="body" idx="1"/>
          </p:nvPr>
        </p:nvSpPr>
        <p:spPr>
          <a:xfrm>
            <a:off x="311700" y="632625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INPUT DEMO</a:t>
            </a:r>
            <a:endParaRPr sz="3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lecture03/scripts/09_input_function.py</a:t>
            </a:r>
            <a:endParaRPr sz="3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int(), float(), bool(), and string()</a:t>
            </a:r>
            <a:endParaRPr/>
          </a:p>
        </p:txBody>
      </p:sp>
      <p:sp>
        <p:nvSpPr>
          <p:cNvPr id="456" name="Google Shape;456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int(), float(), bool(), and string() are functions that convert between data types.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For instance, if you use the input() function to ask your user your for two numbers that you ultimately plan to add or multiply together, you have to remember: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 input() function will always return the user’s input as a string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Therefore, you will have to manually convert each user-specified “number” to an int() or a float() before you can do any mathematical operations on them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Remember: you have to know the data type you’re working with in order to use the various operators  </a:t>
            </a:r>
            <a:endParaRPr dirty="0"/>
          </a:p>
        </p:txBody>
      </p:sp>
      <p:sp>
        <p:nvSpPr>
          <p:cNvPr id="457" name="Google Shape;457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63" name="Google Shape;463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Constants  (values)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Reserved words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Operators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types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Built-in functions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3992"/>
              </a:buClr>
              <a:buSzPts val="1800"/>
              <a:buFont typeface="Rubik Medium"/>
              <a:buAutoNum type="arabicPeriod"/>
            </a:pPr>
            <a:r>
              <a:rPr lang="en">
                <a:solidFill>
                  <a:srgbClr val="5F3992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Comments</a:t>
            </a:r>
            <a:endParaRPr/>
          </a:p>
        </p:txBody>
      </p:sp>
      <p:sp>
        <p:nvSpPr>
          <p:cNvPr id="464" name="Google Shape;46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470" name="Google Shape;470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There are two ways to do comments. For longer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comments, please feel free to use the "docstring"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notation: three quotes at the beginning of the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comment, three quotes at the end.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22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# use the pound sign for smaller comments!</a:t>
            </a:r>
            <a:endParaRPr sz="2200">
              <a:solidFill>
                <a:srgbClr val="6A99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471" name="Google Shape;471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477" name="Google Shape;477;p62"/>
          <p:cNvSpPr txBox="1">
            <a:spLocks noGrp="1"/>
          </p:cNvSpPr>
          <p:nvPr>
            <p:ph type="body" idx="1"/>
          </p:nvPr>
        </p:nvSpPr>
        <p:spPr>
          <a:xfrm>
            <a:off x="311700" y="632625"/>
            <a:ext cx="8520600" cy="39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CONFIGURE YOUR </a:t>
            </a:r>
            <a:br>
              <a:rPr lang="en" sz="3000"/>
            </a:br>
            <a:r>
              <a:rPr lang="en" sz="3000"/>
              <a:t>PYTHON ENVIRONMENT</a:t>
            </a:r>
            <a:endParaRPr sz="3000"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INSTALLATION INSTRUCTIONS ON THE </a:t>
            </a:r>
            <a:br>
              <a:rPr lang="en" sz="1600"/>
            </a:br>
            <a:r>
              <a:rPr lang="en" sz="1600"/>
              <a:t>PART 1 of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HOMEWORK 1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8F7A1-0C20-5595-303D-33DB8CEE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516DC-5078-85DA-9B05-593267A14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12F53-3A6B-8135-291F-3369FB9FAA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807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A5C88-C768-E834-B480-5B2FD8F7E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A6935-8208-4137-0E32-13E8DAFF6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9C691E-CAF4-89E1-B656-24911AC9D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9076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E056D-8984-DEC8-30F9-FBE9DB3A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A456A-F2F7-1928-A89C-3BC8ABEF7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593967-2B54-D382-8A2B-7052A5F67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6963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59627FC0-E55B-2F4E-6C08-DFE10367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7F0DBCBF-9ACA-51D6-434F-52A7EE8725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Words / Atoms of Programming</a:t>
            </a:r>
            <a:endParaRPr/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98E8D85C-AA15-7CAA-6173-742D698123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84794C26-9573-94F6-851B-63A22B1F6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is made up of different kinds of “words” ~ atoms, which can be used to construct sentences and paragraphs (statements and code blocks). Some types of ‘words’ in Python include:</a:t>
            </a:r>
            <a:endParaRPr dirty="0"/>
          </a:p>
          <a:p>
            <a:pPr marL="18288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constants </a:t>
            </a:r>
            <a:r>
              <a:rPr lang="en" dirty="0">
                <a:solidFill>
                  <a:srgbClr val="CCCCCC"/>
                </a:solidFill>
              </a:rPr>
              <a:t>are values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variables</a:t>
            </a:r>
            <a:r>
              <a:rPr lang="en" dirty="0">
                <a:solidFill>
                  <a:srgbClr val="CCCCCC"/>
                </a:solidFill>
              </a:rPr>
              <a:t> hold things inside of them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reserved words</a:t>
            </a:r>
            <a:endParaRPr dirty="0"/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operators</a:t>
            </a:r>
            <a:r>
              <a:rPr lang="en" dirty="0">
                <a:solidFill>
                  <a:srgbClr val="CCCCCC"/>
                </a:solidFill>
              </a:rPr>
              <a:t> perform actions</a:t>
            </a:r>
            <a:endParaRPr dirty="0">
              <a:solidFill>
                <a:srgbClr val="D9D9D9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built-in functions </a:t>
            </a:r>
            <a:r>
              <a:rPr lang="en" dirty="0">
                <a:solidFill>
                  <a:srgbClr val="CCCCCC"/>
                </a:solidFill>
              </a:rPr>
              <a:t>perform actions</a:t>
            </a:r>
            <a:endParaRPr dirty="0">
              <a:solidFill>
                <a:srgbClr val="CCCCCC"/>
              </a:solidFill>
            </a:endParaRPr>
          </a:p>
          <a:p>
            <a:pPr marL="18288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modules</a:t>
            </a:r>
            <a:endParaRPr dirty="0"/>
          </a:p>
        </p:txBody>
      </p:sp>
      <p:grpSp>
        <p:nvGrpSpPr>
          <p:cNvPr id="65" name="Google Shape;65;p14">
            <a:extLst>
              <a:ext uri="{FF2B5EF4-FFF2-40B4-BE49-F238E27FC236}">
                <a16:creationId xmlns:a16="http://schemas.microsoft.com/office/drawing/2014/main" id="{70335850-AEAA-3275-9704-E12349CFF182}"/>
              </a:ext>
            </a:extLst>
          </p:cNvPr>
          <p:cNvGrpSpPr/>
          <p:nvPr/>
        </p:nvGrpSpPr>
        <p:grpSpPr>
          <a:xfrm>
            <a:off x="6093925" y="2432775"/>
            <a:ext cx="1187700" cy="1445700"/>
            <a:chOff x="5636725" y="2432775"/>
            <a:chExt cx="1187700" cy="1445700"/>
          </a:xfrm>
        </p:grpSpPr>
        <p:sp>
          <p:nvSpPr>
            <p:cNvPr id="66" name="Google Shape;66;p14">
              <a:extLst>
                <a:ext uri="{FF2B5EF4-FFF2-40B4-BE49-F238E27FC236}">
                  <a16:creationId xmlns:a16="http://schemas.microsoft.com/office/drawing/2014/main" id="{4A97716B-AD34-A517-B398-BF779F35F4C5}"/>
                </a:ext>
              </a:extLst>
            </p:cNvPr>
            <p:cNvSpPr/>
            <p:nvPr/>
          </p:nvSpPr>
          <p:spPr>
            <a:xfrm>
              <a:off x="5636725" y="2432775"/>
              <a:ext cx="224100" cy="14457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666666"/>
                </a:solidFill>
              </a:endParaRPr>
            </a:p>
          </p:txBody>
        </p:sp>
        <p:sp>
          <p:nvSpPr>
            <p:cNvPr id="67" name="Google Shape;67;p14">
              <a:extLst>
                <a:ext uri="{FF2B5EF4-FFF2-40B4-BE49-F238E27FC236}">
                  <a16:creationId xmlns:a16="http://schemas.microsoft.com/office/drawing/2014/main" id="{C9B48BE8-63B7-3992-FAC7-679C16E9114B}"/>
                </a:ext>
              </a:extLst>
            </p:cNvPr>
            <p:cNvSpPr txBox="1"/>
            <p:nvPr/>
          </p:nvSpPr>
          <p:spPr>
            <a:xfrm>
              <a:off x="6051325" y="2937025"/>
              <a:ext cx="773100" cy="39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66666"/>
                  </a:solidFill>
                  <a:latin typeface="Rubik"/>
                  <a:ea typeface="Rubik"/>
                  <a:cs typeface="Rubik"/>
                  <a:sym typeface="Rubik"/>
                </a:rPr>
                <a:t>TODAY</a:t>
              </a:r>
              <a:endParaRPr>
                <a:solidFill>
                  <a:srgbClr val="666666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4584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rthwester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6644</TotalTime>
  <Words>2571</Words>
  <Application>Microsoft Macintosh PowerPoint</Application>
  <PresentationFormat>全屏显示(16:9)</PresentationFormat>
  <Paragraphs>406</Paragraphs>
  <Slides>57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Arial</vt:lpstr>
      <vt:lpstr>Open Sans</vt:lpstr>
      <vt:lpstr>Consolas</vt:lpstr>
      <vt:lpstr>Rubik</vt:lpstr>
      <vt:lpstr>Rubik Medium</vt:lpstr>
      <vt:lpstr>Open Sans SemiBold</vt:lpstr>
      <vt:lpstr>Oswald Medium</vt:lpstr>
      <vt:lpstr>Oswald</vt:lpstr>
      <vt:lpstr>Northwestern Template</vt:lpstr>
      <vt:lpstr>Computational Thinking in Routine Activities</vt:lpstr>
      <vt:lpstr>Motivation</vt:lpstr>
      <vt:lpstr>Motivation</vt:lpstr>
      <vt:lpstr>Abstract</vt:lpstr>
      <vt:lpstr>Programming Language</vt:lpstr>
      <vt:lpstr>PowerPoint 演示文稿</vt:lpstr>
      <vt:lpstr>PowerPoint 演示文稿</vt:lpstr>
      <vt:lpstr>PowerPoint 演示文稿</vt:lpstr>
      <vt:lpstr>Understanding the Words / Atoms of Programming</vt:lpstr>
      <vt:lpstr>Outline</vt:lpstr>
      <vt:lpstr>Outline</vt:lpstr>
      <vt:lpstr>Constants ~ Values </vt:lpstr>
      <vt:lpstr>Outline</vt:lpstr>
      <vt:lpstr>Variables</vt:lpstr>
      <vt:lpstr>The Women of NASA</vt:lpstr>
      <vt:lpstr>Variables</vt:lpstr>
      <vt:lpstr>Naming Variables</vt:lpstr>
      <vt:lpstr>Naming Variables: Case Sensitivity</vt:lpstr>
      <vt:lpstr>Naming Variables</vt:lpstr>
      <vt:lpstr>Naming Variables: Snake Case</vt:lpstr>
      <vt:lpstr>Naming Variables: Mnemonic</vt:lpstr>
      <vt:lpstr>Naming Variables: Mnemonic</vt:lpstr>
      <vt:lpstr>Variables</vt:lpstr>
      <vt:lpstr>Variables</vt:lpstr>
      <vt:lpstr>Variables</vt:lpstr>
      <vt:lpstr>Outline</vt:lpstr>
      <vt:lpstr>Reserved words</vt:lpstr>
      <vt:lpstr>Reserved words</vt:lpstr>
      <vt:lpstr>Outline</vt:lpstr>
      <vt:lpstr>Operators</vt:lpstr>
      <vt:lpstr>Example 1: Evaluate this expression (operator)</vt:lpstr>
      <vt:lpstr>Example 1: Evaluate this expression (operator)</vt:lpstr>
      <vt:lpstr>Example 1: Evaluate this expression (operator)</vt:lpstr>
      <vt:lpstr>Example 1: Evaluate this expression (operator)</vt:lpstr>
      <vt:lpstr>Arithmetic Operators</vt:lpstr>
      <vt:lpstr>Operator Precedence</vt:lpstr>
      <vt:lpstr>Order of Operations</vt:lpstr>
      <vt:lpstr>Order of Operations</vt:lpstr>
      <vt:lpstr>Order of Operations</vt:lpstr>
      <vt:lpstr>Order of Operations</vt:lpstr>
      <vt:lpstr>Order of Operations</vt:lpstr>
      <vt:lpstr>Order of Operations</vt:lpstr>
      <vt:lpstr>Outline</vt:lpstr>
      <vt:lpstr>Data Types </vt:lpstr>
      <vt:lpstr>Data Types </vt:lpstr>
      <vt:lpstr>Demo: Operators and Data Types</vt:lpstr>
      <vt:lpstr>Demo: Operators and Data Types</vt:lpstr>
      <vt:lpstr>Outline</vt:lpstr>
      <vt:lpstr>Built-In Functions</vt:lpstr>
      <vt:lpstr>Outputting Information: print()</vt:lpstr>
      <vt:lpstr>PowerPoint 演示文稿</vt:lpstr>
      <vt:lpstr>Asking for Information: input()</vt:lpstr>
      <vt:lpstr>PowerPoint 演示文稿</vt:lpstr>
      <vt:lpstr>int(), float(), bool(), and string()</vt:lpstr>
      <vt:lpstr>Outline</vt:lpstr>
      <vt:lpstr>Comments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Saisyc Chiang</cp:lastModifiedBy>
  <cp:revision>13</cp:revision>
  <dcterms:modified xsi:type="dcterms:W3CDTF">2025-07-07T06:06:02Z</dcterms:modified>
</cp:coreProperties>
</file>