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6B6978C-F3DE-4F3B-AF28-89131A5D4663}">
  <a:tblStyle styleId="{06B6978C-F3DE-4F3B-AF28-89131A5D46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Ship Battle Royale 2.0</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Curtis and Jim</a:t>
            </a:r>
            <a:endParaRPr/>
          </a:p>
        </p:txBody>
      </p:sp>
      <p:sp>
        <p:nvSpPr>
          <p:cNvPr id="136" name="Shape 136"/>
          <p:cNvSpPr txBox="1"/>
          <p:nvPr>
            <p:ph idx="1" type="subTitle"/>
          </p:nvPr>
        </p:nvSpPr>
        <p:spPr>
          <a:xfrm>
            <a:off x="5560950" y="2904375"/>
            <a:ext cx="9699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 Cheese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Shape 189"/>
          <p:cNvPicPr preferRelativeResize="0"/>
          <p:nvPr/>
        </p:nvPicPr>
        <p:blipFill>
          <a:blip r:embed="rId3">
            <a:alphaModFix/>
          </a:blip>
          <a:stretch>
            <a:fillRect/>
          </a:stretch>
        </p:blipFill>
        <p:spPr>
          <a:xfrm>
            <a:off x="701040" y="152400"/>
            <a:ext cx="774192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701040" y="152400"/>
            <a:ext cx="774192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a:blip r:embed="rId3">
            <a:alphaModFix/>
          </a:blip>
          <a:stretch>
            <a:fillRect/>
          </a:stretch>
        </p:blipFill>
        <p:spPr>
          <a:xfrm>
            <a:off x="874300" y="152400"/>
            <a:ext cx="725805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Framework</a:t>
            </a:r>
            <a:endParaRPr/>
          </a:p>
        </p:txBody>
      </p:sp>
      <p:sp>
        <p:nvSpPr>
          <p:cNvPr id="142" name="Shape 1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150000"/>
              </a:lnSpc>
              <a:spcBef>
                <a:spcPts val="0"/>
              </a:spcBef>
              <a:spcAft>
                <a:spcPts val="0"/>
              </a:spcAft>
              <a:buSzPts val="1300"/>
              <a:buChar char="●"/>
            </a:pPr>
            <a:r>
              <a:rPr lang="en"/>
              <a:t>We first wanted to use ReactJS and uWebsockets. </a:t>
            </a:r>
            <a:endParaRPr/>
          </a:p>
          <a:p>
            <a:pPr indent="-304800" lvl="1" marL="914400" rtl="0">
              <a:lnSpc>
                <a:spcPct val="150000"/>
              </a:lnSpc>
              <a:spcBef>
                <a:spcPts val="0"/>
              </a:spcBef>
              <a:spcAft>
                <a:spcPts val="0"/>
              </a:spcAft>
              <a:buSzPts val="1200"/>
              <a:buChar char="○"/>
            </a:pPr>
            <a:r>
              <a:rPr lang="en" sz="1200"/>
              <a:t>I later found out creating the uWebSockets server will take up the most time on our project.</a:t>
            </a:r>
            <a:endParaRPr sz="1200"/>
          </a:p>
          <a:p>
            <a:pPr indent="-311150" lvl="0" marL="457200" rtl="0">
              <a:lnSpc>
                <a:spcPct val="150000"/>
              </a:lnSpc>
              <a:spcBef>
                <a:spcPts val="0"/>
              </a:spcBef>
              <a:spcAft>
                <a:spcPts val="0"/>
              </a:spcAft>
              <a:buSzPts val="1300"/>
              <a:buChar char="●"/>
            </a:pPr>
            <a:r>
              <a:rPr lang="en"/>
              <a:t>So we switched to purely NodeJS and Rekit, which works out fairly well for our project.</a:t>
            </a:r>
            <a:endParaRPr/>
          </a:p>
          <a:p>
            <a:pPr indent="-298450" lvl="1" marL="914400" rtl="0">
              <a:lnSpc>
                <a:spcPct val="150000"/>
              </a:lnSpc>
              <a:spcBef>
                <a:spcPts val="0"/>
              </a:spcBef>
              <a:spcAft>
                <a:spcPts val="0"/>
              </a:spcAft>
              <a:buSzPts val="1100"/>
              <a:buChar char="○"/>
            </a:pPr>
            <a:r>
              <a:rPr lang="en"/>
              <a:t>Using the Rekit environment is easy, creating a component is as easy as clicking a button.</a:t>
            </a:r>
            <a:endParaRPr/>
          </a:p>
          <a:p>
            <a:pPr indent="-298450" lvl="1" marL="914400" rtl="0">
              <a:lnSpc>
                <a:spcPct val="150000"/>
              </a:lnSpc>
              <a:spcBef>
                <a:spcPts val="0"/>
              </a:spcBef>
              <a:spcAft>
                <a:spcPts val="0"/>
              </a:spcAft>
              <a:buSzPts val="1100"/>
              <a:buChar char="○"/>
            </a:pPr>
            <a:r>
              <a:rPr lang="en" sz="1200"/>
              <a:t>Best thing since canned bread.</a:t>
            </a:r>
            <a:endParaRPr sz="1200"/>
          </a:p>
          <a:p>
            <a:pPr indent="0" lvl="0" marL="0">
              <a:spcBef>
                <a:spcPts val="160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5128525" y="3367525"/>
            <a:ext cx="2367976" cy="1775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Goal</a:t>
            </a:r>
            <a:endParaRPr/>
          </a:p>
        </p:txBody>
      </p:sp>
      <p:sp>
        <p:nvSpPr>
          <p:cNvPr id="149" name="Shape 1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nSpc>
                <a:spcPct val="200000"/>
              </a:lnSpc>
              <a:spcBef>
                <a:spcPts val="0"/>
              </a:spcBef>
              <a:spcAft>
                <a:spcPts val="0"/>
              </a:spcAft>
              <a:buSzPts val="1300"/>
              <a:buChar char="●"/>
            </a:pPr>
            <a:r>
              <a:rPr lang="en"/>
              <a:t>Fancy, flashy graphics with exploding ships and 3D rendering.</a:t>
            </a:r>
            <a:endParaRPr/>
          </a:p>
          <a:p>
            <a:pPr indent="-311150" lvl="0" marL="457200" rtl="0">
              <a:lnSpc>
                <a:spcPct val="200000"/>
              </a:lnSpc>
              <a:spcBef>
                <a:spcPts val="0"/>
              </a:spcBef>
              <a:spcAft>
                <a:spcPts val="0"/>
              </a:spcAft>
              <a:buSzPts val="1300"/>
              <a:buChar char="●"/>
            </a:pPr>
            <a:r>
              <a:rPr lang="en"/>
              <a:t>Real-time debugging with ReactJS.</a:t>
            </a:r>
            <a:endParaRPr/>
          </a:p>
          <a:p>
            <a:pPr indent="-311150" lvl="0" marL="457200" rtl="0">
              <a:lnSpc>
                <a:spcPct val="200000"/>
              </a:lnSpc>
              <a:spcBef>
                <a:spcPts val="0"/>
              </a:spcBef>
              <a:spcAft>
                <a:spcPts val="0"/>
              </a:spcAft>
              <a:buSzPts val="1300"/>
              <a:buChar char="●"/>
            </a:pPr>
            <a:r>
              <a:rPr lang="en"/>
              <a:t>A tool that will help you with </a:t>
            </a:r>
            <a:r>
              <a:rPr lang="en" u="sng"/>
              <a:t>ANY</a:t>
            </a:r>
            <a:r>
              <a:rPr lang="en"/>
              <a:t> homework, so that we can play endless hours of Ship Battle Royale.</a:t>
            </a:r>
            <a:endParaRPr/>
          </a:p>
          <a:p>
            <a:pPr indent="-311150" lvl="0" marL="457200" rtl="0">
              <a:lnSpc>
                <a:spcPct val="200000"/>
              </a:lnSpc>
              <a:spcBef>
                <a:spcPts val="0"/>
              </a:spcBef>
              <a:spcAft>
                <a:spcPts val="0"/>
              </a:spcAft>
              <a:buSzPts val="1300"/>
              <a:buChar char="●"/>
            </a:pPr>
            <a:r>
              <a:rPr lang="en"/>
              <a:t>P2P gameplay with up to 2 players!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Goal</a:t>
            </a:r>
            <a:endParaRPr/>
          </a:p>
        </p:txBody>
      </p:sp>
      <p:graphicFrame>
        <p:nvGraphicFramePr>
          <p:cNvPr id="155" name="Shape 155"/>
          <p:cNvGraphicFramePr/>
          <p:nvPr/>
        </p:nvGraphicFramePr>
        <p:xfrm>
          <a:off x="952500" y="1414800"/>
          <a:ext cx="3000000" cy="3000000"/>
        </p:xfrm>
        <a:graphic>
          <a:graphicData uri="http://schemas.openxmlformats.org/drawingml/2006/table">
            <a:tbl>
              <a:tblPr>
                <a:noFill/>
                <a:tableStyleId>{06B6978C-F3DE-4F3B-AF28-89131A5D4663}</a:tableStyleId>
              </a:tblPr>
              <a:tblGrid>
                <a:gridCol w="5107800"/>
                <a:gridCol w="2131200"/>
              </a:tblGrid>
              <a:tr h="381000">
                <a:tc>
                  <a:txBody>
                    <a:bodyPr>
                      <a:noAutofit/>
                    </a:bodyPr>
                    <a:lstStyle/>
                    <a:p>
                      <a:pPr indent="0" lvl="0" marL="0">
                        <a:spcBef>
                          <a:spcPts val="0"/>
                        </a:spcBef>
                        <a:spcAft>
                          <a:spcPts val="0"/>
                        </a:spcAft>
                        <a:buNone/>
                      </a:pPr>
                      <a:r>
                        <a:rPr b="1" lang="en">
                          <a:solidFill>
                            <a:srgbClr val="FFFFFF"/>
                          </a:solidFill>
                        </a:rPr>
                        <a:t>User Stories</a:t>
                      </a:r>
                      <a:endParaRPr b="1">
                        <a:solidFill>
                          <a:srgbClr val="FFFFFF"/>
                        </a:solidFill>
                      </a:endParaRPr>
                    </a:p>
                  </a:txBody>
                  <a:tcPr marT="91425" marB="91425" marR="91425" marL="91425"/>
                </a:tc>
                <a:tc>
                  <a:txBody>
                    <a:bodyPr>
                      <a:noAutofit/>
                    </a:bodyPr>
                    <a:lstStyle/>
                    <a:p>
                      <a:pPr indent="0" lvl="0" marL="0">
                        <a:spcBef>
                          <a:spcPts val="0"/>
                        </a:spcBef>
                        <a:spcAft>
                          <a:spcPts val="0"/>
                        </a:spcAft>
                        <a:buNone/>
                      </a:pPr>
                      <a:r>
                        <a:rPr b="1" lang="en">
                          <a:solidFill>
                            <a:srgbClr val="FFFFFF"/>
                          </a:solidFill>
                        </a:rPr>
                        <a:t>Difficulty (in points/10)</a:t>
                      </a:r>
                      <a:endParaRPr b="1">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Neat and usable UI</a:t>
                      </a:r>
                      <a:endParaRPr>
                        <a:solidFill>
                          <a:srgbClr val="FFFFFF"/>
                        </a:solidFill>
                      </a:endParaRPr>
                    </a:p>
                  </a:txBody>
                  <a:tcPr marT="91425" marB="91425" marR="91425" marL="91425"/>
                </a:tc>
                <a:tc>
                  <a:txBody>
                    <a:bodyPr>
                      <a:noAutofit/>
                    </a:bodyPr>
                    <a:lstStyle/>
                    <a:p>
                      <a:pPr indent="0" lvl="0" marL="0" algn="r">
                        <a:spcBef>
                          <a:spcPts val="0"/>
                        </a:spcBef>
                        <a:spcAft>
                          <a:spcPts val="0"/>
                        </a:spcAft>
                        <a:buNone/>
                      </a:pPr>
                      <a:r>
                        <a:rPr lang="en">
                          <a:solidFill>
                            <a:srgbClr val="FFFFFF"/>
                          </a:solidFill>
                        </a:rPr>
                        <a:t>4</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Be able to play anywhere</a:t>
                      </a:r>
                      <a:endParaRPr>
                        <a:solidFill>
                          <a:srgbClr val="FFFFFF"/>
                        </a:solidFill>
                      </a:endParaRPr>
                    </a:p>
                  </a:txBody>
                  <a:tcPr marT="91425" marB="91425" marR="91425" marL="91425"/>
                </a:tc>
                <a:tc>
                  <a:txBody>
                    <a:bodyPr>
                      <a:noAutofit/>
                    </a:bodyPr>
                    <a:lstStyle/>
                    <a:p>
                      <a:pPr indent="0" lvl="0" marL="0" algn="r">
                        <a:spcBef>
                          <a:spcPts val="0"/>
                        </a:spcBef>
                        <a:spcAft>
                          <a:spcPts val="0"/>
                        </a:spcAft>
                        <a:buNone/>
                      </a:pPr>
                      <a:r>
                        <a:rPr lang="en">
                          <a:solidFill>
                            <a:srgbClr val="FFFFFF"/>
                          </a:solidFill>
                        </a:rPr>
                        <a:t>3</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Vs. Multiplayer or vs. COM</a:t>
                      </a:r>
                      <a:endParaRPr>
                        <a:solidFill>
                          <a:srgbClr val="FFFFFF"/>
                        </a:solidFill>
                      </a:endParaRPr>
                    </a:p>
                  </a:txBody>
                  <a:tcPr marT="91425" marB="91425" marR="91425" marL="91425"/>
                </a:tc>
                <a:tc>
                  <a:txBody>
                    <a:bodyPr>
                      <a:noAutofit/>
                    </a:bodyPr>
                    <a:lstStyle/>
                    <a:p>
                      <a:pPr indent="0" lvl="0" marL="0" algn="r">
                        <a:spcBef>
                          <a:spcPts val="0"/>
                        </a:spcBef>
                        <a:spcAft>
                          <a:spcPts val="0"/>
                        </a:spcAft>
                        <a:buNone/>
                      </a:pPr>
                      <a:r>
                        <a:rPr lang="en">
                          <a:solidFill>
                            <a:srgbClr val="FFFFFF"/>
                          </a:solidFill>
                        </a:rPr>
                        <a:t>6</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Place ships easily</a:t>
                      </a:r>
                      <a:endParaRPr>
                        <a:solidFill>
                          <a:srgbClr val="FFFFFF"/>
                        </a:solidFill>
                      </a:endParaRPr>
                    </a:p>
                  </a:txBody>
                  <a:tcPr marT="91425" marB="91425" marR="91425" marL="91425"/>
                </a:tc>
                <a:tc>
                  <a:txBody>
                    <a:bodyPr>
                      <a:noAutofit/>
                    </a:bodyPr>
                    <a:lstStyle/>
                    <a:p>
                      <a:pPr indent="0" lvl="0" marL="0" algn="r">
                        <a:spcBef>
                          <a:spcPts val="0"/>
                        </a:spcBef>
                        <a:spcAft>
                          <a:spcPts val="0"/>
                        </a:spcAft>
                        <a:buNone/>
                      </a:pPr>
                      <a:r>
                        <a:rPr lang="en">
                          <a:solidFill>
                            <a:srgbClr val="FFFFFF"/>
                          </a:solidFill>
                        </a:rPr>
                        <a:t>8</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Beautiful graphics and sfx</a:t>
                      </a:r>
                      <a:endParaRPr>
                        <a:solidFill>
                          <a:srgbClr val="FFFFFF"/>
                        </a:solidFill>
                      </a:endParaRPr>
                    </a:p>
                  </a:txBody>
                  <a:tcPr marT="91425" marB="91425" marR="91425" marL="91425"/>
                </a:tc>
                <a:tc>
                  <a:txBody>
                    <a:bodyPr>
                      <a:noAutofit/>
                    </a:bodyPr>
                    <a:lstStyle/>
                    <a:p>
                      <a:pPr indent="0" lvl="0" marL="0" algn="r">
                        <a:spcBef>
                          <a:spcPts val="0"/>
                        </a:spcBef>
                        <a:spcAft>
                          <a:spcPts val="0"/>
                        </a:spcAft>
                        <a:buNone/>
                      </a:pPr>
                      <a:r>
                        <a:rPr lang="en">
                          <a:solidFill>
                            <a:srgbClr val="FFFFFF"/>
                          </a:solidFill>
                        </a:rPr>
                        <a:t>9</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FFFFF"/>
                          </a:solidFill>
                        </a:rPr>
                        <a:t>Does your homework so you have more time for Ship Battle Royale 2.0 </a:t>
                      </a:r>
                      <a:r>
                        <a:rPr lang="en" sz="800">
                          <a:solidFill>
                            <a:srgbClr val="FFFFFF"/>
                          </a:solidFill>
                        </a:rPr>
                        <a:t>w/ cheese</a:t>
                      </a:r>
                      <a:endParaRPr sz="800">
                        <a:solidFill>
                          <a:srgbClr val="FFFFFF"/>
                        </a:solidFill>
                      </a:endParaRPr>
                    </a:p>
                  </a:txBody>
                  <a:tcPr marT="91425" marB="91425" marR="91425" marL="91425"/>
                </a:tc>
                <a:tc>
                  <a:txBody>
                    <a:bodyPr>
                      <a:noAutofit/>
                    </a:bodyPr>
                    <a:lstStyle/>
                    <a:p>
                      <a:pPr indent="0" lvl="0" marL="0" algn="r">
                        <a:spcBef>
                          <a:spcPts val="0"/>
                        </a:spcBef>
                        <a:spcAft>
                          <a:spcPts val="0"/>
                        </a:spcAft>
                        <a:buNone/>
                      </a:pPr>
                      <a:r>
                        <a:rPr lang="en">
                          <a:solidFill>
                            <a:srgbClr val="FFFFFF"/>
                          </a:solidFill>
                        </a:rPr>
                        <a:t>1</a:t>
                      </a:r>
                      <a:endParaRPr>
                        <a:solidFill>
                          <a:srgbClr val="FFFFFF"/>
                        </a:solidFill>
                      </a:endParaRPr>
                    </a:p>
                  </a:txBody>
                  <a:tcPr marT="91425" marB="91425" marR="91425" marL="91425"/>
                </a:tc>
              </a:tr>
            </a:tbl>
          </a:graphicData>
        </a:graphic>
      </p:graphicFrame>
      <p:sp>
        <p:nvSpPr>
          <p:cNvPr id="156" name="Shape 156"/>
          <p:cNvSpPr txBox="1"/>
          <p:nvPr/>
        </p:nvSpPr>
        <p:spPr>
          <a:xfrm>
            <a:off x="1115250" y="996400"/>
            <a:ext cx="7403400" cy="68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As seen on Github:</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We’ve gone through many different versions</a:t>
            </a:r>
            <a:endParaRPr/>
          </a:p>
        </p:txBody>
      </p:sp>
      <p:sp>
        <p:nvSpPr>
          <p:cNvPr id="162" name="Shape 1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a:lnSpc>
                <a:spcPct val="200000"/>
              </a:lnSpc>
              <a:spcBef>
                <a:spcPts val="0"/>
              </a:spcBef>
              <a:spcAft>
                <a:spcPts val="0"/>
              </a:spcAft>
              <a:buSzPts val="1300"/>
              <a:buChar char="●"/>
            </a:pPr>
            <a:r>
              <a:rPr lang="en"/>
              <a:t>Through failure and experience, we finally narrowed down to have a simple interface.</a:t>
            </a:r>
            <a:endParaRPr/>
          </a:p>
          <a:p>
            <a:pPr indent="-311150" lvl="0" marL="457200" rtl="0">
              <a:lnSpc>
                <a:spcPct val="200000"/>
              </a:lnSpc>
              <a:spcBef>
                <a:spcPts val="0"/>
              </a:spcBef>
              <a:spcAft>
                <a:spcPts val="0"/>
              </a:spcAft>
              <a:buSzPts val="1300"/>
              <a:buChar char="●"/>
            </a:pPr>
            <a:r>
              <a:rPr lang="en"/>
              <a:t>Tests were failing from unknown errors.</a:t>
            </a:r>
            <a:endParaRPr/>
          </a:p>
          <a:p>
            <a:pPr indent="-311150" lvl="0" marL="457200" rtl="0">
              <a:lnSpc>
                <a:spcPct val="200000"/>
              </a:lnSpc>
              <a:spcBef>
                <a:spcPts val="0"/>
              </a:spcBef>
              <a:spcAft>
                <a:spcPts val="0"/>
              </a:spcAft>
              <a:buSzPts val="1300"/>
              <a:buChar char="●"/>
            </a:pPr>
            <a:r>
              <a:rPr lang="en"/>
              <a:t>Pages failing to load due to errors from calling &lt;div&gt; tags.</a:t>
            </a:r>
            <a:endParaRPr/>
          </a:p>
          <a:p>
            <a:pPr indent="-311150" lvl="0" marL="457200" rtl="0">
              <a:lnSpc>
                <a:spcPct val="200000"/>
              </a:lnSpc>
              <a:spcBef>
                <a:spcPts val="0"/>
              </a:spcBef>
              <a:spcAft>
                <a:spcPts val="0"/>
              </a:spcAft>
              <a:buSzPts val="1300"/>
              <a:buChar char="●"/>
            </a:pPr>
            <a:r>
              <a:rPr lang="en"/>
              <a:t>Didn’t want to deal with the errors at the time, so we started fresh from the beginning.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Thoughts (Jim)</a:t>
            </a:r>
            <a:endParaRPr/>
          </a:p>
        </p:txBody>
      </p:sp>
      <p:sp>
        <p:nvSpPr>
          <p:cNvPr id="168" name="Shape 16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a:spcBef>
                <a:spcPts val="0"/>
              </a:spcBef>
              <a:spcAft>
                <a:spcPts val="0"/>
              </a:spcAft>
              <a:buSzPts val="1300"/>
              <a:buChar char="●"/>
            </a:pPr>
            <a:r>
              <a:rPr lang="en"/>
              <a:t>It was like a step-by-step guide on how to get crazy in less than a month.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Thoughts (Curtis)</a:t>
            </a:r>
            <a:endParaRPr/>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Paired programming was a great learning experience for things we didn’t know</a:t>
            </a:r>
            <a:endParaRPr/>
          </a:p>
          <a:p>
            <a:pPr indent="-298450" lvl="1" marL="914400" rtl="0">
              <a:spcBef>
                <a:spcPts val="0"/>
              </a:spcBef>
              <a:spcAft>
                <a:spcPts val="0"/>
              </a:spcAft>
              <a:buSzPts val="1100"/>
              <a:buChar char="○"/>
            </a:pPr>
            <a:r>
              <a:rPr lang="en"/>
              <a:t>Not so great when neither of us understand what is broken and why.</a:t>
            </a:r>
            <a:endParaRPr/>
          </a:p>
          <a:p>
            <a:pPr indent="-311150" lvl="0" marL="457200" rtl="0">
              <a:spcBef>
                <a:spcPts val="0"/>
              </a:spcBef>
              <a:spcAft>
                <a:spcPts val="0"/>
              </a:spcAft>
              <a:buSzPts val="1300"/>
              <a:buChar char="●"/>
            </a:pPr>
            <a:r>
              <a:rPr lang="en"/>
              <a:t>Test driven development turned out  to be more of a </a:t>
            </a:r>
            <a:r>
              <a:rPr lang="en"/>
              <a:t>hindrance</a:t>
            </a:r>
            <a:r>
              <a:rPr lang="en"/>
              <a:t> in our case</a:t>
            </a:r>
            <a:endParaRPr/>
          </a:p>
          <a:p>
            <a:pPr indent="-298450" lvl="1" marL="914400" rtl="0">
              <a:spcBef>
                <a:spcPts val="0"/>
              </a:spcBef>
              <a:spcAft>
                <a:spcPts val="0"/>
              </a:spcAft>
              <a:buSzPts val="1100"/>
              <a:buChar char="○"/>
            </a:pPr>
            <a:r>
              <a:rPr lang="en"/>
              <a:t>I blame the framework we had for testing as it was able to somehow make changes to the code it wasn’t supposed to in places we couldn’t find, causing us to have to refresh the project.</a:t>
            </a:r>
            <a:endParaRPr/>
          </a:p>
          <a:p>
            <a:pPr indent="-311150" lvl="0" marL="457200" rtl="0">
              <a:spcBef>
                <a:spcPts val="0"/>
              </a:spcBef>
              <a:spcAft>
                <a:spcPts val="0"/>
              </a:spcAft>
              <a:buSzPts val="1300"/>
              <a:buChar char="●"/>
            </a:pPr>
            <a:r>
              <a:rPr lang="en"/>
              <a:t>Our achilles heel was infrequency of pushing to the repo</a:t>
            </a:r>
            <a:endParaRPr/>
          </a:p>
          <a:p>
            <a:pPr indent="-298450" lvl="1" marL="914400" rtl="0">
              <a:spcBef>
                <a:spcPts val="0"/>
              </a:spcBef>
              <a:spcAft>
                <a:spcPts val="0"/>
              </a:spcAft>
              <a:buSzPts val="1100"/>
              <a:buChar char="○"/>
            </a:pPr>
            <a:r>
              <a:rPr lang="en"/>
              <a:t>Had we pushed more often we could have avoided refreshing the project due to unsolvable errors. Lesson learned.</a:t>
            </a:r>
            <a:endParaRPr/>
          </a:p>
          <a:p>
            <a:pPr indent="-311150" lvl="0" marL="457200" rtl="0">
              <a:spcBef>
                <a:spcPts val="0"/>
              </a:spcBef>
              <a:spcAft>
                <a:spcPts val="0"/>
              </a:spcAft>
              <a:buSzPts val="1300"/>
              <a:buChar char="●"/>
            </a:pPr>
            <a:r>
              <a:rPr lang="en"/>
              <a:t>Total approx. man hours : 15</a:t>
            </a:r>
            <a:endParaRPr/>
          </a:p>
          <a:p>
            <a:pPr indent="-298450" lvl="1" marL="914400" rtl="0">
              <a:spcBef>
                <a:spcPts val="0"/>
              </a:spcBef>
              <a:spcAft>
                <a:spcPts val="0"/>
              </a:spcAft>
              <a:buSzPts val="1100"/>
              <a:buChar char="○"/>
            </a:pPr>
            <a:r>
              <a:rPr lang="en"/>
              <a:t>A lot of my time was spent learning a foreign language and becoming literate in the shortest time possible. Use more familiar languages for individual projects, another lesson learned.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Portfolio samples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701040" y="152400"/>
            <a:ext cx="774192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