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0" r:id="rId3"/>
    <p:sldId id="292" r:id="rId4"/>
    <p:sldId id="291" r:id="rId5"/>
    <p:sldId id="293" r:id="rId6"/>
    <p:sldId id="294" r:id="rId7"/>
    <p:sldId id="296" r:id="rId8"/>
    <p:sldId id="305" r:id="rId9"/>
    <p:sldId id="298" r:id="rId10"/>
    <p:sldId id="300" r:id="rId11"/>
    <p:sldId id="297" r:id="rId12"/>
    <p:sldId id="301" r:id="rId13"/>
    <p:sldId id="303" r:id="rId14"/>
    <p:sldId id="302" r:id="rId15"/>
    <p:sldId id="304" r:id="rId16"/>
    <p:sldId id="295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60"/>
  </p:normalViewPr>
  <p:slideViewPr>
    <p:cSldViewPr>
      <p:cViewPr varScale="1">
        <p:scale>
          <a:sx n="118" d="100"/>
          <a:sy n="118" d="100"/>
        </p:scale>
        <p:origin x="-2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74219-392F-754F-9DBF-C1B40D408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8B491-B39D-E24C-8078-234894D13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5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4935A56-E35A-FF4D-9758-1F43A4C536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B650-5352-EB47-9E5C-885395E68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82D9C-995B-E543-9106-EB8AA1416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A1992-ECE8-9E48-B664-E57ADDB28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1232D-6087-1A40-8BC5-6521C57DF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7DE60-BA07-5F47-92A9-F7E4E9D52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C6D63-F750-3746-A4D4-375737E8A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C91EE-C8FC-304D-88AC-52CF7B3F8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9C20B-1216-9245-B1C5-DDEE384CD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FB529-5730-5F46-BA65-330327493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7E19-DF45-954B-AFFA-AAC1FB931C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6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19 Jan 2017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 202 Spring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FA86DA-D2EE-C74C-98DF-A89709BF72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.arizona.edu/~rubinson/copyright_violations/Go_To_Considered_Harmful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oding_conventions" TargetMode="External"/><Relationship Id="rId3" Type="http://schemas.openxmlformats.org/officeDocument/2006/relationships/hyperlink" Target="http://en.wikipedia.org/wiki/Indent_sty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Structures in C++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Thursday, January 19,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sz="1600" dirty="0" smtClean="0"/>
              <a:t>2017 </a:t>
            </a:r>
            <a:r>
              <a:rPr lang="en-US" dirty="0" smtClean="0"/>
              <a:t>Chris </a:t>
            </a:r>
            <a:r>
              <a:rPr lang="en-US" dirty="0"/>
              <a:t>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… while loops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do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statement;</a:t>
            </a:r>
            <a:br>
              <a:rPr lang="en-US" i="1"/>
            </a:br>
            <a:r>
              <a:rPr lang="en-US"/>
              <a:t>while (</a:t>
            </a:r>
            <a:r>
              <a:rPr lang="en-US" i="1"/>
              <a:t>condition</a:t>
            </a:r>
            <a:r>
              <a:rPr lang="en-US"/>
              <a:t>);</a:t>
            </a:r>
          </a:p>
          <a:p>
            <a:pPr lvl="1"/>
            <a:r>
              <a:rPr lang="en-US"/>
              <a:t>It can be a compound statement.</a:t>
            </a:r>
          </a:p>
          <a:p>
            <a:pPr lvl="1"/>
            <a:r>
              <a:rPr lang="en-US"/>
              <a:t>It always runs at least once.</a:t>
            </a:r>
          </a:p>
          <a:p>
            <a:pPr lvl="1"/>
            <a:r>
              <a:rPr lang="en-US"/>
              <a:t>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forget to make sure </a:t>
            </a:r>
            <a:r>
              <a:rPr lang="en-US" i="1"/>
              <a:t>something</a:t>
            </a:r>
            <a:r>
              <a:rPr lang="en-US"/>
              <a:t> in your loop updates the test expression.</a:t>
            </a:r>
          </a:p>
          <a:p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do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"Hi! #"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x--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}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(x&gt;0);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for(</a:t>
            </a:r>
            <a:r>
              <a:rPr lang="en-US" i="1"/>
              <a:t>initialization</a:t>
            </a:r>
            <a:r>
              <a:rPr lang="en-US"/>
              <a:t>; </a:t>
            </a:r>
            <a:r>
              <a:rPr lang="en-US" i="1"/>
              <a:t>condition</a:t>
            </a:r>
            <a:r>
              <a:rPr lang="en-US"/>
              <a:t>; </a:t>
            </a:r>
            <a:r>
              <a:rPr lang="en-US" i="1"/>
              <a:t>increment</a:t>
            </a:r>
            <a:r>
              <a:rPr lang="en-US"/>
              <a:t>)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statement</a:t>
            </a:r>
            <a:r>
              <a:rPr lang="en-US"/>
              <a:t>;</a:t>
            </a:r>
          </a:p>
          <a:p>
            <a:pPr lvl="1"/>
            <a:r>
              <a:rPr lang="en-US"/>
              <a:t>You can leave out any or every part.</a:t>
            </a:r>
          </a:p>
          <a:p>
            <a:pPr lvl="1"/>
            <a:r>
              <a:rPr lang="en-US"/>
              <a:t>The statement can be a compound statement.</a:t>
            </a:r>
          </a:p>
          <a:p>
            <a:pPr lvl="1"/>
            <a:r>
              <a:rPr lang="en-US"/>
              <a:t>You can declare variables in the initialization part.</a:t>
            </a:r>
          </a:p>
          <a:p>
            <a:pPr lvl="1"/>
            <a:r>
              <a:rPr lang="en-US"/>
              <a:t>You can use the comma operator to do more than one thing in any part.</a:t>
            </a:r>
          </a:p>
          <a:p>
            <a:pPr lvl="1"/>
            <a:r>
              <a:rPr lang="en-US"/>
              <a:t>Most programmers prefer this loop for everything.</a:t>
            </a:r>
          </a:p>
          <a:p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ii=0; ii&lt;10; ++ii)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cout &lt;&lt; ii &lt;&lt; endl;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Yes, Virginia, there is a goto!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label: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goto label;</a:t>
            </a:r>
          </a:p>
          <a:p>
            <a:pPr lvl="1"/>
            <a:r>
              <a:rPr lang="en-US"/>
              <a:t>You can put a label </a:t>
            </a:r>
            <a:r>
              <a:rPr lang="en-US" i="1"/>
              <a:t>anywhere</a:t>
            </a:r>
            <a:r>
              <a:rPr lang="en-US"/>
              <a:t>.</a:t>
            </a:r>
          </a:p>
          <a:p>
            <a:pPr lvl="1"/>
            <a:r>
              <a:rPr lang="en-US"/>
              <a:t>You can </a:t>
            </a:r>
            <a:r>
              <a:rPr lang="en-US" i="1"/>
              <a:t>goto</a:t>
            </a:r>
            <a:r>
              <a:rPr lang="en-US"/>
              <a:t> any label from anywhere.</a:t>
            </a:r>
          </a:p>
          <a:p>
            <a:pPr lvl="1"/>
            <a:r>
              <a:rPr lang="en-US"/>
              <a:t>They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very dangerous, and cause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spaghetti code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Famously, in 1968 Edsger Dijkstra wrote a short but very influential article titled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hlinkClick r:id="rId2"/>
              </a:rPr>
              <a:t>Go To Statement Considered Harmful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553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"How you doin?\n"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goto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X;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"You talkin to me?  Hey, you talkin to ME!?\n"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X: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"Anyway, gotta go.\n"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break;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 breaks out of whatever loop (while, do … while, or for) or switch statement it is encountered in.</a:t>
            </a:r>
          </a:p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continue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 jumps to the beginning of a while or do…while loop. In a for loop, it executes the increment part, </a:t>
            </a:r>
            <a:r>
              <a:rPr lang="en-US" i="1"/>
              <a:t>then</a:t>
            </a:r>
            <a:r>
              <a:rPr lang="en-US"/>
              <a:t> jumps to the beginning.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for loops to while loops and vice versa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is almost no difference between: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(A;B;C)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{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D;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}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endParaRPr lang="en-US">
              <a:latin typeface="Monaco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Monaco" charset="0"/>
              </a:rPr>
              <a:t>and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A;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(B)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{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D;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C;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}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Differences (only two I know of, both minor)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One is if D; contains a 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continue;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statement. (Do you see why?)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Another is the scope of variables declared in A;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conventions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Wikipedia article on </a:t>
            </a:r>
            <a:r>
              <a:rPr lang="en-US" dirty="0">
                <a:hlinkClick r:id="rId2"/>
              </a:rPr>
              <a:t>Coding Conventions</a:t>
            </a:r>
            <a:endParaRPr lang="en-US" dirty="0"/>
          </a:p>
          <a:p>
            <a:r>
              <a:rPr lang="en-US" dirty="0"/>
              <a:t>For this class, things you </a:t>
            </a:r>
            <a:r>
              <a:rPr lang="en-US" i="1" dirty="0"/>
              <a:t>must</a:t>
            </a:r>
            <a:r>
              <a:rPr lang="en-US" dirty="0"/>
              <a:t> do:</a:t>
            </a:r>
          </a:p>
          <a:p>
            <a:pPr lvl="1"/>
            <a:r>
              <a:rPr lang="en-US" dirty="0"/>
              <a:t>Do not use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using namespace xxx;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Classes and other </a:t>
            </a:r>
            <a:r>
              <a:rPr lang="en-US" dirty="0" smtClean="0"/>
              <a:t>user defined types </a:t>
            </a:r>
            <a:r>
              <a:rPr lang="en-US" dirty="0"/>
              <a:t>start with capital letters.</a:t>
            </a:r>
          </a:p>
          <a:p>
            <a:pPr lvl="1"/>
            <a:r>
              <a:rPr lang="en-US" dirty="0"/>
              <a:t>Constants are all capitals.</a:t>
            </a:r>
          </a:p>
          <a:p>
            <a:pPr lvl="1"/>
            <a:r>
              <a:rPr lang="en-US" dirty="0"/>
              <a:t>Functions and variables start with lowercase letters.</a:t>
            </a:r>
          </a:p>
          <a:p>
            <a:pPr lvl="1"/>
            <a:r>
              <a:rPr lang="en-US" dirty="0"/>
              <a:t>Identifiers with more than one word have subsequent words capitalized (</a:t>
            </a:r>
            <a:r>
              <a:rPr lang="en-US" dirty="0" err="1"/>
              <a:t>camelCase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Use good identifier names. They should describe exactly what they do.</a:t>
            </a:r>
          </a:p>
          <a:p>
            <a:pPr lvl="1"/>
            <a:r>
              <a:rPr lang="en-US" dirty="0"/>
              <a:t>Consistently use one of the common </a:t>
            </a:r>
            <a:r>
              <a:rPr lang="en-US" dirty="0">
                <a:hlinkClick r:id="rId3"/>
              </a:rPr>
              <a:t>indentation styles</a:t>
            </a:r>
            <a:r>
              <a:rPr lang="en-US" dirty="0"/>
              <a:t>. (There are others not listed in this article.)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Duff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Device</a:t>
            </a:r>
          </a:p>
        </p:txBody>
      </p:sp>
      <p:sp>
        <p:nvSpPr>
          <p:cNvPr id="12390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3276600"/>
          </a:xfrm>
          <a:noFill/>
          <a:ln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n=(count+7)/8;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(count%8)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{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0: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{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7: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6: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5: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4: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3: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2: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1: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       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} </a:t>
            </a:r>
            <a:r>
              <a:rPr lang="en-US" sz="1400" b="1" dirty="0" smtClean="0">
                <a:solidFill>
                  <a:srgbClr val="7F0055"/>
                </a:solidFill>
                <a:latin typeface="Monaco" charset="0"/>
              </a:rPr>
              <a:t>while 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--n&gt;0);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  /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/see Wikipedia for more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(from CS 201)</a:t>
            </a:r>
            <a:br>
              <a:rPr lang="en-US"/>
            </a:br>
            <a:r>
              <a:rPr lang="en-US"/>
              <a:t>C++ Control Structures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C++ has a wide variety of ways to control the flow of a program</a:t>
            </a:r>
          </a:p>
          <a:p>
            <a:r>
              <a:rPr lang="en-US" dirty="0"/>
              <a:t>if and if/else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function calls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 … while loops</a:t>
            </a:r>
          </a:p>
          <a:p>
            <a:r>
              <a:rPr lang="en-US" dirty="0"/>
              <a:t>for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exceptions</a:t>
            </a: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(!)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using namespace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std;</a:t>
            </a:r>
          </a:p>
          <a:p>
            <a:pPr lvl="1"/>
            <a:r>
              <a:rPr lang="en-US" sz="2000"/>
              <a:t>Imports every identifier from the std namespace.</a:t>
            </a:r>
            <a:endParaRPr lang="en-US">
              <a:latin typeface="Monaco" charset="0"/>
            </a:endParaRPr>
          </a:p>
          <a:p>
            <a:r>
              <a:rPr lang="en-US"/>
              <a:t>What happens if you use a variable name that is also something in namespace std?</a:t>
            </a:r>
          </a:p>
          <a:p>
            <a:r>
              <a:rPr lang="en-US"/>
              <a:t>Even worse, what happens if they put a </a:t>
            </a:r>
            <a:r>
              <a:rPr lang="en-US" i="1"/>
              <a:t>new</a:t>
            </a:r>
            <a:r>
              <a:rPr lang="en-US"/>
              <a:t> symbol in namespace std that conflicts with an identifier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ve used?</a:t>
            </a:r>
          </a:p>
          <a:p>
            <a:r>
              <a:rPr lang="en-US"/>
              <a:t>Instead, you should write code like this: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This imports </a:t>
            </a:r>
            <a:r>
              <a:rPr lang="en-US" i="1"/>
              <a:t>only</a:t>
            </a:r>
            <a:r>
              <a:rPr lang="en-US"/>
              <a:t> the identifiers you specify.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581400" y="4737100"/>
            <a:ext cx="30003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200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19200" y="3581400"/>
            <a:ext cx="4572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&lt;iostream&gt;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std::endl;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std::cout;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std::cin;</a:t>
            </a:r>
            <a:endParaRPr lang="en-US">
              <a:latin typeface="Monaco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and if/else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or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Things to know:</a:t>
            </a:r>
          </a:p>
          <a:p>
            <a:pPr lvl="1"/>
            <a:r>
              <a:rPr lang="en-US"/>
              <a:t>Statements can be </a:t>
            </a:r>
            <a:r>
              <a:rPr lang="en-US" i="1"/>
              <a:t>compound statements</a:t>
            </a:r>
            <a:r>
              <a:rPr lang="en-US"/>
              <a:t> in curly braces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Dangling else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2"/>
            <a:r>
              <a:rPr lang="en-US"/>
              <a:t>Else statements </a:t>
            </a:r>
            <a:r>
              <a:rPr lang="en-US" i="1"/>
              <a:t>always</a:t>
            </a:r>
            <a:r>
              <a:rPr lang="en-US"/>
              <a:t> attach to the </a:t>
            </a:r>
            <a:r>
              <a:rPr lang="en-US" i="1"/>
              <a:t>closest</a:t>
            </a:r>
            <a:r>
              <a:rPr lang="en-US"/>
              <a:t> unmatched if statement.</a:t>
            </a:r>
          </a:p>
          <a:p>
            <a:pPr lvl="1"/>
            <a:r>
              <a:rPr lang="en-US"/>
              <a:t>You can test </a:t>
            </a:r>
            <a:r>
              <a:rPr lang="en-US" i="1"/>
              <a:t>cin</a:t>
            </a:r>
            <a:r>
              <a:rPr lang="en-US"/>
              <a:t> or </a:t>
            </a:r>
            <a:r>
              <a:rPr lang="en-US" i="1"/>
              <a:t>cout</a:t>
            </a:r>
            <a:r>
              <a:rPr lang="en-US"/>
              <a:t> in an if (actually, in any expression) to see if it worked the last time it was called!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75438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statement;</a:t>
            </a:r>
            <a:endParaRPr lang="en-US" sz="1400">
              <a:latin typeface="Monaco" charset="0"/>
            </a:endParaRPr>
          </a:p>
          <a:p>
            <a:pPr algn="l"/>
            <a:endParaRPr lang="en-US" sz="140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7543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statement;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else</a:t>
            </a:r>
          </a:p>
          <a:p>
            <a:pPr algn="l"/>
            <a:r>
              <a:rPr lang="en-US" sz="1400">
                <a:latin typeface="Monaco" charset="0"/>
              </a:rPr>
              <a:t>   statement;</a:t>
            </a:r>
          </a:p>
          <a:p>
            <a:pPr algn="l"/>
            <a:endParaRPr lang="en-US" sz="1400">
              <a:solidFill>
                <a:srgbClr val="000000"/>
              </a:solidFill>
              <a:latin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67818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1: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"one"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2: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"two"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3: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"three"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"something else"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</a:t>
            </a:r>
            <a:br>
              <a:rPr lang="en-US"/>
            </a:br>
            <a:r>
              <a:rPr lang="en-US"/>
              <a:t>Things to know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 must evaluate to an int</a:t>
            </a:r>
          </a:p>
          <a:p>
            <a:r>
              <a:rPr lang="en-US"/>
              <a:t>Switch will fall through case labels, it only stops when it hits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break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default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case is optional, but you should probably always include it.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pPr lvl="1">
              <a:buFont typeface="Wingdings" charset="0"/>
              <a:buNone/>
            </a:pPr>
            <a:endParaRPr lang="en-US" dirty="0"/>
          </a:p>
          <a:p>
            <a:r>
              <a:rPr lang="en-US" dirty="0"/>
              <a:t>Things to know</a:t>
            </a:r>
          </a:p>
          <a:p>
            <a:pPr lvl="1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forget the ()</a:t>
            </a:r>
            <a:r>
              <a:rPr lang="en-US" dirty="0" smtClean="0"/>
              <a:t>s when you call a function. </a:t>
            </a:r>
            <a:r>
              <a:rPr lang="en-US" dirty="0"/>
              <a:t>(But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  <a:r>
              <a:rPr lang="en-US" dirty="0" smtClean="0"/>
              <a:t>syntactically legal </a:t>
            </a:r>
            <a:r>
              <a:rPr lang="en-US" dirty="0"/>
              <a:t>to leave them out! What happens?)</a:t>
            </a:r>
          </a:p>
          <a:p>
            <a:pPr lvl="1"/>
            <a:r>
              <a:rPr lang="en-US" dirty="0"/>
              <a:t>main() is really a function too!</a:t>
            </a:r>
          </a:p>
          <a:p>
            <a:pPr lvl="1"/>
            <a:r>
              <a:rPr lang="en-US" dirty="0"/>
              <a:t>There can be several functions with the same name.</a:t>
            </a:r>
          </a:p>
          <a:p>
            <a:pPr lvl="1"/>
            <a:r>
              <a:rPr lang="en-US" dirty="0"/>
              <a:t>There are lots of implicit function calls in C++. Mostly calls to constructors and destructors, but these </a:t>
            </a:r>
            <a:r>
              <a:rPr lang="en-US" dirty="0" err="1"/>
              <a:t>aren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the only ones.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48768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"in foo()"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}</a:t>
            </a:r>
            <a:endParaRPr lang="en-US" sz="1400">
              <a:latin typeface="Monaco" charset="0"/>
            </a:endParaRPr>
          </a:p>
          <a:p>
            <a:pPr algn="l"/>
            <a:endParaRPr lang="en-US" sz="1400">
              <a:latin typeface="Monaco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Monaco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foo();</a:t>
            </a:r>
            <a:endParaRPr lang="en-US" sz="1400">
              <a:latin typeface="Monaco" charset="0"/>
            </a:endParaRPr>
          </a:p>
          <a:p>
            <a:pPr>
              <a:spcBef>
                <a:spcPct val="50000"/>
              </a:spcBef>
            </a:pP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increment and 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++x and x++ both increment x, the difference is </a:t>
            </a:r>
            <a:r>
              <a:rPr lang="en-US" i="1" dirty="0" smtClean="0"/>
              <a:t>when</a:t>
            </a:r>
            <a:r>
              <a:rPr lang="en-US" dirty="0" smtClean="0"/>
              <a:t> they do it. ++x increments </a:t>
            </a:r>
            <a:r>
              <a:rPr lang="en-US" i="1" dirty="0" smtClean="0"/>
              <a:t>before</a:t>
            </a:r>
            <a:r>
              <a:rPr lang="en-US" dirty="0" smtClean="0"/>
              <a:t> the value is used, x++ increments after. (-- works the same way, to decrement.)</a:t>
            </a:r>
          </a:p>
          <a:p>
            <a:r>
              <a:rPr lang="en-US" dirty="0" smtClean="0"/>
              <a:t>So if x is 7</a:t>
            </a:r>
          </a:p>
          <a:p>
            <a:pPr lvl="1"/>
            <a:r>
              <a:rPr lang="en-US" dirty="0" smtClean="0"/>
              <a:t>x=7; </a:t>
            </a:r>
            <a:r>
              <a:rPr lang="en-US" dirty="0" err="1" smtClean="0"/>
              <a:t>cout</a:t>
            </a:r>
            <a:r>
              <a:rPr lang="en-US" dirty="0" smtClean="0"/>
              <a:t> &lt;&lt; ++x &lt;&lt; </a:t>
            </a:r>
            <a:r>
              <a:rPr lang="en-US" dirty="0" err="1" smtClean="0"/>
              <a:t>endl</a:t>
            </a:r>
            <a:r>
              <a:rPr lang="en-US" dirty="0" smtClean="0"/>
              <a:t>; //prints 8, x is now 8</a:t>
            </a:r>
          </a:p>
          <a:p>
            <a:pPr lvl="1"/>
            <a:r>
              <a:rPr lang="en-US" dirty="0" smtClean="0"/>
              <a:t>x=7; </a:t>
            </a:r>
            <a:r>
              <a:rPr lang="en-US" dirty="0" err="1" smtClean="0"/>
              <a:t>cout</a:t>
            </a:r>
            <a:r>
              <a:rPr lang="en-US" dirty="0" smtClean="0"/>
              <a:t> &lt;&lt; x++ &lt;&lt; </a:t>
            </a:r>
            <a:r>
              <a:rPr lang="en-US" dirty="0" err="1" smtClean="0"/>
              <a:t>endl</a:t>
            </a:r>
            <a:r>
              <a:rPr lang="en-US" dirty="0" smtClean="0"/>
              <a:t>; //prints 7, x is now 8</a:t>
            </a:r>
            <a:endParaRPr lang="en-US" dirty="0"/>
          </a:p>
          <a:p>
            <a:r>
              <a:rPr lang="en-US" dirty="0" smtClean="0"/>
              <a:t>For more elaborate types, ++x can be slightly more efficient, because x++ needs to make a copy of the old value, increment x, then return the old value.</a:t>
            </a:r>
            <a:endParaRPr lang="en-US" dirty="0"/>
          </a:p>
          <a:p>
            <a:r>
              <a:rPr lang="en-US" dirty="0" smtClean="0"/>
              <a:t>What happens if you use ++ and -- in the same expression (or use one of them twice?)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++x &lt;&lt; ++x; or foo(++</a:t>
            </a:r>
            <a:r>
              <a:rPr lang="en-US" dirty="0" err="1" smtClean="0"/>
              <a:t>x,x</a:t>
            </a:r>
            <a:r>
              <a:rPr lang="en-US" dirty="0" smtClean="0"/>
              <a:t>--); ?</a:t>
            </a:r>
          </a:p>
          <a:p>
            <a:pPr lvl="1"/>
            <a:r>
              <a:rPr lang="en-US" dirty="0" smtClean="0"/>
              <a:t>Undefined behavior! Don’t do that!</a:t>
            </a:r>
          </a:p>
          <a:p>
            <a:r>
              <a:rPr lang="en-US" dirty="0" smtClean="0"/>
              <a:t>In general, it’s considered to do anything more than very basic operations with ++ or --. In a complicated expression, it’s much better to just put x++ before or after the expression.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Jan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while(</a:t>
            </a:r>
            <a:r>
              <a:rPr lang="en-US" i="1" dirty="0"/>
              <a:t>condition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statement;</a:t>
            </a:r>
            <a:endParaRPr lang="en-US" dirty="0"/>
          </a:p>
          <a:p>
            <a:pPr lvl="1"/>
            <a:r>
              <a:rPr lang="en-US" dirty="0"/>
              <a:t>It can be a compound statement.</a:t>
            </a:r>
          </a:p>
          <a:p>
            <a:pPr lvl="1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forget to make sure </a:t>
            </a:r>
            <a:r>
              <a:rPr lang="en-US" i="1" dirty="0"/>
              <a:t>something</a:t>
            </a:r>
            <a:r>
              <a:rPr lang="en-US" dirty="0"/>
              <a:t> in your loop updates the test expression.</a:t>
            </a:r>
          </a:p>
          <a:p>
            <a:pPr lvl="1"/>
            <a:r>
              <a:rPr lang="en-US" dirty="0"/>
              <a:t>You can </a:t>
            </a:r>
            <a:r>
              <a:rPr lang="en-US" i="1" dirty="0"/>
              <a:t>always</a:t>
            </a:r>
            <a:r>
              <a:rPr lang="en-US" dirty="0"/>
              <a:t> use a for loop instead (more on this later.)</a:t>
            </a:r>
          </a:p>
          <a:p>
            <a:endParaRPr lang="en-US" dirty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(x&lt;5)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cout &lt;&lt; ++x &lt;&lt; endl;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1194</Words>
  <Application>Microsoft Macintosh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Control Structures in C++</vt:lpstr>
      <vt:lpstr>Review (from CS 201) C++ Control Structures</vt:lpstr>
      <vt:lpstr>Aside: “using namespace” statements</vt:lpstr>
      <vt:lpstr>if and if/else</vt:lpstr>
      <vt:lpstr>switch </vt:lpstr>
      <vt:lpstr>switch Things to know</vt:lpstr>
      <vt:lpstr>Function calls</vt:lpstr>
      <vt:lpstr>Aside: increment and decrement</vt:lpstr>
      <vt:lpstr>while loops</vt:lpstr>
      <vt:lpstr>do … while loops</vt:lpstr>
      <vt:lpstr>for loops</vt:lpstr>
      <vt:lpstr>Yes, Virginia, there is a goto!</vt:lpstr>
      <vt:lpstr>Break and Continue</vt:lpstr>
      <vt:lpstr>Translating for loops to while loops and vice versa</vt:lpstr>
      <vt:lpstr>Coding conventions</vt:lpstr>
      <vt:lpstr>Duff’s Device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52</cp:revision>
  <cp:lastPrinted>2010-09-07T17:39:05Z</cp:lastPrinted>
  <dcterms:created xsi:type="dcterms:W3CDTF">2004-09-03T22:49:27Z</dcterms:created>
  <dcterms:modified xsi:type="dcterms:W3CDTF">2017-01-19T17:39:20Z</dcterms:modified>
</cp:coreProperties>
</file>