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handoutMasterIdLst>
    <p:handoutMasterId r:id="rId17"/>
  </p:handoutMasterIdLst>
  <p:sldIdLst>
    <p:sldId id="256" r:id="rId2"/>
    <p:sldId id="291" r:id="rId3"/>
    <p:sldId id="290" r:id="rId4"/>
    <p:sldId id="292" r:id="rId5"/>
    <p:sldId id="293" r:id="rId6"/>
    <p:sldId id="294" r:id="rId7"/>
    <p:sldId id="295" r:id="rId8"/>
    <p:sldId id="296" r:id="rId9"/>
    <p:sldId id="297" r:id="rId10"/>
    <p:sldId id="298" r:id="rId11"/>
    <p:sldId id="299" r:id="rId12"/>
    <p:sldId id="301" r:id="rId13"/>
    <p:sldId id="300" r:id="rId14"/>
    <p:sldId id="302" r:id="rId15"/>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Verdana" charset="0"/>
        <a:ea typeface="ＭＳ Ｐゴシック" charset="0"/>
        <a:cs typeface="ＭＳ Ｐゴシック" charset="0"/>
      </a:defRPr>
    </a:lvl1pPr>
    <a:lvl2pPr marL="457200" algn="ctr" rtl="0" fontAlgn="base">
      <a:spcBef>
        <a:spcPct val="0"/>
      </a:spcBef>
      <a:spcAft>
        <a:spcPct val="0"/>
      </a:spcAft>
      <a:defRPr sz="2400" kern="1200">
        <a:solidFill>
          <a:schemeClr val="tx1"/>
        </a:solidFill>
        <a:latin typeface="Verdana" charset="0"/>
        <a:ea typeface="ＭＳ Ｐゴシック" charset="0"/>
        <a:cs typeface="ＭＳ Ｐゴシック" charset="0"/>
      </a:defRPr>
    </a:lvl2pPr>
    <a:lvl3pPr marL="914400" algn="ctr" rtl="0" fontAlgn="base">
      <a:spcBef>
        <a:spcPct val="0"/>
      </a:spcBef>
      <a:spcAft>
        <a:spcPct val="0"/>
      </a:spcAft>
      <a:defRPr sz="2400" kern="1200">
        <a:solidFill>
          <a:schemeClr val="tx1"/>
        </a:solidFill>
        <a:latin typeface="Verdana" charset="0"/>
        <a:ea typeface="ＭＳ Ｐゴシック" charset="0"/>
        <a:cs typeface="ＭＳ Ｐゴシック" charset="0"/>
      </a:defRPr>
    </a:lvl3pPr>
    <a:lvl4pPr marL="1371600" algn="ctr" rtl="0" fontAlgn="base">
      <a:spcBef>
        <a:spcPct val="0"/>
      </a:spcBef>
      <a:spcAft>
        <a:spcPct val="0"/>
      </a:spcAft>
      <a:defRPr sz="2400" kern="1200">
        <a:solidFill>
          <a:schemeClr val="tx1"/>
        </a:solidFill>
        <a:latin typeface="Verdana" charset="0"/>
        <a:ea typeface="ＭＳ Ｐゴシック" charset="0"/>
        <a:cs typeface="ＭＳ Ｐゴシック" charset="0"/>
      </a:defRPr>
    </a:lvl4pPr>
    <a:lvl5pPr marL="1828800" algn="ctr" rtl="0" fontAlgn="base">
      <a:spcBef>
        <a:spcPct val="0"/>
      </a:spcBef>
      <a:spcAft>
        <a:spcPct val="0"/>
      </a:spcAft>
      <a:defRPr sz="2400" kern="1200">
        <a:solidFill>
          <a:schemeClr val="tx1"/>
        </a:solidFill>
        <a:latin typeface="Verdana" charset="0"/>
        <a:ea typeface="ＭＳ Ｐゴシック" charset="0"/>
        <a:cs typeface="ＭＳ Ｐゴシック" charset="0"/>
      </a:defRPr>
    </a:lvl5pPr>
    <a:lvl6pPr marL="2286000" algn="l" defTabSz="457200" rtl="0" eaLnBrk="1" latinLnBrk="0" hangingPunct="1">
      <a:defRPr sz="2400" kern="1200">
        <a:solidFill>
          <a:schemeClr val="tx1"/>
        </a:solidFill>
        <a:latin typeface="Verdana" charset="0"/>
        <a:ea typeface="ＭＳ Ｐゴシック" charset="0"/>
        <a:cs typeface="ＭＳ Ｐゴシック" charset="0"/>
      </a:defRPr>
    </a:lvl6pPr>
    <a:lvl7pPr marL="2743200" algn="l" defTabSz="457200" rtl="0" eaLnBrk="1" latinLnBrk="0" hangingPunct="1">
      <a:defRPr sz="2400" kern="1200">
        <a:solidFill>
          <a:schemeClr val="tx1"/>
        </a:solidFill>
        <a:latin typeface="Verdana" charset="0"/>
        <a:ea typeface="ＭＳ Ｐゴシック" charset="0"/>
        <a:cs typeface="ＭＳ Ｐゴシック" charset="0"/>
      </a:defRPr>
    </a:lvl7pPr>
    <a:lvl8pPr marL="3200400" algn="l" defTabSz="457200" rtl="0" eaLnBrk="1" latinLnBrk="0" hangingPunct="1">
      <a:defRPr sz="2400" kern="1200">
        <a:solidFill>
          <a:schemeClr val="tx1"/>
        </a:solidFill>
        <a:latin typeface="Verdana" charset="0"/>
        <a:ea typeface="ＭＳ Ｐゴシック" charset="0"/>
        <a:cs typeface="ＭＳ Ｐゴシック" charset="0"/>
      </a:defRPr>
    </a:lvl8pPr>
    <a:lvl9pPr marL="3657600" algn="l" defTabSz="457200" rtl="0" eaLnBrk="1" latinLnBrk="0" hangingPunct="1">
      <a:defRPr sz="2400" kern="1200">
        <a:solidFill>
          <a:schemeClr val="tx1"/>
        </a:solidFill>
        <a:latin typeface="Verdan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8" d="100"/>
          <a:sy n="118" d="100"/>
        </p:scale>
        <p:origin x="-280"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6" d="100"/>
          <a:sy n="106" d="100"/>
        </p:scale>
        <p:origin x="-250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200">
                <a:cs typeface="+mn-cs"/>
              </a:defRPr>
            </a:lvl1pPr>
          </a:lstStyle>
          <a:p>
            <a:pPr>
              <a:defRPr/>
            </a:pPr>
            <a:endParaRPr lang="en-US"/>
          </a:p>
        </p:txBody>
      </p:sp>
      <p:sp>
        <p:nvSpPr>
          <p:cNvPr id="921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922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a:defRPr sz="1200">
                <a:cs typeface="+mn-cs"/>
              </a:defRPr>
            </a:lvl1pPr>
          </a:lstStyle>
          <a:p>
            <a:pPr>
              <a:defRPr/>
            </a:pPr>
            <a:endParaRPr lang="en-US"/>
          </a:p>
        </p:txBody>
      </p:sp>
      <p:sp>
        <p:nvSpPr>
          <p:cNvPr id="922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79E86EBF-4919-E84C-85C6-C722EB31D810}" type="slidenum">
              <a:rPr lang="en-US"/>
              <a:pPr>
                <a:defRPr/>
              </a:pPr>
              <a:t>‹#›</a:t>
            </a:fld>
            <a:endParaRPr lang="en-US"/>
          </a:p>
        </p:txBody>
      </p:sp>
    </p:spTree>
    <p:extLst>
      <p:ext uri="{BB962C8B-B14F-4D97-AF65-F5344CB8AC3E}">
        <p14:creationId xmlns:p14="http://schemas.microsoft.com/office/powerpoint/2010/main" val="35579759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200">
                <a:cs typeface="+mn-cs"/>
              </a:defRPr>
            </a:lvl1pPr>
          </a:lstStyle>
          <a:p>
            <a:pPr>
              <a:defRPr/>
            </a:pPr>
            <a:endParaRPr lang="en-US"/>
          </a:p>
        </p:txBody>
      </p:sp>
      <p:sp>
        <p:nvSpPr>
          <p:cNvPr id="1126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a:defRPr sz="1200">
                <a:cs typeface="+mn-cs"/>
              </a:defRPr>
            </a:lvl1pPr>
          </a:lstStyle>
          <a:p>
            <a:pPr>
              <a:defRPr/>
            </a:pPr>
            <a:endParaRPr lang="en-US"/>
          </a:p>
        </p:txBody>
      </p:sp>
      <p:sp>
        <p:nvSpPr>
          <p:cNvPr id="1127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969B3835-F839-4543-A400-B396A7A71035}" type="slidenum">
              <a:rPr lang="en-US"/>
              <a:pPr>
                <a:defRPr/>
              </a:pPr>
              <a:t>‹#›</a:t>
            </a:fld>
            <a:endParaRPr lang="en-US"/>
          </a:p>
        </p:txBody>
      </p:sp>
    </p:spTree>
    <p:extLst>
      <p:ext uri="{BB962C8B-B14F-4D97-AF65-F5344CB8AC3E}">
        <p14:creationId xmlns:p14="http://schemas.microsoft.com/office/powerpoint/2010/main" val="234651107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2819400"/>
            <a:ext cx="7010400" cy="762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98" name="Rectangle 2"/>
          <p:cNvSpPr>
            <a:spLocks noGrp="1" noChangeArrowheads="1"/>
          </p:cNvSpPr>
          <p:nvPr>
            <p:ph type="ctrTitle"/>
          </p:nvPr>
        </p:nvSpPr>
        <p:spPr>
          <a:xfrm>
            <a:off x="152400" y="152400"/>
            <a:ext cx="8839200" cy="2590800"/>
          </a:xfrm>
        </p:spPr>
        <p:txBody>
          <a:bodyPr/>
          <a:lstStyle>
            <a:lvl1pPr>
              <a:defRPr/>
            </a:lvl1pPr>
          </a:lstStyle>
          <a:p>
            <a:pPr lvl="0"/>
            <a:r>
              <a:rPr lang="en-US" noProof="0" smtClean="0"/>
              <a:t>Click to edit Master title style</a:t>
            </a:r>
          </a:p>
        </p:txBody>
      </p:sp>
      <p:sp>
        <p:nvSpPr>
          <p:cNvPr id="4099" name="Rectangle 3"/>
          <p:cNvSpPr>
            <a:spLocks noGrp="1" noChangeArrowheads="1"/>
          </p:cNvSpPr>
          <p:nvPr>
            <p:ph type="subTitle" idx="1"/>
          </p:nvPr>
        </p:nvSpPr>
        <p:spPr>
          <a:xfrm>
            <a:off x="152400" y="2971800"/>
            <a:ext cx="8839200" cy="3429000"/>
          </a:xfrm>
        </p:spPr>
        <p:txBody>
          <a:bodyPr/>
          <a:lstStyle>
            <a:lvl1pPr marL="0" indent="0">
              <a:buFont typeface="Wingdings" charset="0"/>
              <a:buNone/>
              <a:defRPr sz="1800"/>
            </a:lvl1pPr>
          </a:lstStyle>
          <a:p>
            <a:pPr lvl="0"/>
            <a:r>
              <a:rPr lang="en-US" noProof="0" smtClean="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r>
              <a:rPr lang="en-US" smtClean="0"/>
              <a:t>24 Jan 2017</a:t>
            </a:r>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smtClean="0"/>
              <a:t>CS 202 Spring 2017</a:t>
            </a:r>
            <a:endParaRPr lang="en-US"/>
          </a:p>
        </p:txBody>
      </p:sp>
      <p:sp>
        <p:nvSpPr>
          <p:cNvPr id="7" name="Rectangle 6"/>
          <p:cNvSpPr>
            <a:spLocks noGrp="1" noChangeArrowheads="1"/>
          </p:cNvSpPr>
          <p:nvPr>
            <p:ph type="sldNum" sz="quarter" idx="12"/>
          </p:nvPr>
        </p:nvSpPr>
        <p:spPr/>
        <p:txBody>
          <a:bodyPr/>
          <a:lstStyle>
            <a:lvl1pPr>
              <a:defRPr/>
            </a:lvl1pPr>
          </a:lstStyle>
          <a:p>
            <a:pPr>
              <a:defRPr/>
            </a:pPr>
            <a:fld id="{B55D07FF-CDE3-B64A-A2F7-BE96310DB3B9}" type="slidenum">
              <a:rPr lang="en-US"/>
              <a:pPr>
                <a:defRPr/>
              </a:pPr>
              <a:t>‹#›</a:t>
            </a:fld>
            <a:endParaRPr lang="en-US"/>
          </a:p>
        </p:txBody>
      </p:sp>
    </p:spTree>
    <p:extLst>
      <p:ext uri="{BB962C8B-B14F-4D97-AF65-F5344CB8AC3E}">
        <p14:creationId xmlns:p14="http://schemas.microsoft.com/office/powerpoint/2010/main" val="3667595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24 Jan 2017</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CS 202 Spring 2017</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3259A63-1AA1-EB45-AC37-16002BA3D4FC}" type="slidenum">
              <a:rPr lang="en-US"/>
              <a:pPr>
                <a:defRPr/>
              </a:pPr>
              <a:t>‹#›</a:t>
            </a:fld>
            <a:endParaRPr lang="en-US"/>
          </a:p>
        </p:txBody>
      </p:sp>
    </p:spTree>
    <p:extLst>
      <p:ext uri="{BB962C8B-B14F-4D97-AF65-F5344CB8AC3E}">
        <p14:creationId xmlns:p14="http://schemas.microsoft.com/office/powerpoint/2010/main" val="2489747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52400"/>
            <a:ext cx="647700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24 Jan 2017</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CS 202 Spring 2017</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CFF9B2-FC3E-AB4B-AB79-CE477CB0453C}" type="slidenum">
              <a:rPr lang="en-US"/>
              <a:pPr>
                <a:defRPr/>
              </a:pPr>
              <a:t>‹#›</a:t>
            </a:fld>
            <a:endParaRPr lang="en-US"/>
          </a:p>
        </p:txBody>
      </p:sp>
    </p:spTree>
    <p:extLst>
      <p:ext uri="{BB962C8B-B14F-4D97-AF65-F5344CB8AC3E}">
        <p14:creationId xmlns:p14="http://schemas.microsoft.com/office/powerpoint/2010/main" val="180468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24 Jan 2017</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CS 202 Spring 2017</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AC7368D-03F8-2945-9D7B-F94076EC96D1}" type="slidenum">
              <a:rPr lang="en-US"/>
              <a:pPr>
                <a:defRPr/>
              </a:pPr>
              <a:t>‹#›</a:t>
            </a:fld>
            <a:endParaRPr lang="en-US"/>
          </a:p>
        </p:txBody>
      </p:sp>
    </p:spTree>
    <p:extLst>
      <p:ext uri="{BB962C8B-B14F-4D97-AF65-F5344CB8AC3E}">
        <p14:creationId xmlns:p14="http://schemas.microsoft.com/office/powerpoint/2010/main" val="1221742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24 Jan 2017</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CS 202 Spring 2017</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86F6762-B325-974B-AE97-2DD29D6F77EB}" type="slidenum">
              <a:rPr lang="en-US"/>
              <a:pPr>
                <a:defRPr/>
              </a:pPr>
              <a:t>‹#›</a:t>
            </a:fld>
            <a:endParaRPr lang="en-US"/>
          </a:p>
        </p:txBody>
      </p:sp>
    </p:spTree>
    <p:extLst>
      <p:ext uri="{BB962C8B-B14F-4D97-AF65-F5344CB8AC3E}">
        <p14:creationId xmlns:p14="http://schemas.microsoft.com/office/powerpoint/2010/main" val="3592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066800"/>
            <a:ext cx="4343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343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24 Jan 2017</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CS 202 Spring 2017</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78A904-62AE-BA4C-9CC3-E92BE4A209EF}" type="slidenum">
              <a:rPr lang="en-US"/>
              <a:pPr>
                <a:defRPr/>
              </a:pPr>
              <a:t>‹#›</a:t>
            </a:fld>
            <a:endParaRPr lang="en-US"/>
          </a:p>
        </p:txBody>
      </p:sp>
    </p:spTree>
    <p:extLst>
      <p:ext uri="{BB962C8B-B14F-4D97-AF65-F5344CB8AC3E}">
        <p14:creationId xmlns:p14="http://schemas.microsoft.com/office/powerpoint/2010/main" val="1567386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24 Jan 2017</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CS 202 Spring 2017</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B2B29D2-DD7F-9E44-87B4-F5454DB97942}" type="slidenum">
              <a:rPr lang="en-US"/>
              <a:pPr>
                <a:defRPr/>
              </a:pPr>
              <a:t>‹#›</a:t>
            </a:fld>
            <a:endParaRPr lang="en-US"/>
          </a:p>
        </p:txBody>
      </p:sp>
    </p:spTree>
    <p:extLst>
      <p:ext uri="{BB962C8B-B14F-4D97-AF65-F5344CB8AC3E}">
        <p14:creationId xmlns:p14="http://schemas.microsoft.com/office/powerpoint/2010/main" val="224056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24 Jan 2017</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CS 202 Spring 2017</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31E32A6-F8E3-4B44-B837-DE9421D48188}" type="slidenum">
              <a:rPr lang="en-US"/>
              <a:pPr>
                <a:defRPr/>
              </a:pPr>
              <a:t>‹#›</a:t>
            </a:fld>
            <a:endParaRPr lang="en-US"/>
          </a:p>
        </p:txBody>
      </p:sp>
    </p:spTree>
    <p:extLst>
      <p:ext uri="{BB962C8B-B14F-4D97-AF65-F5344CB8AC3E}">
        <p14:creationId xmlns:p14="http://schemas.microsoft.com/office/powerpoint/2010/main" val="1241417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24 Jan 2017</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CS 202 Spring 2017</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C7B6E20-C638-754F-80A3-4C7677D2A1E6}" type="slidenum">
              <a:rPr lang="en-US"/>
              <a:pPr>
                <a:defRPr/>
              </a:pPr>
              <a:t>‹#›</a:t>
            </a:fld>
            <a:endParaRPr lang="en-US"/>
          </a:p>
        </p:txBody>
      </p:sp>
    </p:spTree>
    <p:extLst>
      <p:ext uri="{BB962C8B-B14F-4D97-AF65-F5344CB8AC3E}">
        <p14:creationId xmlns:p14="http://schemas.microsoft.com/office/powerpoint/2010/main" val="196741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24 Jan 2017</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CS 202 Spring 2017</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1247812-5B2F-2740-8AA9-4F2930E40EAF}" type="slidenum">
              <a:rPr lang="en-US"/>
              <a:pPr>
                <a:defRPr/>
              </a:pPr>
              <a:t>‹#›</a:t>
            </a:fld>
            <a:endParaRPr lang="en-US"/>
          </a:p>
        </p:txBody>
      </p:sp>
    </p:spTree>
    <p:extLst>
      <p:ext uri="{BB962C8B-B14F-4D97-AF65-F5344CB8AC3E}">
        <p14:creationId xmlns:p14="http://schemas.microsoft.com/office/powerpoint/2010/main" val="3941648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24 Jan 2017</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CS 202 Spring 2017</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2444618-B1CB-674C-B3B3-55E2DE439058}" type="slidenum">
              <a:rPr lang="en-US"/>
              <a:pPr>
                <a:defRPr/>
              </a:pPr>
              <a:t>‹#›</a:t>
            </a:fld>
            <a:endParaRPr lang="en-US"/>
          </a:p>
        </p:txBody>
      </p:sp>
    </p:spTree>
    <p:extLst>
      <p:ext uri="{BB962C8B-B14F-4D97-AF65-F5344CB8AC3E}">
        <p14:creationId xmlns:p14="http://schemas.microsoft.com/office/powerpoint/2010/main" val="28087542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52400"/>
            <a:ext cx="8839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52400" y="1066800"/>
            <a:ext cx="8839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52400" y="64770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400">
                <a:cs typeface="+mn-cs"/>
              </a:defRPr>
            </a:lvl1pPr>
          </a:lstStyle>
          <a:p>
            <a:pPr>
              <a:defRPr/>
            </a:pPr>
            <a:r>
              <a:rPr lang="en-US" smtClean="0"/>
              <a:t>24 Jan 2017</a:t>
            </a:r>
            <a:endParaRPr lang="en-US"/>
          </a:p>
        </p:txBody>
      </p:sp>
      <p:sp>
        <p:nvSpPr>
          <p:cNvPr id="1029" name="Rectangle 5"/>
          <p:cNvSpPr>
            <a:spLocks noGrp="1" noChangeArrowheads="1"/>
          </p:cNvSpPr>
          <p:nvPr>
            <p:ph type="ftr" sz="quarter" idx="3"/>
          </p:nvPr>
        </p:nvSpPr>
        <p:spPr bwMode="auto">
          <a:xfrm>
            <a:off x="2362200" y="6477000"/>
            <a:ext cx="441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cs typeface="+mn-cs"/>
              </a:defRPr>
            </a:lvl1pPr>
          </a:lstStyle>
          <a:p>
            <a:pPr>
              <a:defRPr/>
            </a:pPr>
            <a:r>
              <a:rPr lang="en-US" smtClean="0"/>
              <a:t>CS 202 Spring 2017</a:t>
            </a:r>
            <a:endParaRPr lang="en-US"/>
          </a:p>
        </p:txBody>
      </p:sp>
      <p:sp>
        <p:nvSpPr>
          <p:cNvPr id="1030" name="Rectangle 6"/>
          <p:cNvSpPr>
            <a:spLocks noGrp="1" noChangeArrowheads="1"/>
          </p:cNvSpPr>
          <p:nvPr>
            <p:ph type="sldNum" sz="quarter" idx="4"/>
          </p:nvPr>
        </p:nvSpPr>
        <p:spPr bwMode="auto">
          <a:xfrm>
            <a:off x="6858000" y="64770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4915B3C6-59DF-7B4B-A851-155EC2777D6F}" type="slidenum">
              <a:rPr lang="en-US"/>
              <a:pPr>
                <a:defRPr/>
              </a:pPr>
              <a:t>‹#›</a:t>
            </a:fld>
            <a:endParaRPr lang="en-US"/>
          </a:p>
        </p:txBody>
      </p:sp>
      <p:sp>
        <p:nvSpPr>
          <p:cNvPr id="1031" name="Rectangle 7"/>
          <p:cNvSpPr>
            <a:spLocks noChangeArrowheads="1"/>
          </p:cNvSpPr>
          <p:nvPr userDrawn="1"/>
        </p:nvSpPr>
        <p:spPr bwMode="auto">
          <a:xfrm>
            <a:off x="0" y="914400"/>
            <a:ext cx="7010400" cy="762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hdr="0"/>
  <p:txStyles>
    <p:titleStyle>
      <a:lvl1pPr algn="l" rtl="0" eaLnBrk="0" fontAlgn="base" hangingPunct="0">
        <a:spcBef>
          <a:spcPct val="0"/>
        </a:spcBef>
        <a:spcAft>
          <a:spcPct val="0"/>
        </a:spcAft>
        <a:defRPr sz="2000">
          <a:solidFill>
            <a:schemeClr val="tx2"/>
          </a:solidFill>
          <a:latin typeface="+mj-lt"/>
          <a:ea typeface="+mj-ea"/>
          <a:cs typeface="ＭＳ Ｐゴシック" charset="0"/>
        </a:defRPr>
      </a:lvl1pPr>
      <a:lvl2pPr algn="l" rtl="0" eaLnBrk="0" fontAlgn="base" hangingPunct="0">
        <a:spcBef>
          <a:spcPct val="0"/>
        </a:spcBef>
        <a:spcAft>
          <a:spcPct val="0"/>
        </a:spcAft>
        <a:defRPr sz="2000">
          <a:solidFill>
            <a:schemeClr val="tx2"/>
          </a:solidFill>
          <a:latin typeface="Verdana" charset="0"/>
          <a:ea typeface="ＭＳ Ｐゴシック" charset="0"/>
          <a:cs typeface="ＭＳ Ｐゴシック" charset="0"/>
        </a:defRPr>
      </a:lvl2pPr>
      <a:lvl3pPr algn="l" rtl="0" eaLnBrk="0" fontAlgn="base" hangingPunct="0">
        <a:spcBef>
          <a:spcPct val="0"/>
        </a:spcBef>
        <a:spcAft>
          <a:spcPct val="0"/>
        </a:spcAft>
        <a:defRPr sz="2000">
          <a:solidFill>
            <a:schemeClr val="tx2"/>
          </a:solidFill>
          <a:latin typeface="Verdana" charset="0"/>
          <a:ea typeface="ＭＳ Ｐゴシック" charset="0"/>
          <a:cs typeface="ＭＳ Ｐゴシック" charset="0"/>
        </a:defRPr>
      </a:lvl3pPr>
      <a:lvl4pPr algn="l" rtl="0" eaLnBrk="0" fontAlgn="base" hangingPunct="0">
        <a:spcBef>
          <a:spcPct val="0"/>
        </a:spcBef>
        <a:spcAft>
          <a:spcPct val="0"/>
        </a:spcAft>
        <a:defRPr sz="2000">
          <a:solidFill>
            <a:schemeClr val="tx2"/>
          </a:solidFill>
          <a:latin typeface="Verdana" charset="0"/>
          <a:ea typeface="ＭＳ Ｐゴシック" charset="0"/>
          <a:cs typeface="ＭＳ Ｐゴシック" charset="0"/>
        </a:defRPr>
      </a:lvl4pPr>
      <a:lvl5pPr algn="l" rtl="0" eaLnBrk="0" fontAlgn="base" hangingPunct="0">
        <a:spcBef>
          <a:spcPct val="0"/>
        </a:spcBef>
        <a:spcAft>
          <a:spcPct val="0"/>
        </a:spcAft>
        <a:defRPr sz="2000">
          <a:solidFill>
            <a:schemeClr val="tx2"/>
          </a:solidFill>
          <a:latin typeface="Verdana" charset="0"/>
          <a:ea typeface="ＭＳ Ｐゴシック" charset="0"/>
          <a:cs typeface="ＭＳ Ｐゴシック" charset="0"/>
        </a:defRPr>
      </a:lvl5pPr>
      <a:lvl6pPr marL="457200" algn="l" rtl="0" fontAlgn="base">
        <a:spcBef>
          <a:spcPct val="0"/>
        </a:spcBef>
        <a:spcAft>
          <a:spcPct val="0"/>
        </a:spcAft>
        <a:defRPr sz="2000">
          <a:solidFill>
            <a:schemeClr val="tx2"/>
          </a:solidFill>
          <a:latin typeface="Verdana" charset="0"/>
          <a:ea typeface="ＭＳ Ｐゴシック" charset="0"/>
        </a:defRPr>
      </a:lvl6pPr>
      <a:lvl7pPr marL="914400" algn="l" rtl="0" fontAlgn="base">
        <a:spcBef>
          <a:spcPct val="0"/>
        </a:spcBef>
        <a:spcAft>
          <a:spcPct val="0"/>
        </a:spcAft>
        <a:defRPr sz="2000">
          <a:solidFill>
            <a:schemeClr val="tx2"/>
          </a:solidFill>
          <a:latin typeface="Verdana" charset="0"/>
          <a:ea typeface="ＭＳ Ｐゴシック" charset="0"/>
        </a:defRPr>
      </a:lvl7pPr>
      <a:lvl8pPr marL="1371600" algn="l" rtl="0" fontAlgn="base">
        <a:spcBef>
          <a:spcPct val="0"/>
        </a:spcBef>
        <a:spcAft>
          <a:spcPct val="0"/>
        </a:spcAft>
        <a:defRPr sz="2000">
          <a:solidFill>
            <a:schemeClr val="tx2"/>
          </a:solidFill>
          <a:latin typeface="Verdana" charset="0"/>
          <a:ea typeface="ＭＳ Ｐゴシック" charset="0"/>
        </a:defRPr>
      </a:lvl8pPr>
      <a:lvl9pPr marL="1828800" algn="l" rtl="0" fontAlgn="base">
        <a:spcBef>
          <a:spcPct val="0"/>
        </a:spcBef>
        <a:spcAft>
          <a:spcPct val="0"/>
        </a:spcAft>
        <a:defRPr sz="2000">
          <a:solidFill>
            <a:schemeClr val="tx2"/>
          </a:solidFill>
          <a:latin typeface="Verdana" charset="0"/>
          <a:ea typeface="ＭＳ Ｐゴシック" charset="0"/>
        </a:defRPr>
      </a:lvl9pPr>
    </p:titleStyle>
    <p:bodyStyle>
      <a:lvl1pPr marL="342900" indent="-342900" algn="l" rtl="0" eaLnBrk="0" fontAlgn="base" hangingPunct="0">
        <a:spcBef>
          <a:spcPct val="20000"/>
        </a:spcBef>
        <a:spcAft>
          <a:spcPct val="0"/>
        </a:spcAft>
        <a:buClr>
          <a:schemeClr val="accent2"/>
        </a:buClr>
        <a:buFont typeface="Wingdings" charset="0"/>
        <a:buChar char="§"/>
        <a:defRPr sz="20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lr>
          <a:schemeClr val="accent2"/>
        </a:buClr>
        <a:buFont typeface="Wingdings" charset="0"/>
        <a:buChar char="§"/>
        <a:defRPr>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charset="0"/>
        <a:buChar char="§"/>
        <a:defRPr sz="16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charset="0"/>
        <a:buChar char="§"/>
        <a:defRPr sz="1400">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charset="0"/>
        <a:buChar char="§"/>
        <a:defRPr sz="1400">
          <a:solidFill>
            <a:schemeClr val="tx1"/>
          </a:solidFill>
          <a:latin typeface="+mn-lt"/>
          <a:ea typeface="+mn-ea"/>
        </a:defRPr>
      </a:lvl5pPr>
      <a:lvl6pPr marL="25146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6pPr>
      <a:lvl7pPr marL="29718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7pPr>
      <a:lvl8pPr marL="34290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8pPr>
      <a:lvl9pPr marL="38862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p:txBody>
          <a:bodyPr/>
          <a:lstStyle/>
          <a:p>
            <a:pPr eaLnBrk="1" hangingPunct="1">
              <a:defRPr/>
            </a:pPr>
            <a:r>
              <a:rPr lang="en-US" smtClean="0">
                <a:cs typeface="+mj-cs"/>
              </a:rPr>
              <a:t>Pointers in C++</a:t>
            </a:r>
          </a:p>
        </p:txBody>
      </p:sp>
      <p:sp>
        <p:nvSpPr>
          <p:cNvPr id="29699" name="Rectangle 3"/>
          <p:cNvSpPr>
            <a:spLocks noGrp="1" noChangeArrowheads="1"/>
          </p:cNvSpPr>
          <p:nvPr>
            <p:ph type="subTitle" idx="1"/>
          </p:nvPr>
        </p:nvSpPr>
        <p:spPr/>
        <p:txBody>
          <a:bodyPr/>
          <a:lstStyle/>
          <a:p>
            <a:pPr eaLnBrk="1" hangingPunct="1">
              <a:defRPr/>
            </a:pPr>
            <a:r>
              <a:rPr lang="en-US" dirty="0" smtClean="0">
                <a:cs typeface="+mn-cs"/>
              </a:rPr>
              <a:t>CS 202 Computer Science II</a:t>
            </a:r>
          </a:p>
          <a:p>
            <a:pPr eaLnBrk="1" hangingPunct="1">
              <a:defRPr/>
            </a:pPr>
            <a:r>
              <a:rPr lang="en-US" dirty="0" smtClean="0">
                <a:cs typeface="+mn-cs"/>
              </a:rPr>
              <a:t>Lecture Slides</a:t>
            </a:r>
          </a:p>
          <a:p>
            <a:pPr eaLnBrk="1" hangingPunct="1">
              <a:defRPr/>
            </a:pPr>
            <a:r>
              <a:rPr lang="en-US" dirty="0" smtClean="0">
                <a:cs typeface="+mn-cs"/>
              </a:rPr>
              <a:t>Tuesday, January 24, 2017</a:t>
            </a:r>
            <a:endParaRPr lang="en-US" dirty="0" smtClean="0">
              <a:cs typeface="+mn-cs"/>
            </a:endParaRPr>
          </a:p>
          <a:p>
            <a:pPr eaLnBrk="1" hangingPunct="1">
              <a:defRPr/>
            </a:pPr>
            <a:r>
              <a:rPr lang="en-US" dirty="0" smtClean="0">
                <a:cs typeface="+mn-cs"/>
              </a:rPr>
              <a:t>Chris Hartman</a:t>
            </a:r>
          </a:p>
          <a:p>
            <a:pPr eaLnBrk="1" hangingPunct="1">
              <a:defRPr/>
            </a:pPr>
            <a:r>
              <a:rPr lang="en-US" sz="1600" dirty="0" smtClean="0">
                <a:cs typeface="+mn-cs"/>
              </a:rPr>
              <a:t>Department of Computer Science</a:t>
            </a:r>
          </a:p>
          <a:p>
            <a:pPr eaLnBrk="1" hangingPunct="1">
              <a:defRPr/>
            </a:pPr>
            <a:r>
              <a:rPr lang="en-US" sz="1600" dirty="0" smtClean="0">
                <a:cs typeface="+mn-cs"/>
              </a:rPr>
              <a:t>University of Alaska Fairbanks</a:t>
            </a:r>
          </a:p>
          <a:p>
            <a:pPr eaLnBrk="1" hangingPunct="1">
              <a:defRPr/>
            </a:pPr>
            <a:r>
              <a:rPr lang="en-US" sz="1600" b="1" dirty="0" err="1" smtClean="0">
                <a:latin typeface="Courier New" charset="0"/>
                <a:cs typeface="+mn-cs"/>
              </a:rPr>
              <a:t>cmhartman@alaska.edu</a:t>
            </a:r>
            <a:endParaRPr lang="en-US" sz="1600" dirty="0" smtClean="0">
              <a:cs typeface="+mn-cs"/>
            </a:endParaRPr>
          </a:p>
          <a:p>
            <a:pPr eaLnBrk="1" hangingPunct="1">
              <a:defRPr/>
            </a:pPr>
            <a:r>
              <a:rPr lang="en-US" sz="1600" dirty="0" smtClean="0">
                <a:cs typeface="+mn-cs"/>
              </a:rPr>
              <a:t>© </a:t>
            </a:r>
            <a:r>
              <a:rPr lang="en-US" sz="1600" dirty="0" smtClean="0">
                <a:cs typeface="+mn-cs"/>
              </a:rPr>
              <a:t>2017 </a:t>
            </a:r>
            <a:r>
              <a:rPr lang="en-US" dirty="0" smtClean="0">
                <a:cs typeface="+mn-cs"/>
              </a:rPr>
              <a:t>Chris </a:t>
            </a:r>
            <a:r>
              <a:rPr lang="en-US" dirty="0" smtClean="0">
                <a:cs typeface="+mn-cs"/>
              </a:rPr>
              <a:t>Hartman</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24 Jan 2017</a:t>
            </a:r>
            <a:endParaRPr lang="en-US"/>
          </a:p>
        </p:txBody>
      </p:sp>
      <p:sp>
        <p:nvSpPr>
          <p:cNvPr id="5" name="Footer Placeholder 4"/>
          <p:cNvSpPr>
            <a:spLocks noGrp="1"/>
          </p:cNvSpPr>
          <p:nvPr>
            <p:ph type="ftr" sz="quarter" idx="11"/>
          </p:nvPr>
        </p:nvSpPr>
        <p:spPr/>
        <p:txBody>
          <a:bodyPr/>
          <a:lstStyle/>
          <a:p>
            <a:pPr>
              <a:defRPr/>
            </a:pPr>
            <a:r>
              <a:rPr lang="en-US" smtClean="0"/>
              <a:t>CS 202 Spring 2017</a:t>
            </a:r>
            <a:endParaRPr lang="en-US"/>
          </a:p>
        </p:txBody>
      </p:sp>
      <p:sp>
        <p:nvSpPr>
          <p:cNvPr id="6" name="Slide Number Placeholder 5"/>
          <p:cNvSpPr>
            <a:spLocks noGrp="1"/>
          </p:cNvSpPr>
          <p:nvPr>
            <p:ph type="sldNum" sz="quarter" idx="12"/>
          </p:nvPr>
        </p:nvSpPr>
        <p:spPr/>
        <p:txBody>
          <a:bodyPr/>
          <a:lstStyle/>
          <a:p>
            <a:pPr>
              <a:defRPr/>
            </a:pPr>
            <a:fld id="{CAF08D29-46E1-FF4E-BEC6-3BB3451723DA}" type="slidenum">
              <a:rPr lang="en-US"/>
              <a:pPr>
                <a:defRPr/>
              </a:pPr>
              <a:t>10</a:t>
            </a:fld>
            <a:endParaRPr lang="en-US"/>
          </a:p>
        </p:txBody>
      </p:sp>
      <p:sp>
        <p:nvSpPr>
          <p:cNvPr id="143362" name="Rectangle 2"/>
          <p:cNvSpPr>
            <a:spLocks noGrp="1" noChangeArrowheads="1"/>
          </p:cNvSpPr>
          <p:nvPr>
            <p:ph type="title"/>
          </p:nvPr>
        </p:nvSpPr>
        <p:spPr/>
        <p:txBody>
          <a:bodyPr/>
          <a:lstStyle/>
          <a:p>
            <a:pPr eaLnBrk="1" hangingPunct="1">
              <a:defRPr/>
            </a:pPr>
            <a:r>
              <a:rPr lang="en-US" smtClean="0">
                <a:cs typeface="+mj-cs"/>
              </a:rPr>
              <a:t>Pointers and const</a:t>
            </a:r>
          </a:p>
        </p:txBody>
      </p:sp>
      <p:sp>
        <p:nvSpPr>
          <p:cNvPr id="143363" name="Rectangle 3"/>
          <p:cNvSpPr>
            <a:spLocks noGrp="1" noChangeArrowheads="1"/>
          </p:cNvSpPr>
          <p:nvPr>
            <p:ph type="body" idx="1"/>
          </p:nvPr>
        </p:nvSpPr>
        <p:spPr/>
        <p:txBody>
          <a:bodyPr/>
          <a:lstStyle/>
          <a:p>
            <a:pPr eaLnBrk="1" hangingPunct="1">
              <a:defRPr/>
            </a:pPr>
            <a:r>
              <a:rPr lang="en-US" dirty="0" smtClean="0">
                <a:cs typeface="+mn-cs"/>
              </a:rPr>
              <a:t>Either the pointer or the thing it points at (or both!) can be </a:t>
            </a:r>
            <a:r>
              <a:rPr lang="en-US" dirty="0" err="1" smtClean="0">
                <a:cs typeface="+mn-cs"/>
              </a:rPr>
              <a:t>const</a:t>
            </a:r>
            <a:r>
              <a:rPr lang="en-US" dirty="0" smtClean="0">
                <a:cs typeface="+mn-cs"/>
              </a:rPr>
              <a:t>:</a:t>
            </a:r>
          </a:p>
          <a:p>
            <a:pPr lvl="1" eaLnBrk="1" hangingPunct="1">
              <a:buFont typeface="Wingdings" charset="0"/>
              <a:buNone/>
              <a:defRPr/>
            </a:pPr>
            <a:r>
              <a:rPr lang="en-US" b="1" dirty="0" err="1" smtClean="0">
                <a:solidFill>
                  <a:srgbClr val="7F0055"/>
                </a:solidFill>
                <a:latin typeface="Monaco" charset="0"/>
              </a:rPr>
              <a:t>const</a:t>
            </a:r>
            <a:r>
              <a:rPr lang="en-US" dirty="0" smtClean="0">
                <a:solidFill>
                  <a:srgbClr val="000000"/>
                </a:solidFill>
                <a:latin typeface="Monaco" charset="0"/>
              </a:rPr>
              <a:t> </a:t>
            </a:r>
            <a:r>
              <a:rPr lang="en-US" b="1" dirty="0" err="1" smtClean="0">
                <a:solidFill>
                  <a:srgbClr val="7F0055"/>
                </a:solidFill>
                <a:latin typeface="Monaco" charset="0"/>
              </a:rPr>
              <a:t>int</a:t>
            </a:r>
            <a:r>
              <a:rPr lang="en-US" dirty="0" smtClean="0">
                <a:solidFill>
                  <a:srgbClr val="000000"/>
                </a:solidFill>
                <a:latin typeface="Monaco" charset="0"/>
              </a:rPr>
              <a:t> * </a:t>
            </a:r>
            <a:r>
              <a:rPr lang="en-US" dirty="0" err="1" smtClean="0">
                <a:solidFill>
                  <a:srgbClr val="000000"/>
                </a:solidFill>
                <a:latin typeface="Monaco" charset="0"/>
              </a:rPr>
              <a:t>ptrToConstInt</a:t>
            </a:r>
            <a:r>
              <a:rPr lang="en-US" dirty="0" smtClean="0">
                <a:solidFill>
                  <a:srgbClr val="000000"/>
                </a:solidFill>
                <a:latin typeface="Monaco" charset="0"/>
              </a:rPr>
              <a:t> = &amp;cc;</a:t>
            </a:r>
            <a:endParaRPr lang="en-US" dirty="0" smtClean="0">
              <a:latin typeface="Monaco" charset="0"/>
            </a:endParaRPr>
          </a:p>
          <a:p>
            <a:pPr lvl="1" eaLnBrk="1" hangingPunct="1">
              <a:buFont typeface="Wingdings" charset="0"/>
              <a:buNone/>
              <a:defRPr/>
            </a:pPr>
            <a:r>
              <a:rPr lang="en-US" b="1" dirty="0" err="1" smtClean="0">
                <a:solidFill>
                  <a:srgbClr val="7F0055"/>
                </a:solidFill>
                <a:latin typeface="Monaco" charset="0"/>
              </a:rPr>
              <a:t>int</a:t>
            </a:r>
            <a:r>
              <a:rPr lang="en-US" dirty="0" smtClean="0">
                <a:solidFill>
                  <a:srgbClr val="000000"/>
                </a:solidFill>
                <a:latin typeface="Monaco" charset="0"/>
              </a:rPr>
              <a:t> * </a:t>
            </a:r>
            <a:r>
              <a:rPr lang="en-US" b="1" dirty="0" err="1" smtClean="0">
                <a:solidFill>
                  <a:srgbClr val="7F0055"/>
                </a:solidFill>
                <a:latin typeface="Monaco" charset="0"/>
              </a:rPr>
              <a:t>const</a:t>
            </a:r>
            <a:r>
              <a:rPr lang="en-US" dirty="0" smtClean="0">
                <a:solidFill>
                  <a:srgbClr val="000000"/>
                </a:solidFill>
                <a:latin typeface="Monaco" charset="0"/>
              </a:rPr>
              <a:t> </a:t>
            </a:r>
            <a:r>
              <a:rPr lang="en-US" dirty="0" err="1" smtClean="0">
                <a:solidFill>
                  <a:srgbClr val="000000"/>
                </a:solidFill>
                <a:latin typeface="Monaco" charset="0"/>
              </a:rPr>
              <a:t>constPtrToInt</a:t>
            </a:r>
            <a:r>
              <a:rPr lang="en-US" dirty="0" smtClean="0">
                <a:solidFill>
                  <a:srgbClr val="000000"/>
                </a:solidFill>
                <a:latin typeface="Monaco" charset="0"/>
              </a:rPr>
              <a:t> = &amp;ii;</a:t>
            </a:r>
            <a:endParaRPr lang="en-US" dirty="0" smtClean="0">
              <a:latin typeface="Monaco" charset="0"/>
            </a:endParaRPr>
          </a:p>
          <a:p>
            <a:pPr lvl="1" eaLnBrk="1" hangingPunct="1">
              <a:buFont typeface="Wingdings" charset="0"/>
              <a:buNone/>
              <a:defRPr/>
            </a:pPr>
            <a:r>
              <a:rPr lang="en-US" b="1" dirty="0" err="1" smtClean="0">
                <a:solidFill>
                  <a:srgbClr val="7F0055"/>
                </a:solidFill>
                <a:latin typeface="Monaco" charset="0"/>
              </a:rPr>
              <a:t>const</a:t>
            </a:r>
            <a:r>
              <a:rPr lang="en-US" dirty="0" smtClean="0">
                <a:solidFill>
                  <a:srgbClr val="000000"/>
                </a:solidFill>
                <a:latin typeface="Monaco" charset="0"/>
              </a:rPr>
              <a:t> </a:t>
            </a:r>
            <a:r>
              <a:rPr lang="en-US" b="1" dirty="0" err="1" smtClean="0">
                <a:solidFill>
                  <a:srgbClr val="7F0055"/>
                </a:solidFill>
                <a:latin typeface="Monaco" charset="0"/>
              </a:rPr>
              <a:t>int</a:t>
            </a:r>
            <a:r>
              <a:rPr lang="en-US" dirty="0" smtClean="0">
                <a:solidFill>
                  <a:srgbClr val="000000"/>
                </a:solidFill>
                <a:latin typeface="Monaco" charset="0"/>
              </a:rPr>
              <a:t> * </a:t>
            </a:r>
            <a:r>
              <a:rPr lang="en-US" b="1" dirty="0" err="1" smtClean="0">
                <a:solidFill>
                  <a:srgbClr val="7F0055"/>
                </a:solidFill>
                <a:latin typeface="Monaco" charset="0"/>
              </a:rPr>
              <a:t>const</a:t>
            </a:r>
            <a:r>
              <a:rPr lang="en-US" dirty="0" smtClean="0">
                <a:solidFill>
                  <a:srgbClr val="000000"/>
                </a:solidFill>
                <a:latin typeface="Monaco" charset="0"/>
              </a:rPr>
              <a:t> </a:t>
            </a:r>
            <a:r>
              <a:rPr lang="en-US" dirty="0" err="1" smtClean="0">
                <a:solidFill>
                  <a:srgbClr val="000000"/>
                </a:solidFill>
                <a:latin typeface="Monaco" charset="0"/>
              </a:rPr>
              <a:t>constPtrToConstInt</a:t>
            </a:r>
            <a:r>
              <a:rPr lang="en-US" dirty="0" smtClean="0">
                <a:solidFill>
                  <a:srgbClr val="000000"/>
                </a:solidFill>
                <a:latin typeface="Monaco" charset="0"/>
              </a:rPr>
              <a:t> = &amp;cc;</a:t>
            </a:r>
            <a:endParaRPr lang="en-US" dirty="0" smtClean="0">
              <a:latin typeface="Monaco" charset="0"/>
            </a:endParaRPr>
          </a:p>
          <a:p>
            <a:pPr lvl="1" eaLnBrk="1" hangingPunct="1">
              <a:buFont typeface="Wingdings" charset="0"/>
              <a:buNone/>
              <a:defRPr/>
            </a:pPr>
            <a:r>
              <a:rPr lang="en-US" b="1" dirty="0" err="1" smtClean="0">
                <a:solidFill>
                  <a:srgbClr val="7F0055"/>
                </a:solidFill>
                <a:latin typeface="Monaco" charset="0"/>
              </a:rPr>
              <a:t>int</a:t>
            </a:r>
            <a:r>
              <a:rPr lang="en-US" dirty="0" smtClean="0">
                <a:solidFill>
                  <a:srgbClr val="000000"/>
                </a:solidFill>
                <a:latin typeface="Monaco" charset="0"/>
              </a:rPr>
              <a:t> </a:t>
            </a:r>
            <a:r>
              <a:rPr lang="en-US" b="1" dirty="0" err="1" smtClean="0">
                <a:solidFill>
                  <a:srgbClr val="7F0055"/>
                </a:solidFill>
                <a:latin typeface="Monaco" charset="0"/>
              </a:rPr>
              <a:t>const</a:t>
            </a:r>
            <a:r>
              <a:rPr lang="en-US" dirty="0" smtClean="0">
                <a:solidFill>
                  <a:srgbClr val="000000"/>
                </a:solidFill>
                <a:latin typeface="Monaco" charset="0"/>
              </a:rPr>
              <a:t> *</a:t>
            </a:r>
            <a:r>
              <a:rPr lang="en-US" smtClean="0">
                <a:solidFill>
                  <a:srgbClr val="000000"/>
                </a:solidFill>
                <a:latin typeface="Monaco" charset="0"/>
              </a:rPr>
              <a:t>anotherPtrToConstInt</a:t>
            </a:r>
            <a:r>
              <a:rPr lang="en-US" dirty="0" smtClean="0">
                <a:solidFill>
                  <a:srgbClr val="000000"/>
                </a:solidFill>
                <a:latin typeface="Monaco" charset="0"/>
              </a:rPr>
              <a:t>; </a:t>
            </a:r>
            <a:r>
              <a:rPr lang="en-US" dirty="0" smtClean="0">
                <a:solidFill>
                  <a:srgbClr val="3F7F5F"/>
                </a:solidFill>
                <a:latin typeface="Monaco" charset="0"/>
              </a:rPr>
              <a:t>//confusing!</a:t>
            </a:r>
          </a:p>
          <a:p>
            <a:pPr eaLnBrk="1" hangingPunct="1">
              <a:defRPr/>
            </a:pPr>
            <a:r>
              <a:rPr lang="en-US" dirty="0" smtClean="0">
                <a:cs typeface="+mn-cs"/>
              </a:rPr>
              <a:t>A C-style string such as </a:t>
            </a:r>
            <a:r>
              <a:rPr lang="en-US" dirty="0" smtClean="0">
                <a:solidFill>
                  <a:srgbClr val="2A00FF"/>
                </a:solidFill>
                <a:latin typeface="Monaco" charset="0"/>
                <a:cs typeface="+mn-cs"/>
              </a:rPr>
              <a:t>"hello world" </a:t>
            </a:r>
            <a:r>
              <a:rPr lang="en-US" dirty="0" smtClean="0">
                <a:cs typeface="+mn-cs"/>
              </a:rPr>
              <a:t>is actually a</a:t>
            </a:r>
            <a:br>
              <a:rPr lang="en-US" dirty="0" smtClean="0">
                <a:cs typeface="+mn-cs"/>
              </a:rPr>
            </a:br>
            <a:r>
              <a:rPr lang="en-US" i="1" dirty="0" err="1" smtClean="0">
                <a:solidFill>
                  <a:srgbClr val="FF0000"/>
                </a:solidFill>
                <a:cs typeface="+mn-cs"/>
              </a:rPr>
              <a:t>const</a:t>
            </a:r>
            <a:r>
              <a:rPr lang="en-US" i="1" dirty="0" smtClean="0">
                <a:solidFill>
                  <a:srgbClr val="FF0000"/>
                </a:solidFill>
                <a:cs typeface="+mn-cs"/>
              </a:rPr>
              <a:t> char *</a:t>
            </a:r>
            <a:r>
              <a:rPr lang="en-US" dirty="0" smtClean="0">
                <a:cs typeface="+mn-cs"/>
              </a:rPr>
              <a:t> that points to memory holding those characters.</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24 Jan 2017</a:t>
            </a:r>
            <a:endParaRPr lang="en-US"/>
          </a:p>
        </p:txBody>
      </p:sp>
      <p:sp>
        <p:nvSpPr>
          <p:cNvPr id="5" name="Footer Placeholder 4"/>
          <p:cNvSpPr>
            <a:spLocks noGrp="1"/>
          </p:cNvSpPr>
          <p:nvPr>
            <p:ph type="ftr" sz="quarter" idx="11"/>
          </p:nvPr>
        </p:nvSpPr>
        <p:spPr/>
        <p:txBody>
          <a:bodyPr/>
          <a:lstStyle/>
          <a:p>
            <a:pPr>
              <a:defRPr/>
            </a:pPr>
            <a:r>
              <a:rPr lang="en-US" smtClean="0"/>
              <a:t>CS 202 Spring 2017</a:t>
            </a:r>
            <a:endParaRPr lang="en-US"/>
          </a:p>
        </p:txBody>
      </p:sp>
      <p:sp>
        <p:nvSpPr>
          <p:cNvPr id="6" name="Slide Number Placeholder 5"/>
          <p:cNvSpPr>
            <a:spLocks noGrp="1"/>
          </p:cNvSpPr>
          <p:nvPr>
            <p:ph type="sldNum" sz="quarter" idx="12"/>
          </p:nvPr>
        </p:nvSpPr>
        <p:spPr/>
        <p:txBody>
          <a:bodyPr/>
          <a:lstStyle/>
          <a:p>
            <a:pPr>
              <a:defRPr/>
            </a:pPr>
            <a:fld id="{2A22C509-54AF-7B44-9219-7B4A982D7FFE}" type="slidenum">
              <a:rPr lang="en-US"/>
              <a:pPr>
                <a:defRPr/>
              </a:pPr>
              <a:t>11</a:t>
            </a:fld>
            <a:endParaRPr lang="en-US"/>
          </a:p>
        </p:txBody>
      </p:sp>
      <p:sp>
        <p:nvSpPr>
          <p:cNvPr id="144386" name="Rectangle 2"/>
          <p:cNvSpPr>
            <a:spLocks noGrp="1" noChangeArrowheads="1"/>
          </p:cNvSpPr>
          <p:nvPr>
            <p:ph type="title"/>
          </p:nvPr>
        </p:nvSpPr>
        <p:spPr/>
        <p:txBody>
          <a:bodyPr/>
          <a:lstStyle/>
          <a:p>
            <a:pPr eaLnBrk="1" hangingPunct="1">
              <a:defRPr/>
            </a:pPr>
            <a:r>
              <a:rPr lang="en-US" smtClean="0">
                <a:cs typeface="+mj-cs"/>
              </a:rPr>
              <a:t>Dynamic memory allocation</a:t>
            </a:r>
          </a:p>
        </p:txBody>
      </p:sp>
      <p:sp>
        <p:nvSpPr>
          <p:cNvPr id="144387" name="Rectangle 3"/>
          <p:cNvSpPr>
            <a:spLocks noGrp="1" noChangeArrowheads="1"/>
          </p:cNvSpPr>
          <p:nvPr>
            <p:ph type="body" idx="1"/>
          </p:nvPr>
        </p:nvSpPr>
        <p:spPr/>
        <p:txBody>
          <a:bodyPr/>
          <a:lstStyle/>
          <a:p>
            <a:pPr eaLnBrk="1" hangingPunct="1">
              <a:defRPr/>
            </a:pPr>
            <a:r>
              <a:rPr lang="en-US" sz="1800" dirty="0" smtClean="0">
                <a:cs typeface="+mn-cs"/>
              </a:rPr>
              <a:t>You can ask the operating system for space to hold something using the keyword </a:t>
            </a:r>
            <a:r>
              <a:rPr lang="en-US" sz="1800" dirty="0" smtClean="0">
                <a:solidFill>
                  <a:srgbClr val="FF0000"/>
                </a:solidFill>
                <a:cs typeface="+mn-cs"/>
              </a:rPr>
              <a:t>new</a:t>
            </a:r>
            <a:r>
              <a:rPr lang="en-US" sz="1800" dirty="0" smtClean="0">
                <a:cs typeface="+mn-cs"/>
              </a:rPr>
              <a:t>. It will return an address. You should store that address in a pointer.</a:t>
            </a:r>
          </a:p>
          <a:p>
            <a:pPr eaLnBrk="1" hangingPunct="1">
              <a:defRPr/>
            </a:pPr>
            <a:r>
              <a:rPr lang="en-US" sz="1800" dirty="0" smtClean="0">
                <a:cs typeface="+mn-cs"/>
              </a:rPr>
              <a:t>Syntax example:</a:t>
            </a:r>
          </a:p>
          <a:p>
            <a:pPr lvl="1" eaLnBrk="1" hangingPunct="1">
              <a:buNone/>
              <a:defRPr/>
            </a:pPr>
            <a:r>
              <a:rPr lang="en-US" sz="1600" b="1" dirty="0" smtClean="0">
                <a:solidFill>
                  <a:srgbClr val="7F0055"/>
                </a:solidFill>
                <a:latin typeface="Monaco" charset="0"/>
              </a:rPr>
              <a:t>double</a:t>
            </a:r>
            <a:r>
              <a:rPr lang="en-US" sz="1600" dirty="0" smtClean="0">
                <a:solidFill>
                  <a:srgbClr val="000000"/>
                </a:solidFill>
                <a:latin typeface="Monaco" charset="0"/>
              </a:rPr>
              <a:t> *</a:t>
            </a:r>
            <a:r>
              <a:rPr lang="en-US" sz="1600" dirty="0" err="1">
                <a:solidFill>
                  <a:srgbClr val="000000"/>
                </a:solidFill>
                <a:latin typeface="Monaco" charset="0"/>
              </a:rPr>
              <a:t>dPointer</a:t>
            </a:r>
            <a:r>
              <a:rPr lang="en-US" sz="1600" dirty="0">
                <a:solidFill>
                  <a:srgbClr val="000000"/>
                </a:solidFill>
                <a:latin typeface="Monaco" charset="0"/>
              </a:rPr>
              <a:t> </a:t>
            </a:r>
            <a:r>
              <a:rPr lang="en-US" sz="1600" dirty="0" smtClean="0">
                <a:solidFill>
                  <a:srgbClr val="000000"/>
                </a:solidFill>
                <a:latin typeface="Monaco" charset="0"/>
              </a:rPr>
              <a:t>= </a:t>
            </a:r>
            <a:r>
              <a:rPr lang="en-US" sz="1600" b="1" dirty="0" smtClean="0">
                <a:solidFill>
                  <a:srgbClr val="7F0055"/>
                </a:solidFill>
                <a:latin typeface="Monaco" charset="0"/>
              </a:rPr>
              <a:t>new</a:t>
            </a:r>
            <a:r>
              <a:rPr lang="en-US" sz="1600" dirty="0" smtClean="0">
                <a:solidFill>
                  <a:srgbClr val="000000"/>
                </a:solidFill>
                <a:latin typeface="Monaco" charset="0"/>
              </a:rPr>
              <a:t> </a:t>
            </a:r>
            <a:r>
              <a:rPr lang="en-US" sz="1600" b="1" dirty="0" smtClean="0">
                <a:solidFill>
                  <a:srgbClr val="7F0055"/>
                </a:solidFill>
                <a:latin typeface="Monaco" charset="0"/>
              </a:rPr>
              <a:t>double</a:t>
            </a:r>
            <a:r>
              <a:rPr lang="en-US" sz="1600" dirty="0" smtClean="0">
                <a:solidFill>
                  <a:srgbClr val="000000"/>
                </a:solidFill>
                <a:latin typeface="Monaco" charset="0"/>
              </a:rPr>
              <a:t>;</a:t>
            </a:r>
          </a:p>
          <a:p>
            <a:pPr lvl="1" eaLnBrk="1" hangingPunct="1">
              <a:buNone/>
              <a:defRPr/>
            </a:pPr>
            <a:r>
              <a:rPr lang="en-US" sz="1600" b="1" dirty="0" smtClean="0">
                <a:solidFill>
                  <a:srgbClr val="7F0055"/>
                </a:solidFill>
                <a:latin typeface="Monaco" charset="0"/>
              </a:rPr>
              <a:t>auto</a:t>
            </a:r>
            <a:r>
              <a:rPr lang="en-US" sz="1600" dirty="0" smtClean="0">
                <a:solidFill>
                  <a:srgbClr val="000000"/>
                </a:solidFill>
                <a:latin typeface="Monaco" charset="0"/>
              </a:rPr>
              <a:t> </a:t>
            </a:r>
            <a:r>
              <a:rPr lang="en-US" sz="1600" dirty="0">
                <a:solidFill>
                  <a:srgbClr val="000000"/>
                </a:solidFill>
                <a:latin typeface="Monaco" charset="0"/>
              </a:rPr>
              <a:t>dPointer2 </a:t>
            </a:r>
            <a:r>
              <a:rPr lang="en-US" sz="1600" dirty="0" smtClean="0">
                <a:solidFill>
                  <a:srgbClr val="000000"/>
                </a:solidFill>
                <a:latin typeface="Monaco" charset="0"/>
              </a:rPr>
              <a:t>= </a:t>
            </a:r>
            <a:r>
              <a:rPr lang="en-US" sz="1600" b="1" dirty="0" smtClean="0">
                <a:solidFill>
                  <a:srgbClr val="7F0055"/>
                </a:solidFill>
                <a:latin typeface="Monaco" charset="0"/>
              </a:rPr>
              <a:t>new</a:t>
            </a:r>
            <a:r>
              <a:rPr lang="en-US" sz="1600" dirty="0" smtClean="0">
                <a:solidFill>
                  <a:srgbClr val="000000"/>
                </a:solidFill>
                <a:latin typeface="Monaco" charset="0"/>
              </a:rPr>
              <a:t> </a:t>
            </a:r>
            <a:r>
              <a:rPr lang="en-US" sz="1600" b="1" dirty="0" smtClean="0">
                <a:solidFill>
                  <a:srgbClr val="7F0055"/>
                </a:solidFill>
                <a:latin typeface="Monaco" charset="0"/>
              </a:rPr>
              <a:t>double</a:t>
            </a:r>
            <a:r>
              <a:rPr lang="en-US" sz="1600" dirty="0" smtClean="0">
                <a:solidFill>
                  <a:srgbClr val="000000"/>
                </a:solidFill>
                <a:latin typeface="Monaco" charset="0"/>
              </a:rPr>
              <a:t>; //better!</a:t>
            </a:r>
          </a:p>
          <a:p>
            <a:pPr eaLnBrk="1" hangingPunct="1">
              <a:defRPr/>
            </a:pPr>
            <a:r>
              <a:rPr lang="en-US" sz="1800" dirty="0" smtClean="0">
                <a:cs typeface="+mn-cs"/>
              </a:rPr>
              <a:t>When you are done with it, you should give it back:</a:t>
            </a:r>
            <a:endParaRPr lang="en-US" sz="1800" dirty="0" smtClean="0">
              <a:solidFill>
                <a:srgbClr val="000000"/>
              </a:solidFill>
              <a:latin typeface="Monaco" charset="0"/>
              <a:cs typeface="+mn-cs"/>
            </a:endParaRPr>
          </a:p>
          <a:p>
            <a:pPr lvl="1" eaLnBrk="1" hangingPunct="1">
              <a:buNone/>
              <a:defRPr/>
            </a:pPr>
            <a:r>
              <a:rPr lang="en-US" sz="1600" b="1" dirty="0" smtClean="0">
                <a:solidFill>
                  <a:srgbClr val="7F0055"/>
                </a:solidFill>
                <a:latin typeface="Monaco" charset="0"/>
              </a:rPr>
              <a:t>delete</a:t>
            </a:r>
            <a:r>
              <a:rPr lang="en-US" sz="1600" dirty="0" smtClean="0">
                <a:solidFill>
                  <a:srgbClr val="000000"/>
                </a:solidFill>
                <a:latin typeface="Monaco" charset="0"/>
              </a:rPr>
              <a:t> </a:t>
            </a:r>
            <a:r>
              <a:rPr lang="en-US" sz="1600" dirty="0" err="1">
                <a:solidFill>
                  <a:srgbClr val="000000"/>
                </a:solidFill>
                <a:latin typeface="Monaco" charset="0"/>
              </a:rPr>
              <a:t>dPointer</a:t>
            </a:r>
            <a:r>
              <a:rPr lang="en-US" sz="1600" dirty="0">
                <a:solidFill>
                  <a:srgbClr val="000000"/>
                </a:solidFill>
                <a:latin typeface="Monaco" charset="0"/>
              </a:rPr>
              <a:t>;</a:t>
            </a:r>
            <a:endParaRPr lang="en-US" sz="1600" dirty="0" smtClean="0">
              <a:solidFill>
                <a:srgbClr val="000000"/>
              </a:solidFill>
              <a:latin typeface="Monaco" charset="0"/>
            </a:endParaRPr>
          </a:p>
          <a:p>
            <a:pPr eaLnBrk="1" hangingPunct="1">
              <a:defRPr/>
            </a:pPr>
            <a:r>
              <a:rPr lang="en-US" sz="1800" dirty="0" smtClean="0">
                <a:cs typeface="+mn-cs"/>
              </a:rPr>
              <a:t>Another form gets you space for many items, like an array:</a:t>
            </a:r>
          </a:p>
          <a:p>
            <a:pPr lvl="1" eaLnBrk="1" hangingPunct="1">
              <a:buFont typeface="Wingdings" charset="0"/>
              <a:buNone/>
              <a:defRPr/>
            </a:pPr>
            <a:r>
              <a:rPr lang="en-US" sz="1600" b="1" dirty="0" smtClean="0">
                <a:solidFill>
                  <a:srgbClr val="7F0055"/>
                </a:solidFill>
                <a:latin typeface="Monaco" charset="0"/>
              </a:rPr>
              <a:t>double</a:t>
            </a:r>
            <a:r>
              <a:rPr lang="en-US" sz="1600" dirty="0" smtClean="0">
                <a:solidFill>
                  <a:srgbClr val="000000"/>
                </a:solidFill>
                <a:latin typeface="Monaco" charset="0"/>
              </a:rPr>
              <a:t> *</a:t>
            </a:r>
            <a:r>
              <a:rPr lang="en-US" sz="1600" dirty="0" err="1" smtClean="0">
                <a:solidFill>
                  <a:srgbClr val="000000"/>
                </a:solidFill>
                <a:latin typeface="Monaco" charset="0"/>
              </a:rPr>
              <a:t>dArrayPointer</a:t>
            </a:r>
            <a:r>
              <a:rPr lang="en-US" sz="1600" dirty="0" smtClean="0">
                <a:solidFill>
                  <a:srgbClr val="000000"/>
                </a:solidFill>
                <a:latin typeface="Monaco" charset="0"/>
              </a:rPr>
              <a:t> = </a:t>
            </a:r>
            <a:r>
              <a:rPr lang="en-US" sz="1600" b="1" dirty="0" smtClean="0">
                <a:solidFill>
                  <a:srgbClr val="7F0055"/>
                </a:solidFill>
                <a:latin typeface="Monaco" charset="0"/>
              </a:rPr>
              <a:t>new</a:t>
            </a:r>
            <a:r>
              <a:rPr lang="en-US" sz="1600" dirty="0" smtClean="0">
                <a:solidFill>
                  <a:srgbClr val="000000"/>
                </a:solidFill>
                <a:latin typeface="Monaco" charset="0"/>
              </a:rPr>
              <a:t> </a:t>
            </a:r>
            <a:r>
              <a:rPr lang="en-US" sz="1600" b="1" dirty="0" smtClean="0">
                <a:solidFill>
                  <a:srgbClr val="7F0055"/>
                </a:solidFill>
                <a:latin typeface="Monaco" charset="0"/>
              </a:rPr>
              <a:t>double[100]</a:t>
            </a:r>
            <a:r>
              <a:rPr lang="en-US" sz="1600" dirty="0" smtClean="0">
                <a:solidFill>
                  <a:srgbClr val="000000"/>
                </a:solidFill>
                <a:latin typeface="Monaco" charset="0"/>
              </a:rPr>
              <a:t>;</a:t>
            </a:r>
          </a:p>
          <a:p>
            <a:pPr lvl="1" eaLnBrk="1" hangingPunct="1">
              <a:buNone/>
              <a:defRPr/>
            </a:pPr>
            <a:r>
              <a:rPr lang="en-US" sz="1600" b="1" dirty="0" smtClean="0">
                <a:solidFill>
                  <a:srgbClr val="7F0055"/>
                </a:solidFill>
                <a:latin typeface="Monaco" charset="0"/>
              </a:rPr>
              <a:t>auto </a:t>
            </a:r>
            <a:r>
              <a:rPr lang="en-US" sz="1600" dirty="0" smtClean="0">
                <a:solidFill>
                  <a:srgbClr val="000000"/>
                </a:solidFill>
                <a:latin typeface="Monaco" charset="0"/>
              </a:rPr>
              <a:t>dArrayPointer2 </a:t>
            </a:r>
            <a:r>
              <a:rPr lang="en-US" sz="1600" dirty="0">
                <a:solidFill>
                  <a:srgbClr val="000000"/>
                </a:solidFill>
                <a:latin typeface="Monaco" charset="0"/>
              </a:rPr>
              <a:t>= </a:t>
            </a:r>
            <a:r>
              <a:rPr lang="en-US" sz="1600" b="1" dirty="0" smtClean="0">
                <a:solidFill>
                  <a:srgbClr val="7F0055"/>
                </a:solidFill>
                <a:latin typeface="Monaco" charset="0"/>
              </a:rPr>
              <a:t>new</a:t>
            </a:r>
            <a:r>
              <a:rPr lang="en-US" sz="1600" dirty="0" smtClean="0">
                <a:solidFill>
                  <a:srgbClr val="000000"/>
                </a:solidFill>
                <a:latin typeface="Monaco" charset="0"/>
              </a:rPr>
              <a:t> </a:t>
            </a:r>
            <a:r>
              <a:rPr lang="en-US" sz="1600" b="1" dirty="0" smtClean="0">
                <a:solidFill>
                  <a:srgbClr val="7F0055"/>
                </a:solidFill>
                <a:latin typeface="Monaco" charset="0"/>
              </a:rPr>
              <a:t>double[100]</a:t>
            </a:r>
            <a:r>
              <a:rPr lang="en-US" sz="1600" dirty="0" smtClean="0">
                <a:solidFill>
                  <a:srgbClr val="000000"/>
                </a:solidFill>
                <a:latin typeface="Monaco" charset="0"/>
              </a:rPr>
              <a:t>; //better</a:t>
            </a:r>
          </a:p>
          <a:p>
            <a:pPr lvl="1" eaLnBrk="1" hangingPunct="1">
              <a:buNone/>
              <a:defRPr/>
            </a:pPr>
            <a:r>
              <a:rPr lang="en-US" sz="1600" b="1" dirty="0" smtClean="0">
                <a:solidFill>
                  <a:srgbClr val="7F0055"/>
                </a:solidFill>
                <a:latin typeface="Monaco" charset="0"/>
              </a:rPr>
              <a:t>delete</a:t>
            </a:r>
            <a:r>
              <a:rPr lang="en-US" sz="1600" dirty="0" smtClean="0">
                <a:solidFill>
                  <a:srgbClr val="000000"/>
                </a:solidFill>
                <a:latin typeface="Monaco" charset="0"/>
              </a:rPr>
              <a:t> [] </a:t>
            </a:r>
            <a:r>
              <a:rPr lang="en-US" sz="1600" dirty="0" err="1" smtClean="0">
                <a:solidFill>
                  <a:srgbClr val="000000"/>
                </a:solidFill>
                <a:latin typeface="Monaco" charset="0"/>
              </a:rPr>
              <a:t>dArrayPointer</a:t>
            </a:r>
            <a:r>
              <a:rPr lang="en-US" sz="1600" dirty="0" smtClean="0">
                <a:solidFill>
                  <a:srgbClr val="000000"/>
                </a:solidFill>
                <a:latin typeface="Monaco" charset="0"/>
              </a:rPr>
              <a:t>;</a:t>
            </a:r>
          </a:p>
          <a:p>
            <a:pPr eaLnBrk="1" hangingPunct="1">
              <a:defRPr/>
            </a:pPr>
            <a:r>
              <a:rPr lang="en-US" sz="1800" dirty="0" smtClean="0">
                <a:cs typeface="+mn-cs"/>
              </a:rPr>
              <a:t>It is very important to be consistent with which form you use.</a:t>
            </a:r>
          </a:p>
          <a:p>
            <a:pPr eaLnBrk="1" hangingPunct="1">
              <a:defRPr/>
            </a:pPr>
            <a:r>
              <a:rPr lang="en-US" sz="1800" dirty="0" smtClean="0">
                <a:cs typeface="+mn-cs"/>
              </a:rPr>
              <a:t>You can use this to make an array whose size isn</a:t>
            </a:r>
            <a:r>
              <a:rPr lang="en-US" sz="1800" dirty="0" smtClean="0">
                <a:latin typeface="Arial"/>
                <a:cs typeface="+mn-cs"/>
              </a:rPr>
              <a:t>’</a:t>
            </a:r>
            <a:r>
              <a:rPr lang="en-US" sz="1800" dirty="0" smtClean="0">
                <a:cs typeface="+mn-cs"/>
              </a:rPr>
              <a:t>t known at compile time.</a:t>
            </a:r>
          </a:p>
          <a:p>
            <a:pPr eaLnBrk="1" hangingPunct="1">
              <a:defRPr/>
            </a:pPr>
            <a:r>
              <a:rPr lang="en-US" sz="1800" dirty="0" smtClean="0">
                <a:cs typeface="+mn-cs"/>
              </a:rPr>
              <a:t>TODO: Examples</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24 Jan 2017</a:t>
            </a:r>
            <a:endParaRPr lang="en-US"/>
          </a:p>
        </p:txBody>
      </p:sp>
      <p:sp>
        <p:nvSpPr>
          <p:cNvPr id="5" name="Footer Placeholder 4"/>
          <p:cNvSpPr>
            <a:spLocks noGrp="1"/>
          </p:cNvSpPr>
          <p:nvPr>
            <p:ph type="ftr" sz="quarter" idx="11"/>
          </p:nvPr>
        </p:nvSpPr>
        <p:spPr/>
        <p:txBody>
          <a:bodyPr/>
          <a:lstStyle/>
          <a:p>
            <a:r>
              <a:rPr lang="en-US" smtClean="0"/>
              <a:t>CS 202 Spring 2017</a:t>
            </a:r>
            <a:endParaRPr lang="en-US"/>
          </a:p>
        </p:txBody>
      </p:sp>
      <p:sp>
        <p:nvSpPr>
          <p:cNvPr id="6" name="Slide Number Placeholder 5"/>
          <p:cNvSpPr>
            <a:spLocks noGrp="1"/>
          </p:cNvSpPr>
          <p:nvPr>
            <p:ph type="sldNum" sz="quarter" idx="12"/>
          </p:nvPr>
        </p:nvSpPr>
        <p:spPr/>
        <p:txBody>
          <a:bodyPr/>
          <a:lstStyle/>
          <a:p>
            <a:fld id="{376D31D1-1876-5A44-BBB8-18C205C80CEC}" type="slidenum">
              <a:rPr lang="en-US"/>
              <a:pPr/>
              <a:t>12</a:t>
            </a:fld>
            <a:endParaRPr lang="en-US"/>
          </a:p>
        </p:txBody>
      </p:sp>
      <p:sp>
        <p:nvSpPr>
          <p:cNvPr id="191490" name="Rectangle 2"/>
          <p:cNvSpPr>
            <a:spLocks noGrp="1" noChangeArrowheads="1"/>
          </p:cNvSpPr>
          <p:nvPr>
            <p:ph type="title"/>
          </p:nvPr>
        </p:nvSpPr>
        <p:spPr/>
        <p:txBody>
          <a:bodyPr/>
          <a:lstStyle/>
          <a:p>
            <a:r>
              <a:rPr lang="en-US"/>
              <a:t>Issues with dynamic memory (1/2)</a:t>
            </a:r>
            <a:br>
              <a:rPr lang="en-US"/>
            </a:br>
            <a:r>
              <a:rPr lang="en-US"/>
              <a:t>(Thanks to Dr. Lawlor for the catchy names)</a:t>
            </a:r>
          </a:p>
        </p:txBody>
      </p:sp>
      <p:sp>
        <p:nvSpPr>
          <p:cNvPr id="191491" name="Rectangle 3"/>
          <p:cNvSpPr>
            <a:spLocks noGrp="1" noChangeArrowheads="1"/>
          </p:cNvSpPr>
          <p:nvPr>
            <p:ph type="body" idx="1"/>
          </p:nvPr>
        </p:nvSpPr>
        <p:spPr/>
        <p:txBody>
          <a:bodyPr/>
          <a:lstStyle/>
          <a:p>
            <a:pPr>
              <a:lnSpc>
                <a:spcPct val="90000"/>
              </a:lnSpc>
            </a:pPr>
            <a:r>
              <a:rPr lang="en-US" dirty="0"/>
              <a:t>Unfortunately, there are a bunch of things you MUST do with dynamic allocations, and the compiler often can't detect problems with any of these!</a:t>
            </a:r>
            <a:endParaRPr lang="en-US" sz="1800" dirty="0"/>
          </a:p>
          <a:p>
            <a:pPr lvl="1">
              <a:lnSpc>
                <a:spcPct val="90000"/>
              </a:lnSpc>
            </a:pPr>
            <a:r>
              <a:rPr lang="en-US" dirty="0"/>
              <a:t>Setup: You MUST initialize your pointers before using them.</a:t>
            </a:r>
          </a:p>
          <a:p>
            <a:pPr lvl="2">
              <a:lnSpc>
                <a:spcPct val="90000"/>
              </a:lnSpc>
            </a:pPr>
            <a:r>
              <a:rPr lang="en-US" dirty="0"/>
              <a:t>Luckily, the compiler can usually warn you about uninitialized pointers, and uninitialized pointers usually crash immediately.</a:t>
            </a:r>
          </a:p>
          <a:p>
            <a:pPr lvl="1">
              <a:lnSpc>
                <a:spcPct val="90000"/>
              </a:lnSpc>
            </a:pPr>
            <a:r>
              <a:rPr lang="en-US" dirty="0"/>
              <a:t>Embezzlement: You MUST access your pointers within the array bounds.</a:t>
            </a:r>
          </a:p>
          <a:p>
            <a:pPr lvl="2">
              <a:lnSpc>
                <a:spcPct val="90000"/>
              </a:lnSpc>
            </a:pPr>
            <a:r>
              <a:rPr lang="en-US" dirty="0"/>
              <a:t>If you asked for [10] elements, just reading from [13] might cause you to crash, or you might read garbage.  Writing is even worse — if you don't crash, you'll overwrite some other part of the program, which will then crash at some unknown later date.</a:t>
            </a:r>
            <a:endParaRPr lang="en-US" sz="1400" dirty="0"/>
          </a:p>
          <a:p>
            <a:pPr lvl="1">
              <a:lnSpc>
                <a:spcPct val="90000"/>
              </a:lnSpc>
            </a:pPr>
            <a:r>
              <a:rPr lang="en-US" dirty="0"/>
              <a:t>Amnesia: You MUST remember to call delete.</a:t>
            </a:r>
          </a:p>
          <a:p>
            <a:pPr lvl="2">
              <a:lnSpc>
                <a:spcPct val="90000"/>
              </a:lnSpc>
            </a:pPr>
            <a:r>
              <a:rPr lang="en-US" dirty="0"/>
              <a:t>If you don't call delete, memory marked as being in use will build up in your program (a "memory leak"), until the machine runs out of memory or your program exits. </a:t>
            </a:r>
          </a:p>
          <a:p>
            <a:pPr algn="ctr">
              <a:lnSpc>
                <a:spcPct val="90000"/>
              </a:lnSpc>
            </a:pPr>
            <a:endParaRPr lang="en-US" sz="1800" dirty="0"/>
          </a:p>
          <a:p>
            <a:pPr lvl="1">
              <a:lnSpc>
                <a:spcPct val="90000"/>
              </a:lnSpc>
            </a:pPr>
            <a:endParaRPr lang="en-US" sz="1400" dirty="0"/>
          </a:p>
          <a:p>
            <a:pPr lvl="1">
              <a:lnSpc>
                <a:spcPct val="90000"/>
              </a:lnSpc>
            </a:pPr>
            <a:endParaRPr lang="en-US" sz="1400" dirty="0"/>
          </a:p>
          <a:p>
            <a:pPr>
              <a:lnSpc>
                <a:spcPct val="90000"/>
              </a:lnSpc>
            </a:pPr>
            <a:endParaRPr lang="en-US" sz="1600" dirty="0"/>
          </a:p>
          <a:p>
            <a:pPr>
              <a:lnSpc>
                <a:spcPct val="90000"/>
              </a:lnSpc>
            </a:pPr>
            <a:endParaRPr lang="en-US" sz="1600" dirty="0"/>
          </a:p>
        </p:txBody>
      </p:sp>
    </p:spTree>
    <p:extLst>
      <p:ext uri="{BB962C8B-B14F-4D97-AF65-F5344CB8AC3E}">
        <p14:creationId xmlns:p14="http://schemas.microsoft.com/office/powerpoint/2010/main" val="2485771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24 Jan 2017</a:t>
            </a:r>
            <a:endParaRPr lang="en-US"/>
          </a:p>
        </p:txBody>
      </p:sp>
      <p:sp>
        <p:nvSpPr>
          <p:cNvPr id="5" name="Footer Placeholder 4"/>
          <p:cNvSpPr>
            <a:spLocks noGrp="1"/>
          </p:cNvSpPr>
          <p:nvPr>
            <p:ph type="ftr" sz="quarter" idx="11"/>
          </p:nvPr>
        </p:nvSpPr>
        <p:spPr/>
        <p:txBody>
          <a:bodyPr/>
          <a:lstStyle/>
          <a:p>
            <a:r>
              <a:rPr lang="en-US" smtClean="0"/>
              <a:t>CS 202 Spring 2017</a:t>
            </a:r>
            <a:endParaRPr lang="en-US"/>
          </a:p>
        </p:txBody>
      </p:sp>
      <p:sp>
        <p:nvSpPr>
          <p:cNvPr id="6" name="Slide Number Placeholder 5"/>
          <p:cNvSpPr>
            <a:spLocks noGrp="1"/>
          </p:cNvSpPr>
          <p:nvPr>
            <p:ph type="sldNum" sz="quarter" idx="12"/>
          </p:nvPr>
        </p:nvSpPr>
        <p:spPr/>
        <p:txBody>
          <a:bodyPr/>
          <a:lstStyle/>
          <a:p>
            <a:fld id="{4E2EFEA3-5AAC-3140-985E-BA146090A7CB}" type="slidenum">
              <a:rPr lang="en-US"/>
              <a:pPr/>
              <a:t>13</a:t>
            </a:fld>
            <a:endParaRPr lang="en-US"/>
          </a:p>
        </p:txBody>
      </p:sp>
      <p:sp>
        <p:nvSpPr>
          <p:cNvPr id="192514" name="Rectangle 2"/>
          <p:cNvSpPr>
            <a:spLocks noGrp="1" noChangeArrowheads="1"/>
          </p:cNvSpPr>
          <p:nvPr>
            <p:ph type="title"/>
          </p:nvPr>
        </p:nvSpPr>
        <p:spPr/>
        <p:txBody>
          <a:bodyPr/>
          <a:lstStyle/>
          <a:p>
            <a:r>
              <a:rPr lang="en-US"/>
              <a:t>Issues with dynamic memory (2/2)</a:t>
            </a:r>
            <a:br>
              <a:rPr lang="en-US"/>
            </a:br>
            <a:r>
              <a:rPr lang="en-US"/>
              <a:t>(Thanks to Dr. Lawlor for the catchy names)</a:t>
            </a:r>
            <a:endParaRPr lang="en-US" sz="2400"/>
          </a:p>
        </p:txBody>
      </p:sp>
      <p:sp>
        <p:nvSpPr>
          <p:cNvPr id="192515" name="Rectangle 3"/>
          <p:cNvSpPr>
            <a:spLocks noGrp="1" noChangeArrowheads="1"/>
          </p:cNvSpPr>
          <p:nvPr>
            <p:ph type="body" idx="1"/>
          </p:nvPr>
        </p:nvSpPr>
        <p:spPr/>
        <p:txBody>
          <a:bodyPr/>
          <a:lstStyle/>
          <a:p>
            <a:r>
              <a:rPr lang="en-US" sz="1800" dirty="0"/>
              <a:t>(things you have to be careful about with dynamic memory, cont.)</a:t>
            </a:r>
            <a:endParaRPr lang="en-US" dirty="0"/>
          </a:p>
          <a:p>
            <a:pPr lvl="1"/>
            <a:r>
              <a:rPr lang="en-US" dirty="0" err="1"/>
              <a:t>Doppleganger</a:t>
            </a:r>
            <a:r>
              <a:rPr lang="en-US" dirty="0"/>
              <a:t>: You MUST call the correct version of delete: "delete[]" for arrays, and plain "delete" for individual pointers. </a:t>
            </a:r>
          </a:p>
          <a:p>
            <a:pPr lvl="2"/>
            <a:r>
              <a:rPr lang="en-US" dirty="0"/>
              <a:t>Unfortunately, the compiler doesn't detect when you use the wrong delete; it just silently screws up memory so your program crashes sometime in the distant future.</a:t>
            </a:r>
            <a:endParaRPr lang="en-US" sz="1400" dirty="0"/>
          </a:p>
          <a:p>
            <a:pPr lvl="1">
              <a:lnSpc>
                <a:spcPct val="90000"/>
              </a:lnSpc>
            </a:pPr>
            <a:r>
              <a:rPr lang="en-US" dirty="0"/>
              <a:t>Overkill: You MUST not call delete more than once on the same pointer.</a:t>
            </a:r>
          </a:p>
          <a:p>
            <a:pPr lvl="2">
              <a:lnSpc>
                <a:spcPct val="90000"/>
              </a:lnSpc>
            </a:pPr>
            <a:r>
              <a:rPr lang="en-US" dirty="0"/>
              <a:t>You can protect against this by zeroing out your pointers after deleting them (like "</a:t>
            </a:r>
            <a:r>
              <a:rPr lang="en-US" dirty="0">
                <a:latin typeface="Courier New" charset="0"/>
              </a:rPr>
              <a:t>delete[] </a:t>
            </a:r>
            <a:r>
              <a:rPr lang="en-US" dirty="0" err="1">
                <a:latin typeface="Courier New" charset="0"/>
              </a:rPr>
              <a:t>someptr</a:t>
            </a:r>
            <a:r>
              <a:rPr lang="en-US" dirty="0">
                <a:latin typeface="Courier New" charset="0"/>
              </a:rPr>
              <a:t>; </a:t>
            </a:r>
            <a:r>
              <a:rPr lang="en-US" dirty="0" err="1">
                <a:latin typeface="Courier New" charset="0"/>
              </a:rPr>
              <a:t>someptr</a:t>
            </a:r>
            <a:r>
              <a:rPr lang="en-US" dirty="0">
                <a:latin typeface="Courier New" charset="0"/>
              </a:rPr>
              <a:t>=0;</a:t>
            </a:r>
            <a:r>
              <a:rPr lang="en-US" dirty="0"/>
              <a:t>").</a:t>
            </a:r>
          </a:p>
          <a:p>
            <a:pPr lvl="2">
              <a:lnSpc>
                <a:spcPct val="90000"/>
              </a:lnSpc>
            </a:pPr>
            <a:r>
              <a:rPr lang="en-US" dirty="0"/>
              <a:t>This "double delete bug" is actually common enough that some machines' "delete" has explicit code to check for it.  But it's really hard to detect if you allocate some space and delete it, then somebody else allocates the same space and you then delete their space!</a:t>
            </a:r>
            <a:endParaRPr lang="en-US" sz="1400" dirty="0"/>
          </a:p>
          <a:p>
            <a:pPr lvl="1">
              <a:lnSpc>
                <a:spcPct val="90000"/>
              </a:lnSpc>
            </a:pPr>
            <a:r>
              <a:rPr lang="en-US" dirty="0"/>
              <a:t>Zombies: You MUST not access a pointer after you've deleted it.</a:t>
            </a:r>
          </a:p>
          <a:p>
            <a:pPr lvl="2">
              <a:lnSpc>
                <a:spcPct val="90000"/>
              </a:lnSpc>
            </a:pPr>
            <a:r>
              <a:rPr lang="en-US" dirty="0"/>
              <a:t>Unfortunately, these "living dead" pointers usually work, and some of your data is often still there, but of course that space could be reused by anybody else at any time, resulting in hideous weird crashes.</a:t>
            </a:r>
            <a:endParaRPr lang="en-US" sz="1400" dirty="0"/>
          </a:p>
        </p:txBody>
      </p:sp>
    </p:spTree>
    <p:extLst>
      <p:ext uri="{BB962C8B-B14F-4D97-AF65-F5344CB8AC3E}">
        <p14:creationId xmlns:p14="http://schemas.microsoft.com/office/powerpoint/2010/main" val="4140598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lstStyle/>
          <a:p>
            <a:r>
              <a:rPr lang="en-US" dirty="0" smtClean="0"/>
              <a:t>In practice, we always use </a:t>
            </a:r>
            <a:r>
              <a:rPr lang="en-US" dirty="0" err="1" smtClean="0"/>
              <a:t>shared_ptr</a:t>
            </a:r>
            <a:r>
              <a:rPr lang="en-US" dirty="0" smtClean="0"/>
              <a:t>&lt;&gt; and </a:t>
            </a:r>
            <a:r>
              <a:rPr lang="en-US" dirty="0" err="1" smtClean="0"/>
              <a:t>unique_ptr</a:t>
            </a:r>
            <a:r>
              <a:rPr lang="en-US" dirty="0" smtClean="0"/>
              <a:t>&lt;&gt; instead of raw pointers, just as we always use vector&lt;&gt; instead of raw arrays.</a:t>
            </a:r>
          </a:p>
          <a:p>
            <a:r>
              <a:rPr lang="en-US" dirty="0" smtClean="0"/>
              <a:t>We will talk a </a:t>
            </a:r>
            <a:r>
              <a:rPr lang="en-US" i="1" dirty="0" smtClean="0"/>
              <a:t>lot</a:t>
            </a:r>
            <a:r>
              <a:rPr lang="en-US" dirty="0" smtClean="0"/>
              <a:t> more about these later, but briefly</a:t>
            </a:r>
          </a:p>
          <a:p>
            <a:pPr lvl="1"/>
            <a:r>
              <a:rPr lang="en-US" dirty="0" err="1"/>
              <a:t>unique_ptr</a:t>
            </a:r>
            <a:r>
              <a:rPr lang="en-US" dirty="0"/>
              <a:t>&lt;Foo&gt; is a pointer to </a:t>
            </a:r>
            <a:r>
              <a:rPr lang="en-US" dirty="0" smtClean="0"/>
              <a:t>Foo that cannot be copied. When it goes out of scope, the memory will be </a:t>
            </a:r>
            <a:r>
              <a:rPr lang="en-US" dirty="0" err="1" smtClean="0"/>
              <a:t>deallocated</a:t>
            </a:r>
            <a:r>
              <a:rPr lang="en-US" dirty="0" smtClean="0"/>
              <a:t>.</a:t>
            </a:r>
          </a:p>
          <a:p>
            <a:pPr lvl="1"/>
            <a:r>
              <a:rPr lang="en-US" dirty="0" err="1" smtClean="0"/>
              <a:t>shared_ptr</a:t>
            </a:r>
            <a:r>
              <a:rPr lang="en-US" dirty="0" smtClean="0"/>
              <a:t>&lt;Foo&gt; is a pointer to Foo that can have many copies. When the last copy is gone, the memory will be </a:t>
            </a:r>
            <a:r>
              <a:rPr lang="en-US" dirty="0" err="1" smtClean="0"/>
              <a:t>deallocated</a:t>
            </a:r>
            <a:r>
              <a:rPr lang="en-US" dirty="0" smtClean="0"/>
              <a:t>.</a:t>
            </a:r>
          </a:p>
          <a:p>
            <a:endParaRPr lang="en-US" dirty="0"/>
          </a:p>
          <a:p>
            <a:endParaRPr lang="en-US" dirty="0" smtClean="0"/>
          </a:p>
        </p:txBody>
      </p:sp>
      <p:sp>
        <p:nvSpPr>
          <p:cNvPr id="4" name="Date Placeholder 3"/>
          <p:cNvSpPr>
            <a:spLocks noGrp="1"/>
          </p:cNvSpPr>
          <p:nvPr>
            <p:ph type="dt" sz="half" idx="10"/>
          </p:nvPr>
        </p:nvSpPr>
        <p:spPr/>
        <p:txBody>
          <a:bodyPr/>
          <a:lstStyle/>
          <a:p>
            <a:pPr>
              <a:defRPr/>
            </a:pPr>
            <a:r>
              <a:rPr lang="en-US" smtClean="0"/>
              <a:t>24 Jan 2017</a:t>
            </a:r>
            <a:endParaRPr lang="en-US"/>
          </a:p>
        </p:txBody>
      </p:sp>
      <p:sp>
        <p:nvSpPr>
          <p:cNvPr id="5" name="Footer Placeholder 4"/>
          <p:cNvSpPr>
            <a:spLocks noGrp="1"/>
          </p:cNvSpPr>
          <p:nvPr>
            <p:ph type="ftr" sz="quarter" idx="11"/>
          </p:nvPr>
        </p:nvSpPr>
        <p:spPr/>
        <p:txBody>
          <a:bodyPr/>
          <a:lstStyle/>
          <a:p>
            <a:pPr>
              <a:defRPr/>
            </a:pPr>
            <a:r>
              <a:rPr lang="en-US" smtClean="0"/>
              <a:t>CS 202 Spring 2017</a:t>
            </a:r>
            <a:endParaRPr lang="en-US"/>
          </a:p>
        </p:txBody>
      </p:sp>
      <p:sp>
        <p:nvSpPr>
          <p:cNvPr id="6" name="Slide Number Placeholder 5"/>
          <p:cNvSpPr>
            <a:spLocks noGrp="1"/>
          </p:cNvSpPr>
          <p:nvPr>
            <p:ph type="sldNum" sz="quarter" idx="12"/>
          </p:nvPr>
        </p:nvSpPr>
        <p:spPr/>
        <p:txBody>
          <a:bodyPr/>
          <a:lstStyle/>
          <a:p>
            <a:pPr>
              <a:defRPr/>
            </a:pPr>
            <a:fld id="{AAC7368D-03F8-2945-9D7B-F94076EC96D1}" type="slidenum">
              <a:rPr lang="en-US" smtClean="0"/>
              <a:pPr>
                <a:defRPr/>
              </a:pPr>
              <a:t>14</a:t>
            </a:fld>
            <a:endParaRPr lang="en-US"/>
          </a:p>
        </p:txBody>
      </p:sp>
    </p:spTree>
    <p:extLst>
      <p:ext uri="{BB962C8B-B14F-4D97-AF65-F5344CB8AC3E}">
        <p14:creationId xmlns:p14="http://schemas.microsoft.com/office/powerpoint/2010/main" val="1508869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24 Jan 2017</a:t>
            </a:r>
            <a:endParaRPr lang="en-US"/>
          </a:p>
        </p:txBody>
      </p:sp>
      <p:sp>
        <p:nvSpPr>
          <p:cNvPr id="5" name="Footer Placeholder 4"/>
          <p:cNvSpPr>
            <a:spLocks noGrp="1"/>
          </p:cNvSpPr>
          <p:nvPr>
            <p:ph type="ftr" sz="quarter" idx="11"/>
          </p:nvPr>
        </p:nvSpPr>
        <p:spPr/>
        <p:txBody>
          <a:bodyPr/>
          <a:lstStyle/>
          <a:p>
            <a:pPr>
              <a:defRPr/>
            </a:pPr>
            <a:r>
              <a:rPr lang="en-US" smtClean="0"/>
              <a:t>CS 202 Spring 2017</a:t>
            </a:r>
            <a:endParaRPr lang="en-US"/>
          </a:p>
        </p:txBody>
      </p:sp>
      <p:sp>
        <p:nvSpPr>
          <p:cNvPr id="6" name="Slide Number Placeholder 5"/>
          <p:cNvSpPr>
            <a:spLocks noGrp="1"/>
          </p:cNvSpPr>
          <p:nvPr>
            <p:ph type="sldNum" sz="quarter" idx="12"/>
          </p:nvPr>
        </p:nvSpPr>
        <p:spPr/>
        <p:txBody>
          <a:bodyPr/>
          <a:lstStyle/>
          <a:p>
            <a:pPr>
              <a:defRPr/>
            </a:pPr>
            <a:fld id="{6CC94164-E6C7-584A-8736-95A8080FF5DD}" type="slidenum">
              <a:rPr lang="en-US"/>
              <a:pPr>
                <a:defRPr/>
              </a:pPr>
              <a:t>2</a:t>
            </a:fld>
            <a:endParaRPr lang="en-US"/>
          </a:p>
        </p:txBody>
      </p:sp>
      <p:sp>
        <p:nvSpPr>
          <p:cNvPr id="136194" name="Rectangle 2"/>
          <p:cNvSpPr>
            <a:spLocks noGrp="1" noChangeArrowheads="1"/>
          </p:cNvSpPr>
          <p:nvPr>
            <p:ph type="title"/>
          </p:nvPr>
        </p:nvSpPr>
        <p:spPr/>
        <p:txBody>
          <a:bodyPr/>
          <a:lstStyle/>
          <a:p>
            <a:pPr eaLnBrk="1" hangingPunct="1">
              <a:defRPr/>
            </a:pPr>
            <a:r>
              <a:rPr lang="en-US" smtClean="0">
                <a:cs typeface="+mj-cs"/>
              </a:rPr>
              <a:t>Review (from CS 201) </a:t>
            </a:r>
            <a:br>
              <a:rPr lang="en-US" smtClean="0">
                <a:cs typeface="+mj-cs"/>
              </a:rPr>
            </a:br>
            <a:r>
              <a:rPr lang="en-US" smtClean="0">
                <a:cs typeface="+mj-cs"/>
              </a:rPr>
              <a:t>Pointer Variables</a:t>
            </a:r>
          </a:p>
        </p:txBody>
      </p:sp>
      <p:sp>
        <p:nvSpPr>
          <p:cNvPr id="136195" name="Rectangle 3"/>
          <p:cNvSpPr>
            <a:spLocks noGrp="1" noChangeArrowheads="1"/>
          </p:cNvSpPr>
          <p:nvPr>
            <p:ph type="body" idx="1"/>
          </p:nvPr>
        </p:nvSpPr>
        <p:spPr/>
        <p:txBody>
          <a:bodyPr/>
          <a:lstStyle/>
          <a:p>
            <a:pPr eaLnBrk="1" hangingPunct="1">
              <a:defRPr/>
            </a:pPr>
            <a:r>
              <a:rPr lang="en-US" dirty="0" smtClean="0">
                <a:cs typeface="+mn-cs"/>
              </a:rPr>
              <a:t>A pointer is a variable that holds an </a:t>
            </a:r>
            <a:r>
              <a:rPr lang="en-US" i="1" dirty="0" smtClean="0">
                <a:cs typeface="+mn-cs"/>
              </a:rPr>
              <a:t>address</a:t>
            </a:r>
            <a:endParaRPr lang="en-US" dirty="0" smtClean="0">
              <a:cs typeface="+mn-cs"/>
            </a:endParaRPr>
          </a:p>
          <a:p>
            <a:pPr eaLnBrk="1" hangingPunct="1">
              <a:defRPr/>
            </a:pPr>
            <a:r>
              <a:rPr lang="en-US" dirty="0" smtClean="0">
                <a:cs typeface="+mn-cs"/>
              </a:rPr>
              <a:t>Every variable in a C++ program has an address, even a pointer. This can get confusing!</a:t>
            </a:r>
          </a:p>
          <a:p>
            <a:pPr eaLnBrk="1" hangingPunct="1">
              <a:defRPr/>
            </a:pPr>
            <a:r>
              <a:rPr lang="en-US" dirty="0" smtClean="0">
                <a:cs typeface="+mn-cs"/>
              </a:rPr>
              <a:t>Syntax for declaring a pointer variable:</a:t>
            </a:r>
            <a:br>
              <a:rPr lang="en-US" dirty="0" smtClean="0">
                <a:cs typeface="+mn-cs"/>
              </a:rPr>
            </a:br>
            <a:r>
              <a:rPr lang="en-US" dirty="0" smtClean="0">
                <a:cs typeface="+mn-cs"/>
              </a:rPr>
              <a:t>	</a:t>
            </a:r>
            <a:r>
              <a:rPr lang="en-US" b="1" dirty="0" err="1" smtClean="0">
                <a:solidFill>
                  <a:srgbClr val="7F0055"/>
                </a:solidFill>
                <a:latin typeface="Monaco" charset="0"/>
                <a:cs typeface="+mn-cs"/>
              </a:rPr>
              <a:t>int</a:t>
            </a:r>
            <a:r>
              <a:rPr lang="en-US" dirty="0" smtClean="0">
                <a:solidFill>
                  <a:srgbClr val="000000"/>
                </a:solidFill>
                <a:latin typeface="Monaco" charset="0"/>
                <a:cs typeface="+mn-cs"/>
              </a:rPr>
              <a:t> *</a:t>
            </a:r>
            <a:r>
              <a:rPr lang="en-US" dirty="0" err="1" smtClean="0">
                <a:solidFill>
                  <a:srgbClr val="000000"/>
                </a:solidFill>
                <a:latin typeface="Monaco" charset="0"/>
                <a:cs typeface="+mn-cs"/>
              </a:rPr>
              <a:t>iPtr</a:t>
            </a:r>
            <a:r>
              <a:rPr lang="en-US" dirty="0" smtClean="0">
                <a:solidFill>
                  <a:srgbClr val="000000"/>
                </a:solidFill>
                <a:latin typeface="Monaco" charset="0"/>
                <a:cs typeface="+mn-cs"/>
              </a:rPr>
              <a:t>;</a:t>
            </a:r>
            <a:br>
              <a:rPr lang="en-US" dirty="0" smtClean="0">
                <a:solidFill>
                  <a:srgbClr val="000000"/>
                </a:solidFill>
                <a:latin typeface="Monaco" charset="0"/>
                <a:cs typeface="+mn-cs"/>
              </a:rPr>
            </a:br>
            <a:r>
              <a:rPr lang="en-US" dirty="0" smtClean="0">
                <a:solidFill>
                  <a:srgbClr val="000000"/>
                </a:solidFill>
                <a:latin typeface="Monaco" charset="0"/>
                <a:cs typeface="+mn-cs"/>
              </a:rPr>
              <a:t>	</a:t>
            </a:r>
            <a:r>
              <a:rPr lang="en-US" b="1" dirty="0" err="1" smtClean="0">
                <a:solidFill>
                  <a:srgbClr val="7F0055"/>
                </a:solidFill>
                <a:latin typeface="Monaco" charset="0"/>
                <a:cs typeface="+mn-cs"/>
              </a:rPr>
              <a:t>int</a:t>
            </a:r>
            <a:r>
              <a:rPr lang="en-US" dirty="0" smtClean="0">
                <a:solidFill>
                  <a:srgbClr val="000000"/>
                </a:solidFill>
                <a:latin typeface="Monaco" charset="0"/>
                <a:cs typeface="+mn-cs"/>
              </a:rPr>
              <a:t>* </a:t>
            </a:r>
            <a:r>
              <a:rPr lang="en-US" dirty="0" err="1" smtClean="0">
                <a:solidFill>
                  <a:srgbClr val="000000"/>
                </a:solidFill>
                <a:latin typeface="Monaco" charset="0"/>
                <a:cs typeface="+mn-cs"/>
              </a:rPr>
              <a:t>y,z</a:t>
            </a:r>
            <a:r>
              <a:rPr lang="en-US" dirty="0" smtClean="0">
                <a:solidFill>
                  <a:srgbClr val="000000"/>
                </a:solidFill>
                <a:latin typeface="Monaco" charset="0"/>
                <a:cs typeface="+mn-cs"/>
              </a:rPr>
              <a:t>; </a:t>
            </a:r>
            <a:r>
              <a:rPr lang="en-US" dirty="0" smtClean="0">
                <a:solidFill>
                  <a:srgbClr val="3F7F5F"/>
                </a:solidFill>
                <a:latin typeface="Monaco" charset="0"/>
                <a:cs typeface="+mn-cs"/>
              </a:rPr>
              <a:t>//careful!! y is a pointer, z is not!</a:t>
            </a:r>
          </a:p>
          <a:p>
            <a:pPr eaLnBrk="1" hangingPunct="1">
              <a:defRPr/>
            </a:pPr>
            <a:endParaRPr lang="en-US" dirty="0" smtClean="0">
              <a:latin typeface="Monaco" charset="0"/>
              <a:cs typeface="+mn-cs"/>
            </a:endParaRPr>
          </a:p>
          <a:p>
            <a:pPr eaLnBrk="1" hangingPunct="1">
              <a:buFont typeface="Wingdings" charset="0"/>
              <a:buNone/>
              <a:defRPr/>
            </a:pPr>
            <a:endParaRPr lang="en-US" dirty="0" smtClean="0">
              <a:latin typeface="Monaco" charset="0"/>
              <a:cs typeface="+mn-cs"/>
            </a:endParaRPr>
          </a:p>
          <a:p>
            <a:pPr eaLnBrk="1" hangingPunct="1">
              <a:defRPr/>
            </a:pPr>
            <a:endParaRPr lang="en-US" dirty="0" smtClean="0">
              <a:cs typeface="+mn-cs"/>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24 Jan 2017</a:t>
            </a:r>
            <a:endParaRPr lang="en-US"/>
          </a:p>
        </p:txBody>
      </p:sp>
      <p:sp>
        <p:nvSpPr>
          <p:cNvPr id="5" name="Footer Placeholder 4"/>
          <p:cNvSpPr>
            <a:spLocks noGrp="1"/>
          </p:cNvSpPr>
          <p:nvPr>
            <p:ph type="ftr" sz="quarter" idx="11"/>
          </p:nvPr>
        </p:nvSpPr>
        <p:spPr/>
        <p:txBody>
          <a:bodyPr/>
          <a:lstStyle/>
          <a:p>
            <a:pPr>
              <a:defRPr/>
            </a:pPr>
            <a:r>
              <a:rPr lang="en-US" smtClean="0"/>
              <a:t>CS 202 Spring 2017</a:t>
            </a:r>
            <a:endParaRPr lang="en-US"/>
          </a:p>
        </p:txBody>
      </p:sp>
      <p:sp>
        <p:nvSpPr>
          <p:cNvPr id="6" name="Slide Number Placeholder 5"/>
          <p:cNvSpPr>
            <a:spLocks noGrp="1"/>
          </p:cNvSpPr>
          <p:nvPr>
            <p:ph type="sldNum" sz="quarter" idx="12"/>
          </p:nvPr>
        </p:nvSpPr>
        <p:spPr/>
        <p:txBody>
          <a:bodyPr/>
          <a:lstStyle/>
          <a:p>
            <a:pPr>
              <a:defRPr/>
            </a:pPr>
            <a:fld id="{1D354AFD-8B12-A34E-B6D8-65AA7AF0BA12}" type="slidenum">
              <a:rPr lang="en-US"/>
              <a:pPr>
                <a:defRPr/>
              </a:pPr>
              <a:t>3</a:t>
            </a:fld>
            <a:endParaRPr lang="en-US"/>
          </a:p>
        </p:txBody>
      </p:sp>
      <p:sp>
        <p:nvSpPr>
          <p:cNvPr id="64514" name="Rectangle 2"/>
          <p:cNvSpPr>
            <a:spLocks noGrp="1" noChangeArrowheads="1"/>
          </p:cNvSpPr>
          <p:nvPr>
            <p:ph type="title"/>
          </p:nvPr>
        </p:nvSpPr>
        <p:spPr/>
        <p:txBody>
          <a:bodyPr/>
          <a:lstStyle/>
          <a:p>
            <a:pPr eaLnBrk="1" hangingPunct="1">
              <a:defRPr/>
            </a:pPr>
            <a:r>
              <a:rPr lang="en-US" smtClean="0">
                <a:cs typeface="+mj-cs"/>
              </a:rPr>
              <a:t>Review (from CS 201)</a:t>
            </a:r>
            <a:br>
              <a:rPr lang="en-US" smtClean="0">
                <a:cs typeface="+mj-cs"/>
              </a:rPr>
            </a:br>
            <a:r>
              <a:rPr lang="en-US" smtClean="0">
                <a:cs typeface="+mj-cs"/>
              </a:rPr>
              <a:t>Pointers</a:t>
            </a:r>
          </a:p>
        </p:txBody>
      </p:sp>
      <p:sp>
        <p:nvSpPr>
          <p:cNvPr id="64515" name="Rectangle 3"/>
          <p:cNvSpPr>
            <a:spLocks noGrp="1" noChangeArrowheads="1"/>
          </p:cNvSpPr>
          <p:nvPr>
            <p:ph type="body" idx="1"/>
          </p:nvPr>
        </p:nvSpPr>
        <p:spPr/>
        <p:txBody>
          <a:bodyPr/>
          <a:lstStyle/>
          <a:p>
            <a:pPr eaLnBrk="1" hangingPunct="1">
              <a:lnSpc>
                <a:spcPct val="90000"/>
              </a:lnSpc>
              <a:buFont typeface="Wingdings" charset="0"/>
              <a:buNone/>
              <a:defRPr/>
            </a:pPr>
            <a:r>
              <a:rPr lang="en-US" dirty="0" smtClean="0">
                <a:cs typeface="+mn-cs"/>
              </a:rPr>
              <a:t>Pointer operations</a:t>
            </a:r>
          </a:p>
          <a:p>
            <a:pPr eaLnBrk="1" hangingPunct="1">
              <a:lnSpc>
                <a:spcPct val="90000"/>
              </a:lnSpc>
              <a:defRPr/>
            </a:pPr>
            <a:r>
              <a:rPr lang="en-US" dirty="0" smtClean="0">
                <a:cs typeface="+mn-cs"/>
              </a:rPr>
              <a:t>&amp; (take the address of)</a:t>
            </a:r>
            <a:br>
              <a:rPr lang="en-US" dirty="0" smtClean="0">
                <a:cs typeface="+mn-cs"/>
              </a:rPr>
            </a:br>
            <a:r>
              <a:rPr lang="en-US" sz="1600" dirty="0" smtClean="0">
                <a:cs typeface="+mn-cs"/>
              </a:rPr>
              <a:t>	</a:t>
            </a:r>
            <a:r>
              <a:rPr lang="en-US" sz="1600" b="1" dirty="0" err="1" smtClean="0">
                <a:solidFill>
                  <a:srgbClr val="7F0055"/>
                </a:solidFill>
                <a:latin typeface="Monaco" charset="0"/>
                <a:cs typeface="+mn-cs"/>
              </a:rPr>
              <a:t>int</a:t>
            </a:r>
            <a:r>
              <a:rPr lang="en-US" sz="1600" dirty="0" smtClean="0">
                <a:solidFill>
                  <a:srgbClr val="000000"/>
                </a:solidFill>
                <a:latin typeface="Monaco" charset="0"/>
                <a:cs typeface="+mn-cs"/>
              </a:rPr>
              <a:t> *</a:t>
            </a:r>
            <a:r>
              <a:rPr lang="en-US" sz="1600" dirty="0" err="1" smtClean="0">
                <a:solidFill>
                  <a:srgbClr val="000000"/>
                </a:solidFill>
                <a:latin typeface="Monaco" charset="0"/>
                <a:cs typeface="+mn-cs"/>
              </a:rPr>
              <a:t>iPtr</a:t>
            </a:r>
            <a:r>
              <a:rPr lang="en-US" sz="1600" dirty="0" smtClean="0">
                <a:solidFill>
                  <a:srgbClr val="000000"/>
                </a:solidFill>
                <a:latin typeface="Monaco" charset="0"/>
                <a:cs typeface="+mn-cs"/>
              </a:rPr>
              <a:t>;</a:t>
            </a:r>
            <a:endParaRPr lang="en-US" dirty="0" smtClean="0">
              <a:latin typeface="Monaco" charset="0"/>
              <a:cs typeface="+mn-cs"/>
            </a:endParaRPr>
          </a:p>
          <a:p>
            <a:pPr lvl="2" eaLnBrk="1" hangingPunct="1">
              <a:lnSpc>
                <a:spcPct val="90000"/>
              </a:lnSpc>
              <a:buFont typeface="Wingdings" charset="0"/>
              <a:buNone/>
              <a:defRPr/>
            </a:pPr>
            <a:r>
              <a:rPr lang="en-US" b="1" dirty="0" err="1" smtClean="0">
                <a:solidFill>
                  <a:srgbClr val="7F0055"/>
                </a:solidFill>
                <a:latin typeface="Monaco" charset="0"/>
              </a:rPr>
              <a:t>int</a:t>
            </a:r>
            <a:r>
              <a:rPr lang="en-US" dirty="0" smtClean="0">
                <a:solidFill>
                  <a:srgbClr val="000000"/>
                </a:solidFill>
                <a:latin typeface="Monaco" charset="0"/>
              </a:rPr>
              <a:t> ii=13;</a:t>
            </a:r>
            <a:endParaRPr lang="en-US" dirty="0" smtClean="0">
              <a:latin typeface="Monaco" charset="0"/>
            </a:endParaRPr>
          </a:p>
          <a:p>
            <a:pPr lvl="2" eaLnBrk="1" hangingPunct="1">
              <a:lnSpc>
                <a:spcPct val="90000"/>
              </a:lnSpc>
              <a:buFont typeface="Wingdings" charset="0"/>
              <a:buNone/>
              <a:defRPr/>
            </a:pPr>
            <a:r>
              <a:rPr lang="en-US" dirty="0" err="1" smtClean="0">
                <a:solidFill>
                  <a:srgbClr val="000000"/>
                </a:solidFill>
                <a:latin typeface="Monaco" charset="0"/>
              </a:rPr>
              <a:t>iptr</a:t>
            </a:r>
            <a:r>
              <a:rPr lang="en-US" dirty="0" smtClean="0">
                <a:solidFill>
                  <a:srgbClr val="000000"/>
                </a:solidFill>
                <a:latin typeface="Monaco" charset="0"/>
              </a:rPr>
              <a:t> = &amp;ii;</a:t>
            </a:r>
            <a:endParaRPr lang="en-US" dirty="0" smtClean="0"/>
          </a:p>
          <a:p>
            <a:pPr eaLnBrk="1" hangingPunct="1">
              <a:lnSpc>
                <a:spcPct val="90000"/>
              </a:lnSpc>
              <a:defRPr/>
            </a:pPr>
            <a:r>
              <a:rPr lang="en-US" dirty="0" smtClean="0">
                <a:cs typeface="+mn-cs"/>
              </a:rPr>
              <a:t>* (follow a pointer, returns what the pointer points at)</a:t>
            </a:r>
          </a:p>
          <a:p>
            <a:pPr lvl="1" eaLnBrk="1" hangingPunct="1">
              <a:lnSpc>
                <a:spcPct val="90000"/>
              </a:lnSpc>
              <a:buFont typeface="Wingdings" charset="0"/>
              <a:buNone/>
              <a:defRPr/>
            </a:pPr>
            <a:r>
              <a:rPr lang="en-US" dirty="0" smtClean="0"/>
              <a:t>Yes, it</a:t>
            </a:r>
            <a:r>
              <a:rPr lang="ja-JP" altLang="en-US" dirty="0" smtClean="0">
                <a:latin typeface="Arial"/>
              </a:rPr>
              <a:t>’</a:t>
            </a:r>
            <a:r>
              <a:rPr lang="en-US" dirty="0" smtClean="0"/>
              <a:t>s confusing - * means </a:t>
            </a:r>
            <a:r>
              <a:rPr lang="ja-JP" altLang="en-US" dirty="0" smtClean="0">
                <a:latin typeface="Arial"/>
              </a:rPr>
              <a:t>“</a:t>
            </a:r>
            <a:r>
              <a:rPr lang="en-US" dirty="0" smtClean="0"/>
              <a:t>follow the pointer</a:t>
            </a:r>
            <a:r>
              <a:rPr lang="ja-JP" altLang="en-US" dirty="0" smtClean="0">
                <a:latin typeface="Arial"/>
              </a:rPr>
              <a:t>”</a:t>
            </a:r>
            <a:r>
              <a:rPr lang="en-US" dirty="0" smtClean="0"/>
              <a:t> when using it, but it means </a:t>
            </a:r>
            <a:r>
              <a:rPr lang="ja-JP" altLang="en-US" dirty="0" smtClean="0">
                <a:latin typeface="Arial"/>
              </a:rPr>
              <a:t>“</a:t>
            </a:r>
            <a:r>
              <a:rPr lang="en-US" dirty="0" smtClean="0"/>
              <a:t>is a pointer</a:t>
            </a:r>
            <a:r>
              <a:rPr lang="ja-JP" altLang="en-US" dirty="0" smtClean="0">
                <a:latin typeface="Arial"/>
              </a:rPr>
              <a:t>”</a:t>
            </a:r>
            <a:r>
              <a:rPr lang="en-US" dirty="0" smtClean="0"/>
              <a:t> when declaring it. But this makes sense if you remember </a:t>
            </a:r>
            <a:r>
              <a:rPr lang="ja-JP" altLang="en-US" dirty="0" smtClean="0">
                <a:latin typeface="Arial"/>
              </a:rPr>
              <a:t>“</a:t>
            </a:r>
            <a:r>
              <a:rPr lang="en-US" dirty="0" smtClean="0"/>
              <a:t>declaration mimics use</a:t>
            </a:r>
            <a:r>
              <a:rPr lang="ja-JP" altLang="en-US" dirty="0" smtClean="0">
                <a:latin typeface="Arial"/>
              </a:rPr>
              <a:t>”</a:t>
            </a:r>
            <a:r>
              <a:rPr lang="en-US" dirty="0" smtClean="0"/>
              <a:t>: *</a:t>
            </a:r>
            <a:r>
              <a:rPr lang="en-US" dirty="0" err="1" smtClean="0"/>
              <a:t>iptr</a:t>
            </a:r>
            <a:r>
              <a:rPr lang="en-US" dirty="0" smtClean="0"/>
              <a:t> </a:t>
            </a:r>
            <a:r>
              <a:rPr lang="en-US" i="1" dirty="0" smtClean="0"/>
              <a:t>is</a:t>
            </a:r>
            <a:r>
              <a:rPr lang="en-US" dirty="0" smtClean="0"/>
              <a:t> an </a:t>
            </a:r>
            <a:r>
              <a:rPr lang="en-US" dirty="0" err="1" smtClean="0"/>
              <a:t>int</a:t>
            </a:r>
            <a:r>
              <a:rPr lang="en-US" dirty="0" smtClean="0"/>
              <a:t>!</a:t>
            </a:r>
          </a:p>
          <a:p>
            <a:pPr eaLnBrk="1" hangingPunct="1">
              <a:lnSpc>
                <a:spcPct val="90000"/>
              </a:lnSpc>
              <a:defRPr/>
            </a:pPr>
            <a:r>
              <a:rPr lang="en-US" dirty="0" smtClean="0">
                <a:cs typeface="+mn-cs"/>
              </a:rPr>
              <a:t>++/-- (increment or decrement the pointer to point at the next value)</a:t>
            </a:r>
          </a:p>
          <a:p>
            <a:pPr eaLnBrk="1" hangingPunct="1">
              <a:lnSpc>
                <a:spcPct val="90000"/>
              </a:lnSpc>
              <a:defRPr/>
            </a:pPr>
            <a:r>
              <a:rPr lang="en-US" dirty="0" smtClean="0">
                <a:cs typeface="+mn-cs"/>
              </a:rPr>
              <a:t>+=/-= (add or subtract that number of locations from the pointer)</a:t>
            </a:r>
          </a:p>
          <a:p>
            <a:pPr eaLnBrk="1" hangingPunct="1">
              <a:lnSpc>
                <a:spcPct val="90000"/>
              </a:lnSpc>
              <a:defRPr/>
            </a:pPr>
            <a:r>
              <a:rPr lang="en-US" dirty="0" smtClean="0">
                <a:cs typeface="+mn-cs"/>
              </a:rPr>
              <a:t>[] (subscript - add some number of locations then dereference.)</a:t>
            </a:r>
          </a:p>
          <a:p>
            <a:pPr eaLnBrk="1" hangingPunct="1">
              <a:lnSpc>
                <a:spcPct val="90000"/>
              </a:lnSpc>
              <a:defRPr/>
            </a:pPr>
            <a:endParaRPr lang="en-US" dirty="0" smtClean="0">
              <a:cs typeface="+mn-cs"/>
            </a:endParaRPr>
          </a:p>
          <a:p>
            <a:pPr eaLnBrk="1" hangingPunct="1">
              <a:lnSpc>
                <a:spcPct val="90000"/>
              </a:lnSpc>
              <a:buFont typeface="Wingdings" charset="0"/>
              <a:buNone/>
              <a:defRPr/>
            </a:pPr>
            <a:endParaRPr lang="en-US" dirty="0" smtClean="0">
              <a:cs typeface="+mn-cs"/>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24 Jan 2017</a:t>
            </a:r>
            <a:endParaRPr lang="en-US"/>
          </a:p>
        </p:txBody>
      </p:sp>
      <p:sp>
        <p:nvSpPr>
          <p:cNvPr id="5" name="Footer Placeholder 4"/>
          <p:cNvSpPr>
            <a:spLocks noGrp="1"/>
          </p:cNvSpPr>
          <p:nvPr>
            <p:ph type="ftr" sz="quarter" idx="11"/>
          </p:nvPr>
        </p:nvSpPr>
        <p:spPr/>
        <p:txBody>
          <a:bodyPr/>
          <a:lstStyle/>
          <a:p>
            <a:pPr>
              <a:defRPr/>
            </a:pPr>
            <a:r>
              <a:rPr lang="en-US" smtClean="0"/>
              <a:t>CS 202 Spring 2017</a:t>
            </a:r>
            <a:endParaRPr lang="en-US"/>
          </a:p>
        </p:txBody>
      </p:sp>
      <p:sp>
        <p:nvSpPr>
          <p:cNvPr id="6" name="Slide Number Placeholder 5"/>
          <p:cNvSpPr>
            <a:spLocks noGrp="1"/>
          </p:cNvSpPr>
          <p:nvPr>
            <p:ph type="sldNum" sz="quarter" idx="12"/>
          </p:nvPr>
        </p:nvSpPr>
        <p:spPr/>
        <p:txBody>
          <a:bodyPr/>
          <a:lstStyle/>
          <a:p>
            <a:pPr>
              <a:defRPr/>
            </a:pPr>
            <a:fld id="{BA21774A-745D-B345-92C0-BDEB27837263}" type="slidenum">
              <a:rPr lang="en-US"/>
              <a:pPr>
                <a:defRPr/>
              </a:pPr>
              <a:t>4</a:t>
            </a:fld>
            <a:endParaRPr lang="en-US"/>
          </a:p>
        </p:txBody>
      </p:sp>
      <p:sp>
        <p:nvSpPr>
          <p:cNvPr id="137218" name="Rectangle 2"/>
          <p:cNvSpPr>
            <a:spLocks noGrp="1" noChangeArrowheads="1"/>
          </p:cNvSpPr>
          <p:nvPr>
            <p:ph type="title"/>
          </p:nvPr>
        </p:nvSpPr>
        <p:spPr/>
        <p:txBody>
          <a:bodyPr/>
          <a:lstStyle/>
          <a:p>
            <a:pPr eaLnBrk="1" hangingPunct="1">
              <a:defRPr/>
            </a:pPr>
            <a:r>
              <a:rPr lang="en-US" smtClean="0">
                <a:cs typeface="+mj-cs"/>
              </a:rPr>
              <a:t>Pointers</a:t>
            </a:r>
          </a:p>
        </p:txBody>
      </p:sp>
      <p:sp>
        <p:nvSpPr>
          <p:cNvPr id="137219" name="Rectangle 3"/>
          <p:cNvSpPr>
            <a:spLocks noGrp="1" noChangeArrowheads="1"/>
          </p:cNvSpPr>
          <p:nvPr>
            <p:ph type="body" idx="1"/>
          </p:nvPr>
        </p:nvSpPr>
        <p:spPr/>
        <p:txBody>
          <a:bodyPr/>
          <a:lstStyle/>
          <a:p>
            <a:pPr eaLnBrk="1" hangingPunct="1">
              <a:defRPr/>
            </a:pPr>
            <a:r>
              <a:rPr lang="en-US" smtClean="0">
                <a:cs typeface="+mn-cs"/>
              </a:rPr>
              <a:t>TODO: examples</a:t>
            </a:r>
          </a:p>
          <a:p>
            <a:pPr lvl="1" eaLnBrk="1" hangingPunct="1">
              <a:buFont typeface="Wingdings" charset="0"/>
              <a:buNone/>
              <a:defRPr/>
            </a:pPr>
            <a:r>
              <a:rPr lang="en-US" smtClean="0"/>
              <a:t>Declaring, assigning, dereferencing, printing addresses, drawing pictures, etc.</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24 Jan 2017</a:t>
            </a:r>
            <a:endParaRPr lang="en-US"/>
          </a:p>
        </p:txBody>
      </p:sp>
      <p:sp>
        <p:nvSpPr>
          <p:cNvPr id="5" name="Footer Placeholder 4"/>
          <p:cNvSpPr>
            <a:spLocks noGrp="1"/>
          </p:cNvSpPr>
          <p:nvPr>
            <p:ph type="ftr" sz="quarter" idx="11"/>
          </p:nvPr>
        </p:nvSpPr>
        <p:spPr/>
        <p:txBody>
          <a:bodyPr/>
          <a:lstStyle/>
          <a:p>
            <a:pPr>
              <a:defRPr/>
            </a:pPr>
            <a:r>
              <a:rPr lang="en-US" smtClean="0"/>
              <a:t>CS 202 Spring 2017</a:t>
            </a:r>
            <a:endParaRPr lang="en-US"/>
          </a:p>
        </p:txBody>
      </p:sp>
      <p:sp>
        <p:nvSpPr>
          <p:cNvPr id="6" name="Slide Number Placeholder 5"/>
          <p:cNvSpPr>
            <a:spLocks noGrp="1"/>
          </p:cNvSpPr>
          <p:nvPr>
            <p:ph type="sldNum" sz="quarter" idx="12"/>
          </p:nvPr>
        </p:nvSpPr>
        <p:spPr/>
        <p:txBody>
          <a:bodyPr/>
          <a:lstStyle/>
          <a:p>
            <a:pPr>
              <a:defRPr/>
            </a:pPr>
            <a:fld id="{90321BAB-4B62-CD41-B29C-4FBBA16C7B1F}" type="slidenum">
              <a:rPr lang="en-US"/>
              <a:pPr>
                <a:defRPr/>
              </a:pPr>
              <a:t>5</a:t>
            </a:fld>
            <a:endParaRPr lang="en-US"/>
          </a:p>
        </p:txBody>
      </p:sp>
      <p:sp>
        <p:nvSpPr>
          <p:cNvPr id="138242" name="Rectangle 2"/>
          <p:cNvSpPr>
            <a:spLocks noGrp="1" noChangeArrowheads="1"/>
          </p:cNvSpPr>
          <p:nvPr>
            <p:ph type="title"/>
          </p:nvPr>
        </p:nvSpPr>
        <p:spPr/>
        <p:txBody>
          <a:bodyPr/>
          <a:lstStyle/>
          <a:p>
            <a:pPr eaLnBrk="1" hangingPunct="1">
              <a:defRPr/>
            </a:pPr>
            <a:r>
              <a:rPr lang="en-US" smtClean="0">
                <a:cs typeface="+mj-cs"/>
              </a:rPr>
              <a:t>Arrays and pointers 1</a:t>
            </a:r>
          </a:p>
        </p:txBody>
      </p:sp>
      <p:sp>
        <p:nvSpPr>
          <p:cNvPr id="138243" name="Rectangle 3"/>
          <p:cNvSpPr>
            <a:spLocks noGrp="1" noChangeArrowheads="1"/>
          </p:cNvSpPr>
          <p:nvPr>
            <p:ph type="body" idx="1"/>
          </p:nvPr>
        </p:nvSpPr>
        <p:spPr/>
        <p:txBody>
          <a:bodyPr/>
          <a:lstStyle/>
          <a:p>
            <a:pPr eaLnBrk="1" hangingPunct="1">
              <a:defRPr/>
            </a:pPr>
            <a:r>
              <a:rPr lang="en-US" dirty="0" smtClean="0">
                <a:cs typeface="+mn-cs"/>
              </a:rPr>
              <a:t>An array is a lot like a pointer!</a:t>
            </a:r>
          </a:p>
          <a:p>
            <a:pPr eaLnBrk="1" hangingPunct="1">
              <a:defRPr/>
            </a:pPr>
            <a:r>
              <a:rPr lang="en-US" dirty="0" smtClean="0">
                <a:cs typeface="+mn-cs"/>
              </a:rPr>
              <a:t>In use, an array name </a:t>
            </a:r>
            <a:r>
              <a:rPr lang="en-US" i="1" dirty="0" smtClean="0">
                <a:cs typeface="+mn-cs"/>
              </a:rPr>
              <a:t>decays</a:t>
            </a:r>
            <a:r>
              <a:rPr lang="en-US" dirty="0" smtClean="0">
                <a:cs typeface="+mn-cs"/>
              </a:rPr>
              <a:t> to a pointer. (When declaring, they are different - an array declaration creates space for the array.)</a:t>
            </a:r>
          </a:p>
          <a:p>
            <a:pPr eaLnBrk="1" hangingPunct="1">
              <a:defRPr/>
            </a:pPr>
            <a:r>
              <a:rPr lang="en-US" dirty="0" smtClean="0">
                <a:cs typeface="+mn-cs"/>
              </a:rPr>
              <a:t>Compare:</a:t>
            </a:r>
          </a:p>
          <a:p>
            <a:pPr lvl="1" eaLnBrk="1" hangingPunct="1">
              <a:buFont typeface="Wingdings" charset="0"/>
              <a:buNone/>
              <a:defRPr/>
            </a:pPr>
            <a:r>
              <a:rPr lang="en-US" b="1" dirty="0" smtClean="0">
                <a:solidFill>
                  <a:srgbClr val="7F0055"/>
                </a:solidFill>
                <a:latin typeface="Monaco" charset="0"/>
              </a:rPr>
              <a:t>float</a:t>
            </a:r>
            <a:r>
              <a:rPr lang="en-US" dirty="0" smtClean="0">
                <a:solidFill>
                  <a:srgbClr val="000000"/>
                </a:solidFill>
                <a:latin typeface="Monaco" charset="0"/>
              </a:rPr>
              <a:t> </a:t>
            </a:r>
            <a:r>
              <a:rPr lang="en-US" dirty="0" err="1" smtClean="0">
                <a:solidFill>
                  <a:srgbClr val="000000"/>
                </a:solidFill>
                <a:latin typeface="Monaco" charset="0"/>
              </a:rPr>
              <a:t>fArray</a:t>
            </a:r>
            <a:r>
              <a:rPr lang="en-US" dirty="0" smtClean="0">
                <a:solidFill>
                  <a:srgbClr val="000000"/>
                </a:solidFill>
                <a:latin typeface="Monaco" charset="0"/>
              </a:rPr>
              <a:t>[100];</a:t>
            </a:r>
            <a:endParaRPr lang="en-US" dirty="0" smtClean="0">
              <a:latin typeface="Monaco" charset="0"/>
            </a:endParaRPr>
          </a:p>
          <a:p>
            <a:pPr lvl="1" eaLnBrk="1" hangingPunct="1">
              <a:buFont typeface="Wingdings" charset="0"/>
              <a:buNone/>
              <a:defRPr/>
            </a:pPr>
            <a:r>
              <a:rPr lang="en-US" dirty="0" err="1" smtClean="0">
                <a:solidFill>
                  <a:srgbClr val="000000"/>
                </a:solidFill>
                <a:latin typeface="Monaco" charset="0"/>
              </a:rPr>
              <a:t>cout</a:t>
            </a:r>
            <a:r>
              <a:rPr lang="en-US" dirty="0" smtClean="0">
                <a:solidFill>
                  <a:srgbClr val="000000"/>
                </a:solidFill>
                <a:latin typeface="Monaco" charset="0"/>
              </a:rPr>
              <a:t> &lt;&lt; </a:t>
            </a:r>
            <a:r>
              <a:rPr lang="en-US" dirty="0" err="1" smtClean="0">
                <a:solidFill>
                  <a:srgbClr val="000000"/>
                </a:solidFill>
                <a:latin typeface="Monaco" charset="0"/>
              </a:rPr>
              <a:t>fArray</a:t>
            </a:r>
            <a:r>
              <a:rPr lang="en-US" dirty="0" smtClean="0">
                <a:solidFill>
                  <a:srgbClr val="000000"/>
                </a:solidFill>
                <a:latin typeface="Monaco" charset="0"/>
              </a:rPr>
              <a:t> &lt;&lt; </a:t>
            </a:r>
            <a:r>
              <a:rPr lang="en-US" dirty="0" err="1" smtClean="0">
                <a:solidFill>
                  <a:srgbClr val="000000"/>
                </a:solidFill>
                <a:latin typeface="Monaco" charset="0"/>
              </a:rPr>
              <a:t>endl</a:t>
            </a:r>
            <a:r>
              <a:rPr lang="en-US" dirty="0" smtClean="0">
                <a:solidFill>
                  <a:srgbClr val="000000"/>
                </a:solidFill>
                <a:latin typeface="Monaco" charset="0"/>
              </a:rPr>
              <a:t>;</a:t>
            </a:r>
            <a:endParaRPr lang="en-US" dirty="0" smtClean="0">
              <a:latin typeface="Monaco" charset="0"/>
            </a:endParaRPr>
          </a:p>
          <a:p>
            <a:pPr lvl="1" eaLnBrk="1" hangingPunct="1">
              <a:buFont typeface="Wingdings" charset="0"/>
              <a:buNone/>
              <a:defRPr/>
            </a:pPr>
            <a:r>
              <a:rPr lang="en-US" dirty="0" err="1" smtClean="0">
                <a:solidFill>
                  <a:srgbClr val="000000"/>
                </a:solidFill>
                <a:latin typeface="Monaco" charset="0"/>
              </a:rPr>
              <a:t>cout</a:t>
            </a:r>
            <a:r>
              <a:rPr lang="en-US" dirty="0" smtClean="0">
                <a:solidFill>
                  <a:srgbClr val="000000"/>
                </a:solidFill>
                <a:latin typeface="Monaco" charset="0"/>
              </a:rPr>
              <a:t> &lt;&lt; &amp;</a:t>
            </a:r>
            <a:r>
              <a:rPr lang="en-US" dirty="0" err="1" smtClean="0">
                <a:solidFill>
                  <a:srgbClr val="000000"/>
                </a:solidFill>
                <a:latin typeface="Monaco" charset="0"/>
              </a:rPr>
              <a:t>fArray</a:t>
            </a:r>
            <a:r>
              <a:rPr lang="en-US" dirty="0" smtClean="0">
                <a:solidFill>
                  <a:srgbClr val="000000"/>
                </a:solidFill>
                <a:latin typeface="Monaco" charset="0"/>
              </a:rPr>
              <a:t>[0] &lt;&lt; </a:t>
            </a:r>
            <a:r>
              <a:rPr lang="en-US" dirty="0" err="1" smtClean="0">
                <a:solidFill>
                  <a:srgbClr val="000000"/>
                </a:solidFill>
                <a:latin typeface="Monaco" charset="0"/>
              </a:rPr>
              <a:t>endl</a:t>
            </a:r>
            <a:r>
              <a:rPr lang="en-US" dirty="0" smtClean="0">
                <a:solidFill>
                  <a:srgbClr val="000000"/>
                </a:solidFill>
                <a:latin typeface="Monaco" charset="0"/>
              </a:rPr>
              <a:t>;</a:t>
            </a:r>
          </a:p>
          <a:p>
            <a:pPr eaLnBrk="1" hangingPunct="1">
              <a:defRPr/>
            </a:pPr>
            <a:r>
              <a:rPr lang="en-US" dirty="0" smtClean="0">
                <a:latin typeface="Monaco" charset="0"/>
                <a:cs typeface="+mn-cs"/>
              </a:rPr>
              <a:t>These print the same thing!</a:t>
            </a:r>
          </a:p>
          <a:p>
            <a:pPr eaLnBrk="1" hangingPunct="1">
              <a:defRPr/>
            </a:pPr>
            <a:r>
              <a:rPr lang="en-US" dirty="0" smtClean="0">
                <a:latin typeface="Monaco" charset="0"/>
                <a:cs typeface="+mn-cs"/>
              </a:rPr>
              <a:t>TODO: Examples</a:t>
            </a:r>
            <a:endParaRPr lang="en-US" dirty="0" smtClean="0">
              <a:cs typeface="+mn-cs"/>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24 Jan 2017</a:t>
            </a:r>
            <a:endParaRPr lang="en-US"/>
          </a:p>
        </p:txBody>
      </p:sp>
      <p:sp>
        <p:nvSpPr>
          <p:cNvPr id="5" name="Footer Placeholder 4"/>
          <p:cNvSpPr>
            <a:spLocks noGrp="1"/>
          </p:cNvSpPr>
          <p:nvPr>
            <p:ph type="ftr" sz="quarter" idx="11"/>
          </p:nvPr>
        </p:nvSpPr>
        <p:spPr/>
        <p:txBody>
          <a:bodyPr/>
          <a:lstStyle/>
          <a:p>
            <a:pPr>
              <a:defRPr/>
            </a:pPr>
            <a:r>
              <a:rPr lang="en-US" smtClean="0"/>
              <a:t>CS 202 Spring 2017</a:t>
            </a:r>
            <a:endParaRPr lang="en-US"/>
          </a:p>
        </p:txBody>
      </p:sp>
      <p:sp>
        <p:nvSpPr>
          <p:cNvPr id="6" name="Slide Number Placeholder 5"/>
          <p:cNvSpPr>
            <a:spLocks noGrp="1"/>
          </p:cNvSpPr>
          <p:nvPr>
            <p:ph type="sldNum" sz="quarter" idx="12"/>
          </p:nvPr>
        </p:nvSpPr>
        <p:spPr/>
        <p:txBody>
          <a:bodyPr/>
          <a:lstStyle/>
          <a:p>
            <a:pPr>
              <a:defRPr/>
            </a:pPr>
            <a:fld id="{E8942DAA-6E89-F44A-B987-1520B437C77A}" type="slidenum">
              <a:rPr lang="en-US"/>
              <a:pPr>
                <a:defRPr/>
              </a:pPr>
              <a:t>6</a:t>
            </a:fld>
            <a:endParaRPr lang="en-US"/>
          </a:p>
        </p:txBody>
      </p:sp>
      <p:sp>
        <p:nvSpPr>
          <p:cNvPr id="139266" name="Rectangle 2"/>
          <p:cNvSpPr>
            <a:spLocks noGrp="1" noChangeArrowheads="1"/>
          </p:cNvSpPr>
          <p:nvPr>
            <p:ph type="title"/>
          </p:nvPr>
        </p:nvSpPr>
        <p:spPr/>
        <p:txBody>
          <a:bodyPr/>
          <a:lstStyle/>
          <a:p>
            <a:pPr eaLnBrk="1" hangingPunct="1">
              <a:defRPr/>
            </a:pPr>
            <a:r>
              <a:rPr lang="en-US" smtClean="0">
                <a:cs typeface="+mj-cs"/>
              </a:rPr>
              <a:t>Arrays and pointers 2</a:t>
            </a:r>
          </a:p>
        </p:txBody>
      </p:sp>
      <p:sp>
        <p:nvSpPr>
          <p:cNvPr id="139267" name="Rectangle 3"/>
          <p:cNvSpPr>
            <a:spLocks noGrp="1" noChangeArrowheads="1"/>
          </p:cNvSpPr>
          <p:nvPr>
            <p:ph type="body" idx="1"/>
          </p:nvPr>
        </p:nvSpPr>
        <p:spPr/>
        <p:txBody>
          <a:bodyPr/>
          <a:lstStyle/>
          <a:p>
            <a:pPr eaLnBrk="1" hangingPunct="1">
              <a:defRPr/>
            </a:pPr>
            <a:r>
              <a:rPr lang="en-US" dirty="0" smtClean="0">
                <a:cs typeface="+mn-cs"/>
              </a:rPr>
              <a:t>Passing an array to a function is </a:t>
            </a:r>
            <a:r>
              <a:rPr lang="en-US" i="1" dirty="0" smtClean="0">
                <a:cs typeface="+mn-cs"/>
              </a:rPr>
              <a:t>exactly </a:t>
            </a:r>
            <a:r>
              <a:rPr lang="en-US" dirty="0" smtClean="0">
                <a:cs typeface="+mn-cs"/>
              </a:rPr>
              <a:t>the same as passing a pointer:</a:t>
            </a:r>
          </a:p>
          <a:p>
            <a:pPr lvl="1" eaLnBrk="1" hangingPunct="1">
              <a:buFont typeface="Wingdings" charset="0"/>
              <a:buNone/>
              <a:defRPr/>
            </a:pPr>
            <a:r>
              <a:rPr lang="en-US" b="1" dirty="0" smtClean="0">
                <a:solidFill>
                  <a:srgbClr val="7F0055"/>
                </a:solidFill>
                <a:latin typeface="Monaco" charset="0"/>
              </a:rPr>
              <a:t>void</a:t>
            </a:r>
            <a:r>
              <a:rPr lang="en-US" dirty="0" smtClean="0">
                <a:solidFill>
                  <a:srgbClr val="000000"/>
                </a:solidFill>
                <a:latin typeface="Monaco" charset="0"/>
              </a:rPr>
              <a:t> </a:t>
            </a:r>
            <a:r>
              <a:rPr lang="en-US" b="1" dirty="0" err="1" smtClean="0">
                <a:solidFill>
                  <a:srgbClr val="000000"/>
                </a:solidFill>
                <a:latin typeface="Monaco" charset="0"/>
              </a:rPr>
              <a:t>printArray</a:t>
            </a:r>
            <a:r>
              <a:rPr lang="en-US" dirty="0" smtClean="0">
                <a:solidFill>
                  <a:srgbClr val="000000"/>
                </a:solidFill>
                <a:latin typeface="Monaco" charset="0"/>
              </a:rPr>
              <a:t>(</a:t>
            </a:r>
            <a:r>
              <a:rPr lang="en-US" b="1" dirty="0" err="1" smtClean="0">
                <a:solidFill>
                  <a:srgbClr val="7F0055"/>
                </a:solidFill>
                <a:latin typeface="Monaco" charset="0"/>
              </a:rPr>
              <a:t>int</a:t>
            </a:r>
            <a:r>
              <a:rPr lang="en-US" dirty="0" smtClean="0">
                <a:solidFill>
                  <a:srgbClr val="000000"/>
                </a:solidFill>
                <a:latin typeface="Monaco" charset="0"/>
              </a:rPr>
              <a:t> </a:t>
            </a:r>
            <a:r>
              <a:rPr lang="en-US" dirty="0" err="1" smtClean="0">
                <a:solidFill>
                  <a:srgbClr val="000000"/>
                </a:solidFill>
                <a:latin typeface="Monaco" charset="0"/>
              </a:rPr>
              <a:t>arr</a:t>
            </a:r>
            <a:r>
              <a:rPr lang="en-US" dirty="0" smtClean="0">
                <a:solidFill>
                  <a:srgbClr val="000000"/>
                </a:solidFill>
                <a:latin typeface="Monaco" charset="0"/>
              </a:rPr>
              <a:t>[], </a:t>
            </a:r>
            <a:r>
              <a:rPr lang="en-US" b="1" dirty="0" err="1" smtClean="0">
                <a:solidFill>
                  <a:srgbClr val="7F0055"/>
                </a:solidFill>
                <a:latin typeface="Monaco" charset="0"/>
              </a:rPr>
              <a:t>int</a:t>
            </a:r>
            <a:r>
              <a:rPr lang="en-US" dirty="0" smtClean="0">
                <a:solidFill>
                  <a:srgbClr val="000000"/>
                </a:solidFill>
                <a:latin typeface="Monaco" charset="0"/>
              </a:rPr>
              <a:t> size);</a:t>
            </a:r>
            <a:endParaRPr lang="en-US" dirty="0" smtClean="0">
              <a:latin typeface="Monaco" charset="0"/>
            </a:endParaRPr>
          </a:p>
          <a:p>
            <a:pPr lvl="1" eaLnBrk="1" hangingPunct="1">
              <a:buFont typeface="Wingdings" charset="0"/>
              <a:buNone/>
              <a:defRPr/>
            </a:pPr>
            <a:r>
              <a:rPr lang="en-US" b="1" dirty="0" smtClean="0">
                <a:solidFill>
                  <a:srgbClr val="7F0055"/>
                </a:solidFill>
                <a:latin typeface="Monaco" charset="0"/>
              </a:rPr>
              <a:t>void</a:t>
            </a:r>
            <a:r>
              <a:rPr lang="en-US" dirty="0" smtClean="0">
                <a:solidFill>
                  <a:srgbClr val="000000"/>
                </a:solidFill>
                <a:latin typeface="Monaco" charset="0"/>
              </a:rPr>
              <a:t> </a:t>
            </a:r>
            <a:r>
              <a:rPr lang="en-US" b="1" dirty="0" err="1" smtClean="0">
                <a:solidFill>
                  <a:srgbClr val="000000"/>
                </a:solidFill>
                <a:latin typeface="Monaco" charset="0"/>
              </a:rPr>
              <a:t>printArray</a:t>
            </a:r>
            <a:r>
              <a:rPr lang="en-US" dirty="0" smtClean="0">
                <a:solidFill>
                  <a:srgbClr val="000000"/>
                </a:solidFill>
                <a:latin typeface="Monaco" charset="0"/>
              </a:rPr>
              <a:t>(</a:t>
            </a:r>
            <a:r>
              <a:rPr lang="en-US" b="1" dirty="0" err="1" smtClean="0">
                <a:solidFill>
                  <a:srgbClr val="7F0055"/>
                </a:solidFill>
                <a:latin typeface="Monaco" charset="0"/>
              </a:rPr>
              <a:t>int</a:t>
            </a:r>
            <a:r>
              <a:rPr lang="en-US" dirty="0" smtClean="0">
                <a:solidFill>
                  <a:srgbClr val="000000"/>
                </a:solidFill>
                <a:latin typeface="Monaco" charset="0"/>
              </a:rPr>
              <a:t> *</a:t>
            </a:r>
            <a:r>
              <a:rPr lang="en-US" dirty="0" err="1" smtClean="0">
                <a:solidFill>
                  <a:srgbClr val="000000"/>
                </a:solidFill>
                <a:latin typeface="Monaco" charset="0"/>
              </a:rPr>
              <a:t>arr</a:t>
            </a:r>
            <a:r>
              <a:rPr lang="en-US" dirty="0" smtClean="0">
                <a:solidFill>
                  <a:srgbClr val="000000"/>
                </a:solidFill>
                <a:latin typeface="Monaco" charset="0"/>
              </a:rPr>
              <a:t>, </a:t>
            </a:r>
            <a:r>
              <a:rPr lang="en-US" b="1" dirty="0" err="1" smtClean="0">
                <a:solidFill>
                  <a:srgbClr val="7F0055"/>
                </a:solidFill>
                <a:latin typeface="Monaco" charset="0"/>
              </a:rPr>
              <a:t>int</a:t>
            </a:r>
            <a:r>
              <a:rPr lang="en-US" dirty="0" smtClean="0">
                <a:solidFill>
                  <a:srgbClr val="000000"/>
                </a:solidFill>
                <a:latin typeface="Monaco" charset="0"/>
              </a:rPr>
              <a:t> size);</a:t>
            </a:r>
          </a:p>
          <a:p>
            <a:pPr lvl="1" eaLnBrk="1" hangingPunct="1">
              <a:buFont typeface="Wingdings" charset="0"/>
              <a:buNone/>
              <a:defRPr/>
            </a:pPr>
            <a:endParaRPr lang="en-US" dirty="0" smtClean="0">
              <a:solidFill>
                <a:srgbClr val="000000"/>
              </a:solidFill>
              <a:latin typeface="Monaco" charset="0"/>
            </a:endParaRPr>
          </a:p>
          <a:p>
            <a:pPr eaLnBrk="1" hangingPunct="1">
              <a:defRPr/>
            </a:pPr>
            <a:r>
              <a:rPr lang="en-US" dirty="0" smtClean="0">
                <a:solidFill>
                  <a:srgbClr val="000000"/>
                </a:solidFill>
                <a:latin typeface="Monaco" charset="0"/>
                <a:cs typeface="+mn-cs"/>
              </a:rPr>
              <a:t>Similarly, the following are exactly the same. This is IMPORTANT!</a:t>
            </a:r>
          </a:p>
          <a:p>
            <a:pPr lvl="1" eaLnBrk="1" hangingPunct="1">
              <a:buFont typeface="Wingdings" charset="0"/>
              <a:buNone/>
              <a:defRPr/>
            </a:pPr>
            <a:r>
              <a:rPr lang="en-US" dirty="0" err="1" smtClean="0">
                <a:solidFill>
                  <a:srgbClr val="000000"/>
                </a:solidFill>
                <a:latin typeface="Monaco" charset="0"/>
              </a:rPr>
              <a:t>cout</a:t>
            </a:r>
            <a:r>
              <a:rPr lang="en-US" dirty="0" smtClean="0">
                <a:solidFill>
                  <a:srgbClr val="000000"/>
                </a:solidFill>
                <a:latin typeface="Monaco" charset="0"/>
              </a:rPr>
              <a:t> &lt;&lt; </a:t>
            </a:r>
            <a:r>
              <a:rPr lang="en-US" dirty="0" err="1" smtClean="0">
                <a:solidFill>
                  <a:srgbClr val="000000"/>
                </a:solidFill>
                <a:latin typeface="Monaco" charset="0"/>
              </a:rPr>
              <a:t>fArray</a:t>
            </a:r>
            <a:r>
              <a:rPr lang="en-US" dirty="0" smtClean="0">
                <a:solidFill>
                  <a:srgbClr val="000000"/>
                </a:solidFill>
                <a:latin typeface="Monaco" charset="0"/>
              </a:rPr>
              <a:t>[2] &lt;&lt; </a:t>
            </a:r>
            <a:r>
              <a:rPr lang="en-US" dirty="0" err="1" smtClean="0">
                <a:solidFill>
                  <a:srgbClr val="000000"/>
                </a:solidFill>
                <a:latin typeface="Monaco" charset="0"/>
              </a:rPr>
              <a:t>endl</a:t>
            </a:r>
            <a:r>
              <a:rPr lang="en-US" dirty="0" smtClean="0">
                <a:solidFill>
                  <a:srgbClr val="000000"/>
                </a:solidFill>
                <a:latin typeface="Monaco" charset="0"/>
              </a:rPr>
              <a:t>;</a:t>
            </a:r>
            <a:endParaRPr lang="en-US" dirty="0" smtClean="0">
              <a:latin typeface="Monaco" charset="0"/>
            </a:endParaRPr>
          </a:p>
          <a:p>
            <a:pPr lvl="1" eaLnBrk="1" hangingPunct="1">
              <a:buFont typeface="Wingdings" charset="0"/>
              <a:buNone/>
              <a:defRPr/>
            </a:pPr>
            <a:r>
              <a:rPr lang="en-US" dirty="0" err="1" smtClean="0">
                <a:solidFill>
                  <a:srgbClr val="000000"/>
                </a:solidFill>
                <a:latin typeface="Monaco" charset="0"/>
              </a:rPr>
              <a:t>cout</a:t>
            </a:r>
            <a:r>
              <a:rPr lang="en-US" dirty="0" smtClean="0">
                <a:solidFill>
                  <a:srgbClr val="000000"/>
                </a:solidFill>
                <a:latin typeface="Monaco" charset="0"/>
              </a:rPr>
              <a:t> &lt;&lt; *(fArray+2) &lt;&lt; </a:t>
            </a:r>
            <a:r>
              <a:rPr lang="en-US" dirty="0" err="1" smtClean="0">
                <a:solidFill>
                  <a:srgbClr val="000000"/>
                </a:solidFill>
                <a:latin typeface="Monaco" charset="0"/>
              </a:rPr>
              <a:t>endl</a:t>
            </a:r>
            <a:r>
              <a:rPr lang="en-US" dirty="0" smtClean="0">
                <a:solidFill>
                  <a:srgbClr val="000000"/>
                </a:solidFill>
                <a:latin typeface="Monaco" charset="0"/>
              </a:rPr>
              <a:t>;</a:t>
            </a:r>
            <a:endParaRPr lang="en-US" dirty="0" smtClean="0">
              <a:latin typeface="Monaco" charset="0"/>
            </a:endParaRPr>
          </a:p>
          <a:p>
            <a:pPr lvl="1" eaLnBrk="1" hangingPunct="1">
              <a:buFont typeface="Wingdings" charset="0"/>
              <a:buNone/>
              <a:defRPr/>
            </a:pPr>
            <a:endParaRPr lang="en-US" dirty="0" smtClean="0">
              <a:solidFill>
                <a:srgbClr val="000000"/>
              </a:solidFill>
              <a:latin typeface="Monaco" charset="0"/>
            </a:endParaRPr>
          </a:p>
          <a:p>
            <a:pPr eaLnBrk="1" hangingPunct="1">
              <a:defRPr/>
            </a:pPr>
            <a:r>
              <a:rPr lang="en-US" dirty="0" smtClean="0">
                <a:solidFill>
                  <a:srgbClr val="000000"/>
                </a:solidFill>
                <a:latin typeface="Monaco" charset="0"/>
                <a:cs typeface="+mn-cs"/>
              </a:rPr>
              <a:t>Remember - no bounds checking (in either case!)</a:t>
            </a:r>
          </a:p>
          <a:p>
            <a:pPr eaLnBrk="1" hangingPunct="1">
              <a:defRPr/>
            </a:pPr>
            <a:r>
              <a:rPr lang="en-US" dirty="0" smtClean="0">
                <a:solidFill>
                  <a:srgbClr val="000000"/>
                </a:solidFill>
                <a:latin typeface="Monaco" charset="0"/>
                <a:cs typeface="+mn-cs"/>
              </a:rPr>
              <a:t>TODO: Examples </a:t>
            </a:r>
            <a:r>
              <a:rPr lang="en-US" sz="1800" dirty="0" smtClean="0">
                <a:solidFill>
                  <a:srgbClr val="000000"/>
                </a:solidFill>
                <a:latin typeface="Monaco" charset="0"/>
                <a:cs typeface="+mn-cs"/>
              </a:rPr>
              <a:t>(</a:t>
            </a:r>
            <a:r>
              <a:rPr lang="en-US" dirty="0" smtClean="0">
                <a:solidFill>
                  <a:srgbClr val="000000"/>
                </a:solidFill>
                <a:latin typeface="Monaco" charset="0"/>
                <a:cs typeface="+mn-cs"/>
              </a:rPr>
              <a:t>3[</a:t>
            </a:r>
            <a:r>
              <a:rPr lang="en-US" dirty="0" smtClean="0">
                <a:solidFill>
                  <a:srgbClr val="2A00FF"/>
                </a:solidFill>
                <a:latin typeface="Monaco" charset="0"/>
                <a:cs typeface="+mn-cs"/>
              </a:rPr>
              <a:t>"hello"</a:t>
            </a:r>
            <a:r>
              <a:rPr lang="en-US" dirty="0" smtClean="0">
                <a:solidFill>
                  <a:srgbClr val="000000"/>
                </a:solidFill>
                <a:latin typeface="Monaco" charset="0"/>
                <a:cs typeface="+mn-cs"/>
              </a:rPr>
              <a:t>])</a:t>
            </a:r>
            <a:endParaRPr lang="en-US" dirty="0" smtClean="0">
              <a:latin typeface="Monaco" charset="0"/>
              <a:cs typeface="+mn-cs"/>
            </a:endParaRPr>
          </a:p>
          <a:p>
            <a:pPr eaLnBrk="1" hangingPunct="1">
              <a:defRPr/>
            </a:pPr>
            <a:endParaRPr lang="en-US" dirty="0" smtClean="0">
              <a:solidFill>
                <a:srgbClr val="000000"/>
              </a:solidFill>
              <a:latin typeface="Monaco" charset="0"/>
              <a:cs typeface="+mn-cs"/>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24 Jan 2017</a:t>
            </a:r>
            <a:endParaRPr lang="en-US"/>
          </a:p>
        </p:txBody>
      </p:sp>
      <p:sp>
        <p:nvSpPr>
          <p:cNvPr id="5" name="Footer Placeholder 4"/>
          <p:cNvSpPr>
            <a:spLocks noGrp="1"/>
          </p:cNvSpPr>
          <p:nvPr>
            <p:ph type="ftr" sz="quarter" idx="11"/>
          </p:nvPr>
        </p:nvSpPr>
        <p:spPr/>
        <p:txBody>
          <a:bodyPr/>
          <a:lstStyle/>
          <a:p>
            <a:pPr>
              <a:defRPr/>
            </a:pPr>
            <a:r>
              <a:rPr lang="en-US" smtClean="0"/>
              <a:t>CS 202 Spring 2017</a:t>
            </a:r>
            <a:endParaRPr lang="en-US"/>
          </a:p>
        </p:txBody>
      </p:sp>
      <p:sp>
        <p:nvSpPr>
          <p:cNvPr id="6" name="Slide Number Placeholder 5"/>
          <p:cNvSpPr>
            <a:spLocks noGrp="1"/>
          </p:cNvSpPr>
          <p:nvPr>
            <p:ph type="sldNum" sz="quarter" idx="12"/>
          </p:nvPr>
        </p:nvSpPr>
        <p:spPr/>
        <p:txBody>
          <a:bodyPr/>
          <a:lstStyle/>
          <a:p>
            <a:pPr>
              <a:defRPr/>
            </a:pPr>
            <a:fld id="{A7B4B4A7-0155-AA4D-8522-6ADB937064FF}" type="slidenum">
              <a:rPr lang="en-US"/>
              <a:pPr>
                <a:defRPr/>
              </a:pPr>
              <a:t>7</a:t>
            </a:fld>
            <a:endParaRPr lang="en-US"/>
          </a:p>
        </p:txBody>
      </p:sp>
      <p:sp>
        <p:nvSpPr>
          <p:cNvPr id="140290" name="Rectangle 2"/>
          <p:cNvSpPr>
            <a:spLocks noGrp="1" noChangeArrowheads="1"/>
          </p:cNvSpPr>
          <p:nvPr>
            <p:ph type="title"/>
          </p:nvPr>
        </p:nvSpPr>
        <p:spPr/>
        <p:txBody>
          <a:bodyPr/>
          <a:lstStyle/>
          <a:p>
            <a:pPr eaLnBrk="1" hangingPunct="1">
              <a:defRPr/>
            </a:pPr>
            <a:r>
              <a:rPr lang="en-US" smtClean="0">
                <a:cs typeface="+mj-cs"/>
              </a:rPr>
              <a:t>Pointer arithmetic</a:t>
            </a:r>
          </a:p>
        </p:txBody>
      </p:sp>
      <p:sp>
        <p:nvSpPr>
          <p:cNvPr id="140291" name="Rectangle 3"/>
          <p:cNvSpPr>
            <a:spLocks noGrp="1" noChangeArrowheads="1"/>
          </p:cNvSpPr>
          <p:nvPr>
            <p:ph type="body" idx="1"/>
          </p:nvPr>
        </p:nvSpPr>
        <p:spPr/>
        <p:txBody>
          <a:bodyPr/>
          <a:lstStyle/>
          <a:p>
            <a:pPr eaLnBrk="1" hangingPunct="1">
              <a:defRPr/>
            </a:pPr>
            <a:r>
              <a:rPr lang="en-US" smtClean="0">
                <a:cs typeface="+mn-cs"/>
              </a:rPr>
              <a:t>++/--</a:t>
            </a:r>
          </a:p>
          <a:p>
            <a:pPr eaLnBrk="1" hangingPunct="1">
              <a:defRPr/>
            </a:pPr>
            <a:r>
              <a:rPr lang="en-US" smtClean="0">
                <a:cs typeface="+mn-cs"/>
              </a:rPr>
              <a:t>+=/-=</a:t>
            </a:r>
          </a:p>
          <a:p>
            <a:pPr eaLnBrk="1" hangingPunct="1">
              <a:defRPr/>
            </a:pPr>
            <a:r>
              <a:rPr lang="en-US" smtClean="0">
                <a:cs typeface="+mn-cs"/>
              </a:rPr>
              <a:t>- (pointer - pointer)</a:t>
            </a:r>
          </a:p>
          <a:p>
            <a:pPr eaLnBrk="1" hangingPunct="1">
              <a:defRPr/>
            </a:pPr>
            <a:r>
              <a:rPr lang="en-US" smtClean="0">
                <a:cs typeface="+mn-cs"/>
              </a:rPr>
              <a:t>&lt;, &gt;, &lt;=, &gt;=, ==, !=</a:t>
            </a:r>
          </a:p>
          <a:p>
            <a:pPr eaLnBrk="1" hangingPunct="1">
              <a:defRPr/>
            </a:pPr>
            <a:endParaRPr lang="en-US" smtClean="0">
              <a:cs typeface="+mn-cs"/>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24 Jan 2017</a:t>
            </a:r>
            <a:endParaRPr lang="en-US"/>
          </a:p>
        </p:txBody>
      </p:sp>
      <p:sp>
        <p:nvSpPr>
          <p:cNvPr id="5" name="Footer Placeholder 4"/>
          <p:cNvSpPr>
            <a:spLocks noGrp="1"/>
          </p:cNvSpPr>
          <p:nvPr>
            <p:ph type="ftr" sz="quarter" idx="11"/>
          </p:nvPr>
        </p:nvSpPr>
        <p:spPr/>
        <p:txBody>
          <a:bodyPr/>
          <a:lstStyle/>
          <a:p>
            <a:pPr>
              <a:defRPr/>
            </a:pPr>
            <a:r>
              <a:rPr lang="en-US" smtClean="0"/>
              <a:t>CS 202 Spring 2017</a:t>
            </a:r>
            <a:endParaRPr lang="en-US"/>
          </a:p>
        </p:txBody>
      </p:sp>
      <p:sp>
        <p:nvSpPr>
          <p:cNvPr id="6" name="Slide Number Placeholder 5"/>
          <p:cNvSpPr>
            <a:spLocks noGrp="1"/>
          </p:cNvSpPr>
          <p:nvPr>
            <p:ph type="sldNum" sz="quarter" idx="12"/>
          </p:nvPr>
        </p:nvSpPr>
        <p:spPr/>
        <p:txBody>
          <a:bodyPr/>
          <a:lstStyle/>
          <a:p>
            <a:pPr>
              <a:defRPr/>
            </a:pPr>
            <a:fld id="{1E5ADA27-AEE6-8B4F-83F5-6983AAFB96BC}" type="slidenum">
              <a:rPr lang="en-US"/>
              <a:pPr>
                <a:defRPr/>
              </a:pPr>
              <a:t>8</a:t>
            </a:fld>
            <a:endParaRPr lang="en-US"/>
          </a:p>
        </p:txBody>
      </p:sp>
      <p:sp>
        <p:nvSpPr>
          <p:cNvPr id="141314" name="Rectangle 2"/>
          <p:cNvSpPr>
            <a:spLocks noGrp="1" noChangeArrowheads="1"/>
          </p:cNvSpPr>
          <p:nvPr>
            <p:ph type="title"/>
          </p:nvPr>
        </p:nvSpPr>
        <p:spPr/>
        <p:txBody>
          <a:bodyPr/>
          <a:lstStyle/>
          <a:p>
            <a:pPr eaLnBrk="1" hangingPunct="1">
              <a:defRPr/>
            </a:pPr>
            <a:r>
              <a:rPr lang="en-US" smtClean="0">
                <a:cs typeface="+mj-cs"/>
              </a:rPr>
              <a:t>Other pointer notes</a:t>
            </a:r>
          </a:p>
        </p:txBody>
      </p:sp>
      <p:sp>
        <p:nvSpPr>
          <p:cNvPr id="141315" name="Rectangle 3"/>
          <p:cNvSpPr>
            <a:spLocks noGrp="1" noChangeArrowheads="1"/>
          </p:cNvSpPr>
          <p:nvPr>
            <p:ph type="body" idx="1"/>
          </p:nvPr>
        </p:nvSpPr>
        <p:spPr/>
        <p:txBody>
          <a:bodyPr/>
          <a:lstStyle/>
          <a:p>
            <a:pPr eaLnBrk="1" hangingPunct="1">
              <a:defRPr/>
            </a:pPr>
            <a:r>
              <a:rPr lang="en-US" dirty="0" smtClean="0">
                <a:cs typeface="+mn-cs"/>
              </a:rPr>
              <a:t>Can</a:t>
            </a:r>
            <a:r>
              <a:rPr lang="ja-JP" altLang="en-US" dirty="0" smtClean="0">
                <a:latin typeface="Arial"/>
                <a:cs typeface="+mn-cs"/>
              </a:rPr>
              <a:t>’</a:t>
            </a:r>
            <a:r>
              <a:rPr lang="en-US" dirty="0" smtClean="0">
                <a:cs typeface="+mn-cs"/>
              </a:rPr>
              <a:t>t mix types</a:t>
            </a:r>
          </a:p>
          <a:p>
            <a:pPr eaLnBrk="1" hangingPunct="1">
              <a:defRPr/>
            </a:pPr>
            <a:r>
              <a:rPr lang="en-US" dirty="0" smtClean="0">
                <a:cs typeface="+mn-cs"/>
              </a:rPr>
              <a:t>C and old C++: 0 (or NULL) is the null pointer - an invalid memory location</a:t>
            </a:r>
          </a:p>
          <a:p>
            <a:pPr eaLnBrk="1" hangingPunct="1">
              <a:defRPr/>
            </a:pPr>
            <a:r>
              <a:rPr lang="en-US" dirty="0" smtClean="0">
                <a:cs typeface="+mn-cs"/>
              </a:rPr>
              <a:t>new C++: use </a:t>
            </a:r>
            <a:r>
              <a:rPr lang="en-US" dirty="0" err="1" smtClean="0">
                <a:cs typeface="+mn-cs"/>
              </a:rPr>
              <a:t>nullptr</a:t>
            </a:r>
            <a:endParaRPr lang="en-US" dirty="0" smtClean="0">
              <a:cs typeface="+mn-cs"/>
            </a:endParaRPr>
          </a:p>
          <a:p>
            <a:pPr eaLnBrk="1" hangingPunct="1">
              <a:defRPr/>
            </a:pPr>
            <a:r>
              <a:rPr lang="en-US" dirty="0" smtClean="0">
                <a:cs typeface="+mn-cs"/>
              </a:rPr>
              <a:t>Can test for null pointer using the fact that 0 (as a Boolean) is false, while anything else is true</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24 Jan 2017</a:t>
            </a:r>
            <a:endParaRPr lang="en-US"/>
          </a:p>
        </p:txBody>
      </p:sp>
      <p:sp>
        <p:nvSpPr>
          <p:cNvPr id="5" name="Footer Placeholder 4"/>
          <p:cNvSpPr>
            <a:spLocks noGrp="1"/>
          </p:cNvSpPr>
          <p:nvPr>
            <p:ph type="ftr" sz="quarter" idx="11"/>
          </p:nvPr>
        </p:nvSpPr>
        <p:spPr/>
        <p:txBody>
          <a:bodyPr/>
          <a:lstStyle/>
          <a:p>
            <a:pPr>
              <a:defRPr/>
            </a:pPr>
            <a:r>
              <a:rPr lang="en-US" smtClean="0"/>
              <a:t>CS 202 Spring 2017</a:t>
            </a:r>
            <a:endParaRPr lang="en-US"/>
          </a:p>
        </p:txBody>
      </p:sp>
      <p:sp>
        <p:nvSpPr>
          <p:cNvPr id="6" name="Slide Number Placeholder 5"/>
          <p:cNvSpPr>
            <a:spLocks noGrp="1"/>
          </p:cNvSpPr>
          <p:nvPr>
            <p:ph type="sldNum" sz="quarter" idx="12"/>
          </p:nvPr>
        </p:nvSpPr>
        <p:spPr/>
        <p:txBody>
          <a:bodyPr/>
          <a:lstStyle/>
          <a:p>
            <a:pPr>
              <a:defRPr/>
            </a:pPr>
            <a:fld id="{4A2E7D54-1B9C-AB4A-AEED-E64C9B0E82A9}" type="slidenum">
              <a:rPr lang="en-US"/>
              <a:pPr>
                <a:defRPr/>
              </a:pPr>
              <a:t>9</a:t>
            </a:fld>
            <a:endParaRPr lang="en-US"/>
          </a:p>
        </p:txBody>
      </p:sp>
      <p:sp>
        <p:nvSpPr>
          <p:cNvPr id="142338" name="Rectangle 2"/>
          <p:cNvSpPr>
            <a:spLocks noGrp="1" noChangeArrowheads="1"/>
          </p:cNvSpPr>
          <p:nvPr>
            <p:ph type="title"/>
          </p:nvPr>
        </p:nvSpPr>
        <p:spPr/>
        <p:txBody>
          <a:bodyPr/>
          <a:lstStyle/>
          <a:p>
            <a:pPr eaLnBrk="1" hangingPunct="1">
              <a:defRPr/>
            </a:pPr>
            <a:r>
              <a:rPr lang="en-US" smtClean="0">
                <a:cs typeface="+mj-cs"/>
              </a:rPr>
              <a:t>Pointers as function parameters</a:t>
            </a:r>
          </a:p>
        </p:txBody>
      </p:sp>
      <p:sp>
        <p:nvSpPr>
          <p:cNvPr id="142339" name="Rectangle 3"/>
          <p:cNvSpPr>
            <a:spLocks noGrp="1" noChangeArrowheads="1"/>
          </p:cNvSpPr>
          <p:nvPr>
            <p:ph type="body" idx="1"/>
          </p:nvPr>
        </p:nvSpPr>
        <p:spPr/>
        <p:txBody>
          <a:bodyPr/>
          <a:lstStyle/>
          <a:p>
            <a:pPr eaLnBrk="1" hangingPunct="1">
              <a:defRPr/>
            </a:pPr>
            <a:r>
              <a:rPr lang="en-US" smtClean="0">
                <a:cs typeface="+mn-cs"/>
              </a:rPr>
              <a:t>Can pass pointers like any other variable</a:t>
            </a:r>
          </a:p>
          <a:p>
            <a:pPr eaLnBrk="1" hangingPunct="1">
              <a:defRPr/>
            </a:pPr>
            <a:r>
              <a:rPr lang="en-US" smtClean="0">
                <a:cs typeface="+mn-cs"/>
              </a:rPr>
              <a:t>Can </a:t>
            </a:r>
            <a:r>
              <a:rPr lang="en-US" i="1" smtClean="0">
                <a:cs typeface="+mn-cs"/>
              </a:rPr>
              <a:t>use</a:t>
            </a:r>
            <a:r>
              <a:rPr lang="en-US" smtClean="0">
                <a:cs typeface="+mn-cs"/>
              </a:rPr>
              <a:t> pointer parameters to change something in the calling code (kind of like a reference parameter.)</a:t>
            </a:r>
          </a:p>
          <a:p>
            <a:pPr eaLnBrk="1" hangingPunct="1">
              <a:defRPr/>
            </a:pPr>
            <a:r>
              <a:rPr lang="en-US" smtClean="0">
                <a:cs typeface="+mn-cs"/>
              </a:rPr>
              <a:t>In C, this was the only way to do it.</a:t>
            </a:r>
          </a:p>
          <a:p>
            <a:pPr eaLnBrk="1" hangingPunct="1">
              <a:defRPr/>
            </a:pPr>
            <a:r>
              <a:rPr lang="en-US" smtClean="0">
                <a:cs typeface="+mn-cs"/>
              </a:rPr>
              <a:t>TODO: examples (swap w/ pointers, scanf, remembering to use &amp;)</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9">
      <a:dk1>
        <a:srgbClr val="000000"/>
      </a:dk1>
      <a:lt1>
        <a:srgbClr val="FFFFFF"/>
      </a:lt1>
      <a:dk2>
        <a:srgbClr val="3232C8"/>
      </a:dk2>
      <a:lt2>
        <a:srgbClr val="989898"/>
      </a:lt2>
      <a:accent1>
        <a:srgbClr val="FFFFFF"/>
      </a:accent1>
      <a:accent2>
        <a:srgbClr val="2896DC"/>
      </a:accent2>
      <a:accent3>
        <a:srgbClr val="FFFFFF"/>
      </a:accent3>
      <a:accent4>
        <a:srgbClr val="000000"/>
      </a:accent4>
      <a:accent5>
        <a:srgbClr val="FFFFFF"/>
      </a:accent5>
      <a:accent6>
        <a:srgbClr val="2387C7"/>
      </a:accent6>
      <a:hlink>
        <a:srgbClr val="1F6481"/>
      </a:hlink>
      <a:folHlink>
        <a:srgbClr val="AF0028"/>
      </a:folHlink>
    </a:clrScheme>
    <a:fontScheme name="Default Design">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58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charset="0"/>
            <a:ea typeface="ＭＳ Ｐゴシック" charset="0"/>
          </a:defRPr>
        </a:defPPr>
      </a:lstStyle>
    </a:spDef>
    <a:lnDef>
      <a:spPr bwMode="auto">
        <a:xfrm>
          <a:off x="0" y="0"/>
          <a:ext cx="1" cy="1"/>
        </a:xfrm>
        <a:custGeom>
          <a:avLst/>
          <a:gdLst/>
          <a:ahLst/>
          <a:cxnLst/>
          <a:rect l="0" t="0" r="0" b="0"/>
          <a:pathLst/>
        </a:custGeom>
        <a:noFill/>
        <a:ln w="158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charset="0"/>
            <a:ea typeface="ＭＳ Ｐゴシック"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56703"/>
        </a:dk2>
        <a:lt2>
          <a:srgbClr val="989898"/>
        </a:lt2>
        <a:accent1>
          <a:srgbClr val="FFFFFF"/>
        </a:accent1>
        <a:accent2>
          <a:srgbClr val="23C53E"/>
        </a:accent2>
        <a:accent3>
          <a:srgbClr val="FFFFFF"/>
        </a:accent3>
        <a:accent4>
          <a:srgbClr val="000000"/>
        </a:accent4>
        <a:accent5>
          <a:srgbClr val="FFFFFF"/>
        </a:accent5>
        <a:accent6>
          <a:srgbClr val="1FB237"/>
        </a:accent6>
        <a:hlink>
          <a:srgbClr val="067265"/>
        </a:hlink>
        <a:folHlink>
          <a:srgbClr val="CA4002"/>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3232C8"/>
        </a:dk2>
        <a:lt2>
          <a:srgbClr val="989898"/>
        </a:lt2>
        <a:accent1>
          <a:srgbClr val="FFFFFF"/>
        </a:accent1>
        <a:accent2>
          <a:srgbClr val="2896DC"/>
        </a:accent2>
        <a:accent3>
          <a:srgbClr val="FFFFFF"/>
        </a:accent3>
        <a:accent4>
          <a:srgbClr val="000000"/>
        </a:accent4>
        <a:accent5>
          <a:srgbClr val="FFFFFF"/>
        </a:accent5>
        <a:accent6>
          <a:srgbClr val="2387C7"/>
        </a:accent6>
        <a:hlink>
          <a:srgbClr val="1F6481"/>
        </a:hlink>
        <a:folHlink>
          <a:srgbClr val="AF002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2175</TotalTime>
  <Words>1272</Words>
  <Application>Microsoft Macintosh PowerPoint</Application>
  <PresentationFormat>On-screen Show (4:3)</PresentationFormat>
  <Paragraphs>147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Default Design</vt:lpstr>
      <vt:lpstr>Pointers in C++</vt:lpstr>
      <vt:lpstr>Review (from CS 201)  Pointer Variables</vt:lpstr>
      <vt:lpstr>Review (from CS 201) Pointers</vt:lpstr>
      <vt:lpstr>Pointers</vt:lpstr>
      <vt:lpstr>Arrays and pointers 1</vt:lpstr>
      <vt:lpstr>Arrays and pointers 2</vt:lpstr>
      <vt:lpstr>Pointer arithmetic</vt:lpstr>
      <vt:lpstr>Other pointer notes</vt:lpstr>
      <vt:lpstr>Pointers as function parameters</vt:lpstr>
      <vt:lpstr>Pointers and const</vt:lpstr>
      <vt:lpstr>Dynamic memory allocation</vt:lpstr>
      <vt:lpstr>Issues with dynamic memory (1/2) (Thanks to Dr. Lawlor for the catchy names)</vt:lpstr>
      <vt:lpstr>Issues with dynamic memory (2/2) (Thanks to Dr. Lawlor for the catchy names)</vt:lpstr>
      <vt:lpstr>C++ Smart Pointers</vt:lpstr>
    </vt:vector>
  </TitlesOfParts>
  <Company>University of Alaska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Overview; The Structure of a Package; Parameter Passing</dc:title>
  <dc:creator>Glenn G. Chappell</dc:creator>
  <cp:lastModifiedBy>Chris Hartman</cp:lastModifiedBy>
  <cp:revision>62</cp:revision>
  <cp:lastPrinted>2011-01-27T17:02:04Z</cp:lastPrinted>
  <dcterms:created xsi:type="dcterms:W3CDTF">2004-09-03T22:49:27Z</dcterms:created>
  <dcterms:modified xsi:type="dcterms:W3CDTF">2017-01-24T18:23:37Z</dcterms:modified>
</cp:coreProperties>
</file>