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1" r:id="rId3"/>
    <p:sldId id="292" r:id="rId4"/>
    <p:sldId id="293" r:id="rId5"/>
    <p:sldId id="294" r:id="rId6"/>
    <p:sldId id="300" r:id="rId7"/>
    <p:sldId id="301" r:id="rId8"/>
    <p:sldId id="295" r:id="rId9"/>
    <p:sldId id="296" r:id="rId10"/>
    <p:sldId id="297" r:id="rId1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3665472-FFFE-8A40-8FC8-B4BBFA2C5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D18ADEC-6FB8-EB4C-B206-8429C4335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78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FF796-FA51-494F-95B3-D2D8A2D14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5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C8899-CEE4-2549-ABD5-F55D0BF38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556DF-B5FF-6A4A-A685-F1F6ED2C6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EA30F-D0FB-B24D-9BEF-1494D1596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3C67D-2FDB-564D-898B-BCDD9314C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FD593-C647-6D43-A009-89044895E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74433-842D-F643-B0D4-727867225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C466F-6345-784C-9F55-4B9B06D68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2E15-7902-C04A-BAC4-4E262A23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1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0CD30-D522-4149-9C77-39B10AA97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C8A3-5B1E-E943-8CF5-344F8F5F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F1DA4C0-F953-3F40-920F-8B6007288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Files and iostreams in C++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202 Computer Science II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Thursday, January 26, 2017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</a:t>
            </a:r>
            <a:r>
              <a:rPr lang="en-US" sz="1600" dirty="0" smtClean="0">
                <a:cs typeface="+mn-cs"/>
              </a:rPr>
              <a:t>2017 </a:t>
            </a:r>
            <a:r>
              <a:rPr lang="en-US" dirty="0" smtClean="0">
                <a:cs typeface="+mn-cs"/>
              </a:rPr>
              <a:t>Chris </a:t>
            </a:r>
            <a:r>
              <a:rPr lang="en-US" dirty="0" smtClean="0">
                <a:cs typeface="+mn-cs"/>
              </a:rPr>
              <a:t>Hartman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55F1E-9E43-3147-B3F7-3611027B147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Passing fstreams to functions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Can pass just like any other type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Be sure to always pass by reference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0FEBA-A98C-464A-89DC-D40C5BBECF4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 (from CS 201)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File Streams:cin and cout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smtClean="0">
                <a:cs typeface="+mn-cs"/>
              </a:rPr>
              <a:t>For input from the keyboard and output to the screen: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#include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mtClean="0">
                <a:solidFill>
                  <a:srgbClr val="2A00FF"/>
                </a:solidFill>
                <a:latin typeface="Monaco" charset="0"/>
              </a:rPr>
              <a:t>&lt;iostream&gt;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std::endl;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std::cout;</a:t>
            </a:r>
            <a:endParaRPr lang="en-US" smtClean="0">
              <a:latin typeface="Monaco" charset="0"/>
            </a:endParaRPr>
          </a:p>
          <a:p>
            <a:pPr lvl="1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std::cin;</a:t>
            </a:r>
          </a:p>
          <a:p>
            <a:pPr eaLnBrk="1" hangingPunct="1">
              <a:defRPr/>
            </a:pPr>
            <a:r>
              <a:rPr lang="en-US" sz="2400" smtClean="0">
                <a:cs typeface="+mn-cs"/>
              </a:rPr>
              <a:t>cin and cout are actually </a:t>
            </a:r>
            <a:r>
              <a:rPr lang="en-US" sz="2400" i="1" smtClean="0">
                <a:cs typeface="+mn-cs"/>
              </a:rPr>
              <a:t>iostreams.</a:t>
            </a:r>
          </a:p>
          <a:p>
            <a:pPr lvl="1" eaLnBrk="1" hangingPunct="1">
              <a:defRPr/>
            </a:pPr>
            <a:r>
              <a:rPr lang="en-US" sz="2000" smtClean="0"/>
              <a:t>They are objects. iostream is a class. (Actually there is a whole heierachy of iostream classes, we</a:t>
            </a:r>
            <a:r>
              <a:rPr lang="ja-JP" altLang="en-US" sz="2000" smtClean="0">
                <a:latin typeface="Arial"/>
              </a:rPr>
              <a:t>’</a:t>
            </a:r>
            <a:r>
              <a:rPr lang="en-US" sz="2000" smtClean="0"/>
              <a:t>ll learn a little about this later.)</a:t>
            </a:r>
          </a:p>
          <a:p>
            <a:pPr eaLnBrk="1" hangingPunct="1">
              <a:defRPr/>
            </a:pPr>
            <a:r>
              <a:rPr lang="en-US" sz="2400" smtClean="0">
                <a:cs typeface="+mn-cs"/>
              </a:rPr>
              <a:t>Use &lt;&lt; to write to cout, and &gt;&gt; to read from cin.</a:t>
            </a:r>
          </a:p>
          <a:p>
            <a:pPr eaLnBrk="1" hangingPunct="1">
              <a:defRPr/>
            </a:pPr>
            <a:r>
              <a:rPr lang="en-US" sz="2400" smtClean="0">
                <a:cs typeface="+mn-cs"/>
              </a:rPr>
              <a:t>Recall from Chapter 3: </a:t>
            </a:r>
            <a:r>
              <a:rPr lang="en-US" sz="1800" smtClean="0">
                <a:solidFill>
                  <a:srgbClr val="2A00FF"/>
                </a:solidFill>
                <a:latin typeface="Monaco" charset="0"/>
                <a:cs typeface="+mn-cs"/>
              </a:rPr>
              <a:t>&lt;iomanip&gt;</a:t>
            </a:r>
            <a:r>
              <a:rPr lang="en-US" sz="2400" smtClean="0">
                <a:cs typeface="+mn-cs"/>
              </a:rPr>
              <a:t>, </a:t>
            </a:r>
            <a:r>
              <a:rPr lang="en-US" sz="1800" smtClean="0">
                <a:solidFill>
                  <a:srgbClr val="000000"/>
                </a:solidFill>
                <a:latin typeface="Monaco" charset="0"/>
                <a:cs typeface="+mn-cs"/>
              </a:rPr>
              <a:t>setw</a:t>
            </a:r>
            <a:r>
              <a:rPr lang="en-US" sz="2400" smtClean="0">
                <a:cs typeface="+mn-cs"/>
              </a:rPr>
              <a:t>, etc.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10D67-7D52-2142-B9FB-402D1706BE0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Streams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Disk files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You can open file streams connected to files on the disk:</a:t>
            </a:r>
          </a:p>
          <a:p>
            <a:pPr lvl="1" eaLnBrk="1" hangingPunct="1"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#</a:t>
            </a:r>
            <a:r>
              <a:rPr lang="en-US" sz="1600" b="1" smtClean="0">
                <a:solidFill>
                  <a:srgbClr val="7F0055"/>
                </a:solidFill>
                <a:latin typeface="Monaco" charset="0"/>
              </a:rPr>
              <a:t>include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mtClean="0">
                <a:solidFill>
                  <a:srgbClr val="2A00FF"/>
                </a:solidFill>
                <a:latin typeface="Monaco" charset="0"/>
              </a:rPr>
              <a:t>&lt;</a:t>
            </a:r>
            <a:r>
              <a:rPr lang="en-US" sz="1600" smtClean="0">
                <a:solidFill>
                  <a:srgbClr val="2A00FF"/>
                </a:solidFill>
                <a:latin typeface="Monaco" charset="0"/>
              </a:rPr>
              <a:t>fstream&gt;</a:t>
            </a:r>
            <a:endParaRPr lang="en-US" sz="1600" smtClean="0">
              <a:latin typeface="Monaco" charset="0"/>
            </a:endParaRPr>
          </a:p>
          <a:p>
            <a:pPr lvl="1" eaLnBrk="1" hangingPunct="1">
              <a:defRPr/>
            </a:pPr>
            <a:r>
              <a:rPr lang="en-US" sz="1600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 std::ofstream;  </a:t>
            </a:r>
            <a:r>
              <a:rPr lang="en-US" sz="1600" smtClean="0">
                <a:solidFill>
                  <a:srgbClr val="3F7F5F"/>
                </a:solidFill>
                <a:latin typeface="Monaco" charset="0"/>
              </a:rPr>
              <a:t>//for output files (similar to cout)</a:t>
            </a:r>
            <a:endParaRPr lang="en-US" sz="1600" smtClean="0">
              <a:latin typeface="Monaco" charset="0"/>
            </a:endParaRPr>
          </a:p>
          <a:p>
            <a:pPr lvl="1" eaLnBrk="1" hangingPunct="1">
              <a:defRPr/>
            </a:pPr>
            <a:r>
              <a:rPr lang="en-US" sz="1600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 std::ifstream;  </a:t>
            </a:r>
            <a:r>
              <a:rPr lang="en-US" sz="1600" smtClean="0">
                <a:solidFill>
                  <a:srgbClr val="3F7F5F"/>
                </a:solidFill>
                <a:latin typeface="Monaco" charset="0"/>
              </a:rPr>
              <a:t>//for input files (similar to cin)</a:t>
            </a:r>
            <a:endParaRPr lang="en-US" sz="1600" smtClean="0">
              <a:latin typeface="Monaco" charset="0"/>
            </a:endParaRPr>
          </a:p>
          <a:p>
            <a:pPr lvl="1" eaLnBrk="1" hangingPunct="1">
              <a:defRPr/>
            </a:pPr>
            <a:r>
              <a:rPr lang="en-US" sz="1600" b="1" smtClean="0">
                <a:solidFill>
                  <a:srgbClr val="7F0055"/>
                </a:solidFill>
                <a:latin typeface="Monaco" charset="0"/>
              </a:rPr>
              <a:t>using</a:t>
            </a:r>
            <a:r>
              <a:rPr lang="en-US" sz="1600" smtClean="0">
                <a:solidFill>
                  <a:srgbClr val="000000"/>
                </a:solidFill>
                <a:latin typeface="Monaco" charset="0"/>
              </a:rPr>
              <a:t> std::fstream;   </a:t>
            </a:r>
            <a:r>
              <a:rPr lang="en-US" sz="1600" smtClean="0">
                <a:solidFill>
                  <a:srgbClr val="3F7F5F"/>
                </a:solidFill>
                <a:latin typeface="Monaco" charset="0"/>
              </a:rPr>
              <a:t>//for both (possibly at the same time!)</a:t>
            </a:r>
            <a:endParaRPr lang="en-US" sz="1600" smtClean="0">
              <a:latin typeface="Monaco" charset="0"/>
            </a:endParaRPr>
          </a:p>
          <a:p>
            <a:pPr eaLnBrk="1" hangingPunct="1">
              <a:defRPr/>
            </a:pPr>
            <a:endParaRPr lang="en-US" smtClean="0">
              <a:latin typeface="Monaco" charset="0"/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B9838-0798-9E4B-A6CB-1F4D6166F66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Streams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(1/3)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Things you can do to a file stream</a:t>
            </a:r>
          </a:p>
          <a:p>
            <a:pPr lvl="1" eaLnBrk="1" hangingPunct="1">
              <a:defRPr/>
            </a:pPr>
            <a:r>
              <a:rPr lang="en-US" smtClean="0"/>
              <a:t>Open it using the constructor: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5032"/>
                </a:solidFill>
                <a:latin typeface="Monaco" charset="0"/>
              </a:rPr>
              <a:t>ofstream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ofile(</a:t>
            </a:r>
            <a:r>
              <a:rPr lang="en-US" smtClean="0">
                <a:solidFill>
                  <a:srgbClr val="2A00FF"/>
                </a:solidFill>
                <a:latin typeface="Monaco" charset="0"/>
              </a:rPr>
              <a:t>"output.txt"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lvl="1" eaLnBrk="1" hangingPunct="1">
              <a:defRPr/>
            </a:pPr>
            <a:r>
              <a:rPr lang="en-US" smtClean="0"/>
              <a:t>Open it using the 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open</a:t>
            </a:r>
            <a:r>
              <a:rPr lang="en-US" smtClean="0"/>
              <a:t> method (that is, the open member function):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5032"/>
                </a:solidFill>
                <a:latin typeface="Monaco" charset="0"/>
              </a:rPr>
              <a:t>ifstream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ifile;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ifile.open(</a:t>
            </a:r>
            <a:r>
              <a:rPr lang="en-US" smtClean="0">
                <a:solidFill>
                  <a:srgbClr val="2A00FF"/>
                </a:solidFill>
                <a:latin typeface="Monaco" charset="0"/>
              </a:rPr>
              <a:t>"input.txt"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lvl="1" eaLnBrk="1" hangingPunct="1">
              <a:defRPr/>
            </a:pPr>
            <a:r>
              <a:rPr lang="en-US" smtClean="0">
                <a:latin typeface="Monaco" charset="0"/>
              </a:rPr>
              <a:t>Read and write using &lt;&lt; and &gt;&gt;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Monaco" charset="0"/>
              </a:rPr>
              <a:t> x=13;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ofile &lt;&lt; x &lt;&lt; endl;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ifile &gt;&gt; x;</a:t>
            </a:r>
            <a:endParaRPr lang="en-US" smtClean="0">
              <a:latin typeface="Monaco" charset="0"/>
            </a:endParaRPr>
          </a:p>
          <a:p>
            <a:pPr lvl="1" eaLnBrk="1" hangingPunct="1">
              <a:defRPr/>
            </a:pPr>
            <a:r>
              <a:rPr lang="en-US" smtClean="0">
                <a:latin typeface="Monaco" charset="0"/>
              </a:rPr>
              <a:t>Close (flushes the buffer, happens automatically when the stream variable goes out of scope)</a:t>
            </a: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ifile.close();</a:t>
            </a:r>
            <a:endParaRPr lang="en-US" smtClean="0">
              <a:latin typeface="Monaco" charset="0"/>
            </a:endParaRPr>
          </a:p>
          <a:p>
            <a:pPr lvl="2" eaLnBrk="1" hangingPunct="1">
              <a:buFont typeface="Wingdings" charset="0"/>
              <a:buNone/>
              <a:defRPr/>
            </a:pPr>
            <a:r>
              <a:rPr lang="en-US" smtClean="0">
                <a:solidFill>
                  <a:srgbClr val="000000"/>
                </a:solidFill>
                <a:latin typeface="Monaco" charset="0"/>
              </a:rPr>
              <a:t>ofile.close();</a:t>
            </a:r>
            <a:endParaRPr lang="en-US" smtClean="0">
              <a:latin typeface="Monaco" charset="0"/>
            </a:endParaRPr>
          </a:p>
          <a:p>
            <a:pPr lvl="1" eaLnBrk="1" hangingPunct="1">
              <a:defRPr/>
            </a:pPr>
            <a:r>
              <a:rPr lang="en-US" smtClean="0">
                <a:latin typeface="Monaco" charset="0"/>
              </a:rPr>
              <a:t>Test it as a boolean to see if it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>
                <a:latin typeface="Monaco" charset="0"/>
              </a:rPr>
              <a:t>happy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>
                <a:latin typeface="Monaco" charset="0"/>
              </a:rPr>
              <a:t>.</a:t>
            </a:r>
          </a:p>
          <a:p>
            <a:pPr eaLnBrk="1" hangingPunct="1">
              <a:defRPr/>
            </a:pPr>
            <a:endParaRPr lang="en-US" smtClean="0">
              <a:solidFill>
                <a:srgbClr val="000000"/>
              </a:solidFill>
              <a:latin typeface="Monaco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A3769-ABD3-0946-AA7E-FAA66E991EF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Streams Operations (2/3)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Extraction, and testing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extraction operator: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&gt;&gt;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Reads from the stream into the given variable</a:t>
            </a:r>
          </a:p>
          <a:p>
            <a:pPr lvl="2" eaLnBrk="1" hangingPunct="1">
              <a:defRPr/>
            </a:pPr>
            <a:r>
              <a:rPr lang="en-US" dirty="0" smtClean="0"/>
              <a:t>Skips initial white space</a:t>
            </a:r>
          </a:p>
          <a:p>
            <a:pPr lvl="2" eaLnBrk="1" hangingPunct="1">
              <a:defRPr/>
            </a:pPr>
            <a:r>
              <a:rPr lang="en-US" dirty="0" smtClean="0"/>
              <a:t>Reads what it can, stopping </a:t>
            </a:r>
            <a:r>
              <a:rPr lang="en-US" dirty="0" smtClean="0"/>
              <a:t>at whitespace or invalid input for the type of variable</a:t>
            </a:r>
          </a:p>
          <a:p>
            <a:pPr lvl="2" eaLnBrk="1" hangingPunct="1">
              <a:defRPr/>
            </a:pPr>
            <a:r>
              <a:rPr lang="en-US" dirty="0" smtClean="0"/>
              <a:t>If it does not succeed, does not change the value of the variable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err="1" smtClean="0">
                <a:cs typeface="+mn-cs"/>
              </a:rPr>
              <a:t>eof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(end of file) flag is set on a stream when you try to read from it and the operation fails because you are at the end of the file.</a:t>
            </a:r>
          </a:p>
          <a:p>
            <a:pPr lvl="1" eaLnBrk="1" hangingPunct="1">
              <a:defRPr/>
            </a:pPr>
            <a:r>
              <a:rPr lang="en-US" dirty="0" smtClean="0"/>
              <a:t>Note that this is </a:t>
            </a:r>
            <a:r>
              <a:rPr lang="en-US" i="1" dirty="0" smtClean="0"/>
              <a:t>not</a:t>
            </a:r>
            <a:r>
              <a:rPr lang="en-US" dirty="0" smtClean="0"/>
              <a:t> when you read the last thing in the file. That operation succeeds!</a:t>
            </a:r>
          </a:p>
          <a:p>
            <a:pPr lvl="1" eaLnBrk="1" hangingPunct="1">
              <a:defRPr/>
            </a:pPr>
            <a:r>
              <a:rPr lang="en-US" dirty="0" smtClean="0"/>
              <a:t>Since the operation fails, the variable will still have the value it had last time - probably the last thing in the file.</a:t>
            </a:r>
          </a:p>
          <a:p>
            <a:pPr lvl="2" eaLnBrk="1" hangingPunct="1">
              <a:defRPr/>
            </a:pPr>
            <a:r>
              <a:rPr lang="en-US" dirty="0" smtClean="0"/>
              <a:t>This often leads to a bug where you process the last thing in the file twice.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You can test a file stream as a </a:t>
            </a:r>
            <a:r>
              <a:rPr lang="en-US" dirty="0" err="1" smtClean="0">
                <a:cs typeface="+mn-cs"/>
              </a:rPr>
              <a:t>boolean</a:t>
            </a:r>
            <a:r>
              <a:rPr lang="en-US" dirty="0" smtClean="0">
                <a:cs typeface="+mn-cs"/>
              </a:rPr>
              <a:t> to see if everything is ok</a:t>
            </a:r>
          </a:p>
          <a:p>
            <a:pPr lvl="1" eaLnBrk="1" hangingPunct="1">
              <a:defRPr/>
            </a:pPr>
            <a:r>
              <a:rPr lang="en-US" dirty="0" smtClean="0"/>
              <a:t>See example code.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B7CC7-5359-F342-81E9-C617D0C561F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Streams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Operations (3/3): other member functions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fail()</a:t>
            </a:r>
          </a:p>
          <a:p>
            <a:pPr lvl="1" eaLnBrk="1" hangingPunct="1">
              <a:defRPr/>
            </a:pPr>
            <a:r>
              <a:rPr lang="en-US" sz="1400" dirty="0" smtClean="0"/>
              <a:t>Check if </a:t>
            </a:r>
            <a:r>
              <a:rPr lang="en-US" sz="1400" dirty="0" err="1" smtClean="0"/>
              <a:t>failbit</a:t>
            </a:r>
            <a:r>
              <a:rPr lang="en-US" sz="1400" dirty="0" smtClean="0"/>
              <a:t> or </a:t>
            </a:r>
            <a:r>
              <a:rPr lang="en-US" sz="1400" dirty="0" err="1" smtClean="0"/>
              <a:t>badbit</a:t>
            </a:r>
            <a:r>
              <a:rPr lang="en-US" sz="1400" dirty="0" smtClean="0"/>
              <a:t> is set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good()</a:t>
            </a:r>
          </a:p>
          <a:p>
            <a:pPr lvl="1" eaLnBrk="1" hangingPunct="1">
              <a:defRPr/>
            </a:pPr>
            <a:r>
              <a:rPr lang="en-US" sz="1400" dirty="0" smtClean="0"/>
              <a:t>Check if the state of the stream is good for i/o operations.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bad()</a:t>
            </a:r>
          </a:p>
          <a:p>
            <a:pPr lvl="1" eaLnBrk="1" hangingPunct="1">
              <a:defRPr/>
            </a:pPr>
            <a:r>
              <a:rPr lang="en-US" sz="1400" dirty="0" smtClean="0"/>
              <a:t>Check if </a:t>
            </a:r>
            <a:r>
              <a:rPr lang="en-US" sz="1400" dirty="0" err="1" smtClean="0"/>
              <a:t>badbit</a:t>
            </a:r>
            <a:r>
              <a:rPr lang="en-US" sz="1400" dirty="0" smtClean="0"/>
              <a:t> is set</a:t>
            </a:r>
          </a:p>
          <a:p>
            <a:pPr eaLnBrk="1" hangingPunct="1">
              <a:defRPr/>
            </a:pPr>
            <a:r>
              <a:rPr lang="en-US" sz="1600" dirty="0" err="1" smtClean="0">
                <a:cs typeface="+mn-cs"/>
              </a:rPr>
              <a:t>eof</a:t>
            </a:r>
            <a:r>
              <a:rPr lang="en-US" sz="1600" dirty="0" smtClean="0"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1400" dirty="0" smtClean="0"/>
              <a:t>Check if </a:t>
            </a:r>
            <a:r>
              <a:rPr lang="en-US" sz="1400" dirty="0" err="1" smtClean="0"/>
              <a:t>eofbit</a:t>
            </a:r>
            <a:r>
              <a:rPr lang="en-US" sz="1400" dirty="0" smtClean="0"/>
              <a:t> is set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clear()</a:t>
            </a:r>
          </a:p>
          <a:p>
            <a:pPr lvl="1" eaLnBrk="1" hangingPunct="1">
              <a:defRPr/>
            </a:pPr>
            <a:r>
              <a:rPr lang="en-US" sz="1400" dirty="0"/>
              <a:t>Clear all </a:t>
            </a:r>
            <a:r>
              <a:rPr lang="en-US" sz="1400" dirty="0" smtClean="0"/>
              <a:t>bits</a:t>
            </a:r>
            <a:endParaRPr lang="en-US" sz="1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600" dirty="0" err="1"/>
              <a:t>isopen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>
              <a:cs typeface="+mn-cs"/>
            </a:endParaRPr>
          </a:p>
          <a:p>
            <a:pPr lvl="1" eaLnBrk="1" hangingPunct="1">
              <a:defRPr/>
            </a:pPr>
            <a:r>
              <a:rPr lang="en-US" sz="1400" dirty="0"/>
              <a:t>Check if the file </a:t>
            </a:r>
            <a:r>
              <a:rPr lang="en-US" sz="1400" dirty="0" smtClean="0"/>
              <a:t>has successfully been opened</a:t>
            </a:r>
            <a:endParaRPr lang="en-US" sz="1400" dirty="0"/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ignore()</a:t>
            </a:r>
          </a:p>
          <a:p>
            <a:pPr lvl="1" eaLnBrk="1" hangingPunct="1">
              <a:defRPr/>
            </a:pPr>
            <a:r>
              <a:rPr lang="en-US" sz="1400" dirty="0" smtClean="0"/>
              <a:t>Extract and discard characters. (Can specify number of characters or </a:t>
            </a:r>
            <a:r>
              <a:rPr lang="en-US" sz="1400" dirty="0" err="1" smtClean="0"/>
              <a:t>delimeter</a:t>
            </a:r>
            <a:r>
              <a:rPr lang="en-US" sz="1400" dirty="0" smtClean="0"/>
              <a:t> to stop at.)</a:t>
            </a:r>
          </a:p>
          <a:p>
            <a:pPr eaLnBrk="1" hangingPunct="1">
              <a:defRPr/>
            </a:pPr>
            <a:r>
              <a:rPr lang="en-US" sz="1600" dirty="0" err="1" smtClean="0">
                <a:cs typeface="+mn-cs"/>
              </a:rPr>
              <a:t>getline</a:t>
            </a:r>
            <a:r>
              <a:rPr lang="en-US" sz="1600" dirty="0" smtClean="0">
                <a:cs typeface="+mn-cs"/>
              </a:rPr>
              <a:t>()</a:t>
            </a:r>
          </a:p>
          <a:p>
            <a:pPr lvl="1" eaLnBrk="1" hangingPunct="1">
              <a:defRPr/>
            </a:pPr>
            <a:r>
              <a:rPr lang="en-US" sz="1400" dirty="0" smtClean="0"/>
              <a:t>Get a line from the stream. (Can specify number of characters or </a:t>
            </a:r>
            <a:r>
              <a:rPr lang="en-US" sz="1400" dirty="0" err="1" smtClean="0"/>
              <a:t>delimeter</a:t>
            </a:r>
            <a:r>
              <a:rPr lang="en-US" sz="1400" dirty="0" smtClean="0"/>
              <a:t> to stop at.)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F63F6-3717-6B44-868C-D87EA46B0C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File Streams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State flags (aka </a:t>
            </a:r>
            <a:r>
              <a:rPr lang="ja-JP" altLang="en-US" smtClean="0">
                <a:latin typeface="Arial"/>
                <a:cs typeface="+mj-cs"/>
              </a:rPr>
              <a:t>“</a:t>
            </a:r>
            <a:r>
              <a:rPr lang="en-US" smtClean="0">
                <a:cs typeface="+mj-cs"/>
              </a:rPr>
              <a:t>bits</a:t>
            </a:r>
            <a:r>
              <a:rPr lang="ja-JP" altLang="en-US" smtClean="0">
                <a:latin typeface="Arial"/>
                <a:cs typeface="+mj-cs"/>
              </a:rPr>
              <a:t>”</a:t>
            </a:r>
            <a:r>
              <a:rPr lang="en-US" smtClean="0">
                <a:cs typeface="+mj-cs"/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eofbit</a:t>
            </a:r>
          </a:p>
          <a:p>
            <a:pPr lvl="1" eaLnBrk="1" hangingPunct="1">
              <a:defRPr/>
            </a:pPr>
            <a:r>
              <a:rPr lang="en-US" smtClean="0"/>
              <a:t>End-Of-File reached while performing an extracting operation on an input stream.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failbit</a:t>
            </a:r>
          </a:p>
          <a:p>
            <a:pPr lvl="1" eaLnBrk="1" hangingPunct="1">
              <a:defRPr/>
            </a:pPr>
            <a:r>
              <a:rPr lang="en-US" smtClean="0"/>
              <a:t>The last input operation failed because of an error related to the internal logic of the operation itself.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badbit</a:t>
            </a:r>
          </a:p>
          <a:p>
            <a:pPr lvl="1" eaLnBrk="1" hangingPunct="1">
              <a:defRPr/>
            </a:pPr>
            <a:r>
              <a:rPr lang="en-US" smtClean="0"/>
              <a:t>Error due to the failure of an input/output operation on the stream buffer. (Can be caused by anything, for instance if a network file is no longer available.)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goodbit</a:t>
            </a:r>
          </a:p>
          <a:p>
            <a:pPr lvl="1" eaLnBrk="1" hangingPunct="1">
              <a:defRPr/>
            </a:pPr>
            <a:r>
              <a:rPr lang="en-US" smtClean="0"/>
              <a:t>No error. Represents the absence of all the above (the value zero).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812FE-8C49-A84A-A98D-64A9451D2D5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Opening with other access modes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There is a second parameter (the </a:t>
            </a:r>
            <a:r>
              <a:rPr lang="en-US" sz="1800" i="1" dirty="0" smtClean="0">
                <a:cs typeface="+mn-cs"/>
              </a:rPr>
              <a:t>access mode) </a:t>
            </a:r>
            <a:r>
              <a:rPr lang="en-US" sz="1800" dirty="0" smtClean="0">
                <a:cs typeface="+mn-cs"/>
              </a:rPr>
              <a:t>to the constructor or open() member function.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 smtClean="0">
                <a:cs typeface="+mn-cs"/>
              </a:rPr>
              <a:t>Access modes: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smtClean="0">
                <a:solidFill>
                  <a:srgbClr val="0000C0"/>
                </a:solidFill>
                <a:latin typeface="Monaco" charset="0"/>
              </a:rPr>
              <a:t>in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Opened for input, created as an empty file if it </a:t>
            </a:r>
            <a:r>
              <a:rPr lang="en-US" dirty="0" err="1" smtClean="0"/>
              <a:t>doesn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t already exist.</a:t>
            </a:r>
            <a:endParaRPr lang="en-US" sz="1600" i="1" dirty="0" smtClean="0">
              <a:solidFill>
                <a:srgbClr val="0000C0"/>
              </a:solidFill>
              <a:latin typeface="Monaco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smtClean="0">
                <a:solidFill>
                  <a:srgbClr val="0000C0"/>
                </a:solidFill>
                <a:latin typeface="Monaco" charset="0"/>
              </a:rPr>
              <a:t>out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Opened for output. Unless otherwise specified, this will erase an old file and start over.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smtClean="0">
                <a:solidFill>
                  <a:srgbClr val="0000C0"/>
                </a:solidFill>
                <a:latin typeface="Monaco" charset="0"/>
              </a:rPr>
              <a:t>app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All operations will append at the end.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smtClean="0">
                <a:solidFill>
                  <a:srgbClr val="0000C0"/>
                </a:solidFill>
                <a:latin typeface="Monaco" charset="0"/>
              </a:rPr>
              <a:t>ate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File position set to end. (But you can move the file position, as we will see later.)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err="1" smtClean="0">
                <a:solidFill>
                  <a:srgbClr val="0000C0"/>
                </a:solidFill>
                <a:latin typeface="Monaco" charset="0"/>
              </a:rPr>
              <a:t>trunc</a:t>
            </a:r>
            <a:endParaRPr lang="en-US" sz="1600" i="1" dirty="0" smtClean="0">
              <a:solidFill>
                <a:srgbClr val="0000C0"/>
              </a:solidFill>
              <a:latin typeface="Monaco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Explicitly erase old file if it exists.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dirty="0" err="1" smtClean="0">
                <a:solidFill>
                  <a:srgbClr val="005032"/>
                </a:solidFill>
                <a:latin typeface="Monaco" charset="0"/>
              </a:rPr>
              <a:t>ios</a:t>
            </a:r>
            <a:r>
              <a:rPr lang="en-US" sz="1600" dirty="0" smtClean="0">
                <a:solidFill>
                  <a:srgbClr val="000000"/>
                </a:solidFill>
                <a:latin typeface="Monaco" charset="0"/>
              </a:rPr>
              <a:t>::</a:t>
            </a:r>
            <a:r>
              <a:rPr lang="en-US" sz="1600" i="1" dirty="0" smtClean="0">
                <a:solidFill>
                  <a:srgbClr val="0000C0"/>
                </a:solidFill>
                <a:latin typeface="Monaco" charset="0"/>
              </a:rPr>
              <a:t>binary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/>
              <a:t>	Open file in binary mode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i="1" dirty="0" smtClean="0">
              <a:solidFill>
                <a:srgbClr val="0000C0"/>
              </a:solidFill>
              <a:latin typeface="Monaco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26 Jan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202 Spring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4EF96-563E-3344-A09D-F8425EBD367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Character data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Member functions</a:t>
            </a:r>
          </a:p>
          <a:p>
            <a:pPr lvl="1" eaLnBrk="1" hangingPunct="1">
              <a:defRPr/>
            </a:pPr>
            <a:r>
              <a:rPr lang="en-US" dirty="0" smtClean="0"/>
              <a:t>.put(char c)</a:t>
            </a:r>
          </a:p>
          <a:p>
            <a:pPr lvl="2" eaLnBrk="1" hangingPunct="1">
              <a:defRPr/>
            </a:pPr>
            <a:r>
              <a:rPr lang="en-US" dirty="0" smtClean="0"/>
              <a:t>Puts one character to the stream</a:t>
            </a:r>
          </a:p>
          <a:p>
            <a:pPr lvl="1" eaLnBrk="1" hangingPunct="1">
              <a:defRPr/>
            </a:pPr>
            <a:r>
              <a:rPr lang="en-US" dirty="0" smtClean="0"/>
              <a:t>.get(char c, …), or .get(char *</a:t>
            </a:r>
            <a:r>
              <a:rPr lang="en-US" dirty="0" err="1" smtClean="0"/>
              <a:t>arr</a:t>
            </a:r>
            <a:r>
              <a:rPr lang="en-US" dirty="0" smtClean="0"/>
              <a:t>, …)</a:t>
            </a:r>
          </a:p>
          <a:p>
            <a:pPr lvl="2" eaLnBrk="1" hangingPunct="1">
              <a:defRPr/>
            </a:pPr>
            <a:r>
              <a:rPr lang="en-US" dirty="0" smtClean="0"/>
              <a:t>Gets one or more unformatted characters from a stream</a:t>
            </a:r>
          </a:p>
          <a:p>
            <a:pPr lvl="2" eaLnBrk="1" hangingPunct="1">
              <a:defRPr/>
            </a:pPr>
            <a:r>
              <a:rPr lang="en-US" dirty="0" smtClean="0"/>
              <a:t>Several versions, see reference</a:t>
            </a:r>
          </a:p>
          <a:p>
            <a:pPr lvl="1" eaLnBrk="1" hangingPunct="1">
              <a:defRPr/>
            </a:pPr>
            <a:r>
              <a:rPr lang="en-US" dirty="0" smtClean="0"/>
              <a:t>.</a:t>
            </a:r>
            <a:r>
              <a:rPr lang="en-US" dirty="0" err="1" smtClean="0"/>
              <a:t>getline</a:t>
            </a:r>
            <a:r>
              <a:rPr lang="en-US" dirty="0" smtClean="0"/>
              <a:t>(char *, …) //c-string version</a:t>
            </a:r>
          </a:p>
          <a:p>
            <a:pPr lvl="2" eaLnBrk="1" hangingPunct="1">
              <a:defRPr/>
            </a:pPr>
            <a:r>
              <a:rPr lang="en-US" dirty="0" smtClean="0"/>
              <a:t>Gets one or more characters from a stream, removing a delimiter.</a:t>
            </a:r>
          </a:p>
          <a:p>
            <a:pPr lvl="2" eaLnBrk="1" hangingPunct="1">
              <a:defRPr/>
            </a:pPr>
            <a:r>
              <a:rPr lang="en-US" dirty="0" smtClean="0"/>
              <a:t>Several versions, see reference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Global (or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Free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) function</a:t>
            </a:r>
          </a:p>
          <a:p>
            <a:pPr lvl="1" eaLnBrk="1" hangingPunct="1">
              <a:defRPr/>
            </a:pP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istream</a:t>
            </a:r>
            <a:r>
              <a:rPr lang="en-US" dirty="0" smtClean="0"/>
              <a:t>, string, …) //</a:t>
            </a:r>
            <a:r>
              <a:rPr lang="en-US" dirty="0" err="1" smtClean="0"/>
              <a:t>c++</a:t>
            </a:r>
            <a:r>
              <a:rPr lang="en-US" dirty="0" smtClean="0"/>
              <a:t> string version</a:t>
            </a:r>
          </a:p>
          <a:p>
            <a:pPr lvl="2" eaLnBrk="1" hangingPunct="1">
              <a:defRPr/>
            </a:pPr>
            <a:r>
              <a:rPr lang="en-US" dirty="0" smtClean="0"/>
              <a:t>Get one or more characters from a stream, removing a delimiter, put the results into a C++ style string.</a:t>
            </a:r>
          </a:p>
          <a:p>
            <a:pPr lvl="2" eaLnBrk="1" hangingPunct="1">
              <a:defRPr/>
            </a:pPr>
            <a:r>
              <a:rPr lang="en-US" dirty="0" smtClean="0"/>
              <a:t>Several versions, see reference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955</Words>
  <Application>Microsoft Macintosh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Files and iostreams in C++</vt:lpstr>
      <vt:lpstr>Review (from CS 201)  File Streams:cin and cout</vt:lpstr>
      <vt:lpstr>File Streams Disk files</vt:lpstr>
      <vt:lpstr>File Streams Operations (1/3)</vt:lpstr>
      <vt:lpstr>File Streams Operations (2/3) Extraction, and testing</vt:lpstr>
      <vt:lpstr>File Streams Operations (3/3): other member functions</vt:lpstr>
      <vt:lpstr>File Streams State flags (aka “bits”)</vt:lpstr>
      <vt:lpstr>Opening with other access modes</vt:lpstr>
      <vt:lpstr>Character data</vt:lpstr>
      <vt:lpstr>Passing fstreams to functions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59</cp:revision>
  <cp:lastPrinted>2011-02-01T18:42:35Z</cp:lastPrinted>
  <dcterms:created xsi:type="dcterms:W3CDTF">2004-09-03T22:49:27Z</dcterms:created>
  <dcterms:modified xsi:type="dcterms:W3CDTF">2017-01-27T01:01:40Z</dcterms:modified>
</cp:coreProperties>
</file>