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2" r:id="rId3"/>
    <p:sldId id="294" r:id="rId4"/>
    <p:sldId id="295" r:id="rId5"/>
    <p:sldId id="302" r:id="rId6"/>
    <p:sldId id="305" r:id="rId7"/>
    <p:sldId id="299" r:id="rId8"/>
    <p:sldId id="303" r:id="rId9"/>
    <p:sldId id="300" r:id="rId10"/>
    <p:sldId id="301" r:id="rId11"/>
    <p:sldId id="310" r:id="rId12"/>
    <p:sldId id="306" r:id="rId13"/>
    <p:sldId id="307" r:id="rId14"/>
    <p:sldId id="308" r:id="rId15"/>
    <p:sldId id="309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0" autoAdjust="0"/>
    <p:restoredTop sz="94660"/>
  </p:normalViewPr>
  <p:slideViewPr>
    <p:cSldViewPr>
      <p:cViewPr varScale="1">
        <p:scale>
          <a:sx n="141" d="100"/>
          <a:sy n="141" d="100"/>
        </p:scale>
        <p:origin x="-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E10824-D75B-1747-8C7C-8462A0BBF1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9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BCD1B4-1B8C-B74B-971F-1057437D19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5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CA85E75-5EC6-9B4A-8A6C-4906F7FC97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9BAEC-1229-754B-89D7-32D9734F0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B2990-2108-0E4D-B45B-838F12C5F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72910-6D64-AD41-A093-B92750219B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73C19-7492-2B44-8B58-1CC8B67087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9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6EDA2-E150-5F42-9EE0-95FD000D95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5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E5CA2-24DF-4F4E-A6BC-62A190717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4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F1EB5-2B25-EE4F-B161-F91F98A68D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1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3FD05-2EA6-3A4E-95AB-88B2780ED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6D6AA-746A-694B-865D-EF0E8A41E8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7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B205C-39F1-7241-836A-8B4C2DACA1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7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FE04F1-B34C-4049-8C8D-D618A1A178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Binary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Files in C++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202 Computer Science II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Tuesday, January 31, 2017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sz="1600" dirty="0"/>
              <a:t>Department of Computer Science</a:t>
            </a:r>
          </a:p>
          <a:p>
            <a:r>
              <a:rPr lang="en-US" sz="1600" dirty="0"/>
              <a:t>University of Alaska Fairbanks</a:t>
            </a:r>
          </a:p>
          <a:p>
            <a:r>
              <a:rPr lang="en-US" sz="1600" b="1" dirty="0" err="1">
                <a:latin typeface="Courier New" charset="0"/>
              </a:rPr>
              <a:t>cmhartman@alaska.edu</a:t>
            </a:r>
            <a:endParaRPr lang="en-US" sz="1600" dirty="0"/>
          </a:p>
          <a:p>
            <a:r>
              <a:rPr lang="en-US" sz="1600" dirty="0"/>
              <a:t>© </a:t>
            </a:r>
            <a:r>
              <a:rPr lang="en-US" sz="1600" dirty="0" smtClean="0"/>
              <a:t>2017 </a:t>
            </a:r>
            <a:r>
              <a:rPr lang="en-US" dirty="0" smtClean="0"/>
              <a:t>Chris </a:t>
            </a:r>
            <a:r>
              <a:rPr lang="en-US" dirty="0"/>
              <a:t>Hartman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97E3-63D7-DA4F-BEB5-C421F1318012}" type="slidenum">
              <a:rPr lang="en-US"/>
              <a:pPr/>
              <a:t>10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files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Binary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means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the machine stores it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Very space efficient, not humanly readable (for the most part).</a:t>
            </a:r>
            <a:endParaRPr lang="en-US">
              <a:solidFill>
                <a:srgbClr val="000000"/>
              </a:solidFill>
              <a:latin typeface="Monaco" charset="0"/>
            </a:endParaRPr>
          </a:p>
          <a:p>
            <a:r>
              <a:rPr lang="en-US"/>
              <a:t>Instead of &lt;&lt; and &gt;&gt;, we use the member functions read and write</a:t>
            </a:r>
            <a:endParaRPr lang="en-US">
              <a:solidFill>
                <a:srgbClr val="000000"/>
              </a:solidFill>
              <a:latin typeface="Monaco" charset="0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Monaco" charset="0"/>
              </a:rPr>
              <a:t>.write() </a:t>
            </a:r>
            <a:r>
              <a:rPr lang="en-US" sz="2000"/>
              <a:t>takes a pointer (must be of type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char </a:t>
            </a:r>
            <a:r>
              <a:rPr lang="en-US" sz="2000"/>
              <a:t>*) to where the data is, and a size of how much data to write.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Monaco" charset="0"/>
              </a:rPr>
              <a:t>.read() </a:t>
            </a:r>
            <a:r>
              <a:rPr lang="en-US"/>
              <a:t>is similar</a:t>
            </a:r>
          </a:p>
          <a:p>
            <a:pPr lvl="1"/>
            <a:r>
              <a:rPr lang="en-US"/>
              <a:t>&gt;&gt; and &lt;&lt; convert to and from formatted output (ie., human readable characters.) This isn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what we want for a binary file!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422D-8909-2740-B974-D481D68DACEF}" type="slidenum">
              <a:rPr lang="en-US"/>
              <a:pPr/>
              <a:t>11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Files</a:t>
            </a:r>
            <a:br>
              <a:rPr lang="en-US"/>
            </a:br>
            <a:r>
              <a:rPr lang="en-US"/>
              <a:t>Syntax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5032"/>
                </a:solidFill>
                <a:latin typeface="Monaco" charset="0"/>
              </a:rPr>
              <a:t>fstream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f;</a:t>
            </a:r>
            <a:endParaRPr lang="en-US">
              <a:latin typeface="Monaco" charset="0"/>
            </a:endParaRPr>
          </a:p>
          <a:p>
            <a:pPr lvl="1">
              <a:buFont typeface="Wingdings" charset="0"/>
              <a:buNone/>
            </a:pPr>
            <a:endParaRPr lang="en-US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3F7F5F"/>
                </a:solidFill>
                <a:latin typeface="Monaco" charset="0"/>
              </a:rPr>
              <a:t>// Write binary data:</a:t>
            </a:r>
            <a:endParaRPr lang="en-US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f.open(</a:t>
            </a:r>
            <a:r>
              <a:rPr lang="en-US">
                <a:solidFill>
                  <a:srgbClr val="2A00FF"/>
                </a:solidFill>
                <a:latin typeface="Monaco" charset="0"/>
              </a:rPr>
              <a:t>"that_file.dat"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| </a:t>
            </a:r>
            <a:r>
              <a:rPr lang="en-US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binary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);</a:t>
            </a:r>
            <a:endParaRPr lang="en-US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ii=13;</a:t>
            </a:r>
            <a:endParaRPr lang="en-US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f.write(</a:t>
            </a:r>
            <a:r>
              <a:rPr lang="en-US" b="1">
                <a:solidFill>
                  <a:srgbClr val="7F0055"/>
                </a:solidFill>
                <a:latin typeface="Monaco" charset="0"/>
              </a:rPr>
              <a:t>reinterpret_cast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b="1">
                <a:solidFill>
                  <a:srgbClr val="7F0055"/>
                </a:solidFill>
                <a:latin typeface="Monaco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*&gt;(&amp;ii),</a:t>
            </a:r>
            <a:r>
              <a:rPr lang="en-US" b="1">
                <a:solidFill>
                  <a:srgbClr val="7F0055"/>
                </a:solidFill>
                <a:latin typeface="Monaco" charset="0"/>
              </a:rPr>
              <a:t>sizeof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(ii));</a:t>
            </a:r>
            <a:endParaRPr lang="en-US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f.close();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AC4D-0655-4A46-82EC-F5F690539B15}" type="slidenum">
              <a:rPr lang="en-US"/>
              <a:pPr/>
              <a:t>12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Access in Binary Files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Random access makes even more sense in binary files</a:t>
            </a:r>
          </a:p>
          <a:p>
            <a:r>
              <a:rPr lang="en-US"/>
              <a:t>We could, for instance, write an entire array out to a file</a:t>
            </a:r>
          </a:p>
          <a:p>
            <a:pPr lvl="1"/>
            <a:r>
              <a:rPr lang="en-US"/>
              <a:t>And then read in just the 100th element</a:t>
            </a:r>
          </a:p>
          <a:p>
            <a:r>
              <a:rPr lang="en-US"/>
              <a:t>We can also write out complete data structures (ie. struct or class)</a:t>
            </a:r>
          </a:p>
          <a:p>
            <a:pPr lvl="1"/>
            <a:r>
              <a:rPr lang="en-US"/>
              <a:t>As long as they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include pointers (why?)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200-F6C6-4947-9193-3DAD5DE4E4B8}" type="slidenum">
              <a:rPr lang="en-US"/>
              <a:pPr/>
              <a:t>13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Distributing Source Code (1/2)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we send C++ code back and forth?</a:t>
            </a:r>
          </a:p>
          <a:p>
            <a:pPr lvl="1"/>
            <a:r>
              <a:rPr lang="en-US"/>
              <a:t>Copy/Paste?</a:t>
            </a:r>
          </a:p>
          <a:p>
            <a:pPr lvl="1"/>
            <a:r>
              <a:rPr lang="en-US"/>
              <a:t>Email? (or other ways to exchange files)</a:t>
            </a:r>
          </a:p>
          <a:p>
            <a:pPr lvl="1"/>
            <a:r>
              <a:rPr lang="en-US"/>
              <a:t>Revision Control Systems?</a:t>
            </a:r>
          </a:p>
          <a:p>
            <a:r>
              <a:rPr lang="en-US"/>
              <a:t>Consider homework or lab problems</a:t>
            </a:r>
          </a:p>
          <a:p>
            <a:pPr lvl="1"/>
            <a:r>
              <a:rPr lang="en-US"/>
              <a:t>I give you a testing program, you should just be able to put it in your project, compile, and run.</a:t>
            </a:r>
          </a:p>
          <a:p>
            <a:pPr lvl="1"/>
            <a:r>
              <a:rPr lang="en-US"/>
              <a:t>Similarly, you give me your solution files, I should just be able to compile them with my testing program, and run it.</a:t>
            </a:r>
          </a:p>
          <a:p>
            <a:pPr lvl="1"/>
            <a:r>
              <a:rPr lang="en-US"/>
              <a:t>No copying or pasting should be necessary.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DE5-A736-3F4A-BBB8-19AE649FF062}" type="slidenum">
              <a:rPr lang="en-US"/>
              <a:pPr/>
              <a:t>14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Distributing Source Code (2/2)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testing programs will need to call your code.</a:t>
            </a:r>
          </a:p>
          <a:p>
            <a:pPr lvl="1"/>
            <a:r>
              <a:rPr lang="en-US" dirty="0"/>
              <a:t>So I will need a prototype (aka. declaration) for your function.</a:t>
            </a:r>
          </a:p>
          <a:p>
            <a:pPr lvl="1"/>
            <a:r>
              <a:rPr lang="en-US" dirty="0"/>
              <a:t>But I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want to </a:t>
            </a:r>
            <a:r>
              <a:rPr lang="en-US" i="1" dirty="0"/>
              <a:t>tell </a:t>
            </a:r>
            <a:r>
              <a:rPr lang="en-US" dirty="0"/>
              <a:t>you what prototype to use, I need to use your prototype.</a:t>
            </a:r>
          </a:p>
          <a:p>
            <a:pPr lvl="2"/>
            <a:r>
              <a:rPr lang="en-US" dirty="0"/>
              <a:t>The solution is to put the prototypes in a .h file, which I will </a:t>
            </a:r>
            <a:r>
              <a:rPr lang="en-US" dirty="0" smtClean="0"/>
              <a:t>#include</a:t>
            </a:r>
            <a:endParaRPr lang="en-US" dirty="0"/>
          </a:p>
          <a:p>
            <a:pPr lvl="1"/>
            <a:r>
              <a:rPr lang="en-US" dirty="0"/>
              <a:t>You will also give me a .</a:t>
            </a:r>
            <a:r>
              <a:rPr lang="en-US" dirty="0" err="1"/>
              <a:t>cpp</a:t>
            </a:r>
            <a:r>
              <a:rPr lang="en-US" dirty="0"/>
              <a:t> file with the </a:t>
            </a:r>
            <a:r>
              <a:rPr lang="en-US" i="1" dirty="0"/>
              <a:t>definitions</a:t>
            </a:r>
            <a:r>
              <a:rPr lang="en-US" dirty="0"/>
              <a:t> of your functions.</a:t>
            </a:r>
          </a:p>
          <a:p>
            <a:pPr lvl="2"/>
            <a:r>
              <a:rPr lang="en-US" dirty="0"/>
              <a:t>We use a similar method when writing classes, placing the class declaration in a .h file, and the member function definitions in a .</a:t>
            </a:r>
            <a:r>
              <a:rPr lang="en-US" dirty="0" err="1"/>
              <a:t>cpp</a:t>
            </a:r>
            <a:r>
              <a:rPr lang="en-US" dirty="0"/>
              <a:t> file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6307-3354-5947-A1C7-037D45FD1CF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#include guards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 file gets included more than once, the compiler will probably complain about multiple definitions</a:t>
            </a:r>
          </a:p>
          <a:p>
            <a:pPr lvl="1"/>
            <a:r>
              <a:rPr lang="en-US"/>
              <a:t>We can fix this by giving the precompiler (the part that actually #include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files) some directives so that the second (and subsequent) times a file is included, nothing happens</a:t>
            </a:r>
          </a:p>
          <a:p>
            <a:pPr lvl="1"/>
            <a:r>
              <a:rPr lang="en-US"/>
              <a:t>See example code: test.cpp square.h square.cpp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6FBF-D566-FD4B-918C-0257F6A3BDCC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File Streams (1/4)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open file streams connected to files on the disk: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Monaco" charset="0"/>
              </a:rPr>
              <a:t>#</a:t>
            </a:r>
            <a:r>
              <a:rPr lang="en-US" sz="1600" b="1">
                <a:solidFill>
                  <a:srgbClr val="7F0055"/>
                </a:solidFill>
                <a:latin typeface="Monaco" charset="0"/>
              </a:rPr>
              <a:t>include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2A00FF"/>
                </a:solidFill>
                <a:latin typeface="Monaco" charset="0"/>
              </a:rPr>
              <a:t>&lt;</a:t>
            </a:r>
            <a:r>
              <a:rPr lang="en-US" sz="1600">
                <a:solidFill>
                  <a:srgbClr val="2A00FF"/>
                </a:solidFill>
                <a:latin typeface="Monaco" charset="0"/>
              </a:rPr>
              <a:t>fstream&gt;</a:t>
            </a:r>
            <a:endParaRPr lang="en-US" sz="1600">
              <a:latin typeface="Monaco" charset="0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std::ofstream;  </a:t>
            </a:r>
            <a:r>
              <a:rPr lang="en-US" sz="1600">
                <a:solidFill>
                  <a:srgbClr val="3F7F5F"/>
                </a:solidFill>
                <a:latin typeface="Monaco" charset="0"/>
              </a:rPr>
              <a:t>//for output files (similar to cout)</a:t>
            </a:r>
            <a:endParaRPr lang="en-US" sz="1600">
              <a:latin typeface="Monaco" charset="0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std::ifstream;  </a:t>
            </a:r>
            <a:r>
              <a:rPr lang="en-US" sz="1600">
                <a:solidFill>
                  <a:srgbClr val="3F7F5F"/>
                </a:solidFill>
                <a:latin typeface="Monaco" charset="0"/>
              </a:rPr>
              <a:t>//for input files (similar to cin)</a:t>
            </a:r>
            <a:endParaRPr lang="en-US" sz="1600">
              <a:latin typeface="Monaco" charset="0"/>
            </a:endParaRPr>
          </a:p>
          <a:p>
            <a:pPr lvl="1"/>
            <a:r>
              <a:rPr lang="en-US" sz="1600" b="1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Monaco" charset="0"/>
              </a:rPr>
              <a:t> std::fstream;   </a:t>
            </a:r>
            <a:r>
              <a:rPr lang="en-US" sz="1600">
                <a:solidFill>
                  <a:srgbClr val="3F7F5F"/>
                </a:solidFill>
                <a:latin typeface="Monaco" charset="0"/>
              </a:rPr>
              <a:t>//for both (possibly at the same time!)</a:t>
            </a:r>
          </a:p>
          <a:p>
            <a:pPr lvl="1"/>
            <a:r>
              <a:rPr lang="en-US" sz="1600">
                <a:solidFill>
                  <a:srgbClr val="3F7F5F"/>
                </a:solidFill>
                <a:latin typeface="Monaco" charset="0"/>
              </a:rPr>
              <a:t>…</a:t>
            </a:r>
          </a:p>
          <a:p>
            <a:pPr lvl="1"/>
            <a:r>
              <a:rPr lang="en-US">
                <a:solidFill>
                  <a:srgbClr val="005032"/>
                </a:solidFill>
                <a:latin typeface="Monaco" charset="0"/>
              </a:rPr>
              <a:t>ofstream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ofile(</a:t>
            </a:r>
            <a:r>
              <a:rPr lang="en-US">
                <a:solidFill>
                  <a:srgbClr val="2A00FF"/>
                </a:solidFill>
                <a:latin typeface="Monaco" charset="0"/>
              </a:rPr>
              <a:t>"output.txt"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lvl="1"/>
            <a:r>
              <a:rPr lang="en-US">
                <a:solidFill>
                  <a:srgbClr val="005032"/>
                </a:solidFill>
                <a:latin typeface="Monaco" charset="0"/>
              </a:rPr>
              <a:t>ifstream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ifile;</a:t>
            </a:r>
            <a:endParaRPr lang="en-US">
              <a:latin typeface="Monaco" charset="0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Monaco" charset="0"/>
              </a:rPr>
              <a:t>ifile.open(</a:t>
            </a:r>
            <a:r>
              <a:rPr lang="en-US">
                <a:solidFill>
                  <a:srgbClr val="2A00FF"/>
                </a:solidFill>
                <a:latin typeface="Monaco" charset="0"/>
              </a:rPr>
              <a:t>"input.txt"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);</a:t>
            </a:r>
            <a:endParaRPr lang="en-US" sz="1600">
              <a:latin typeface="Monaco" charset="0"/>
            </a:endParaRPr>
          </a:p>
          <a:p>
            <a:endParaRPr lang="en-US">
              <a:latin typeface="Monaco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CFC5-D88C-AA4F-89FA-11C2C19697EC}" type="slidenum">
              <a:rPr lang="en-US"/>
              <a:pPr/>
              <a:t>3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File Streams (2/4)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 functions:</a:t>
            </a:r>
          </a:p>
          <a:p>
            <a:pPr lvl="1"/>
            <a:r>
              <a:rPr lang="en-US" dirty="0"/>
              <a:t>fail()</a:t>
            </a:r>
          </a:p>
          <a:p>
            <a:pPr lvl="1"/>
            <a:r>
              <a:rPr lang="en-US" dirty="0"/>
              <a:t>good()</a:t>
            </a:r>
          </a:p>
          <a:p>
            <a:pPr lvl="1"/>
            <a:r>
              <a:rPr lang="en-US" dirty="0"/>
              <a:t>bad()</a:t>
            </a:r>
          </a:p>
          <a:p>
            <a:pPr lvl="1"/>
            <a:r>
              <a:rPr lang="en-US" dirty="0"/>
              <a:t>clear()</a:t>
            </a:r>
          </a:p>
          <a:p>
            <a:pPr lvl="1"/>
            <a:r>
              <a:rPr lang="en-US" dirty="0"/>
              <a:t>ignore(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isopen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flush()</a:t>
            </a:r>
          </a:p>
          <a:p>
            <a:pPr lvl="1"/>
            <a:r>
              <a:rPr lang="en-US" dirty="0" err="1"/>
              <a:t>eof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seekp</a:t>
            </a:r>
            <a:r>
              <a:rPr lang="en-US" dirty="0"/>
              <a:t>(), </a:t>
            </a:r>
            <a:r>
              <a:rPr lang="en-US" dirty="0" err="1"/>
              <a:t>seekg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tellp</a:t>
            </a:r>
            <a:r>
              <a:rPr lang="en-US" dirty="0"/>
              <a:t>(), </a:t>
            </a:r>
            <a:r>
              <a:rPr lang="en-US" dirty="0" err="1"/>
              <a:t>tellg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4B10-0EF6-A249-A5FE-3033BC23C859}" type="slidenum">
              <a:rPr lang="en-US"/>
              <a:pPr/>
              <a:t>4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File Streams (3/4)</a:t>
            </a:r>
            <a:br>
              <a:rPr lang="en-US"/>
            </a:br>
            <a:r>
              <a:rPr lang="en-US"/>
              <a:t>Opening with other access modes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is a second parameter (the </a:t>
            </a:r>
            <a:r>
              <a:rPr lang="en-US" i="1"/>
              <a:t>access mode) </a:t>
            </a:r>
            <a:r>
              <a:rPr lang="en-US"/>
              <a:t>to the constructor or open() member function.</a:t>
            </a:r>
          </a:p>
          <a:p>
            <a:r>
              <a:rPr lang="en-US"/>
              <a:t>Access modes: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in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out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app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ate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trunc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binary</a:t>
            </a:r>
          </a:p>
          <a:p>
            <a:pPr lvl="1">
              <a:buFont typeface="Wingdings" charset="0"/>
              <a:buNone/>
            </a:pPr>
            <a:endParaRPr lang="en-US" i="1">
              <a:solidFill>
                <a:srgbClr val="0000C0"/>
              </a:solidFill>
              <a:latin typeface="Monaco" charset="0"/>
            </a:endParaRPr>
          </a:p>
          <a:p>
            <a:pPr lvl="1">
              <a:buFont typeface="Wingdings" charset="0"/>
              <a:buNone/>
            </a:pPr>
            <a:endParaRPr lang="en-US" i="1">
              <a:solidFill>
                <a:srgbClr val="0000C0"/>
              </a:solidFill>
              <a:latin typeface="Monaco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6ACE-15EA-E34D-828F-F435BEB6B535}" type="slidenum">
              <a:rPr lang="en-US"/>
              <a:pPr/>
              <a:t>5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File Streams (4/4)</a:t>
            </a:r>
            <a:br>
              <a:rPr lang="en-US"/>
            </a:br>
            <a:r>
              <a:rPr lang="en-US"/>
              <a:t>Passing Streams to functions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pass around ifstreams and ofstreams just like any other object</a:t>
            </a:r>
          </a:p>
          <a:p>
            <a:pPr lvl="1"/>
            <a:r>
              <a:rPr lang="en-US" sz="2000"/>
              <a:t>But be sure to pass by reference</a:t>
            </a:r>
          </a:p>
          <a:p>
            <a:r>
              <a:rPr lang="en-US"/>
              <a:t>If you want to accept cin or cout, be sure to use an istream or ostream parameter</a:t>
            </a:r>
          </a:p>
          <a:p>
            <a:pPr lvl="1"/>
            <a:r>
              <a:rPr lang="en-US"/>
              <a:t>Note the difference</a:t>
            </a:r>
          </a:p>
          <a:p>
            <a:pPr lvl="2"/>
            <a:r>
              <a:rPr lang="en-US"/>
              <a:t>ifstream = input file stream</a:t>
            </a:r>
          </a:p>
          <a:p>
            <a:pPr lvl="2"/>
            <a:r>
              <a:rPr lang="en-US"/>
              <a:t>istream = input stream (no f), can hold cin </a:t>
            </a:r>
            <a:r>
              <a:rPr lang="en-US" i="1"/>
              <a:t>or</a:t>
            </a:r>
            <a:r>
              <a:rPr lang="en-US"/>
              <a:t> an input file</a:t>
            </a:r>
          </a:p>
          <a:p>
            <a:pPr lvl="2"/>
            <a:r>
              <a:rPr lang="en-US"/>
              <a:t>Similarly ofstream (for an output file stream) and ostream (which can also hold cout)</a:t>
            </a:r>
          </a:p>
          <a:p>
            <a:pPr lvl="2"/>
            <a:r>
              <a:rPr lang="en-US"/>
              <a:t>fstream can hold </a:t>
            </a:r>
            <a:r>
              <a:rPr lang="en-US" i="1"/>
              <a:t>any</a:t>
            </a:r>
            <a:r>
              <a:rPr lang="en-US"/>
              <a:t> of the above</a:t>
            </a:r>
          </a:p>
          <a:p>
            <a:pPr lvl="1">
              <a:buFont typeface="Wingdings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F49-4057-3A44-AF2E-928592D22FF1}" type="slidenum">
              <a:rPr lang="en-US"/>
              <a:pPr/>
              <a:t>6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seekg(), seekp(), tellg(), and tellp()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A file stream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knows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 where it is in the file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It has separate positions for </a:t>
            </a:r>
            <a:r>
              <a:rPr lang="en-US" sz="2000" dirty="0"/>
              <a:t>p</a:t>
            </a:r>
            <a:r>
              <a:rPr lang="en-US" sz="1600" dirty="0"/>
              <a:t>utting (writing) and </a:t>
            </a:r>
            <a:r>
              <a:rPr lang="en-US" sz="2000" dirty="0"/>
              <a:t>g</a:t>
            </a:r>
            <a:r>
              <a:rPr lang="en-US" sz="1600" dirty="0"/>
              <a:t>etting (reading)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These are called the put pointer and the get pointer (but they </a:t>
            </a:r>
            <a:r>
              <a:rPr lang="en-US" sz="1600" dirty="0" err="1"/>
              <a:t>aren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t pointers in the </a:t>
            </a:r>
            <a:r>
              <a:rPr lang="en-US" sz="1600" dirty="0" smtClean="0"/>
              <a:t>C/C</a:t>
            </a:r>
            <a:r>
              <a:rPr lang="en-US" sz="1600" dirty="0"/>
              <a:t>++ sense)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Use seek to set the stream position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Use tell to ask the stream what it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s position is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following are member functions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istream</a:t>
            </a:r>
            <a:r>
              <a:rPr lang="en-US" sz="1600" dirty="0"/>
              <a:t>&amp; </a:t>
            </a:r>
            <a:r>
              <a:rPr lang="en-US" sz="1600" dirty="0" err="1"/>
              <a:t>seekg</a:t>
            </a:r>
            <a:r>
              <a:rPr lang="en-US" sz="1600" dirty="0"/>
              <a:t> (</a:t>
            </a:r>
            <a:r>
              <a:rPr lang="en-US" sz="1600" dirty="0" err="1"/>
              <a:t>streampos</a:t>
            </a:r>
            <a:r>
              <a:rPr lang="en-US" sz="1600" dirty="0"/>
              <a:t> </a:t>
            </a:r>
            <a:r>
              <a:rPr lang="en-US" sz="1600" dirty="0" err="1" smtClean="0"/>
              <a:t>pos</a:t>
            </a:r>
            <a:r>
              <a:rPr lang="en-US" sz="1600" dirty="0" smtClean="0"/>
              <a:t>)</a:t>
            </a:r>
            <a:r>
              <a:rPr lang="en-US" sz="1600" dirty="0"/>
              <a:t>;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Set the position of the get pointer. (</a:t>
            </a:r>
            <a:r>
              <a:rPr lang="en-US" sz="1400" dirty="0" err="1"/>
              <a:t>streampos</a:t>
            </a:r>
            <a:r>
              <a:rPr lang="en-US" sz="1400" dirty="0"/>
              <a:t> is an integral type, you can just think </a:t>
            </a:r>
            <a:r>
              <a:rPr lang="ja-JP" altLang="en-US" sz="1400" dirty="0">
                <a:latin typeface="Arial"/>
              </a:rPr>
              <a:t>“</a:t>
            </a:r>
            <a:r>
              <a:rPr lang="en-US" sz="1400" dirty="0" err="1"/>
              <a:t>int</a:t>
            </a:r>
            <a:r>
              <a:rPr lang="ja-JP" altLang="en-US" sz="1400" dirty="0">
                <a:latin typeface="Arial"/>
              </a:rPr>
              <a:t>”</a:t>
            </a:r>
            <a:r>
              <a:rPr lang="en-US" sz="1400" dirty="0"/>
              <a:t>.)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There is also a relative form, which takes an offset and a direction. See the documentation.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ostream</a:t>
            </a:r>
            <a:r>
              <a:rPr lang="en-US" sz="1600" dirty="0"/>
              <a:t>&amp; </a:t>
            </a:r>
            <a:r>
              <a:rPr lang="en-US" sz="1600" dirty="0" err="1"/>
              <a:t>seekp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streampos</a:t>
            </a:r>
            <a:r>
              <a:rPr lang="en-US" sz="1600" dirty="0" smtClean="0"/>
              <a:t> </a:t>
            </a:r>
            <a:r>
              <a:rPr lang="en-US" sz="1600" dirty="0" err="1" smtClean="0"/>
              <a:t>pos</a:t>
            </a:r>
            <a:r>
              <a:rPr lang="en-US" sz="1600" dirty="0" smtClean="0"/>
              <a:t>)</a:t>
            </a:r>
            <a:r>
              <a:rPr lang="en-US" sz="1600" dirty="0"/>
              <a:t>;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Set the position of the put pointer.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Also has a relative form.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streampos</a:t>
            </a:r>
            <a:r>
              <a:rPr lang="en-US" sz="1600" dirty="0"/>
              <a:t> </a:t>
            </a:r>
            <a:r>
              <a:rPr lang="en-US" sz="1600" dirty="0" err="1"/>
              <a:t>tellp</a:t>
            </a:r>
            <a:r>
              <a:rPr lang="en-US" sz="1600" dirty="0"/>
              <a:t> ( );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Returns the absolute position of the put pointer.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streampos</a:t>
            </a:r>
            <a:r>
              <a:rPr lang="en-US" sz="1600" dirty="0"/>
              <a:t> </a:t>
            </a:r>
            <a:r>
              <a:rPr lang="en-US" sz="1600" dirty="0" err="1"/>
              <a:t>tellg</a:t>
            </a:r>
            <a:r>
              <a:rPr lang="en-US" sz="1600" dirty="0"/>
              <a:t> ( );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Returns the absolute position of the get pointer.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EBC2-4D94-CD42-AE78-EE0EFB76B575}" type="slidenum">
              <a:rPr lang="en-US"/>
              <a:pPr/>
              <a:t>7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Access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want to put 1,000,000 integers in a file to read back later, how should you store them?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arr[] = {1,3,5,7,9,10,8,6,4,2};</a:t>
            </a:r>
            <a:endParaRPr lang="en-US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ii=0;ii&lt;10;++ii)</a:t>
            </a:r>
            <a:endParaRPr lang="en-US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ofile &lt;&lt; arr[ii];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7797-7FDA-5349-8314-EFC59D38FFE1}" type="slidenum">
              <a:rPr lang="en-US"/>
              <a:pPr/>
              <a:t>8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Access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want to put 1,000,000 integers in a file to read back later, how should you store them?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arr[] = {1,3,5,7,9,10,8,6,4,2};</a:t>
            </a:r>
            <a:endParaRPr lang="en-US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ii=0;ii&lt;10;++ii)</a:t>
            </a:r>
            <a:endParaRPr lang="en-US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ofile &lt;&lt; arr[ii];</a:t>
            </a:r>
          </a:p>
          <a:p>
            <a:r>
              <a:rPr lang="en-US">
                <a:solidFill>
                  <a:srgbClr val="000000"/>
                </a:solidFill>
                <a:latin typeface="Monaco" charset="0"/>
              </a:rPr>
              <a:t>First of all, stores </a:t>
            </a:r>
            <a:r>
              <a:rPr lang="ja-JP" altLang="en-US">
                <a:solidFill>
                  <a:srgbClr val="000000"/>
                </a:solidFill>
                <a:latin typeface="Arial"/>
              </a:rPr>
              <a:t>“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13579108642</a:t>
            </a:r>
            <a:r>
              <a:rPr lang="ja-JP" altLang="en-US">
                <a:solidFill>
                  <a:srgbClr val="000000"/>
                </a:solidFill>
                <a:latin typeface="Arial"/>
              </a:rPr>
              <a:t>”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. Not what we wanted.</a:t>
            </a:r>
          </a:p>
          <a:p>
            <a:r>
              <a:rPr lang="en-US">
                <a:solidFill>
                  <a:srgbClr val="000000"/>
                </a:solidFill>
                <a:latin typeface="Monaco" charset="0"/>
              </a:rPr>
              <a:t>Second, (even if we add spaces or newlines), we can</a:t>
            </a:r>
            <a:r>
              <a:rPr lang="ja-JP" altLang="en-US">
                <a:solidFill>
                  <a:srgbClr val="000000"/>
                </a:solidFill>
                <a:latin typeface="Arial"/>
              </a:rPr>
              <a:t>’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t easily seek to the 8th integer.</a:t>
            </a:r>
          </a:p>
          <a:p>
            <a:r>
              <a:rPr lang="en-US">
                <a:solidFill>
                  <a:srgbClr val="000000"/>
                </a:solidFill>
                <a:latin typeface="Monaco" charset="0"/>
              </a:rPr>
              <a:t>Can only use 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Sequential Access</a:t>
            </a:r>
            <a:endParaRPr lang="en-US">
              <a:solidFill>
                <a:srgbClr val="000000"/>
              </a:solidFill>
              <a:latin typeface="Monaco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B5BD-CB58-0A4F-8422-D545565C2D16}" type="slidenum">
              <a:rPr lang="en-US"/>
              <a:pPr/>
              <a:t>9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Access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instead we use setw() and make sure every integer takes </a:t>
            </a:r>
            <a:r>
              <a:rPr lang="en-US" i="1"/>
              <a:t>exactly</a:t>
            </a:r>
            <a:r>
              <a:rPr lang="en-US"/>
              <a:t> 5 spaces, we can seekg() to the correct point in a file to read </a:t>
            </a:r>
            <a:r>
              <a:rPr lang="en-US" i="1"/>
              <a:t>any</a:t>
            </a:r>
            <a:r>
              <a:rPr lang="en-US"/>
              <a:t> integer we want!</a:t>
            </a:r>
          </a:p>
          <a:p>
            <a:r>
              <a:rPr lang="en-US"/>
              <a:t>Example code</a:t>
            </a:r>
          </a:p>
          <a:p>
            <a:r>
              <a:rPr lang="en-US"/>
              <a:t>People may still edit our file in a text editor and mess us up.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1348</Words>
  <Application>Microsoft Macintosh PowerPoint</Application>
  <PresentationFormat>On-screen Show (4:3)</PresentationFormat>
  <Paragraphs>168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“Binary” Files in C++</vt:lpstr>
      <vt:lpstr>Review: File Streams (1/4)</vt:lpstr>
      <vt:lpstr>Review: File Streams (2/4)</vt:lpstr>
      <vt:lpstr>Review: File Streams (3/4) Opening with other access modes</vt:lpstr>
      <vt:lpstr>Review: File Streams (4/4) Passing Streams to functions</vt:lpstr>
      <vt:lpstr>seekg(), seekp(), tellg(), and tellp()</vt:lpstr>
      <vt:lpstr>Sequential Access</vt:lpstr>
      <vt:lpstr>Sequential Access</vt:lpstr>
      <vt:lpstr>Random Access</vt:lpstr>
      <vt:lpstr>Binary files</vt:lpstr>
      <vt:lpstr>Binary Files Syntax</vt:lpstr>
      <vt:lpstr>Random Access in Binary Files</vt:lpstr>
      <vt:lpstr>Distributing Source Code (1/2)</vt:lpstr>
      <vt:lpstr>Distributing Source Code (2/2)</vt:lpstr>
      <vt:lpstr>#include guards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Overview; The Structure of a Package; Parameter Passing</dc:title>
  <dc:creator>Glenn G. Chappell</dc:creator>
  <cp:lastModifiedBy>Chris Hartman</cp:lastModifiedBy>
  <cp:revision>64</cp:revision>
  <cp:lastPrinted>2011-02-03T20:03:10Z</cp:lastPrinted>
  <dcterms:created xsi:type="dcterms:W3CDTF">2004-09-03T22:49:27Z</dcterms:created>
  <dcterms:modified xsi:type="dcterms:W3CDTF">2017-01-31T19:40:10Z</dcterms:modified>
</cp:coreProperties>
</file>