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4660"/>
  </p:normalViewPr>
  <p:slideViewPr>
    <p:cSldViewPr>
      <p:cViewPr varScale="1">
        <p:scale>
          <a:sx n="141" d="100"/>
          <a:sy n="141" d="100"/>
        </p:scale>
        <p:origin x="-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6ACF82-078C-1C48-9AD9-9AD1026C7D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8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E971C-3A54-184C-8DF3-2E3D9F46C9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149FB7-88AA-C24F-9B0F-556E6CDA88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590A-CC7A-0B4D-B7DD-5ED1053AE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163A9-D416-F64F-90BE-F749480600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A8B0-E6C5-4D4B-B3BC-16BBEA215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83C41-2521-204C-A7B7-DA377186C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E6049-4C4A-DB40-9043-F9C6CECEA1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A229E-B631-0745-9ABA-2873F2FACF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7C510-256D-914D-92B1-C9276607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8A-4CB2-EA42-863F-57DF5F520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E7E31-EB72-944C-A13F-6446E5421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B20CC-4D95-834B-ABFE-29224FFA1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1B9281-B743-CE45-BCF5-B24271A557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Tuesday, February 7,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sz="1600" dirty="0" smtClean="0"/>
              <a:t>2017 </a:t>
            </a:r>
            <a:r>
              <a:rPr lang="en-US" dirty="0" smtClean="0"/>
              <a:t>Chris </a:t>
            </a:r>
            <a:r>
              <a:rPr lang="en-US" dirty="0"/>
              <a:t>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9772-8E34-1A46-96B8-E9C3EEF8AA3A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and Destructors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Constructors are how an object is initialized. They look like a function that has the same name as the class. (They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have a return type.)</a:t>
            </a:r>
          </a:p>
          <a:p>
            <a:r>
              <a:rPr lang="en-US" dirty="0"/>
              <a:t>Default Constructor</a:t>
            </a:r>
          </a:p>
          <a:p>
            <a:pPr lvl="1"/>
            <a:r>
              <a:rPr lang="en-US" dirty="0"/>
              <a:t>Has no parameters, is used to create an object if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specify anything.</a:t>
            </a:r>
          </a:p>
          <a:p>
            <a:pPr lvl="1"/>
            <a:r>
              <a:rPr lang="en-US" dirty="0"/>
              <a:t>Will be silently written by the compiler if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write any constructors.</a:t>
            </a:r>
          </a:p>
          <a:p>
            <a:r>
              <a:rPr lang="en-US" dirty="0" smtClean="0"/>
              <a:t>Constructors </a:t>
            </a:r>
            <a:r>
              <a:rPr lang="en-US" dirty="0"/>
              <a:t>with parameters</a:t>
            </a:r>
          </a:p>
          <a:p>
            <a:pPr lvl="1"/>
            <a:r>
              <a:rPr lang="en-US" dirty="0"/>
              <a:t>Will be called to create objects if </a:t>
            </a:r>
            <a:r>
              <a:rPr lang="en-US" dirty="0" smtClean="0"/>
              <a:t>you provide those parameters.</a:t>
            </a:r>
          </a:p>
          <a:p>
            <a:pPr lvl="1"/>
            <a:r>
              <a:rPr lang="en-US" dirty="0" smtClean="0"/>
              <a:t>The copy constructor is a specific example, which will create a copy of the object passed. This too will be silently written by the compiler if you don’t write one.</a:t>
            </a:r>
            <a:endParaRPr lang="en-US" dirty="0"/>
          </a:p>
          <a:p>
            <a:r>
              <a:rPr lang="en-US" dirty="0"/>
              <a:t>A destructor is how an object is destroyed when it goes out of scope. There is only one, called ~</a:t>
            </a:r>
            <a:r>
              <a:rPr lang="en-US" dirty="0" err="1"/>
              <a:t>ClassName</a:t>
            </a:r>
            <a:r>
              <a:rPr lang="en-US" dirty="0"/>
              <a:t>().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181E-1343-7E4C-889C-60CAA2D5CDE4}" type="slidenum">
              <a:rPr lang="en-US"/>
              <a:pPr/>
              <a:t>11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parameters and const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we pass a parameter to a function, there are basically three ways: by value, by reference, and by reference to const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x);</a:t>
            </a:r>
            <a:endParaRPr lang="en-US" sz="160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(Bar &amp;x );</a:t>
            </a:r>
            <a:endParaRPr lang="en-US" sz="160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Bar &amp; x);</a:t>
            </a:r>
          </a:p>
          <a:p>
            <a:pPr>
              <a:lnSpc>
                <a:spcPct val="90000"/>
              </a:lnSpc>
            </a:pPr>
            <a:r>
              <a:rPr lang="en-US"/>
              <a:t>Passing by value makes a copy. This may be inefficient if the object is large. But 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always ok for built in types (int, double, float *, etc.)</a:t>
            </a:r>
          </a:p>
          <a:p>
            <a:pPr>
              <a:lnSpc>
                <a:spcPct val="90000"/>
              </a:lnSpc>
            </a:pPr>
            <a:r>
              <a:rPr lang="en-US"/>
              <a:t>Passing by reference does </a:t>
            </a:r>
            <a:r>
              <a:rPr lang="en-US" i="1"/>
              <a:t>not</a:t>
            </a:r>
            <a:r>
              <a:rPr lang="en-US"/>
              <a:t> copy, but changes made to the parameter in the function are actually made to the item passed by the calling code. Sometimes this is what we want.</a:t>
            </a:r>
          </a:p>
          <a:p>
            <a:pPr lvl="1">
              <a:lnSpc>
                <a:spcPct val="90000"/>
              </a:lnSpc>
            </a:pPr>
            <a:r>
              <a:rPr lang="en-US"/>
              <a:t>But the compiler actually looks at this the other way around. If you pass a parameter by reference, it assumes the function may change the parameter. This means 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pass constant objects by reference!</a:t>
            </a:r>
          </a:p>
          <a:p>
            <a:pPr>
              <a:lnSpc>
                <a:spcPct val="90000"/>
              </a:lnSpc>
            </a:pPr>
            <a:r>
              <a:rPr lang="en-US"/>
              <a:t>Passing by reference to const works in this case. (Sometimes called passing by const reference.)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4ADB-5C59-1D41-891B-73E950350D2A}" type="slidenum">
              <a:rPr lang="en-US"/>
              <a:pPr/>
              <a:t>12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 correctness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never know when somebody might want to use a const object somewhere. So you should </a:t>
            </a:r>
            <a:r>
              <a:rPr lang="en-US" i="1"/>
              <a:t>always</a:t>
            </a:r>
            <a:r>
              <a:rPr lang="en-US"/>
              <a:t> allow for that, if 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ok.</a:t>
            </a:r>
          </a:p>
          <a:p>
            <a:pPr lvl="1"/>
            <a:r>
              <a:rPr lang="en-US"/>
              <a:t>Always pass by value (built in types) or reference to const (classes) unless your function should change the original.</a:t>
            </a:r>
          </a:p>
          <a:p>
            <a:r>
              <a:rPr lang="en-US"/>
              <a:t>What about this code?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005032"/>
                </a:solidFill>
                <a:latin typeface="Monaco" charset="0"/>
              </a:rPr>
              <a:t>Brick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cb;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cout &lt;&lt; cb.getHealth() &lt;&lt; endl;</a:t>
            </a:r>
          </a:p>
          <a:p>
            <a:r>
              <a:rPr lang="en-US"/>
              <a:t>It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compile. We didn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tell the compiler that the member function getHealth()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change the object it is called on.</a:t>
            </a:r>
            <a:endParaRPr lang="en-US">
              <a:latin typeface="Monaco" charset="0"/>
            </a:endParaRPr>
          </a:p>
          <a:p>
            <a:r>
              <a:rPr lang="en-US"/>
              <a:t>Put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const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after the closing parenthesis of a member function to tell the compiler that this function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change its object.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;</a:t>
            </a:r>
            <a:endParaRPr lang="en-US">
              <a:latin typeface="Monaco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22B-E7A7-214A-B025-027AB51C3DBB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br>
              <a:rPr lang="en-US"/>
            </a:br>
            <a:r>
              <a:rPr lang="en-US"/>
              <a:t>Data + Responsibilities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function is a group of related code</a:t>
            </a:r>
          </a:p>
          <a:p>
            <a:r>
              <a:rPr lang="en-US" dirty="0"/>
              <a:t>A </a:t>
            </a:r>
            <a:r>
              <a:rPr lang="en-US" dirty="0" err="1"/>
              <a:t>struct</a:t>
            </a:r>
            <a:r>
              <a:rPr lang="en-US" dirty="0"/>
              <a:t> is a group of related data</a:t>
            </a:r>
          </a:p>
          <a:p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is related data </a:t>
            </a:r>
            <a:r>
              <a:rPr lang="en-US" i="1" dirty="0"/>
              <a:t>and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Data and responsibilities to do things with that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Print it to an output stream</a:t>
            </a:r>
          </a:p>
          <a:p>
            <a:pPr lvl="2"/>
            <a:r>
              <a:rPr lang="en-US" dirty="0"/>
              <a:t>get or set a value</a:t>
            </a:r>
          </a:p>
          <a:p>
            <a:r>
              <a:rPr lang="en-US" dirty="0"/>
              <a:t>Classes you are already familiar with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</a:t>
            </a:r>
            <a:r>
              <a:rPr lang="en-US" dirty="0" err="1"/>
              <a:t>ifstream</a:t>
            </a:r>
            <a:r>
              <a:rPr lang="en-US" dirty="0"/>
              <a:t>, </a:t>
            </a:r>
            <a:r>
              <a:rPr lang="en-US" dirty="0" err="1" smtClean="0"/>
              <a:t>ofstream</a:t>
            </a:r>
            <a:r>
              <a:rPr lang="en-US" dirty="0" smtClean="0"/>
              <a:t>, </a:t>
            </a:r>
            <a:r>
              <a:rPr lang="en-US" dirty="0" err="1" smtClean="0"/>
              <a:t>sstream</a:t>
            </a:r>
            <a:endParaRPr lang="en-US" dirty="0"/>
          </a:p>
          <a:p>
            <a:pPr lvl="1"/>
            <a:r>
              <a:rPr lang="en-US" dirty="0"/>
              <a:t>vector&lt;…&gt;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93A-DA93-824C-BF7C-F40915B769F9}" type="slidenum">
              <a:rPr lang="en-US"/>
              <a:pPr/>
              <a:t>3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 Syntax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breakout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type video game. You might want a class for a brick, which keeps track of the number of hits left before it disappears, and the color: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>
                <a:solidFill>
                  <a:srgbClr val="005032"/>
                </a:solidFill>
                <a:latin typeface="Monaco" charset="0"/>
              </a:rPr>
              <a:t>Brick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: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getColor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setHealth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health);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setColor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color);</a:t>
            </a: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draw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4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: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>
                <a:solidFill>
                  <a:srgbClr val="0000C0"/>
                </a:solidFill>
                <a:latin typeface="Monaco" charset="0"/>
              </a:rPr>
              <a:t>_health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>
                <a:solidFill>
                  <a:srgbClr val="0000C0"/>
                </a:solidFill>
                <a:latin typeface="Monaco" charset="0"/>
              </a:rPr>
              <a:t>_color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4572000" y="2209800"/>
            <a:ext cx="3505200" cy="1371600"/>
          </a:xfrm>
          <a:prstGeom prst="roundRect">
            <a:avLst>
              <a:gd name="adj" fmla="val 16667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940300" y="2352675"/>
            <a:ext cx="28606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Note - we should be using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const and references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several places here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4E5E-1E2C-FC49-8201-545218F800FB}" type="slidenum">
              <a:rPr lang="en-US"/>
              <a:pPr/>
              <a:t>4</a:t>
            </a:fld>
            <a:endParaRPr lang="en-US"/>
          </a:p>
        </p:txBody>
      </p:sp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terminology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Classes are like types. An </a:t>
            </a:r>
            <a:r>
              <a:rPr lang="en-US" i="1"/>
              <a:t>object </a:t>
            </a:r>
            <a:r>
              <a:rPr lang="en-US"/>
              <a:t>of a class is a variable of that type.</a:t>
            </a:r>
          </a:p>
          <a:p>
            <a:r>
              <a:rPr lang="en-US"/>
              <a:t>The parts of a class are called </a:t>
            </a:r>
            <a:r>
              <a:rPr lang="en-US" i="1"/>
              <a:t>members</a:t>
            </a:r>
            <a:r>
              <a:rPr lang="en-US"/>
              <a:t>. There are </a:t>
            </a:r>
            <a:r>
              <a:rPr lang="en-US" i="1"/>
              <a:t>data members</a:t>
            </a:r>
            <a:r>
              <a:rPr lang="en-US"/>
              <a:t> (variables in the class) and </a:t>
            </a:r>
            <a:r>
              <a:rPr lang="en-US" i="1"/>
              <a:t>member functions</a:t>
            </a:r>
            <a:r>
              <a:rPr lang="en-US"/>
              <a:t> (functions in the class - sometimes called </a:t>
            </a:r>
            <a:r>
              <a:rPr lang="en-US" i="1"/>
              <a:t>methods</a:t>
            </a:r>
            <a:r>
              <a:rPr lang="en-US"/>
              <a:t>).</a:t>
            </a:r>
          </a:p>
          <a:p>
            <a:r>
              <a:rPr lang="en-US"/>
              <a:t>Access specifiers (</a:t>
            </a:r>
            <a:r>
              <a:rPr lang="en-US" i="1"/>
              <a:t>public:, private:</a:t>
            </a:r>
            <a:r>
              <a:rPr lang="en-US"/>
              <a:t>) determine whether things outside the class can see or use the members.</a:t>
            </a:r>
          </a:p>
          <a:p>
            <a:pPr lvl="1"/>
            <a:r>
              <a:rPr lang="en-US"/>
              <a:t>Access specifiers can be listed in any order, and multiple times. The default for a class is private. (For a struct, the default is public.)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19AC-E919-7148-9C14-CCB098763F8F}" type="slidenum">
              <a:rPr lang="en-US"/>
              <a:pPr/>
              <a:t>5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Conventions</a:t>
            </a:r>
            <a:br>
              <a:rPr lang="en-US"/>
            </a:br>
            <a:r>
              <a:rPr lang="en-US"/>
              <a:t>Coding Standards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conventionally start class names with a capital letter. (Very common)</a:t>
            </a:r>
          </a:p>
          <a:p>
            <a:r>
              <a:rPr lang="en-US"/>
              <a:t>We write function and variable names in camelCase (whether inside a class or not.) (Fairly common)</a:t>
            </a:r>
          </a:p>
          <a:p>
            <a:r>
              <a:rPr lang="en-US"/>
              <a:t>We start member variable names with an underscore. (Somewhat common. Also common to end them with an underscore, or have no special convention.)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D482-A36B-C445-8251-40296F1B7108}" type="slidenum">
              <a:rPr lang="en-US"/>
              <a:pPr/>
              <a:t>6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and Implementation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interface </a:t>
            </a:r>
            <a:r>
              <a:rPr lang="en-US"/>
              <a:t>of a class is how the outside world communicates with the class.</a:t>
            </a:r>
          </a:p>
          <a:p>
            <a:r>
              <a:rPr lang="en-US"/>
              <a:t>The </a:t>
            </a:r>
            <a:r>
              <a:rPr lang="en-US" i="1"/>
              <a:t>implementation </a:t>
            </a:r>
            <a:r>
              <a:rPr lang="en-US"/>
              <a:t>of a class is how it works inside.</a:t>
            </a:r>
          </a:p>
          <a:p>
            <a:r>
              <a:rPr lang="en-US"/>
              <a:t>It is good for these to be independent.</a:t>
            </a:r>
          </a:p>
          <a:p>
            <a:pPr lvl="1"/>
            <a:r>
              <a:rPr lang="en-US"/>
              <a:t>For example, 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know how the C++ string class stores its data, right? It could be null-terminated (like a C string) or it could use a length count, or it could do something completely different!</a:t>
            </a:r>
          </a:p>
          <a:p>
            <a:r>
              <a:rPr lang="en-US"/>
              <a:t>This allows you to change the implementation of a class when necessary, without needing to change the code that </a:t>
            </a:r>
            <a:r>
              <a:rPr lang="en-US" i="1"/>
              <a:t>uses</a:t>
            </a:r>
            <a:r>
              <a:rPr lang="en-US"/>
              <a:t> that class.</a:t>
            </a:r>
          </a:p>
          <a:p>
            <a:pPr lvl="1"/>
            <a:r>
              <a:rPr lang="en-US"/>
              <a:t>Code that uses a class is often called a </a:t>
            </a:r>
            <a:r>
              <a:rPr lang="en-US" i="1"/>
              <a:t>client</a:t>
            </a:r>
            <a:r>
              <a:rPr lang="en-US"/>
              <a:t> of the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5EE-823D-2D4C-9D0F-B4A77647DA39}" type="slidenum">
              <a:rPr lang="en-US"/>
              <a:pPr/>
              <a:t>7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 and Definition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put the class declaration in the ClassName.h file (often called a </a:t>
            </a:r>
            <a:r>
              <a:rPr lang="en-US" i="1"/>
              <a:t>header</a:t>
            </a:r>
            <a:r>
              <a:rPr lang="en-US"/>
              <a:t> file.)</a:t>
            </a:r>
          </a:p>
          <a:p>
            <a:pPr>
              <a:lnSpc>
                <a:spcPct val="90000"/>
              </a:lnSpc>
            </a:pPr>
            <a:r>
              <a:rPr lang="en-US"/>
              <a:t>This is like a function prototype, it </a:t>
            </a:r>
            <a:r>
              <a:rPr lang="en-US" i="1"/>
              <a:t>defines</a:t>
            </a:r>
            <a:r>
              <a:rPr lang="en-US"/>
              <a:t> the class, but only </a:t>
            </a:r>
            <a:r>
              <a:rPr lang="en-US" i="1"/>
              <a:t>declares</a:t>
            </a:r>
            <a:r>
              <a:rPr lang="en-US"/>
              <a:t> the member functions. They should be defined in a separate ClassName.cpp file (often called a </a:t>
            </a:r>
            <a:r>
              <a:rPr lang="en-US" i="1"/>
              <a:t>source</a:t>
            </a:r>
            <a:r>
              <a:rPr lang="en-US"/>
              <a:t> file), which should #include the ClassName.h file.</a:t>
            </a:r>
          </a:p>
          <a:p>
            <a:pPr>
              <a:lnSpc>
                <a:spcPct val="90000"/>
              </a:lnSpc>
            </a:pPr>
            <a:r>
              <a:rPr lang="en-US"/>
              <a:t>To avoid errors when a header file gets #included multiple times, you should always put #ifdef guards in: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#ifndef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BRICK_H_</a:t>
            </a:r>
            <a:endParaRPr lang="en-US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#define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BRICK_H_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>
              <a:solidFill>
                <a:srgbClr val="000000"/>
              </a:solidFill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3F7F5F"/>
                </a:solidFill>
                <a:latin typeface="Monaco" charset="0"/>
              </a:rPr>
              <a:t>// class definition goes here</a:t>
            </a:r>
            <a:endParaRPr lang="en-US">
              <a:latin typeface="Monaco" charset="0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#endif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3F7F5F"/>
                </a:solidFill>
                <a:latin typeface="Monaco" charset="0"/>
              </a:rPr>
              <a:t>/* BRICK_H_ */</a:t>
            </a:r>
            <a:endParaRPr lang="en-US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A6DB-D271-064B-9CD2-4BB12B6AD284}" type="slidenum">
              <a:rPr lang="en-US"/>
              <a:pPr/>
              <a:t>8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member functions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.cpp file, if we write just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_health;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solidFill>
                <a:srgbClr val="000000"/>
              </a:solidFill>
              <a:latin typeface="Monaco" charset="0"/>
            </a:endParaRPr>
          </a:p>
          <a:p>
            <a:r>
              <a:rPr lang="en-US"/>
              <a:t>then the compiler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know that 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getHealth()</a:t>
            </a:r>
            <a:r>
              <a:rPr lang="en-US"/>
              <a:t> is a member of the Brick class. The correct, full name of the function should be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Brick::getHealth()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Monaco" charset="0"/>
              </a:rPr>
              <a:t>Brick::getHealth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_health;</a:t>
            </a:r>
            <a:endParaRPr lang="en-US" sz="160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6318-AE70-4041-87F9-CD74AC1A29C6}" type="slidenum">
              <a:rPr lang="en-US"/>
              <a:pPr/>
              <a:t>9</a:t>
            </a:fld>
            <a:endParaRPr lang="en-US"/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Objects</a:t>
            </a:r>
            <a:br>
              <a:rPr lang="en-US"/>
            </a:br>
            <a:r>
              <a:rPr lang="en-US"/>
              <a:t>Calling member functions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an object just like declaring a variable: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5032"/>
                </a:solidFill>
                <a:latin typeface="Monaco" charset="0"/>
              </a:rPr>
              <a:t>Brick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b;</a:t>
            </a:r>
          </a:p>
          <a:p>
            <a:pPr lvl="1"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r>
              <a:rPr lang="en-US" dirty="0"/>
              <a:t>Call member functions using the . operator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1"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b.setHealth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(4);</a:t>
            </a:r>
            <a:endParaRPr lang="en-US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b.getHealth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lvl="1"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 smtClean="0"/>
              <a:t>If you have a pointer to the object, you can use the -&gt; operator.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auto 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&lt;Brick&gt;();</a:t>
            </a:r>
            <a:endParaRPr lang="en-US" dirty="0">
              <a:latin typeface="Monaco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(RED);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3047</TotalTime>
  <Words>1255</Words>
  <Application>Microsoft Macintosh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Classes</vt:lpstr>
      <vt:lpstr>Classes Data + Responsibilities</vt:lpstr>
      <vt:lpstr>Class Declaration Syntax</vt:lpstr>
      <vt:lpstr>Class terminology</vt:lpstr>
      <vt:lpstr>Class Conventions Coding Standards</vt:lpstr>
      <vt:lpstr>Interface and Implementation</vt:lpstr>
      <vt:lpstr>Class Declaration and Definition</vt:lpstr>
      <vt:lpstr>Defining member functions</vt:lpstr>
      <vt:lpstr>Declaring Objects Calling member functions</vt:lpstr>
      <vt:lpstr>Constructors and Destructors</vt:lpstr>
      <vt:lpstr>Passing parameters and const</vt:lpstr>
      <vt:lpstr>Const correctness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69</cp:revision>
  <cp:lastPrinted>2010-09-16T18:30:14Z</cp:lastPrinted>
  <dcterms:created xsi:type="dcterms:W3CDTF">2004-09-03T22:49:27Z</dcterms:created>
  <dcterms:modified xsi:type="dcterms:W3CDTF">2017-02-09T20:11:17Z</dcterms:modified>
</cp:coreProperties>
</file>