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7" r:id="rId4"/>
    <p:sldId id="276" r:id="rId5"/>
    <p:sldId id="273" r:id="rId6"/>
    <p:sldId id="274" r:id="rId7"/>
    <p:sldId id="271" r:id="rId8"/>
    <p:sldId id="278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rgbClr val="FF0000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0" autoAdjust="0"/>
    <p:restoredTop sz="94660"/>
  </p:normalViewPr>
  <p:slideViewPr>
    <p:cSldViewPr>
      <p:cViewPr varScale="1">
        <p:scale>
          <a:sx n="97" d="100"/>
          <a:sy n="97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51824F-6331-5744-B5A2-1C76AF9B53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2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B504283-3FE3-0D4B-9E04-B8629FB07D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CC11F0-6E12-004B-B9C4-E875C7352A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EF01A-F8DA-F04F-9A1C-0E3E18EBC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6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A03B5-47AC-5C46-AD3D-EA446F1F9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D1631-2DF1-9545-8418-4C3E362801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15E85-B1D7-204B-BC4F-1B3FC83A7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1A22E-E8E9-DA42-BA4C-BA4C8BD25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50F5-4ED9-D346-875D-B7AA2C133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69CD-A447-904E-954E-E6D63A0CEA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368B-9AF0-B646-B76D-AC03C4D446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F556F-494D-0A4F-B96E-83CC7ED0B9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41D2F-A24F-714A-B1FA-5A27A3137F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6CD9AE9-E498-5946-91D1-D0639D308F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ashift.com/c++-faq-li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Various topics and</a:t>
            </a:r>
            <a:br>
              <a:rPr lang="en-US" dirty="0" smtClean="0"/>
            </a:br>
            <a:r>
              <a:rPr lang="en-US" dirty="0" smtClean="0"/>
              <a:t>Overloaded </a:t>
            </a:r>
            <a:r>
              <a:rPr lang="en-US" dirty="0"/>
              <a:t>Operators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202 Computer Science II</a:t>
            </a:r>
          </a:p>
          <a:p>
            <a:r>
              <a:rPr lang="en-US" dirty="0"/>
              <a:t>Lecture Slides</a:t>
            </a:r>
          </a:p>
          <a:p>
            <a:r>
              <a:rPr lang="en-US" dirty="0"/>
              <a:t>Thursday, </a:t>
            </a:r>
            <a:r>
              <a:rPr lang="en-US" dirty="0" smtClean="0"/>
              <a:t>February 16,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dirty="0"/>
          </a:p>
          <a:p>
            <a:r>
              <a:rPr lang="en-US" sz="1600" dirty="0"/>
              <a:t>© </a:t>
            </a:r>
            <a:r>
              <a:rPr lang="en-US" sz="1600" dirty="0" smtClean="0"/>
              <a:t>2017 </a:t>
            </a:r>
            <a:r>
              <a:rPr lang="en-US" dirty="0" smtClean="0"/>
              <a:t>Chris </a:t>
            </a:r>
            <a:r>
              <a:rPr lang="en-US" dirty="0"/>
              <a:t>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EB18-CF40-F644-80CA-F32116FC7670}" type="slidenum">
              <a:rPr lang="en-US"/>
              <a:pPr/>
              <a:t>10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Overloaded operators</a:t>
            </a:r>
            <a:br>
              <a:rPr lang="en-US"/>
            </a:br>
            <a:r>
              <a:rPr lang="en-US"/>
              <a:t>What the compiler does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we write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a+b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where a and b are objects.</a:t>
            </a:r>
          </a:p>
          <a:p>
            <a:pPr lvl="1"/>
            <a:r>
              <a:rPr lang="en-US"/>
              <a:t>If a and b are built in types, it does normal addition.</a:t>
            </a:r>
          </a:p>
          <a:p>
            <a:pPr lvl="1"/>
            <a:r>
              <a:rPr lang="en-US"/>
              <a:t>Otherwise, it looks for (and calls) the following functions</a:t>
            </a:r>
          </a:p>
          <a:p>
            <a:pPr lvl="2"/>
            <a:r>
              <a:rPr lang="en-US"/>
              <a:t>a.operator+(b) //member function</a:t>
            </a:r>
          </a:p>
          <a:p>
            <a:pPr lvl="2"/>
            <a:r>
              <a:rPr lang="en-US"/>
              <a:t>operator+(a,b) // global (or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free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 function</a:t>
            </a:r>
          </a:p>
          <a:p>
            <a:pPr lvl="1"/>
            <a:r>
              <a:rPr lang="en-US"/>
              <a:t>operator+ is just a (funny looking) name of a function.</a:t>
            </a:r>
          </a:p>
          <a:p>
            <a:pPr lvl="1"/>
            <a:r>
              <a:rPr lang="en-US"/>
              <a:t>If you define a version of operator+ taking the proper types, the compiler will call it for you!</a:t>
            </a:r>
          </a:p>
          <a:p>
            <a:pPr lvl="2"/>
            <a:r>
              <a:rPr lang="en-US"/>
              <a:t>a and b do not need to be the same type.</a:t>
            </a:r>
          </a:p>
          <a:p>
            <a:r>
              <a:rPr lang="en-US"/>
              <a:t>This works for </a:t>
            </a:r>
            <a:r>
              <a:rPr lang="en-US" i="1"/>
              <a:t>any</a:t>
            </a:r>
            <a:r>
              <a:rPr lang="en-US"/>
              <a:t> of the built in operators</a:t>
            </a:r>
          </a:p>
          <a:p>
            <a:pPr lvl="1"/>
            <a:r>
              <a:rPr lang="en-US"/>
              <a:t>Arithmetic: +, -, *, /, %</a:t>
            </a:r>
          </a:p>
          <a:p>
            <a:pPr lvl="1"/>
            <a:r>
              <a:rPr lang="en-US"/>
              <a:t>Logical: &amp;&amp;, || </a:t>
            </a:r>
          </a:p>
          <a:p>
            <a:pPr lvl="1"/>
            <a:r>
              <a:rPr lang="en-US"/>
              <a:t>Comparison ==, !=, &lt;, &gt;, &lt;=, &gt;=</a:t>
            </a:r>
          </a:p>
          <a:p>
            <a:pPr lvl="1"/>
            <a:r>
              <a:rPr lang="en-US"/>
              <a:t>Assignment =, +=, -=, *=, /=, %=</a:t>
            </a:r>
          </a:p>
          <a:p>
            <a:pPr lvl="1"/>
            <a:r>
              <a:rPr lang="en-US"/>
              <a:t>Others too (++, --, binary &amp; and |, &lt;&lt;, etc.)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EDA8-AC4E-824E-8954-49EE6360BB15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Resources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wealth of other places to learn about C++, including</a:t>
            </a:r>
          </a:p>
          <a:p>
            <a:pPr lvl="1"/>
            <a:r>
              <a:rPr lang="en-US" dirty="0"/>
              <a:t>Your </a:t>
            </a:r>
            <a:r>
              <a:rPr lang="en-US" dirty="0" smtClean="0"/>
              <a:t>textbook</a:t>
            </a:r>
            <a:endParaRPr lang="en-US" dirty="0"/>
          </a:p>
          <a:p>
            <a:pPr lvl="1"/>
            <a:r>
              <a:rPr lang="en-US" dirty="0"/>
              <a:t>Web tutorials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C++ FAQ</a:t>
            </a:r>
            <a:endParaRPr lang="en-US" dirty="0"/>
          </a:p>
          <a:p>
            <a:pPr lvl="1"/>
            <a:r>
              <a:rPr lang="en-US" dirty="0" smtClean="0"/>
              <a:t>Wikipedia </a:t>
            </a:r>
            <a:r>
              <a:rPr lang="en-US" dirty="0"/>
              <a:t>articles</a:t>
            </a:r>
          </a:p>
          <a:p>
            <a:pPr lvl="1"/>
            <a:r>
              <a:rPr lang="en-US" dirty="0"/>
              <a:t>The Stack Overflow website</a:t>
            </a:r>
          </a:p>
          <a:p>
            <a:pPr lvl="1"/>
            <a:r>
              <a:rPr lang="en-US" dirty="0"/>
              <a:t>Google</a:t>
            </a:r>
          </a:p>
          <a:p>
            <a:r>
              <a:rPr lang="en-US" dirty="0"/>
              <a:t>Use these! Especially the FAQ, Stack Overflow, and your textbook.</a:t>
            </a:r>
          </a:p>
        </p:txBody>
      </p:sp>
    </p:spTree>
    <p:extLst>
      <p:ext uri="{BB962C8B-B14F-4D97-AF65-F5344CB8AC3E}">
        <p14:creationId xmlns:p14="http://schemas.microsoft.com/office/powerpoint/2010/main" val="194304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C264-CF08-D846-8684-5D43DE5B5048}" type="slidenum">
              <a:rPr lang="en-US"/>
              <a:pPr/>
              <a:t>3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Constructors and Destructors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Constructors are how an object is initialized. They look like a function that has the same name as the class. (They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have a return type.)</a:t>
            </a:r>
          </a:p>
          <a:p>
            <a:r>
              <a:rPr lang="en-US" dirty="0"/>
              <a:t>Constructors are called whenever an object is created.</a:t>
            </a:r>
          </a:p>
          <a:p>
            <a:r>
              <a:rPr lang="en-US" dirty="0"/>
              <a:t>Default Constructor is the 0 parameter constructor</a:t>
            </a:r>
          </a:p>
          <a:p>
            <a:pPr lvl="1"/>
            <a:r>
              <a:rPr lang="en-US" dirty="0"/>
              <a:t>The compiler writes this for you if you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write any constructors.</a:t>
            </a:r>
          </a:p>
          <a:p>
            <a:pPr lvl="2"/>
            <a:r>
              <a:rPr lang="en-US" dirty="0"/>
              <a:t>We call this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silently written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/>
            <a:r>
              <a:rPr lang="en-US" dirty="0"/>
              <a:t>The silently written default constructor calls the default constructor for each member of the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Constructors </a:t>
            </a:r>
            <a:r>
              <a:rPr lang="en-US" dirty="0"/>
              <a:t>can also have parameters. This works just like regular overloaded functions.</a:t>
            </a:r>
          </a:p>
          <a:p>
            <a:r>
              <a:rPr lang="en-US" dirty="0" smtClean="0"/>
              <a:t>Copy constructor copies an object of the class</a:t>
            </a:r>
          </a:p>
          <a:p>
            <a:pPr lvl="1"/>
            <a:r>
              <a:rPr lang="en-US" dirty="0" smtClean="0"/>
              <a:t>Takes one parameter by reference to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The compiler writes it for you if you don’t write it.</a:t>
            </a:r>
          </a:p>
          <a:p>
            <a:r>
              <a:rPr lang="en-US" dirty="0" smtClean="0"/>
              <a:t>A </a:t>
            </a:r>
            <a:r>
              <a:rPr lang="en-US" dirty="0"/>
              <a:t>destructor is how an object is destroyed when it goes out of scope. There is only one, called ~</a:t>
            </a:r>
            <a:r>
              <a:rPr lang="en-US" dirty="0" err="1"/>
              <a:t>ClassName</a:t>
            </a:r>
            <a:r>
              <a:rPr lang="en-US" dirty="0"/>
              <a:t>()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34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AC17-779A-6D4B-BF62-A1D85097CB0F}" type="slidenum">
              <a:rPr lang="en-US"/>
              <a:pPr/>
              <a:t>4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RAII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Commonly, when our class is responsible for resources, we allocate them in the constructor and release them in the destructor.</a:t>
            </a:r>
          </a:p>
          <a:p>
            <a:r>
              <a:rPr lang="en-US"/>
              <a:t>This is called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Resource Allocation Is Initialization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or RAII (which isn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really a good name.)</a:t>
            </a:r>
          </a:p>
        </p:txBody>
      </p:sp>
    </p:spTree>
    <p:extLst>
      <p:ext uri="{BB962C8B-B14F-4D97-AF65-F5344CB8AC3E}">
        <p14:creationId xmlns:p14="http://schemas.microsoft.com/office/powerpoint/2010/main" val="340406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50A3-DC68-D24F-9ED7-6FB05D21B740}" type="slidenum">
              <a:rPr lang="en-US"/>
              <a:pPr/>
              <a:t>5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static</a:t>
            </a:r>
            <a:r>
              <a:rPr lang="en-US"/>
              <a:t> keyword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Static is a C++ keyword with several meanings</a:t>
            </a:r>
          </a:p>
          <a:p>
            <a:r>
              <a:rPr lang="en-US" sz="1800" dirty="0"/>
              <a:t>A static local variable has a lifetime of the entire program.</a:t>
            </a:r>
          </a:p>
          <a:p>
            <a:pPr lvl="1"/>
            <a:r>
              <a:rPr lang="en-US" sz="1600" dirty="0"/>
              <a:t>This means it keeps its value between calls to the function it is in.</a:t>
            </a:r>
          </a:p>
          <a:p>
            <a:pPr lvl="1"/>
            <a:r>
              <a:rPr lang="en-US" sz="1600" dirty="0"/>
              <a:t>It is initialized </a:t>
            </a:r>
            <a:r>
              <a:rPr lang="en-US" sz="1600" i="1" dirty="0"/>
              <a:t>once</a:t>
            </a:r>
            <a:r>
              <a:rPr lang="en-US" sz="1600" dirty="0"/>
              <a:t>, at the beginning of the program.</a:t>
            </a:r>
          </a:p>
          <a:p>
            <a:r>
              <a:rPr lang="en-US" sz="1800" dirty="0"/>
              <a:t>A static global variable or static function cannot be seen from outside the file it is declared in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smtClean="0"/>
              <a:t>Conversely, a normal global variable </a:t>
            </a:r>
            <a:r>
              <a:rPr lang="en-US" sz="1600" i="1" dirty="0" smtClean="0"/>
              <a:t>can</a:t>
            </a:r>
            <a:r>
              <a:rPr lang="en-US" sz="1600" dirty="0" smtClean="0"/>
              <a:t> be seen from outside the file. But to use it from a different file, you’d have to tell the compiler it exists with “extern </a:t>
            </a:r>
            <a:r>
              <a:rPr lang="en-US" sz="1600" dirty="0" err="1" smtClean="0"/>
              <a:t>int</a:t>
            </a:r>
            <a:r>
              <a:rPr lang="en-US" sz="1600" dirty="0" smtClean="0"/>
              <a:t> x;” or something similar.</a:t>
            </a:r>
            <a:endParaRPr lang="en-US" sz="1600" dirty="0"/>
          </a:p>
          <a:p>
            <a:r>
              <a:rPr lang="en-US" sz="1800" dirty="0"/>
              <a:t>A static member variable of a class is shared between all objects of the class.</a:t>
            </a:r>
          </a:p>
          <a:p>
            <a:pPr lvl="1"/>
            <a:r>
              <a:rPr lang="en-US" sz="1600" dirty="0"/>
              <a:t>You </a:t>
            </a:r>
            <a:r>
              <a:rPr lang="en-US" sz="1600" i="1" dirty="0"/>
              <a:t>must</a:t>
            </a:r>
            <a:r>
              <a:rPr lang="en-US" sz="1600" dirty="0"/>
              <a:t> declare it in the .h file and define it in the .</a:t>
            </a:r>
            <a:r>
              <a:rPr lang="en-US" sz="1600" dirty="0" err="1"/>
              <a:t>cpp</a:t>
            </a:r>
            <a:r>
              <a:rPr lang="en-US" sz="1600" dirty="0"/>
              <a:t> file</a:t>
            </a:r>
          </a:p>
          <a:p>
            <a:pPr lvl="1"/>
            <a:r>
              <a:rPr lang="en-US" sz="1600" dirty="0"/>
              <a:t>Sometimes used for class bookkeeping data.</a:t>
            </a:r>
          </a:p>
          <a:p>
            <a:r>
              <a:rPr lang="en-US" sz="1800" dirty="0"/>
              <a:t>A static member function can be called directly, without going through an object of the class.</a:t>
            </a:r>
          </a:p>
          <a:p>
            <a:pPr lvl="1"/>
            <a:r>
              <a:rPr lang="en-US" sz="1600" dirty="0"/>
              <a:t>Use Foo::</a:t>
            </a:r>
            <a:r>
              <a:rPr lang="en-US" sz="1600" dirty="0" err="1"/>
              <a:t>staticMemberFunction</a:t>
            </a:r>
            <a:r>
              <a:rPr lang="en-US" sz="1600" dirty="0"/>
              <a:t>() syntax.</a:t>
            </a:r>
          </a:p>
          <a:p>
            <a:pPr lvl="1"/>
            <a:r>
              <a:rPr lang="en-US" sz="1600" dirty="0"/>
              <a:t>Can only access </a:t>
            </a:r>
            <a:r>
              <a:rPr lang="en-US" sz="1600" i="1" dirty="0"/>
              <a:t>static</a:t>
            </a:r>
            <a:r>
              <a:rPr lang="en-US" sz="1600" dirty="0"/>
              <a:t> member variables (since others may not exist.)</a:t>
            </a:r>
          </a:p>
        </p:txBody>
      </p:sp>
    </p:spTree>
    <p:extLst>
      <p:ext uri="{BB962C8B-B14F-4D97-AF65-F5344CB8AC3E}">
        <p14:creationId xmlns:p14="http://schemas.microsoft.com/office/powerpoint/2010/main" val="419616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336B2-6570-064B-8117-05AF3EE75F1B}" type="slidenum">
              <a:rPr lang="en-US"/>
              <a:pPr/>
              <a:t>6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friend</a:t>
            </a:r>
            <a:r>
              <a:rPr lang="en-US"/>
              <a:t> keyword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 wish to allow something outside our class to access our private members.</a:t>
            </a:r>
          </a:p>
          <a:p>
            <a:pPr lvl="1"/>
            <a:r>
              <a:rPr lang="en-US" dirty="0"/>
              <a:t>Can be a related class or a function</a:t>
            </a:r>
          </a:p>
          <a:p>
            <a:pPr lvl="1"/>
            <a:r>
              <a:rPr lang="en-US" dirty="0"/>
              <a:t>Often breaks encapsulation - always think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Is there a better way?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/>
            <a:r>
              <a:rPr lang="en-US" dirty="0"/>
              <a:t>The answer might be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No, this is a good way.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But you should still think about it.</a:t>
            </a:r>
          </a:p>
          <a:p>
            <a:r>
              <a:rPr lang="en-US" dirty="0"/>
              <a:t>In our class description file (.h file) we can declare a function or class as a friend.</a:t>
            </a:r>
          </a:p>
          <a:p>
            <a:pPr lvl="1"/>
            <a:r>
              <a:rPr lang="en-US" dirty="0"/>
              <a:t>Then it can access our private members.</a:t>
            </a:r>
          </a:p>
          <a:p>
            <a:pPr lvl="1"/>
            <a:r>
              <a:rPr lang="en-US" dirty="0"/>
              <a:t>This is just a declaration, not a definition. The function or class still needs to be defined elsewhere.</a:t>
            </a:r>
          </a:p>
          <a:p>
            <a:r>
              <a:rPr lang="en-US" dirty="0"/>
              <a:t>We can only </a:t>
            </a:r>
            <a:r>
              <a:rPr lang="en-US" i="1" dirty="0"/>
              <a:t>grant</a:t>
            </a:r>
            <a:r>
              <a:rPr lang="en-US" dirty="0"/>
              <a:t> friendship, not take it.</a:t>
            </a:r>
          </a:p>
          <a:p>
            <a:r>
              <a:rPr lang="en-US" dirty="0"/>
              <a:t>Friends can be defined anywhere in the class, the access </a:t>
            </a:r>
            <a:r>
              <a:rPr lang="en-US" dirty="0" err="1"/>
              <a:t>specifier</a:t>
            </a:r>
            <a:r>
              <a:rPr lang="en-US" dirty="0"/>
              <a:t> (public or private) is not significant.</a:t>
            </a:r>
          </a:p>
        </p:txBody>
      </p:sp>
    </p:spTree>
    <p:extLst>
      <p:ext uri="{BB962C8B-B14F-4D97-AF65-F5344CB8AC3E}">
        <p14:creationId xmlns:p14="http://schemas.microsoft.com/office/powerpoint/2010/main" val="32264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120-979F-0848-ACE3-CCB1F3F8C3D5}" type="slidenum">
              <a:rPr lang="en-US"/>
              <a:pPr/>
              <a:t>7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Enumerated </a:t>
            </a:r>
            <a:r>
              <a:rPr lang="en-US" dirty="0" smtClean="0"/>
              <a:t>types – old style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create a new type that contains specified values</a:t>
            </a:r>
          </a:p>
          <a:p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Monaco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Weekday {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SUN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MON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TUE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WED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THU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FRI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SAT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Weekday today=THU;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if (today == FRI)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celebrate();</a:t>
            </a:r>
            <a:endParaRPr lang="en-US" dirty="0" smtClean="0">
              <a:latin typeface="Monaco" charset="0"/>
            </a:endParaRPr>
          </a:p>
          <a:p>
            <a:r>
              <a:rPr lang="en-US" dirty="0" smtClean="0"/>
              <a:t>You can also do this within a class.  From outside the class, the type name would be </a:t>
            </a:r>
            <a:r>
              <a:rPr lang="en-US" dirty="0" err="1" smtClean="0"/>
              <a:t>Classname</a:t>
            </a:r>
            <a:r>
              <a:rPr lang="en-US" dirty="0" smtClean="0"/>
              <a:t>::Weekdays, and the values would look like </a:t>
            </a:r>
            <a:r>
              <a:rPr lang="en-US" dirty="0" err="1" smtClean="0"/>
              <a:t>Classname</a:t>
            </a:r>
            <a:r>
              <a:rPr lang="en-US" dirty="0" smtClean="0"/>
              <a:t>::MON,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 – new (C++11)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334000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Monaco" charset="0"/>
              </a:rPr>
              <a:t>enum</a:t>
            </a:r>
            <a:r>
              <a:rPr lang="en-US" b="1" dirty="0" smtClean="0">
                <a:solidFill>
                  <a:srgbClr val="7F0055"/>
                </a:solidFill>
                <a:latin typeface="Monaco" charset="0"/>
              </a:rPr>
              <a:t> class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Weekday {</a:t>
            </a:r>
            <a:r>
              <a:rPr lang="en-US" dirty="0" smtClean="0">
                <a:solidFill>
                  <a:srgbClr val="0000C0"/>
                </a:solidFill>
                <a:latin typeface="Monaco" charset="0"/>
              </a:rPr>
              <a:t>SUN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 smtClean="0">
                <a:solidFill>
                  <a:srgbClr val="0000C0"/>
                </a:solidFill>
                <a:latin typeface="Monaco" charset="0"/>
              </a:rPr>
              <a:t>MON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 smtClean="0">
                <a:solidFill>
                  <a:srgbClr val="0000C0"/>
                </a:solidFill>
                <a:latin typeface="Monaco" charset="0"/>
              </a:rPr>
              <a:t>TUE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 smtClean="0">
                <a:solidFill>
                  <a:srgbClr val="0000C0"/>
                </a:solidFill>
                <a:latin typeface="Monaco" charset="0"/>
              </a:rPr>
              <a:t>WED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 smtClean="0">
                <a:solidFill>
                  <a:srgbClr val="0000C0"/>
                </a:solidFill>
                <a:latin typeface="Monaco" charset="0"/>
              </a:rPr>
              <a:t>THU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 smtClean="0">
                <a:solidFill>
                  <a:srgbClr val="0000C0"/>
                </a:solidFill>
                <a:latin typeface="Monaco" charset="0"/>
              </a:rPr>
              <a:t>FRI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dirty="0" smtClean="0">
                <a:solidFill>
                  <a:srgbClr val="0000C0"/>
                </a:solidFill>
                <a:latin typeface="Monaco" charset="0"/>
              </a:rPr>
              <a:t>SAT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};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Weekday today=THU;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if (today ==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Weekday::FRI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	celebrate();</a:t>
            </a:r>
            <a:endParaRPr lang="en-US" dirty="0" smtClean="0">
              <a:latin typeface="Monaco" charset="0"/>
            </a:endParaRPr>
          </a:p>
          <a:p>
            <a:pPr marL="285750"/>
            <a:endParaRPr lang="en-US" dirty="0" smtClean="0">
              <a:latin typeface="Monaco" charset="0"/>
            </a:endParaRPr>
          </a:p>
          <a:p>
            <a:r>
              <a:rPr lang="en-US" dirty="0"/>
              <a:t>The new style is preferred because it is type safe. </a:t>
            </a:r>
            <a:r>
              <a:rPr lang="en-US" dirty="0" err="1"/>
              <a:t>Enums</a:t>
            </a:r>
            <a:r>
              <a:rPr lang="en-US" dirty="0"/>
              <a:t> declared in the old style can be implicitly converted to integers and to each other.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1631-2DF1-9545-8418-4C3E36280198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828800" y="1066799"/>
            <a:ext cx="457200" cy="45719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200400" y="2438400"/>
            <a:ext cx="838200" cy="533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500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Feb 2017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BC95-DABD-9644-8173-B73DC38D3805}" type="slidenum">
              <a:rPr lang="en-US"/>
              <a:pPr/>
              <a:t>9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Overloaded operators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programming, there are many things we might want to add together:</a:t>
            </a:r>
          </a:p>
          <a:p>
            <a:pPr lvl="1"/>
            <a:r>
              <a:rPr lang="en-US"/>
              <a:t>ints, floats, strings, vectors (like 3D (x,y,z)), rational numbers, complex numbers, etc.</a:t>
            </a:r>
          </a:p>
          <a:p>
            <a:r>
              <a:rPr lang="en-US"/>
              <a:t>C++ provides direct support for adding ints and floats and other built in types. But what about user defined classes?</a:t>
            </a:r>
          </a:p>
          <a:p>
            <a:r>
              <a:rPr lang="en-US"/>
              <a:t>You could write an add() member function. Then you could write code like x.assign(a.add(b.add(c))); // x = a+b+c;</a:t>
            </a:r>
          </a:p>
          <a:p>
            <a:r>
              <a:rPr lang="en-US"/>
              <a:t>Fortunately, C++ allows us to redefine the + and = operator for our class!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7162800" y="3429000"/>
            <a:ext cx="989013" cy="385763"/>
          </a:xfrm>
          <a:prstGeom prst="rect">
            <a:avLst/>
          </a:prstGeom>
          <a:noFill/>
          <a:ln w="15875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800"/>
              <a:t>Ugh!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1094</Words>
  <Application>Microsoft Macintosh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Various topics and Overloaded Operators</vt:lpstr>
      <vt:lpstr>Other Resources</vt:lpstr>
      <vt:lpstr>Review Constructors and Destructors</vt:lpstr>
      <vt:lpstr>RAII</vt:lpstr>
      <vt:lpstr>The static keyword</vt:lpstr>
      <vt:lpstr>The friend keyword</vt:lpstr>
      <vt:lpstr> Enumerated types – old style</vt:lpstr>
      <vt:lpstr>Enumerated types – new (C++11) style</vt:lpstr>
      <vt:lpstr>Overloaded operators</vt:lpstr>
      <vt:lpstr>Overloaded operators What the compiler does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87</cp:revision>
  <cp:lastPrinted>2010-09-30T18:53:54Z</cp:lastPrinted>
  <dcterms:created xsi:type="dcterms:W3CDTF">2004-09-03T22:49:27Z</dcterms:created>
  <dcterms:modified xsi:type="dcterms:W3CDTF">2017-02-16T19:31:18Z</dcterms:modified>
</cp:coreProperties>
</file>