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71" r:id="rId3"/>
    <p:sldId id="273" r:id="rId4"/>
    <p:sldId id="274" r:id="rId5"/>
    <p:sldId id="275" r:id="rId6"/>
    <p:sldId id="276" r:id="rId7"/>
    <p:sldId id="277" r:id="rId8"/>
    <p:sldId id="278" r:id="rId9"/>
    <p:sldId id="279" r:id="rId10"/>
    <p:sldId id="280" r:id="rId11"/>
    <p:sldId id="281" r:id="rId12"/>
  </p:sldIdLst>
  <p:sldSz cx="9144000" cy="6858000" type="screen4x3"/>
  <p:notesSz cx="6858000" cy="9144000"/>
  <p:defaultTextStyle>
    <a:defPPr>
      <a:defRPr lang="en-US"/>
    </a:defPPr>
    <a:lvl1pPr algn="ctr" rtl="0" fontAlgn="base">
      <a:spcBef>
        <a:spcPct val="0"/>
      </a:spcBef>
      <a:spcAft>
        <a:spcPct val="0"/>
      </a:spcAft>
      <a:defRPr sz="2400" kern="1200">
        <a:solidFill>
          <a:srgbClr val="FF0000"/>
        </a:solidFill>
        <a:latin typeface="Verdana" charset="0"/>
        <a:ea typeface="ＭＳ Ｐゴシック" charset="0"/>
        <a:cs typeface="+mn-cs"/>
      </a:defRPr>
    </a:lvl1pPr>
    <a:lvl2pPr marL="457200" algn="ctr" rtl="0" fontAlgn="base">
      <a:spcBef>
        <a:spcPct val="0"/>
      </a:spcBef>
      <a:spcAft>
        <a:spcPct val="0"/>
      </a:spcAft>
      <a:defRPr sz="2400" kern="1200">
        <a:solidFill>
          <a:srgbClr val="FF0000"/>
        </a:solidFill>
        <a:latin typeface="Verdana" charset="0"/>
        <a:ea typeface="ＭＳ Ｐゴシック" charset="0"/>
        <a:cs typeface="+mn-cs"/>
      </a:defRPr>
    </a:lvl2pPr>
    <a:lvl3pPr marL="914400" algn="ctr" rtl="0" fontAlgn="base">
      <a:spcBef>
        <a:spcPct val="0"/>
      </a:spcBef>
      <a:spcAft>
        <a:spcPct val="0"/>
      </a:spcAft>
      <a:defRPr sz="2400" kern="1200">
        <a:solidFill>
          <a:srgbClr val="FF0000"/>
        </a:solidFill>
        <a:latin typeface="Verdana" charset="0"/>
        <a:ea typeface="ＭＳ Ｐゴシック" charset="0"/>
        <a:cs typeface="+mn-cs"/>
      </a:defRPr>
    </a:lvl3pPr>
    <a:lvl4pPr marL="1371600" algn="ctr" rtl="0" fontAlgn="base">
      <a:spcBef>
        <a:spcPct val="0"/>
      </a:spcBef>
      <a:spcAft>
        <a:spcPct val="0"/>
      </a:spcAft>
      <a:defRPr sz="2400" kern="1200">
        <a:solidFill>
          <a:srgbClr val="FF0000"/>
        </a:solidFill>
        <a:latin typeface="Verdana" charset="0"/>
        <a:ea typeface="ＭＳ Ｐゴシック" charset="0"/>
        <a:cs typeface="+mn-cs"/>
      </a:defRPr>
    </a:lvl4pPr>
    <a:lvl5pPr marL="1828800" algn="ctr" rtl="0" fontAlgn="base">
      <a:spcBef>
        <a:spcPct val="0"/>
      </a:spcBef>
      <a:spcAft>
        <a:spcPct val="0"/>
      </a:spcAft>
      <a:defRPr sz="2400" kern="1200">
        <a:solidFill>
          <a:srgbClr val="FF0000"/>
        </a:solidFill>
        <a:latin typeface="Verdana" charset="0"/>
        <a:ea typeface="ＭＳ Ｐゴシック" charset="0"/>
        <a:cs typeface="+mn-cs"/>
      </a:defRPr>
    </a:lvl5pPr>
    <a:lvl6pPr marL="2286000" algn="l" defTabSz="457200" rtl="0" eaLnBrk="1" latinLnBrk="0" hangingPunct="1">
      <a:defRPr sz="2400" kern="1200">
        <a:solidFill>
          <a:srgbClr val="FF0000"/>
        </a:solidFill>
        <a:latin typeface="Verdana" charset="0"/>
        <a:ea typeface="ＭＳ Ｐゴシック" charset="0"/>
        <a:cs typeface="+mn-cs"/>
      </a:defRPr>
    </a:lvl6pPr>
    <a:lvl7pPr marL="2743200" algn="l" defTabSz="457200" rtl="0" eaLnBrk="1" latinLnBrk="0" hangingPunct="1">
      <a:defRPr sz="2400" kern="1200">
        <a:solidFill>
          <a:srgbClr val="FF0000"/>
        </a:solidFill>
        <a:latin typeface="Verdana" charset="0"/>
        <a:ea typeface="ＭＳ Ｐゴシック" charset="0"/>
        <a:cs typeface="+mn-cs"/>
      </a:defRPr>
    </a:lvl7pPr>
    <a:lvl8pPr marL="3200400" algn="l" defTabSz="457200" rtl="0" eaLnBrk="1" latinLnBrk="0" hangingPunct="1">
      <a:defRPr sz="2400" kern="1200">
        <a:solidFill>
          <a:srgbClr val="FF0000"/>
        </a:solidFill>
        <a:latin typeface="Verdana" charset="0"/>
        <a:ea typeface="ＭＳ Ｐゴシック" charset="0"/>
        <a:cs typeface="+mn-cs"/>
      </a:defRPr>
    </a:lvl8pPr>
    <a:lvl9pPr marL="3657600" algn="l" defTabSz="457200" rtl="0" eaLnBrk="1" latinLnBrk="0" hangingPunct="1">
      <a:defRPr sz="2400" kern="1200">
        <a:solidFill>
          <a:srgbClr val="FF0000"/>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3" autoAdjust="0"/>
    <p:restoredTop sz="94660"/>
  </p:normalViewPr>
  <p:slideViewPr>
    <p:cSldViewPr>
      <p:cViewPr varScale="1">
        <p:scale>
          <a:sx n="108" d="100"/>
          <a:sy n="108" d="100"/>
        </p:scale>
        <p:origin x="123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6E174549-7104-274D-9A05-82DE44922120}" type="slidenum">
              <a:rPr lang="en-US"/>
              <a:pPr/>
              <a:t>‹#›</a:t>
            </a:fld>
            <a:endParaRPr lang="en-US"/>
          </a:p>
        </p:txBody>
      </p:sp>
    </p:spTree>
    <p:extLst>
      <p:ext uri="{BB962C8B-B14F-4D97-AF65-F5344CB8AC3E}">
        <p14:creationId xmlns:p14="http://schemas.microsoft.com/office/powerpoint/2010/main" val="35685262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8A41C8F2-28AD-F345-94CA-8A219E36FAE4}" type="slidenum">
              <a:rPr lang="en-US"/>
              <a:pPr/>
              <a:t>‹#›</a:t>
            </a:fld>
            <a:endParaRPr lang="en-US"/>
          </a:p>
        </p:txBody>
      </p:sp>
    </p:spTree>
    <p:extLst>
      <p:ext uri="{BB962C8B-B14F-4D97-AF65-F5344CB8AC3E}">
        <p14:creationId xmlns:p14="http://schemas.microsoft.com/office/powerpoint/2010/main" val="62627977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4100" name="Rectangle 4"/>
          <p:cNvSpPr>
            <a:spLocks noGrp="1" noChangeArrowheads="1"/>
          </p:cNvSpPr>
          <p:nvPr>
            <p:ph type="dt" sz="half" idx="2"/>
          </p:nvPr>
        </p:nvSpPr>
        <p:spPr/>
        <p:txBody>
          <a:bodyPr/>
          <a:lstStyle>
            <a:lvl1pPr>
              <a:defRPr/>
            </a:lvl1pPr>
          </a:lstStyle>
          <a:p>
            <a:r>
              <a:rPr lang="en-US" smtClean="0"/>
              <a:t>2 Mar 2017</a:t>
            </a:r>
            <a:endParaRPr lang="en-US"/>
          </a:p>
        </p:txBody>
      </p:sp>
      <p:sp>
        <p:nvSpPr>
          <p:cNvPr id="4101" name="Rectangle 5"/>
          <p:cNvSpPr>
            <a:spLocks noGrp="1" noChangeArrowheads="1"/>
          </p:cNvSpPr>
          <p:nvPr>
            <p:ph type="ftr" sz="quarter" idx="3"/>
          </p:nvPr>
        </p:nvSpPr>
        <p:spPr/>
        <p:txBody>
          <a:bodyPr/>
          <a:lstStyle>
            <a:lvl1pPr>
              <a:defRPr/>
            </a:lvl1pPr>
          </a:lstStyle>
          <a:p>
            <a:r>
              <a:rPr lang="en-US" smtClean="0"/>
              <a:t>CS 202 Spring 2017</a:t>
            </a:r>
            <a:endParaRPr lang="en-US"/>
          </a:p>
        </p:txBody>
      </p:sp>
      <p:sp>
        <p:nvSpPr>
          <p:cNvPr id="4102" name="Rectangle 6"/>
          <p:cNvSpPr>
            <a:spLocks noGrp="1" noChangeArrowheads="1"/>
          </p:cNvSpPr>
          <p:nvPr>
            <p:ph type="sldNum" sz="quarter" idx="4"/>
          </p:nvPr>
        </p:nvSpPr>
        <p:spPr/>
        <p:txBody>
          <a:bodyPr/>
          <a:lstStyle>
            <a:lvl1pPr>
              <a:defRPr/>
            </a:lvl1pPr>
          </a:lstStyle>
          <a:p>
            <a:fld id="{C6CBED6E-C257-1942-8EF6-09BC45B77FEB}" type="slidenum">
              <a:rPr lang="en-US"/>
              <a:pPr/>
              <a:t>‹#›</a:t>
            </a:fld>
            <a:endParaRPr lang="en-US"/>
          </a:p>
        </p:txBody>
      </p:sp>
      <p:sp>
        <p:nvSpPr>
          <p:cNvPr id="4103" name="Rectangle 7"/>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90C5F2BA-C3F9-B942-869C-27E6D6F237C2}" type="slidenum">
              <a:rPr lang="en-US"/>
              <a:pPr/>
              <a:t>‹#›</a:t>
            </a:fld>
            <a:endParaRPr lang="en-US"/>
          </a:p>
        </p:txBody>
      </p:sp>
    </p:spTree>
    <p:extLst>
      <p:ext uri="{BB962C8B-B14F-4D97-AF65-F5344CB8AC3E}">
        <p14:creationId xmlns:p14="http://schemas.microsoft.com/office/powerpoint/2010/main" val="427752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C370082D-D5FB-214F-8073-FB3AE24F256C}" type="slidenum">
              <a:rPr lang="en-US"/>
              <a:pPr/>
              <a:t>‹#›</a:t>
            </a:fld>
            <a:endParaRPr lang="en-US"/>
          </a:p>
        </p:txBody>
      </p:sp>
    </p:spTree>
    <p:extLst>
      <p:ext uri="{BB962C8B-B14F-4D97-AF65-F5344CB8AC3E}">
        <p14:creationId xmlns:p14="http://schemas.microsoft.com/office/powerpoint/2010/main" val="161517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A32DB43C-57BB-9F41-A50C-BCC8FFAEAE68}" type="slidenum">
              <a:rPr lang="en-US"/>
              <a:pPr/>
              <a:t>‹#›</a:t>
            </a:fld>
            <a:endParaRPr lang="en-US"/>
          </a:p>
        </p:txBody>
      </p:sp>
    </p:spTree>
    <p:extLst>
      <p:ext uri="{BB962C8B-B14F-4D97-AF65-F5344CB8AC3E}">
        <p14:creationId xmlns:p14="http://schemas.microsoft.com/office/powerpoint/2010/main" val="173833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67423E24-413A-3946-AE5B-FF317CD85964}" type="slidenum">
              <a:rPr lang="en-US"/>
              <a:pPr/>
              <a:t>‹#›</a:t>
            </a:fld>
            <a:endParaRPr lang="en-US"/>
          </a:p>
        </p:txBody>
      </p:sp>
    </p:spTree>
    <p:extLst>
      <p:ext uri="{BB962C8B-B14F-4D97-AF65-F5344CB8AC3E}">
        <p14:creationId xmlns:p14="http://schemas.microsoft.com/office/powerpoint/2010/main" val="6724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2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D0887291-6BFD-4249-9740-DF7D7D34E8D5}" type="slidenum">
              <a:rPr lang="en-US"/>
              <a:pPr/>
              <a:t>‹#›</a:t>
            </a:fld>
            <a:endParaRPr lang="en-US"/>
          </a:p>
        </p:txBody>
      </p:sp>
    </p:spTree>
    <p:extLst>
      <p:ext uri="{BB962C8B-B14F-4D97-AF65-F5344CB8AC3E}">
        <p14:creationId xmlns:p14="http://schemas.microsoft.com/office/powerpoint/2010/main" val="26919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2 Mar 2017</a:t>
            </a:r>
            <a:endParaRPr lang="en-US"/>
          </a:p>
        </p:txBody>
      </p:sp>
      <p:sp>
        <p:nvSpPr>
          <p:cNvPr id="8" name="Footer Placeholder 7"/>
          <p:cNvSpPr>
            <a:spLocks noGrp="1"/>
          </p:cNvSpPr>
          <p:nvPr>
            <p:ph type="ftr" sz="quarter" idx="11"/>
          </p:nvPr>
        </p:nvSpPr>
        <p:spPr/>
        <p:txBody>
          <a:bodyPr/>
          <a:lstStyle>
            <a:lvl1pPr>
              <a:defRPr/>
            </a:lvl1pPr>
          </a:lstStyle>
          <a:p>
            <a:r>
              <a:rPr lang="en-US" smtClean="0"/>
              <a:t>CS 202 Spring 2017</a:t>
            </a:r>
            <a:endParaRPr lang="en-US"/>
          </a:p>
        </p:txBody>
      </p:sp>
      <p:sp>
        <p:nvSpPr>
          <p:cNvPr id="9" name="Slide Number Placeholder 8"/>
          <p:cNvSpPr>
            <a:spLocks noGrp="1"/>
          </p:cNvSpPr>
          <p:nvPr>
            <p:ph type="sldNum" sz="quarter" idx="12"/>
          </p:nvPr>
        </p:nvSpPr>
        <p:spPr/>
        <p:txBody>
          <a:bodyPr/>
          <a:lstStyle>
            <a:lvl1pPr>
              <a:defRPr/>
            </a:lvl1pPr>
          </a:lstStyle>
          <a:p>
            <a:fld id="{6E1A081B-FE07-034A-A1B6-FE36037B59A7}" type="slidenum">
              <a:rPr lang="en-US"/>
              <a:pPr/>
              <a:t>‹#›</a:t>
            </a:fld>
            <a:endParaRPr lang="en-US"/>
          </a:p>
        </p:txBody>
      </p:sp>
    </p:spTree>
    <p:extLst>
      <p:ext uri="{BB962C8B-B14F-4D97-AF65-F5344CB8AC3E}">
        <p14:creationId xmlns:p14="http://schemas.microsoft.com/office/powerpoint/2010/main" val="364368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2 Mar 2017</a:t>
            </a:r>
            <a:endParaRPr lang="en-US"/>
          </a:p>
        </p:txBody>
      </p:sp>
      <p:sp>
        <p:nvSpPr>
          <p:cNvPr id="4" name="Footer Placeholder 3"/>
          <p:cNvSpPr>
            <a:spLocks noGrp="1"/>
          </p:cNvSpPr>
          <p:nvPr>
            <p:ph type="ftr" sz="quarter" idx="11"/>
          </p:nvPr>
        </p:nvSpPr>
        <p:spPr/>
        <p:txBody>
          <a:bodyPr/>
          <a:lstStyle>
            <a:lvl1pPr>
              <a:defRPr/>
            </a:lvl1pPr>
          </a:lstStyle>
          <a:p>
            <a:r>
              <a:rPr lang="en-US" smtClean="0"/>
              <a:t>CS 202 Spring 2017</a:t>
            </a:r>
            <a:endParaRPr lang="en-US"/>
          </a:p>
        </p:txBody>
      </p:sp>
      <p:sp>
        <p:nvSpPr>
          <p:cNvPr id="5" name="Slide Number Placeholder 4"/>
          <p:cNvSpPr>
            <a:spLocks noGrp="1"/>
          </p:cNvSpPr>
          <p:nvPr>
            <p:ph type="sldNum" sz="quarter" idx="12"/>
          </p:nvPr>
        </p:nvSpPr>
        <p:spPr/>
        <p:txBody>
          <a:bodyPr/>
          <a:lstStyle>
            <a:lvl1pPr>
              <a:defRPr/>
            </a:lvl1pPr>
          </a:lstStyle>
          <a:p>
            <a:fld id="{1C2A46D9-92B9-B049-8ECC-EE35E67CC8C2}" type="slidenum">
              <a:rPr lang="en-US"/>
              <a:pPr/>
              <a:t>‹#›</a:t>
            </a:fld>
            <a:endParaRPr lang="en-US"/>
          </a:p>
        </p:txBody>
      </p:sp>
    </p:spTree>
    <p:extLst>
      <p:ext uri="{BB962C8B-B14F-4D97-AF65-F5344CB8AC3E}">
        <p14:creationId xmlns:p14="http://schemas.microsoft.com/office/powerpoint/2010/main" val="79127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 Mar 2017</a:t>
            </a:r>
            <a:endParaRPr lang="en-US"/>
          </a:p>
        </p:txBody>
      </p:sp>
      <p:sp>
        <p:nvSpPr>
          <p:cNvPr id="3" name="Footer Placeholder 2"/>
          <p:cNvSpPr>
            <a:spLocks noGrp="1"/>
          </p:cNvSpPr>
          <p:nvPr>
            <p:ph type="ftr" sz="quarter" idx="11"/>
          </p:nvPr>
        </p:nvSpPr>
        <p:spPr/>
        <p:txBody>
          <a:bodyPr/>
          <a:lstStyle>
            <a:lvl1pPr>
              <a:defRPr/>
            </a:lvl1pPr>
          </a:lstStyle>
          <a:p>
            <a:r>
              <a:rPr lang="en-US" smtClean="0"/>
              <a:t>CS 202 Spring 2017</a:t>
            </a:r>
            <a:endParaRPr lang="en-US"/>
          </a:p>
        </p:txBody>
      </p:sp>
      <p:sp>
        <p:nvSpPr>
          <p:cNvPr id="4" name="Slide Number Placeholder 3"/>
          <p:cNvSpPr>
            <a:spLocks noGrp="1"/>
          </p:cNvSpPr>
          <p:nvPr>
            <p:ph type="sldNum" sz="quarter" idx="12"/>
          </p:nvPr>
        </p:nvSpPr>
        <p:spPr/>
        <p:txBody>
          <a:bodyPr/>
          <a:lstStyle>
            <a:lvl1pPr>
              <a:defRPr/>
            </a:lvl1pPr>
          </a:lstStyle>
          <a:p>
            <a:fld id="{A5324806-8A20-D143-BF50-E31E39CC0289}" type="slidenum">
              <a:rPr lang="en-US"/>
              <a:pPr/>
              <a:t>‹#›</a:t>
            </a:fld>
            <a:endParaRPr lang="en-US"/>
          </a:p>
        </p:txBody>
      </p:sp>
    </p:spTree>
    <p:extLst>
      <p:ext uri="{BB962C8B-B14F-4D97-AF65-F5344CB8AC3E}">
        <p14:creationId xmlns:p14="http://schemas.microsoft.com/office/powerpoint/2010/main" val="295377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2F04AC68-50A6-6E4D-B428-3E86E103DA15}" type="slidenum">
              <a:rPr lang="en-US"/>
              <a:pPr/>
              <a:t>‹#›</a:t>
            </a:fld>
            <a:endParaRPr lang="en-US"/>
          </a:p>
        </p:txBody>
      </p:sp>
    </p:spTree>
    <p:extLst>
      <p:ext uri="{BB962C8B-B14F-4D97-AF65-F5344CB8AC3E}">
        <p14:creationId xmlns:p14="http://schemas.microsoft.com/office/powerpoint/2010/main" val="242535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6A2093AA-0B06-8940-8615-804D0A04A19A}" type="slidenum">
              <a:rPr lang="en-US"/>
              <a:pPr/>
              <a:t>‹#›</a:t>
            </a:fld>
            <a:endParaRPr lang="en-US"/>
          </a:p>
        </p:txBody>
      </p:sp>
    </p:spTree>
    <p:extLst>
      <p:ext uri="{BB962C8B-B14F-4D97-AF65-F5344CB8AC3E}">
        <p14:creationId xmlns:p14="http://schemas.microsoft.com/office/powerpoint/2010/main" val="7844107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r>
              <a:rPr lang="en-US" smtClean="0"/>
              <a:t>2 Mar 2017</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r>
              <a:rPr lang="en-US" smtClean="0"/>
              <a:t>CS 202 Spring 2017</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491F09FD-05A5-614A-8932-D31535E2D1DE}" type="slidenum">
              <a:rPr lang="en-US"/>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2000">
          <a:solidFill>
            <a:schemeClr val="tx2"/>
          </a:solidFill>
          <a:latin typeface="+mj-lt"/>
          <a:ea typeface="+mj-ea"/>
          <a:cs typeface="+mj-cs"/>
        </a:defRPr>
      </a:lvl1pPr>
      <a:lvl2pPr algn="l" rtl="0" fontAlgn="base">
        <a:spcBef>
          <a:spcPct val="0"/>
        </a:spcBef>
        <a:spcAft>
          <a:spcPct val="0"/>
        </a:spcAft>
        <a:defRPr sz="2000">
          <a:solidFill>
            <a:schemeClr val="tx2"/>
          </a:solidFill>
          <a:latin typeface="Verdana" charset="0"/>
          <a:ea typeface="ＭＳ Ｐゴシック" charset="0"/>
        </a:defRPr>
      </a:lvl2pPr>
      <a:lvl3pPr algn="l" rtl="0" fontAlgn="base">
        <a:spcBef>
          <a:spcPct val="0"/>
        </a:spcBef>
        <a:spcAft>
          <a:spcPct val="0"/>
        </a:spcAft>
        <a:defRPr sz="2000">
          <a:solidFill>
            <a:schemeClr val="tx2"/>
          </a:solidFill>
          <a:latin typeface="Verdana" charset="0"/>
          <a:ea typeface="ＭＳ Ｐゴシック" charset="0"/>
        </a:defRPr>
      </a:lvl3pPr>
      <a:lvl4pPr algn="l" rtl="0" fontAlgn="base">
        <a:spcBef>
          <a:spcPct val="0"/>
        </a:spcBef>
        <a:spcAft>
          <a:spcPct val="0"/>
        </a:spcAft>
        <a:defRPr sz="2000">
          <a:solidFill>
            <a:schemeClr val="tx2"/>
          </a:solidFill>
          <a:latin typeface="Verdana" charset="0"/>
          <a:ea typeface="ＭＳ Ｐゴシック" charset="0"/>
        </a:defRPr>
      </a:lvl4pPr>
      <a:lvl5pPr algn="l" rtl="0" fontAlgn="base">
        <a:spcBef>
          <a:spcPct val="0"/>
        </a:spcBef>
        <a:spcAft>
          <a:spcPct val="0"/>
        </a:spcAft>
        <a:defRPr sz="2000">
          <a:solidFill>
            <a:schemeClr val="tx2"/>
          </a:solidFill>
          <a:latin typeface="Verdana" charset="0"/>
          <a:ea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fontAlgn="base">
        <a:spcBef>
          <a:spcPct val="20000"/>
        </a:spcBef>
        <a:spcAft>
          <a:spcPct val="0"/>
        </a:spcAft>
        <a:buClr>
          <a:schemeClr val="accent2"/>
        </a:buClr>
        <a:buFont typeface="Wingdings" charset="0"/>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fontAlgn="base">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US"/>
              <a:t>RAII</a:t>
            </a:r>
          </a:p>
        </p:txBody>
      </p:sp>
      <p:sp>
        <p:nvSpPr>
          <p:cNvPr id="29699" name="Rectangle 3"/>
          <p:cNvSpPr>
            <a:spLocks noGrp="1" noChangeArrowheads="1"/>
          </p:cNvSpPr>
          <p:nvPr>
            <p:ph type="subTitle" idx="1"/>
          </p:nvPr>
        </p:nvSpPr>
        <p:spPr/>
        <p:txBody>
          <a:bodyPr/>
          <a:lstStyle/>
          <a:p>
            <a:r>
              <a:rPr lang="en-US" dirty="0"/>
              <a:t>CS 202 Computer Science II</a:t>
            </a:r>
          </a:p>
          <a:p>
            <a:r>
              <a:rPr lang="en-US" dirty="0"/>
              <a:t>Lecture Slides</a:t>
            </a:r>
          </a:p>
          <a:p>
            <a:r>
              <a:rPr lang="en-US" dirty="0" smtClean="0"/>
              <a:t>Thursday, March 2, 2017</a:t>
            </a:r>
            <a:endParaRPr lang="en-US" dirty="0"/>
          </a:p>
          <a:p>
            <a:endParaRPr lang="en-US" dirty="0"/>
          </a:p>
          <a:p>
            <a:r>
              <a:rPr lang="en-US" dirty="0"/>
              <a:t>Chris Hartman</a:t>
            </a:r>
          </a:p>
          <a:p>
            <a:r>
              <a:rPr lang="en-US" sz="1600" dirty="0"/>
              <a:t>Department of Computer Science</a:t>
            </a:r>
          </a:p>
          <a:p>
            <a:r>
              <a:rPr lang="en-US" sz="1600" dirty="0"/>
              <a:t>University of Alaska Fairbanks</a:t>
            </a:r>
          </a:p>
          <a:p>
            <a:r>
              <a:rPr lang="en-US" sz="1600" b="1" dirty="0" err="1">
                <a:latin typeface="Courier New" charset="0"/>
              </a:rPr>
              <a:t>cmhartman@alaska.edu</a:t>
            </a:r>
            <a:endParaRPr lang="en-US" sz="1600" dirty="0"/>
          </a:p>
          <a:p>
            <a:r>
              <a:rPr lang="en-US" sz="1600"/>
              <a:t>© </a:t>
            </a:r>
            <a:r>
              <a:rPr lang="en-US" sz="1600" smtClean="0"/>
              <a:t>2017 </a:t>
            </a:r>
            <a:r>
              <a:rPr lang="en-US" dirty="0" smtClean="0"/>
              <a:t>Chris </a:t>
            </a:r>
            <a:r>
              <a:rPr lang="en-US" dirty="0"/>
              <a:t>Hartman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688BD04F-4B6B-5942-A606-A59ADC1E34DB}" type="slidenum">
              <a:rPr lang="en-US"/>
              <a:pPr/>
              <a:t>10</a:t>
            </a:fld>
            <a:endParaRPr lang="en-US"/>
          </a:p>
        </p:txBody>
      </p:sp>
      <p:sp>
        <p:nvSpPr>
          <p:cNvPr id="194562" name="Rectangle 2"/>
          <p:cNvSpPr>
            <a:spLocks noGrp="1" noChangeArrowheads="1"/>
          </p:cNvSpPr>
          <p:nvPr>
            <p:ph type="title"/>
          </p:nvPr>
        </p:nvSpPr>
        <p:spPr/>
        <p:txBody>
          <a:bodyPr/>
          <a:lstStyle/>
          <a:p>
            <a:r>
              <a:rPr lang="en-US" b="1" dirty="0"/>
              <a:t>The Big Three</a:t>
            </a:r>
          </a:p>
        </p:txBody>
      </p:sp>
      <p:sp>
        <p:nvSpPr>
          <p:cNvPr id="194563" name="Rectangle 3"/>
          <p:cNvSpPr>
            <a:spLocks noGrp="1" noChangeArrowheads="1"/>
          </p:cNvSpPr>
          <p:nvPr>
            <p:ph type="body" idx="1"/>
          </p:nvPr>
        </p:nvSpPr>
        <p:spPr/>
        <p:txBody>
          <a:bodyPr/>
          <a:lstStyle/>
          <a:p>
            <a:r>
              <a:rPr lang="en-US" dirty="0"/>
              <a:t>What happens if you copy a smart array?</a:t>
            </a:r>
          </a:p>
          <a:p>
            <a:pPr lvl="1"/>
            <a:r>
              <a:rPr lang="en-US" dirty="0"/>
              <a:t>Shallow copy or deep copy?</a:t>
            </a:r>
          </a:p>
          <a:p>
            <a:r>
              <a:rPr lang="en-US" dirty="0"/>
              <a:t>What happens if you assign a smart array? (Like </a:t>
            </a:r>
            <a:r>
              <a:rPr lang="en-US" dirty="0" err="1"/>
              <a:t>arra</a:t>
            </a:r>
            <a:r>
              <a:rPr lang="en-US" dirty="0"/>
              <a:t>=</a:t>
            </a:r>
            <a:r>
              <a:rPr lang="en-US" dirty="0" err="1"/>
              <a:t>arrb</a:t>
            </a:r>
            <a:r>
              <a:rPr lang="en-US" dirty="0"/>
              <a:t>;)</a:t>
            </a:r>
          </a:p>
          <a:p>
            <a:pPr lvl="1"/>
            <a:r>
              <a:rPr lang="en-US" dirty="0"/>
              <a:t>What happens to the old pointer? Then do we do a shallow or deep copy?</a:t>
            </a:r>
          </a:p>
          <a:p>
            <a:r>
              <a:rPr lang="en-US" b="1" dirty="0"/>
              <a:t>The </a:t>
            </a:r>
            <a:r>
              <a:rPr lang="ja-JP" altLang="en-US" b="1" dirty="0">
                <a:latin typeface="Arial"/>
              </a:rPr>
              <a:t>“</a:t>
            </a:r>
            <a:r>
              <a:rPr lang="en-US" b="1" dirty="0"/>
              <a:t>Law of the Big Three</a:t>
            </a:r>
            <a:r>
              <a:rPr lang="ja-JP" altLang="en-US" b="1" dirty="0">
                <a:latin typeface="Arial"/>
              </a:rPr>
              <a:t>”</a:t>
            </a:r>
            <a:r>
              <a:rPr lang="en-US" b="1" dirty="0"/>
              <a:t> says that if you need to write any one of the destructor, the copy constructor, or the assignment operator, you probably need to write all three.</a:t>
            </a:r>
          </a:p>
          <a:p>
            <a:r>
              <a:rPr lang="en-US" dirty="0"/>
              <a:t>Our smart array class needed a destructor, so we need to write a copy constructor and an assignment operator.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2AFE9BAA-35E9-AE42-9CC4-5A4C28A8BB6F}" type="slidenum">
              <a:rPr lang="en-US"/>
              <a:pPr/>
              <a:t>11</a:t>
            </a:fld>
            <a:endParaRPr lang="en-US"/>
          </a:p>
        </p:txBody>
      </p:sp>
      <p:sp>
        <p:nvSpPr>
          <p:cNvPr id="195586" name="Rectangle 2"/>
          <p:cNvSpPr>
            <a:spLocks noGrp="1" noChangeArrowheads="1"/>
          </p:cNvSpPr>
          <p:nvPr>
            <p:ph type="title"/>
          </p:nvPr>
        </p:nvSpPr>
        <p:spPr/>
        <p:txBody>
          <a:bodyPr/>
          <a:lstStyle/>
          <a:p>
            <a:r>
              <a:rPr lang="en-US"/>
              <a:t>The assignment operator</a:t>
            </a:r>
          </a:p>
        </p:txBody>
      </p:sp>
      <p:sp>
        <p:nvSpPr>
          <p:cNvPr id="195587" name="Rectangle 3"/>
          <p:cNvSpPr>
            <a:spLocks noGrp="1" noChangeArrowheads="1"/>
          </p:cNvSpPr>
          <p:nvPr>
            <p:ph type="body" idx="1"/>
          </p:nvPr>
        </p:nvSpPr>
        <p:spPr/>
        <p:txBody>
          <a:bodyPr/>
          <a:lstStyle/>
          <a:p>
            <a:r>
              <a:rPr lang="en-US" dirty="0"/>
              <a:t>Often tricky:</a:t>
            </a:r>
          </a:p>
          <a:p>
            <a:pPr lvl="1"/>
            <a:r>
              <a:rPr lang="en-US" dirty="0"/>
              <a:t>If we need to write it, we probably need to get rid of the old data first.</a:t>
            </a:r>
          </a:p>
          <a:p>
            <a:pPr lvl="1"/>
            <a:r>
              <a:rPr lang="en-US" dirty="0"/>
              <a:t>Then we need to copy the new data. (Deep copy)</a:t>
            </a:r>
          </a:p>
          <a:p>
            <a:pPr lvl="1"/>
            <a:r>
              <a:rPr lang="en-US" dirty="0"/>
              <a:t>What about self assignment?</a:t>
            </a:r>
          </a:p>
          <a:p>
            <a:r>
              <a:rPr lang="en-US" dirty="0"/>
              <a:t>Fortunately, we can copy and paste most of operator= from other working code - it should always have the same </a:t>
            </a:r>
            <a:r>
              <a:rPr lang="en-US" dirty="0" err="1" smtClean="0"/>
              <a:t>baseic</a:t>
            </a:r>
            <a:r>
              <a:rPr lang="en-US" dirty="0" smtClean="0"/>
              <a:t> structure</a:t>
            </a:r>
            <a:r>
              <a:rPr lang="en-US" dirty="0"/>
              <a:t>.</a:t>
            </a:r>
          </a:p>
          <a:p>
            <a:pPr lvl="1"/>
            <a:r>
              <a:rPr lang="en-US" dirty="0"/>
              <a:t>See the </a:t>
            </a:r>
            <a:r>
              <a:rPr lang="en-US" dirty="0" err="1"/>
              <a:t>SmartArray</a:t>
            </a:r>
            <a:r>
              <a:rPr lang="en-US" dirty="0"/>
              <a:t> class for example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2 Mar 2017</a:t>
            </a:r>
            <a:endParaRPr lang="en-US"/>
          </a:p>
        </p:txBody>
      </p:sp>
      <p:sp>
        <p:nvSpPr>
          <p:cNvPr id="6" name="Footer Placeholder 4"/>
          <p:cNvSpPr>
            <a:spLocks noGrp="1"/>
          </p:cNvSpPr>
          <p:nvPr>
            <p:ph type="ftr" sz="quarter" idx="11"/>
          </p:nvPr>
        </p:nvSpPr>
        <p:spPr/>
        <p:txBody>
          <a:bodyPr/>
          <a:lstStyle/>
          <a:p>
            <a:r>
              <a:rPr lang="en-US" smtClean="0"/>
              <a:t>CS 202 Spring 2017</a:t>
            </a:r>
            <a:endParaRPr lang="en-US"/>
          </a:p>
        </p:txBody>
      </p:sp>
      <p:sp>
        <p:nvSpPr>
          <p:cNvPr id="7" name="Slide Number Placeholder 5"/>
          <p:cNvSpPr>
            <a:spLocks noGrp="1"/>
          </p:cNvSpPr>
          <p:nvPr>
            <p:ph type="sldNum" sz="quarter" idx="12"/>
          </p:nvPr>
        </p:nvSpPr>
        <p:spPr/>
        <p:txBody>
          <a:bodyPr/>
          <a:lstStyle/>
          <a:p>
            <a:fld id="{5AF6EC92-2F47-3145-BC63-E2A187318C5F}" type="slidenum">
              <a:rPr lang="en-US"/>
              <a:pPr/>
              <a:t>2</a:t>
            </a:fld>
            <a:endParaRPr lang="en-US"/>
          </a:p>
        </p:txBody>
      </p:sp>
      <p:sp>
        <p:nvSpPr>
          <p:cNvPr id="177154" name="Rectangle 2"/>
          <p:cNvSpPr>
            <a:spLocks noGrp="1" noChangeArrowheads="1"/>
          </p:cNvSpPr>
          <p:nvPr>
            <p:ph type="title"/>
          </p:nvPr>
        </p:nvSpPr>
        <p:spPr/>
        <p:txBody>
          <a:bodyPr/>
          <a:lstStyle/>
          <a:p>
            <a:r>
              <a:rPr lang="en-US"/>
              <a:t>Review: Overloaded Operators</a:t>
            </a:r>
          </a:p>
        </p:txBody>
      </p:sp>
      <p:sp>
        <p:nvSpPr>
          <p:cNvPr id="177155" name="Rectangle 3"/>
          <p:cNvSpPr>
            <a:spLocks noGrp="1" noChangeArrowheads="1"/>
          </p:cNvSpPr>
          <p:nvPr>
            <p:ph type="body" idx="1"/>
          </p:nvPr>
        </p:nvSpPr>
        <p:spPr/>
        <p:txBody>
          <a:bodyPr/>
          <a:lstStyle/>
          <a:p>
            <a:r>
              <a:rPr lang="en-US"/>
              <a:t>If you have two objects</a:t>
            </a:r>
          </a:p>
          <a:p>
            <a:pPr lvl="1">
              <a:buFont typeface="Wingdings" charset="0"/>
              <a:buNone/>
            </a:pPr>
            <a:r>
              <a:rPr lang="en-US">
                <a:solidFill>
                  <a:srgbClr val="005032"/>
                </a:solidFill>
                <a:latin typeface="Monaco" charset="0"/>
              </a:rPr>
              <a:t>Foo</a:t>
            </a:r>
            <a:r>
              <a:rPr lang="en-US">
                <a:solidFill>
                  <a:srgbClr val="000000"/>
                </a:solidFill>
                <a:latin typeface="Monaco" charset="0"/>
              </a:rPr>
              <a:t> ff;</a:t>
            </a:r>
            <a:endParaRPr lang="en-US">
              <a:latin typeface="Monaco" charset="0"/>
            </a:endParaRPr>
          </a:p>
          <a:p>
            <a:pPr lvl="1">
              <a:buFont typeface="Wingdings" charset="0"/>
              <a:buNone/>
            </a:pPr>
            <a:r>
              <a:rPr lang="en-US">
                <a:solidFill>
                  <a:srgbClr val="005032"/>
                </a:solidFill>
                <a:latin typeface="Monaco" charset="0"/>
              </a:rPr>
              <a:t>Bar</a:t>
            </a:r>
            <a:r>
              <a:rPr lang="en-US">
                <a:solidFill>
                  <a:srgbClr val="000000"/>
                </a:solidFill>
                <a:latin typeface="Monaco" charset="0"/>
              </a:rPr>
              <a:t> bb;</a:t>
            </a:r>
          </a:p>
          <a:p>
            <a:r>
              <a:rPr lang="en-US"/>
              <a:t>And you use them in an expression</a:t>
            </a:r>
            <a:endParaRPr lang="en-US">
              <a:latin typeface="Monaco" charset="0"/>
            </a:endParaRPr>
          </a:p>
          <a:p>
            <a:pPr lvl="1">
              <a:buFont typeface="Wingdings" charset="0"/>
              <a:buNone/>
            </a:pPr>
            <a:r>
              <a:rPr lang="en-US">
                <a:solidFill>
                  <a:srgbClr val="000000"/>
                </a:solidFill>
                <a:latin typeface="Monaco" charset="0"/>
              </a:rPr>
              <a:t>cout &lt;&lt; ff * bb &lt;&lt; endl;</a:t>
            </a:r>
          </a:p>
          <a:p>
            <a:r>
              <a:rPr lang="en-US"/>
              <a:t>The complier will look for either of two </a:t>
            </a:r>
            <a:r>
              <a:rPr lang="en-US" i="1"/>
              <a:t>overloaded operators</a:t>
            </a:r>
            <a:r>
              <a:rPr lang="en-US"/>
              <a:t>.</a:t>
            </a:r>
          </a:p>
          <a:p>
            <a:pPr lvl="1">
              <a:buFont typeface="Wingdings" charset="0"/>
              <a:buNone/>
            </a:pPr>
            <a:r>
              <a:rPr lang="en-US">
                <a:solidFill>
                  <a:srgbClr val="000000"/>
                </a:solidFill>
                <a:latin typeface="Monaco" charset="0"/>
              </a:rPr>
              <a:t>[return type] Foo::operator*(Bar rhs)</a:t>
            </a:r>
          </a:p>
          <a:p>
            <a:pPr lvl="1">
              <a:buFont typeface="Wingdings" charset="0"/>
              <a:buNone/>
            </a:pPr>
            <a:endParaRPr lang="en-US">
              <a:solidFill>
                <a:srgbClr val="000000"/>
              </a:solidFill>
              <a:latin typeface="Monaco" charset="0"/>
            </a:endParaRPr>
          </a:p>
          <a:p>
            <a:pPr lvl="1">
              <a:buFont typeface="Wingdings" charset="0"/>
              <a:buNone/>
            </a:pPr>
            <a:r>
              <a:rPr lang="en-US">
                <a:solidFill>
                  <a:srgbClr val="000000"/>
                </a:solidFill>
                <a:latin typeface="Monaco" charset="0"/>
              </a:rPr>
              <a:t>[return type] operator*(Foo lhs, Bar rhs)</a:t>
            </a:r>
          </a:p>
          <a:p>
            <a:r>
              <a:rPr lang="en-US"/>
              <a:t>In the member function form, the left-hand side is the object the function is called on.</a:t>
            </a:r>
          </a:p>
          <a:p>
            <a:pPr lvl="1">
              <a:buFont typeface="Wingdings" charset="0"/>
              <a:buNone/>
            </a:pPr>
            <a:endParaRPr lang="en-US">
              <a:solidFill>
                <a:srgbClr val="000000"/>
              </a:solidFill>
              <a:latin typeface="Monaco" charset="0"/>
            </a:endParaRPr>
          </a:p>
        </p:txBody>
      </p:sp>
      <p:sp>
        <p:nvSpPr>
          <p:cNvPr id="177156" name="Rectangle 4"/>
          <p:cNvSpPr>
            <a:spLocks noChangeArrowheads="1"/>
          </p:cNvSpPr>
          <p:nvPr/>
        </p:nvSpPr>
        <p:spPr bwMode="auto">
          <a:xfrm>
            <a:off x="5867400" y="3352800"/>
            <a:ext cx="2935288" cy="584200"/>
          </a:xfrm>
          <a:prstGeom prst="rect">
            <a:avLst/>
          </a:prstGeom>
          <a:noFill/>
          <a:ln w="158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lvl="1">
              <a:spcBef>
                <a:spcPct val="20000"/>
              </a:spcBef>
              <a:buClr>
                <a:schemeClr val="accent2"/>
              </a:buClr>
              <a:buFont typeface="Wingdings" charset="0"/>
              <a:buNone/>
            </a:pPr>
            <a:r>
              <a:rPr lang="en-US" sz="1000">
                <a:latin typeface="Monaco" charset="0"/>
              </a:rPr>
              <a:t>Should we pass by value, reference, or reference to const?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E24469BF-5B84-0B40-9D21-2705C836D38D}" type="slidenum">
              <a:rPr lang="en-US"/>
              <a:pPr/>
              <a:t>3</a:t>
            </a:fld>
            <a:endParaRPr lang="en-US"/>
          </a:p>
        </p:txBody>
      </p:sp>
      <p:sp>
        <p:nvSpPr>
          <p:cNvPr id="179202" name="Rectangle 2"/>
          <p:cNvSpPr>
            <a:spLocks noGrp="1" noChangeArrowheads="1"/>
          </p:cNvSpPr>
          <p:nvPr>
            <p:ph type="title"/>
          </p:nvPr>
        </p:nvSpPr>
        <p:spPr/>
        <p:txBody>
          <a:bodyPr/>
          <a:lstStyle/>
          <a:p>
            <a:r>
              <a:rPr lang="en-US"/>
              <a:t>Review: String Streams</a:t>
            </a:r>
          </a:p>
        </p:txBody>
      </p:sp>
      <p:sp>
        <p:nvSpPr>
          <p:cNvPr id="179203" name="Rectangle 3"/>
          <p:cNvSpPr>
            <a:spLocks noGrp="1" noChangeArrowheads="1"/>
          </p:cNvSpPr>
          <p:nvPr>
            <p:ph type="body" idx="1"/>
          </p:nvPr>
        </p:nvSpPr>
        <p:spPr/>
        <p:txBody>
          <a:bodyPr/>
          <a:lstStyle/>
          <a:p>
            <a:pPr>
              <a:lnSpc>
                <a:spcPct val="90000"/>
              </a:lnSpc>
            </a:pPr>
            <a:r>
              <a:rPr lang="en-US"/>
              <a:t>A useful way to write your operator&lt;&lt; function is to use a string stream. This is just an ostream that stores its data in a string.</a:t>
            </a:r>
          </a:p>
          <a:p>
            <a:pPr lvl="1">
              <a:lnSpc>
                <a:spcPct val="90000"/>
              </a:lnSpc>
              <a:buFont typeface="Wingdings" charset="0"/>
              <a:buNone/>
            </a:pPr>
            <a:r>
              <a:rPr lang="en-US" sz="1200" b="1">
                <a:solidFill>
                  <a:srgbClr val="7F0055"/>
                </a:solidFill>
                <a:latin typeface="Monaco" charset="0"/>
              </a:rPr>
              <a:t>#include</a:t>
            </a:r>
            <a:r>
              <a:rPr lang="en-US" sz="1200">
                <a:solidFill>
                  <a:srgbClr val="000000"/>
                </a:solidFill>
                <a:latin typeface="Monaco" charset="0"/>
              </a:rPr>
              <a:t> </a:t>
            </a:r>
            <a:r>
              <a:rPr lang="en-US" sz="1200">
                <a:solidFill>
                  <a:srgbClr val="2A00FF"/>
                </a:solidFill>
                <a:latin typeface="Monaco" charset="0"/>
              </a:rPr>
              <a:t>&lt;sstream&gt;</a:t>
            </a:r>
            <a:endParaRPr lang="en-US" sz="1200">
              <a:latin typeface="Monaco" charset="0"/>
            </a:endParaRPr>
          </a:p>
          <a:p>
            <a:pPr lvl="1">
              <a:lnSpc>
                <a:spcPct val="90000"/>
              </a:lnSpc>
              <a:buFont typeface="Wingdings" charset="0"/>
              <a:buNone/>
            </a:pPr>
            <a:r>
              <a:rPr lang="en-US" sz="1200" b="1">
                <a:solidFill>
                  <a:srgbClr val="7F0055"/>
                </a:solidFill>
                <a:latin typeface="Monaco" charset="0"/>
              </a:rPr>
              <a:t>using</a:t>
            </a:r>
            <a:r>
              <a:rPr lang="en-US" sz="1200">
                <a:solidFill>
                  <a:srgbClr val="000000"/>
                </a:solidFill>
                <a:latin typeface="Monaco" charset="0"/>
              </a:rPr>
              <a:t> std::ostringstream;</a:t>
            </a:r>
            <a:endParaRPr lang="en-US" sz="1200">
              <a:latin typeface="Monaco" charset="0"/>
            </a:endParaRPr>
          </a:p>
          <a:p>
            <a:pPr lvl="1">
              <a:lnSpc>
                <a:spcPct val="90000"/>
              </a:lnSpc>
              <a:buFont typeface="Wingdings" charset="0"/>
              <a:buNone/>
            </a:pPr>
            <a:r>
              <a:rPr lang="en-US" sz="1200" b="1">
                <a:solidFill>
                  <a:srgbClr val="7F0055"/>
                </a:solidFill>
                <a:latin typeface="Monaco" charset="0"/>
              </a:rPr>
              <a:t>using</a:t>
            </a:r>
            <a:r>
              <a:rPr lang="en-US" sz="1200">
                <a:solidFill>
                  <a:srgbClr val="000000"/>
                </a:solidFill>
                <a:latin typeface="Monaco" charset="0"/>
              </a:rPr>
              <a:t> std::string;</a:t>
            </a:r>
            <a:endParaRPr lang="en-US">
              <a:latin typeface="Monaco" charset="0"/>
            </a:endParaRPr>
          </a:p>
          <a:p>
            <a:pPr lvl="1">
              <a:lnSpc>
                <a:spcPct val="90000"/>
              </a:lnSpc>
              <a:buFont typeface="Wingdings" charset="0"/>
              <a:buNone/>
            </a:pPr>
            <a:r>
              <a:rPr lang="en-US" sz="1200" b="1">
                <a:solidFill>
                  <a:srgbClr val="7F0055"/>
                </a:solidFill>
                <a:latin typeface="Monaco" charset="0"/>
              </a:rPr>
              <a:t>class</a:t>
            </a:r>
            <a:r>
              <a:rPr lang="en-US">
                <a:solidFill>
                  <a:srgbClr val="000000"/>
                </a:solidFill>
                <a:latin typeface="Monaco" charset="0"/>
              </a:rPr>
              <a:t> </a:t>
            </a:r>
            <a:r>
              <a:rPr lang="en-US" sz="1200">
                <a:solidFill>
                  <a:srgbClr val="005032"/>
                </a:solidFill>
                <a:latin typeface="Monaco" charset="0"/>
              </a:rPr>
              <a:t>Foo</a:t>
            </a:r>
            <a:endParaRPr lang="en-US" sz="1200">
              <a:latin typeface="Monaco" charset="0"/>
            </a:endParaRPr>
          </a:p>
          <a:p>
            <a:pPr lvl="1">
              <a:lnSpc>
                <a:spcPct val="90000"/>
              </a:lnSpc>
              <a:buFont typeface="Wingdings" charset="0"/>
              <a:buNone/>
            </a:pP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b="1">
                <a:solidFill>
                  <a:srgbClr val="7F0055"/>
                </a:solidFill>
                <a:latin typeface="Monaco" charset="0"/>
              </a:rPr>
              <a:t>public</a:t>
            </a: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r>
              <a:rPr lang="en-US" sz="1200">
                <a:solidFill>
                  <a:srgbClr val="005032"/>
                </a:solidFill>
                <a:latin typeface="Monaco" charset="0"/>
              </a:rPr>
              <a:t>string</a:t>
            </a:r>
            <a:r>
              <a:rPr lang="en-US" sz="1200">
                <a:solidFill>
                  <a:srgbClr val="000000"/>
                </a:solidFill>
                <a:latin typeface="Monaco" charset="0"/>
              </a:rPr>
              <a:t> </a:t>
            </a:r>
            <a:r>
              <a:rPr lang="en-US" sz="1200" b="1">
                <a:solidFill>
                  <a:srgbClr val="000000"/>
                </a:solidFill>
                <a:latin typeface="Monaco" charset="0"/>
              </a:rPr>
              <a:t>toString</a:t>
            </a:r>
            <a:r>
              <a:rPr lang="en-US" sz="1200">
                <a:solidFill>
                  <a:srgbClr val="000000"/>
                </a:solidFill>
                <a:latin typeface="Monaco" charset="0"/>
              </a:rPr>
              <a:t>() </a:t>
            </a:r>
            <a:r>
              <a:rPr lang="en-US" sz="1200" b="1">
                <a:solidFill>
                  <a:srgbClr val="7F0055"/>
                </a:solidFill>
                <a:latin typeface="Monaco" charset="0"/>
              </a:rPr>
              <a:t>const</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r>
              <a:rPr lang="en-US" sz="1200">
                <a:solidFill>
                  <a:srgbClr val="005032"/>
                </a:solidFill>
                <a:latin typeface="Monaco" charset="0"/>
              </a:rPr>
              <a:t>ostringstream</a:t>
            </a:r>
            <a:r>
              <a:rPr lang="en-US" sz="1200">
                <a:solidFill>
                  <a:srgbClr val="000000"/>
                </a:solidFill>
                <a:latin typeface="Monaco" charset="0"/>
              </a:rPr>
              <a:t> oss;</a:t>
            </a:r>
            <a:endParaRPr lang="en-US" sz="1200">
              <a:latin typeface="Monaco" charset="0"/>
            </a:endParaRPr>
          </a:p>
          <a:p>
            <a:pPr lvl="1">
              <a:lnSpc>
                <a:spcPct val="90000"/>
              </a:lnSpc>
              <a:buFont typeface="Wingdings" charset="0"/>
              <a:buNone/>
            </a:pPr>
            <a:r>
              <a:rPr lang="en-US" sz="1200">
                <a:solidFill>
                  <a:srgbClr val="000000"/>
                </a:solidFill>
                <a:latin typeface="Monaco" charset="0"/>
              </a:rPr>
              <a:t>   oss &lt;&lt; </a:t>
            </a:r>
            <a:r>
              <a:rPr lang="en-US" sz="1200">
                <a:solidFill>
                  <a:srgbClr val="0000C0"/>
                </a:solidFill>
                <a:latin typeface="Monaco" charset="0"/>
              </a:rPr>
              <a:t>_dat</a:t>
            </a: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r>
              <a:rPr lang="en-US" sz="1200" b="1">
                <a:solidFill>
                  <a:srgbClr val="7F0055"/>
                </a:solidFill>
                <a:latin typeface="Monaco" charset="0"/>
              </a:rPr>
              <a:t>return</a:t>
            </a:r>
            <a:r>
              <a:rPr lang="en-US" sz="1200">
                <a:solidFill>
                  <a:srgbClr val="000000"/>
                </a:solidFill>
                <a:latin typeface="Monaco" charset="0"/>
              </a:rPr>
              <a:t> oss.str();</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endParaRPr lang="en-US" sz="1200">
              <a:latin typeface="Monaco" charset="0"/>
            </a:endParaRPr>
          </a:p>
          <a:p>
            <a:pPr lvl="1">
              <a:lnSpc>
                <a:spcPct val="90000"/>
              </a:lnSpc>
              <a:buFont typeface="Wingdings" charset="0"/>
              <a:buNone/>
            </a:pPr>
            <a:r>
              <a:rPr lang="en-US" sz="1200" b="1">
                <a:solidFill>
                  <a:srgbClr val="7F0055"/>
                </a:solidFill>
                <a:latin typeface="Monaco" charset="0"/>
              </a:rPr>
              <a:t>private</a:t>
            </a: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a:solidFill>
                  <a:srgbClr val="000000"/>
                </a:solidFill>
                <a:latin typeface="Monaco" charset="0"/>
              </a:rPr>
              <a:t>   </a:t>
            </a:r>
            <a:r>
              <a:rPr lang="en-US" sz="1200" b="1">
                <a:solidFill>
                  <a:srgbClr val="7F0055"/>
                </a:solidFill>
                <a:latin typeface="Monaco" charset="0"/>
              </a:rPr>
              <a:t>int</a:t>
            </a:r>
            <a:r>
              <a:rPr lang="en-US" sz="1200">
                <a:solidFill>
                  <a:srgbClr val="000000"/>
                </a:solidFill>
                <a:latin typeface="Monaco" charset="0"/>
              </a:rPr>
              <a:t> </a:t>
            </a:r>
            <a:r>
              <a:rPr lang="en-US" sz="1200">
                <a:solidFill>
                  <a:srgbClr val="0000C0"/>
                </a:solidFill>
                <a:latin typeface="Monaco" charset="0"/>
              </a:rPr>
              <a:t>_dat</a:t>
            </a: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a:solidFill>
                  <a:srgbClr val="000000"/>
                </a:solidFill>
                <a:latin typeface="Monaco" charset="0"/>
              </a:rPr>
              <a:t>};</a:t>
            </a:r>
            <a:endParaRPr lang="en-US" sz="1200">
              <a:latin typeface="Monaco" charset="0"/>
            </a:endParaRPr>
          </a:p>
          <a:p>
            <a:pPr lvl="1">
              <a:lnSpc>
                <a:spcPct val="90000"/>
              </a:lnSpc>
              <a:buFont typeface="Wingdings" charset="0"/>
              <a:buNone/>
            </a:pPr>
            <a:endParaRPr lang="en-US" sz="1200">
              <a:latin typeface="Monaco" charset="0"/>
            </a:endParaRPr>
          </a:p>
          <a:p>
            <a:pPr lvl="1">
              <a:lnSpc>
                <a:spcPct val="90000"/>
              </a:lnSpc>
              <a:buFont typeface="Wingdings" charset="0"/>
              <a:buNone/>
            </a:pPr>
            <a:r>
              <a:rPr lang="en-US" sz="1200">
                <a:solidFill>
                  <a:srgbClr val="005032"/>
                </a:solidFill>
                <a:latin typeface="Monaco" charset="0"/>
              </a:rPr>
              <a:t>ostream</a:t>
            </a:r>
            <a:r>
              <a:rPr lang="en-US" sz="1200">
                <a:solidFill>
                  <a:srgbClr val="000000"/>
                </a:solidFill>
                <a:latin typeface="Monaco" charset="0"/>
              </a:rPr>
              <a:t> &amp; </a:t>
            </a:r>
            <a:r>
              <a:rPr lang="en-US" sz="1200" b="1">
                <a:solidFill>
                  <a:srgbClr val="000000"/>
                </a:solidFill>
                <a:latin typeface="Monaco" charset="0"/>
              </a:rPr>
              <a:t>operator&lt;&lt;</a:t>
            </a:r>
            <a:r>
              <a:rPr lang="en-US" sz="1200">
                <a:solidFill>
                  <a:srgbClr val="000000"/>
                </a:solidFill>
                <a:latin typeface="Monaco" charset="0"/>
              </a:rPr>
              <a:t>(</a:t>
            </a:r>
            <a:r>
              <a:rPr lang="en-US" sz="1200">
                <a:solidFill>
                  <a:srgbClr val="005032"/>
                </a:solidFill>
                <a:latin typeface="Monaco" charset="0"/>
              </a:rPr>
              <a:t>ostream</a:t>
            </a:r>
            <a:r>
              <a:rPr lang="en-US" sz="1200">
                <a:solidFill>
                  <a:srgbClr val="000000"/>
                </a:solidFill>
                <a:latin typeface="Monaco" charset="0"/>
              </a:rPr>
              <a:t> &amp;os, </a:t>
            </a:r>
            <a:r>
              <a:rPr lang="en-US" sz="1200" b="1">
                <a:solidFill>
                  <a:srgbClr val="7F0055"/>
                </a:solidFill>
                <a:latin typeface="Monaco" charset="0"/>
              </a:rPr>
              <a:t>const</a:t>
            </a:r>
            <a:r>
              <a:rPr lang="en-US" sz="1200">
                <a:solidFill>
                  <a:srgbClr val="000000"/>
                </a:solidFill>
                <a:latin typeface="Monaco" charset="0"/>
              </a:rPr>
              <a:t> </a:t>
            </a:r>
            <a:r>
              <a:rPr lang="en-US" sz="1200">
                <a:solidFill>
                  <a:srgbClr val="005032"/>
                </a:solidFill>
                <a:latin typeface="Monaco" charset="0"/>
              </a:rPr>
              <a:t>Foo</a:t>
            </a:r>
            <a:r>
              <a:rPr lang="en-US" sz="1200">
                <a:solidFill>
                  <a:srgbClr val="000000"/>
                </a:solidFill>
                <a:latin typeface="Monaco" charset="0"/>
              </a:rPr>
              <a:t> &amp;rhs)</a:t>
            </a:r>
            <a:endParaRPr lang="en-US" sz="1200">
              <a:latin typeface="Monaco" charset="0"/>
            </a:endParaRPr>
          </a:p>
          <a:p>
            <a:pPr lvl="1">
              <a:lnSpc>
                <a:spcPct val="90000"/>
              </a:lnSpc>
              <a:buFont typeface="Wingdings" charset="0"/>
              <a:buNone/>
            </a:pPr>
            <a:r>
              <a:rPr lang="en-US" sz="1200">
                <a:solidFill>
                  <a:srgbClr val="000000"/>
                </a:solidFill>
                <a:latin typeface="Monaco" charset="0"/>
              </a:rPr>
              <a:t>{</a:t>
            </a:r>
            <a:endParaRPr lang="en-US" sz="1200">
              <a:latin typeface="Monaco" charset="0"/>
            </a:endParaRPr>
          </a:p>
          <a:p>
            <a:pPr lvl="1">
              <a:lnSpc>
                <a:spcPct val="90000"/>
              </a:lnSpc>
              <a:buFont typeface="Wingdings" charset="0"/>
              <a:buNone/>
            </a:pPr>
            <a:r>
              <a:rPr lang="en-US" sz="1200" b="1">
                <a:solidFill>
                  <a:srgbClr val="7F0055"/>
                </a:solidFill>
                <a:latin typeface="Monaco" charset="0"/>
              </a:rPr>
              <a:t>return</a:t>
            </a:r>
            <a:r>
              <a:rPr lang="en-US" sz="1200">
                <a:solidFill>
                  <a:srgbClr val="000000"/>
                </a:solidFill>
                <a:latin typeface="Monaco" charset="0"/>
              </a:rPr>
              <a:t> os &lt;&lt; rhs.toString();</a:t>
            </a:r>
            <a:endParaRPr lang="en-US" sz="1200">
              <a:latin typeface="Monaco" charset="0"/>
            </a:endParaRPr>
          </a:p>
          <a:p>
            <a:pPr lvl="1">
              <a:lnSpc>
                <a:spcPct val="90000"/>
              </a:lnSpc>
              <a:buFont typeface="Wingdings" charset="0"/>
              <a:buNone/>
            </a:pPr>
            <a:r>
              <a:rPr lang="en-US" sz="1200">
                <a:solidFill>
                  <a:srgbClr val="000000"/>
                </a:solidFill>
                <a:latin typeface="Monaco"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DF8EC8D6-E897-3640-A086-804B87F3E9E5}" type="slidenum">
              <a:rPr lang="en-US"/>
              <a:pPr/>
              <a:t>4</a:t>
            </a:fld>
            <a:endParaRPr lang="en-US"/>
          </a:p>
        </p:txBody>
      </p:sp>
      <p:sp>
        <p:nvSpPr>
          <p:cNvPr id="180226" name="Rectangle 2"/>
          <p:cNvSpPr>
            <a:spLocks noGrp="1" noChangeArrowheads="1"/>
          </p:cNvSpPr>
          <p:nvPr>
            <p:ph type="title"/>
          </p:nvPr>
        </p:nvSpPr>
        <p:spPr/>
        <p:txBody>
          <a:bodyPr/>
          <a:lstStyle/>
          <a:p>
            <a:r>
              <a:rPr lang="en-US"/>
              <a:t>Using overloaded operators to define other overloaded operators.</a:t>
            </a:r>
          </a:p>
        </p:txBody>
      </p:sp>
      <p:sp>
        <p:nvSpPr>
          <p:cNvPr id="180227" name="Rectangle 3"/>
          <p:cNvSpPr>
            <a:spLocks noGrp="1" noChangeArrowheads="1"/>
          </p:cNvSpPr>
          <p:nvPr>
            <p:ph type="body" idx="1"/>
          </p:nvPr>
        </p:nvSpPr>
        <p:spPr/>
        <p:txBody>
          <a:bodyPr/>
          <a:lstStyle/>
          <a:p>
            <a:r>
              <a:rPr lang="en-US" dirty="0"/>
              <a:t>It is almost always possible to just write operator== and operator&lt;, then use these to define the !=, &gt;, &lt;=, and &gt;= operators.</a:t>
            </a:r>
          </a:p>
          <a:p>
            <a:r>
              <a:rPr lang="en-US" dirty="0"/>
              <a:t>Also, it</a:t>
            </a:r>
            <a:r>
              <a:rPr lang="ja-JP" altLang="en-US" dirty="0">
                <a:latin typeface="Arial"/>
              </a:rPr>
              <a:t>’</a:t>
            </a:r>
            <a:r>
              <a:rPr lang="en-US" dirty="0"/>
              <a:t>s usually possible to use += to define +, similarly for all the other binary arithmetic operators</a:t>
            </a:r>
            <a:r>
              <a:rPr lang="en-US" dirty="0" smtClean="0"/>
              <a:t>. (Sometimes it’s easier to write + and use that to define +=.)</a:t>
            </a:r>
            <a:endParaRPr lang="en-US" dirty="0"/>
          </a:p>
          <a:p>
            <a:r>
              <a:rPr lang="en-US" dirty="0"/>
              <a:t>See the Rational class for example code </a:t>
            </a:r>
            <a:r>
              <a:rPr lang="en-US" dirty="0" smtClean="0"/>
              <a:t>for </a:t>
            </a:r>
            <a:r>
              <a:rPr lang="en-US" dirty="0"/>
              <a:t>these</a:t>
            </a:r>
            <a:r>
              <a:rPr lang="en-US" dirty="0" smtClean="0"/>
              <a:t>. I call such functions “canonical.” With such functions you can copy and paste the code changing only the class name! (That is, if you write *= for some class, then you can copy my code from the Rational class for *, change Rational to your class name, and your operator* will be done!)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E34F376E-F004-DC45-A046-94143D0B5BA9}" type="slidenum">
              <a:rPr lang="en-US"/>
              <a:pPr/>
              <a:t>5</a:t>
            </a:fld>
            <a:endParaRPr lang="en-US"/>
          </a:p>
        </p:txBody>
      </p:sp>
      <p:sp>
        <p:nvSpPr>
          <p:cNvPr id="189442" name="Rectangle 2"/>
          <p:cNvSpPr>
            <a:spLocks noGrp="1" noChangeArrowheads="1"/>
          </p:cNvSpPr>
          <p:nvPr>
            <p:ph type="title"/>
          </p:nvPr>
        </p:nvSpPr>
        <p:spPr/>
        <p:txBody>
          <a:bodyPr/>
          <a:lstStyle/>
          <a:p>
            <a:r>
              <a:rPr lang="en-US"/>
              <a:t>Resource Allocation Is Initialization</a:t>
            </a:r>
          </a:p>
        </p:txBody>
      </p:sp>
      <p:sp>
        <p:nvSpPr>
          <p:cNvPr id="189443" name="Rectangle 3"/>
          <p:cNvSpPr>
            <a:spLocks noGrp="1" noChangeArrowheads="1"/>
          </p:cNvSpPr>
          <p:nvPr>
            <p:ph type="body" idx="1"/>
          </p:nvPr>
        </p:nvSpPr>
        <p:spPr/>
        <p:txBody>
          <a:bodyPr/>
          <a:lstStyle/>
          <a:p>
            <a:r>
              <a:rPr lang="en-US"/>
              <a:t>We can use a C++ class to handle the details of acquiring a resource and releasing it when we</a:t>
            </a:r>
            <a:r>
              <a:rPr lang="ja-JP" altLang="en-US">
                <a:latin typeface="Arial"/>
              </a:rPr>
              <a:t>’</a:t>
            </a:r>
            <a:r>
              <a:rPr lang="en-US"/>
              <a:t>re done.</a:t>
            </a:r>
          </a:p>
          <a:p>
            <a:r>
              <a:rPr lang="en-US"/>
              <a:t>This is called RAII (which is not necessarily a great name…)</a:t>
            </a:r>
          </a:p>
          <a:p>
            <a:pPr lvl="1"/>
            <a:r>
              <a:rPr lang="en-US"/>
              <a:t>Sometimes the resource is passed in to the constructor, and the object is just in charge of releasing it.</a:t>
            </a:r>
          </a:p>
          <a:p>
            <a:r>
              <a:rPr lang="en-US"/>
              <a:t>The most common example is when using dynamic memory.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902CEC67-6F6D-D24F-A83B-6F0BA7982DD6}" type="slidenum">
              <a:rPr lang="en-US"/>
              <a:pPr/>
              <a:t>6</a:t>
            </a:fld>
            <a:endParaRPr lang="en-US"/>
          </a:p>
        </p:txBody>
      </p:sp>
      <p:sp>
        <p:nvSpPr>
          <p:cNvPr id="190466" name="Rectangle 2"/>
          <p:cNvSpPr>
            <a:spLocks noGrp="1" noChangeArrowheads="1"/>
          </p:cNvSpPr>
          <p:nvPr>
            <p:ph type="title"/>
          </p:nvPr>
        </p:nvSpPr>
        <p:spPr/>
        <p:txBody>
          <a:bodyPr/>
          <a:lstStyle/>
          <a:p>
            <a:r>
              <a:rPr lang="en-US"/>
              <a:t>Review: Dynamic allocation</a:t>
            </a:r>
          </a:p>
        </p:txBody>
      </p:sp>
      <p:sp>
        <p:nvSpPr>
          <p:cNvPr id="190467" name="Rectangle 3"/>
          <p:cNvSpPr>
            <a:spLocks noGrp="1" noChangeArrowheads="1"/>
          </p:cNvSpPr>
          <p:nvPr>
            <p:ph type="body" idx="1"/>
          </p:nvPr>
        </p:nvSpPr>
        <p:spPr/>
        <p:txBody>
          <a:bodyPr/>
          <a:lstStyle/>
          <a:p>
            <a:r>
              <a:rPr lang="en-US"/>
              <a:t>To get memory from the operating system, you call </a:t>
            </a:r>
            <a:r>
              <a:rPr lang="en-US" i="1"/>
              <a:t>new</a:t>
            </a:r>
            <a:r>
              <a:rPr lang="en-US"/>
              <a:t> to get a pointer, use the space, then call </a:t>
            </a:r>
            <a:r>
              <a:rPr lang="en-US" i="1"/>
              <a:t>delete</a:t>
            </a:r>
            <a:r>
              <a:rPr lang="en-US"/>
              <a:t> to give up the space.</a:t>
            </a:r>
          </a:p>
          <a:p>
            <a:pPr lvl="1">
              <a:buFont typeface="Wingdings" charset="0"/>
              <a:buNone/>
            </a:pPr>
            <a:r>
              <a:rPr lang="en-US" b="1">
                <a:solidFill>
                  <a:srgbClr val="7F0055"/>
                </a:solidFill>
                <a:latin typeface="Monaco" charset="0"/>
              </a:rPr>
              <a:t>int</a:t>
            </a:r>
            <a:r>
              <a:rPr lang="en-US">
                <a:solidFill>
                  <a:srgbClr val="000000"/>
                </a:solidFill>
                <a:latin typeface="Monaco" charset="0"/>
              </a:rPr>
              <a:t> *intptr;</a:t>
            </a:r>
            <a:endParaRPr lang="en-US">
              <a:latin typeface="Monaco" charset="0"/>
            </a:endParaRPr>
          </a:p>
          <a:p>
            <a:pPr lvl="1">
              <a:buFont typeface="Wingdings" charset="0"/>
              <a:buNone/>
            </a:pPr>
            <a:r>
              <a:rPr lang="en-US" b="1">
                <a:solidFill>
                  <a:srgbClr val="7F0055"/>
                </a:solidFill>
                <a:latin typeface="Monaco" charset="0"/>
              </a:rPr>
              <a:t>int</a:t>
            </a:r>
            <a:r>
              <a:rPr lang="en-US">
                <a:solidFill>
                  <a:srgbClr val="000000"/>
                </a:solidFill>
                <a:latin typeface="Monaco" charset="0"/>
              </a:rPr>
              <a:t> *arrayptr;</a:t>
            </a:r>
            <a:endParaRPr lang="en-US">
              <a:latin typeface="Monaco" charset="0"/>
            </a:endParaRPr>
          </a:p>
          <a:p>
            <a:pPr lvl="1">
              <a:buFont typeface="Wingdings" charset="0"/>
              <a:buNone/>
            </a:pPr>
            <a:endParaRPr lang="en-US">
              <a:latin typeface="Monaco" charset="0"/>
            </a:endParaRPr>
          </a:p>
          <a:p>
            <a:pPr lvl="1">
              <a:buFont typeface="Wingdings" charset="0"/>
              <a:buNone/>
            </a:pPr>
            <a:r>
              <a:rPr lang="en-US">
                <a:solidFill>
                  <a:srgbClr val="000000"/>
                </a:solidFill>
                <a:latin typeface="Monaco" charset="0"/>
              </a:rPr>
              <a:t>intptr = </a:t>
            </a:r>
            <a:r>
              <a:rPr lang="en-US" b="1">
                <a:solidFill>
                  <a:srgbClr val="7F0055"/>
                </a:solidFill>
                <a:latin typeface="Monaco" charset="0"/>
              </a:rPr>
              <a:t>new</a:t>
            </a:r>
            <a:r>
              <a:rPr lang="en-US">
                <a:solidFill>
                  <a:srgbClr val="000000"/>
                </a:solidFill>
                <a:latin typeface="Monaco" charset="0"/>
              </a:rPr>
              <a:t> </a:t>
            </a:r>
            <a:r>
              <a:rPr lang="en-US" b="1">
                <a:solidFill>
                  <a:srgbClr val="7F0055"/>
                </a:solidFill>
                <a:latin typeface="Monaco" charset="0"/>
              </a:rPr>
              <a:t>int</a:t>
            </a:r>
            <a:r>
              <a:rPr lang="en-US">
                <a:solidFill>
                  <a:srgbClr val="000000"/>
                </a:solidFill>
                <a:latin typeface="Monaco" charset="0"/>
              </a:rPr>
              <a:t>;</a:t>
            </a:r>
            <a:endParaRPr lang="en-US">
              <a:latin typeface="Monaco" charset="0"/>
            </a:endParaRPr>
          </a:p>
          <a:p>
            <a:pPr lvl="1">
              <a:buFont typeface="Wingdings" charset="0"/>
              <a:buNone/>
            </a:pPr>
            <a:r>
              <a:rPr lang="en-US">
                <a:solidFill>
                  <a:srgbClr val="000000"/>
                </a:solidFill>
                <a:latin typeface="Monaco" charset="0"/>
              </a:rPr>
              <a:t>arrayptr = </a:t>
            </a:r>
            <a:r>
              <a:rPr lang="en-US" b="1">
                <a:solidFill>
                  <a:srgbClr val="7F0055"/>
                </a:solidFill>
                <a:latin typeface="Monaco" charset="0"/>
              </a:rPr>
              <a:t>new</a:t>
            </a:r>
            <a:r>
              <a:rPr lang="en-US">
                <a:solidFill>
                  <a:srgbClr val="000000"/>
                </a:solidFill>
                <a:latin typeface="Monaco" charset="0"/>
              </a:rPr>
              <a:t> </a:t>
            </a:r>
            <a:r>
              <a:rPr lang="en-US" b="1">
                <a:solidFill>
                  <a:srgbClr val="7F0055"/>
                </a:solidFill>
                <a:latin typeface="Monaco" charset="0"/>
              </a:rPr>
              <a:t>int</a:t>
            </a:r>
            <a:r>
              <a:rPr lang="en-US">
                <a:solidFill>
                  <a:srgbClr val="000000"/>
                </a:solidFill>
                <a:latin typeface="Monaco" charset="0"/>
              </a:rPr>
              <a:t>[20];</a:t>
            </a:r>
            <a:endParaRPr lang="en-US">
              <a:latin typeface="Monaco" charset="0"/>
            </a:endParaRPr>
          </a:p>
          <a:p>
            <a:pPr lvl="1">
              <a:buFont typeface="Wingdings" charset="0"/>
              <a:buNone/>
            </a:pPr>
            <a:endParaRPr lang="en-US">
              <a:latin typeface="Monaco" charset="0"/>
            </a:endParaRPr>
          </a:p>
          <a:p>
            <a:pPr lvl="1">
              <a:buFont typeface="Wingdings" charset="0"/>
              <a:buNone/>
            </a:pPr>
            <a:r>
              <a:rPr lang="en-US" b="1">
                <a:solidFill>
                  <a:srgbClr val="7F0055"/>
                </a:solidFill>
                <a:latin typeface="Monaco" charset="0"/>
              </a:rPr>
              <a:t>delete</a:t>
            </a:r>
            <a:r>
              <a:rPr lang="en-US">
                <a:solidFill>
                  <a:srgbClr val="000000"/>
                </a:solidFill>
                <a:latin typeface="Monaco" charset="0"/>
              </a:rPr>
              <a:t> intprt;</a:t>
            </a:r>
            <a:endParaRPr lang="en-US">
              <a:latin typeface="Monaco" charset="0"/>
            </a:endParaRPr>
          </a:p>
          <a:p>
            <a:pPr lvl="1">
              <a:buFont typeface="Wingdings" charset="0"/>
              <a:buNone/>
            </a:pPr>
            <a:r>
              <a:rPr lang="en-US" b="1">
                <a:solidFill>
                  <a:srgbClr val="7F0055"/>
                </a:solidFill>
                <a:latin typeface="Monaco" charset="0"/>
              </a:rPr>
              <a:t>delete</a:t>
            </a:r>
            <a:r>
              <a:rPr lang="en-US">
                <a:solidFill>
                  <a:srgbClr val="000000"/>
                </a:solidFill>
                <a:latin typeface="Monaco" charset="0"/>
              </a:rPr>
              <a:t> arrayptr [];</a:t>
            </a:r>
            <a:endParaRPr lang="en-US">
              <a:latin typeface="Monaco" charset="0"/>
            </a:endParaRPr>
          </a:p>
          <a:p>
            <a:r>
              <a:rPr lang="en-US"/>
              <a:t>You have to be careful to remember which form of new you used, to use the same form of delete.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376D31D1-1876-5A44-BBB8-18C205C80CEC}" type="slidenum">
              <a:rPr lang="en-US"/>
              <a:pPr/>
              <a:t>7</a:t>
            </a:fld>
            <a:endParaRPr lang="en-US"/>
          </a:p>
        </p:txBody>
      </p:sp>
      <p:sp>
        <p:nvSpPr>
          <p:cNvPr id="191490" name="Rectangle 2"/>
          <p:cNvSpPr>
            <a:spLocks noGrp="1" noChangeArrowheads="1"/>
          </p:cNvSpPr>
          <p:nvPr>
            <p:ph type="title"/>
          </p:nvPr>
        </p:nvSpPr>
        <p:spPr/>
        <p:txBody>
          <a:bodyPr/>
          <a:lstStyle/>
          <a:p>
            <a:r>
              <a:rPr lang="en-US"/>
              <a:t>Issues with dynamic memory (1/2)</a:t>
            </a:r>
            <a:br>
              <a:rPr lang="en-US"/>
            </a:br>
            <a:r>
              <a:rPr lang="en-US"/>
              <a:t>(Thanks to Dr. Lawlor for the catchy names)</a:t>
            </a:r>
          </a:p>
        </p:txBody>
      </p:sp>
      <p:sp>
        <p:nvSpPr>
          <p:cNvPr id="191491" name="Rectangle 3"/>
          <p:cNvSpPr>
            <a:spLocks noGrp="1" noChangeArrowheads="1"/>
          </p:cNvSpPr>
          <p:nvPr>
            <p:ph type="body" idx="1"/>
          </p:nvPr>
        </p:nvSpPr>
        <p:spPr/>
        <p:txBody>
          <a:bodyPr/>
          <a:lstStyle/>
          <a:p>
            <a:pPr>
              <a:lnSpc>
                <a:spcPct val="90000"/>
              </a:lnSpc>
            </a:pPr>
            <a:r>
              <a:rPr lang="en-US" sz="1800" dirty="0"/>
              <a:t>Unfortunately, there are a bunch of things you </a:t>
            </a:r>
            <a:r>
              <a:rPr lang="en-US" sz="1800" b="1" dirty="0"/>
              <a:t>MUST</a:t>
            </a:r>
            <a:r>
              <a:rPr lang="en-US" sz="1800" dirty="0"/>
              <a:t> do with </a:t>
            </a:r>
            <a:r>
              <a:rPr lang="en-US" sz="1800" b="1" dirty="0"/>
              <a:t>dynamic allocations,</a:t>
            </a:r>
            <a:r>
              <a:rPr lang="en-US" sz="1800" dirty="0"/>
              <a:t> and the compiler often can't detect problems with any of these!</a:t>
            </a:r>
            <a:endParaRPr lang="en-US" sz="1600" dirty="0"/>
          </a:p>
          <a:p>
            <a:pPr lvl="1">
              <a:lnSpc>
                <a:spcPct val="90000"/>
              </a:lnSpc>
            </a:pPr>
            <a:r>
              <a:rPr lang="en-US" sz="1600" dirty="0"/>
              <a:t>Setup: You MUST initialize your pointers before using them.</a:t>
            </a:r>
          </a:p>
          <a:p>
            <a:pPr lvl="2">
              <a:lnSpc>
                <a:spcPct val="90000"/>
              </a:lnSpc>
            </a:pPr>
            <a:r>
              <a:rPr lang="en-US" sz="1400" dirty="0"/>
              <a:t>Luckily, the compiler can usually warn you about uninitialized pointers, and uninitialized pointers usually crash immediately.</a:t>
            </a:r>
          </a:p>
          <a:p>
            <a:pPr lvl="1">
              <a:lnSpc>
                <a:spcPct val="90000"/>
              </a:lnSpc>
            </a:pPr>
            <a:r>
              <a:rPr lang="en-US" sz="1600" dirty="0"/>
              <a:t>Embezzlement: You MUST access your pointers within the array bounds.</a:t>
            </a:r>
          </a:p>
          <a:p>
            <a:pPr lvl="2">
              <a:lnSpc>
                <a:spcPct val="90000"/>
              </a:lnSpc>
            </a:pPr>
            <a:r>
              <a:rPr lang="en-US" sz="1400" dirty="0"/>
              <a:t>If you asked for [10] elements, just reading from [13] might cause you to crash, or you might read garbage.  Writing is even worse — if you don't crash, you'll overwrite some other part of the program, which will then crash at some unknown later date.</a:t>
            </a:r>
            <a:endParaRPr lang="en-US" sz="1200" dirty="0"/>
          </a:p>
          <a:p>
            <a:pPr lvl="1">
              <a:lnSpc>
                <a:spcPct val="90000"/>
              </a:lnSpc>
            </a:pPr>
            <a:r>
              <a:rPr lang="en-US" sz="1600" dirty="0"/>
              <a:t>Amnesia: You MUST remember to call delete.</a:t>
            </a:r>
          </a:p>
          <a:p>
            <a:pPr lvl="2">
              <a:lnSpc>
                <a:spcPct val="90000"/>
              </a:lnSpc>
            </a:pPr>
            <a:r>
              <a:rPr lang="en-US" sz="1400" dirty="0"/>
              <a:t>If you don't call delete, memory marked as being in use will build up in your program (a "memory leak"), until the machine runs out of memory or your program exits. </a:t>
            </a:r>
          </a:p>
          <a:p>
            <a:pPr algn="ctr">
              <a:lnSpc>
                <a:spcPct val="90000"/>
              </a:lnSpc>
            </a:pPr>
            <a:endParaRPr lang="en-US" sz="1800" dirty="0"/>
          </a:p>
          <a:p>
            <a:pPr lvl="1">
              <a:lnSpc>
                <a:spcPct val="90000"/>
              </a:lnSpc>
            </a:pPr>
            <a:endParaRPr lang="en-US" sz="1400" dirty="0"/>
          </a:p>
          <a:p>
            <a:pPr lvl="1">
              <a:lnSpc>
                <a:spcPct val="90000"/>
              </a:lnSpc>
            </a:pPr>
            <a:endParaRPr lang="en-US" sz="1400" dirty="0"/>
          </a:p>
          <a:p>
            <a:pPr>
              <a:lnSpc>
                <a:spcPct val="90000"/>
              </a:lnSpc>
            </a:pPr>
            <a:endParaRPr lang="en-US" sz="1600" dirty="0"/>
          </a:p>
          <a:p>
            <a:pPr>
              <a:lnSpc>
                <a:spcPct val="90000"/>
              </a:lnSpc>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4E2EFEA3-5AAC-3140-985E-BA146090A7CB}" type="slidenum">
              <a:rPr lang="en-US"/>
              <a:pPr/>
              <a:t>8</a:t>
            </a:fld>
            <a:endParaRPr lang="en-US"/>
          </a:p>
        </p:txBody>
      </p:sp>
      <p:sp>
        <p:nvSpPr>
          <p:cNvPr id="192514" name="Rectangle 2"/>
          <p:cNvSpPr>
            <a:spLocks noGrp="1" noChangeArrowheads="1"/>
          </p:cNvSpPr>
          <p:nvPr>
            <p:ph type="title"/>
          </p:nvPr>
        </p:nvSpPr>
        <p:spPr/>
        <p:txBody>
          <a:bodyPr/>
          <a:lstStyle/>
          <a:p>
            <a:r>
              <a:rPr lang="en-US"/>
              <a:t>Issues with dynamic memory (2/2)</a:t>
            </a:r>
            <a:br>
              <a:rPr lang="en-US"/>
            </a:br>
            <a:r>
              <a:rPr lang="en-US"/>
              <a:t>(Thanks to Dr. Lawlor for the catchy names)</a:t>
            </a:r>
            <a:endParaRPr lang="en-US" sz="2400"/>
          </a:p>
        </p:txBody>
      </p:sp>
      <p:sp>
        <p:nvSpPr>
          <p:cNvPr id="192515" name="Rectangle 3"/>
          <p:cNvSpPr>
            <a:spLocks noGrp="1" noChangeArrowheads="1"/>
          </p:cNvSpPr>
          <p:nvPr>
            <p:ph type="body" idx="1"/>
          </p:nvPr>
        </p:nvSpPr>
        <p:spPr/>
        <p:txBody>
          <a:bodyPr/>
          <a:lstStyle/>
          <a:p>
            <a:r>
              <a:rPr lang="en-US" sz="1800" dirty="0"/>
              <a:t>(things you have to be careful about with dynamic memory, cont.)</a:t>
            </a:r>
            <a:endParaRPr lang="en-US" dirty="0"/>
          </a:p>
          <a:p>
            <a:pPr lvl="1"/>
            <a:r>
              <a:rPr lang="en-US" b="1" dirty="0" err="1"/>
              <a:t>Doppleganger</a:t>
            </a:r>
            <a:r>
              <a:rPr lang="en-US" b="1" dirty="0"/>
              <a:t>:</a:t>
            </a:r>
            <a:r>
              <a:rPr lang="en-US" dirty="0"/>
              <a:t> You MUST call the correct version of delete: "delete[]" for arrays, and plain "delete" for individual pointers. </a:t>
            </a:r>
          </a:p>
          <a:p>
            <a:pPr lvl="2"/>
            <a:r>
              <a:rPr lang="en-US" dirty="0"/>
              <a:t>Unfortunately, the compiler doesn't detect when you use the wrong delete; it just silently screws up memory so your program crashes sometime in the distant future.</a:t>
            </a:r>
            <a:endParaRPr lang="en-US" sz="1400" dirty="0"/>
          </a:p>
          <a:p>
            <a:pPr lvl="1">
              <a:lnSpc>
                <a:spcPct val="90000"/>
              </a:lnSpc>
            </a:pPr>
            <a:r>
              <a:rPr lang="en-US" b="1" dirty="0"/>
              <a:t>Overkill:</a:t>
            </a:r>
            <a:r>
              <a:rPr lang="en-US" dirty="0"/>
              <a:t> You MUST not call delete more than once on the same pointer.</a:t>
            </a:r>
          </a:p>
          <a:p>
            <a:pPr lvl="2">
              <a:lnSpc>
                <a:spcPct val="90000"/>
              </a:lnSpc>
            </a:pPr>
            <a:r>
              <a:rPr lang="en-US" dirty="0"/>
              <a:t>You can protect against this by zeroing out your pointers after deleting them (like "</a:t>
            </a:r>
            <a:r>
              <a:rPr lang="en-US" dirty="0">
                <a:latin typeface="Courier New" charset="0"/>
              </a:rPr>
              <a:t>delete[] </a:t>
            </a:r>
            <a:r>
              <a:rPr lang="en-US" dirty="0" err="1">
                <a:latin typeface="Courier New" charset="0"/>
              </a:rPr>
              <a:t>someptr</a:t>
            </a:r>
            <a:r>
              <a:rPr lang="en-US" dirty="0">
                <a:latin typeface="Courier New" charset="0"/>
              </a:rPr>
              <a:t>; </a:t>
            </a:r>
            <a:r>
              <a:rPr lang="en-US" dirty="0" err="1">
                <a:latin typeface="Courier New" charset="0"/>
              </a:rPr>
              <a:t>someptr</a:t>
            </a:r>
            <a:r>
              <a:rPr lang="en-US" dirty="0">
                <a:latin typeface="Courier New" charset="0"/>
              </a:rPr>
              <a:t>=0;</a:t>
            </a:r>
            <a:r>
              <a:rPr lang="en-US" dirty="0"/>
              <a:t>").</a:t>
            </a:r>
          </a:p>
          <a:p>
            <a:pPr lvl="2">
              <a:lnSpc>
                <a:spcPct val="90000"/>
              </a:lnSpc>
            </a:pPr>
            <a:r>
              <a:rPr lang="en-US" dirty="0"/>
              <a:t>This "double delete bug" is actually common enough that some machines' "delete" has explicit code to check for it.  But it's really hard to detect if you allocate some space and delete it, then somebody else allocates the same space and you then delete their space!</a:t>
            </a:r>
            <a:endParaRPr lang="en-US" sz="1400" dirty="0"/>
          </a:p>
          <a:p>
            <a:pPr lvl="1">
              <a:lnSpc>
                <a:spcPct val="90000"/>
              </a:lnSpc>
            </a:pPr>
            <a:r>
              <a:rPr lang="en-US" b="1" dirty="0"/>
              <a:t>Zombies: </a:t>
            </a:r>
            <a:r>
              <a:rPr lang="en-US" dirty="0"/>
              <a:t>You MUST not access a pointer after you've deleted it.</a:t>
            </a:r>
          </a:p>
          <a:p>
            <a:pPr lvl="2">
              <a:lnSpc>
                <a:spcPct val="90000"/>
              </a:lnSpc>
            </a:pPr>
            <a:r>
              <a:rPr lang="en-US" dirty="0"/>
              <a:t>Unfortunately, these "living dead" pointers usually work, and some of your data is often still there, but of course that space could be reused by anybody else at any time, resulting in hideous weird crashes.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6D4FC888-4A3B-5245-8FD5-28FF5C9C40B1}" type="slidenum">
              <a:rPr lang="en-US"/>
              <a:pPr/>
              <a:t>9</a:t>
            </a:fld>
            <a:endParaRPr lang="en-US"/>
          </a:p>
        </p:txBody>
      </p:sp>
      <p:sp>
        <p:nvSpPr>
          <p:cNvPr id="193538" name="Rectangle 2"/>
          <p:cNvSpPr>
            <a:spLocks noGrp="1" noChangeArrowheads="1"/>
          </p:cNvSpPr>
          <p:nvPr>
            <p:ph type="title"/>
          </p:nvPr>
        </p:nvSpPr>
        <p:spPr/>
        <p:txBody>
          <a:bodyPr/>
          <a:lstStyle/>
          <a:p>
            <a:r>
              <a:rPr lang="en-US"/>
              <a:t>Smart Array classes</a:t>
            </a:r>
          </a:p>
        </p:txBody>
      </p:sp>
      <p:sp>
        <p:nvSpPr>
          <p:cNvPr id="193539" name="Rectangle 3"/>
          <p:cNvSpPr>
            <a:spLocks noGrp="1" noChangeArrowheads="1"/>
          </p:cNvSpPr>
          <p:nvPr>
            <p:ph type="body" idx="1"/>
          </p:nvPr>
        </p:nvSpPr>
        <p:spPr/>
        <p:txBody>
          <a:bodyPr/>
          <a:lstStyle/>
          <a:p>
            <a:r>
              <a:rPr lang="en-US"/>
              <a:t>We can build a class (using RAII) to handle all of these, by being careful.</a:t>
            </a:r>
          </a:p>
          <a:p>
            <a:r>
              <a:rPr lang="en-US"/>
              <a:t>See the Smart Array example code.</a:t>
            </a:r>
          </a:p>
        </p:txBody>
      </p:sp>
    </p:spTree>
  </p:cSld>
  <p:clrMapOvr>
    <a:masterClrMapping/>
  </p:clrMapOvr>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5761</TotalTime>
  <Words>1208</Words>
  <Application>Microsoft Macintosh PowerPoint</Application>
  <PresentationFormat>On-screen Show (4:3)</PresentationFormat>
  <Paragraphs>131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Courier New</vt:lpstr>
      <vt:lpstr>Monaco</vt:lpstr>
      <vt:lpstr>ＭＳ Ｐゴシック</vt:lpstr>
      <vt:lpstr>Times New Roman</vt:lpstr>
      <vt:lpstr>Verdana</vt:lpstr>
      <vt:lpstr>Wingdings</vt:lpstr>
      <vt:lpstr>Default Design</vt:lpstr>
      <vt:lpstr>RAII</vt:lpstr>
      <vt:lpstr>Review: Overloaded Operators</vt:lpstr>
      <vt:lpstr>Review: String Streams</vt:lpstr>
      <vt:lpstr>Using overloaded operators to define other overloaded operators.</vt:lpstr>
      <vt:lpstr>Resource Allocation Is Initialization</vt:lpstr>
      <vt:lpstr>Review: Dynamic allocation</vt:lpstr>
      <vt:lpstr>Issues with dynamic memory (1/2) (Thanks to Dr. Lawlor for the catchy names)</vt:lpstr>
      <vt:lpstr>Issues with dynamic memory (2/2) (Thanks to Dr. Lawlor for the catchy names)</vt:lpstr>
      <vt:lpstr>Smart Array classes</vt:lpstr>
      <vt:lpstr>The Big Three</vt:lpstr>
      <vt:lpstr>The assignment operator</vt:lpstr>
    </vt:vector>
  </TitlesOfParts>
  <Company>University of Alaska</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The Structure of a Package; Parameter Passing</dc:title>
  <dc:creator>Glenn G. Chappell</dc:creator>
  <cp:lastModifiedBy>Jim A Samson</cp:lastModifiedBy>
  <cp:revision>86</cp:revision>
  <cp:lastPrinted>2010-09-30T18:53:54Z</cp:lastPrinted>
  <dcterms:created xsi:type="dcterms:W3CDTF">2004-09-03T22:49:27Z</dcterms:created>
  <dcterms:modified xsi:type="dcterms:W3CDTF">2017-05-04T07:15:44Z</dcterms:modified>
</cp:coreProperties>
</file>