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6" r:id="rId2"/>
    <p:sldId id="298" r:id="rId3"/>
    <p:sldId id="297" r:id="rId4"/>
    <p:sldId id="304" r:id="rId5"/>
    <p:sldId id="299" r:id="rId6"/>
    <p:sldId id="300" r:id="rId7"/>
    <p:sldId id="301" r:id="rId8"/>
    <p:sldId id="302" r:id="rId9"/>
    <p:sldId id="303" r:id="rId10"/>
  </p:sldIdLst>
  <p:sldSz cx="9144000" cy="6858000" type="screen4x3"/>
  <p:notesSz cx="6858000" cy="9144000"/>
  <p:defaultTextStyle>
    <a:defPPr>
      <a:defRPr lang="en-US"/>
    </a:defPPr>
    <a:lvl1pPr algn="ctr" rtl="0" fontAlgn="base">
      <a:spcBef>
        <a:spcPct val="0"/>
      </a:spcBef>
      <a:spcAft>
        <a:spcPct val="0"/>
      </a:spcAft>
      <a:defRPr sz="2400" kern="1200">
        <a:solidFill>
          <a:srgbClr val="FF0000"/>
        </a:solidFill>
        <a:latin typeface="Verdana" charset="0"/>
        <a:ea typeface="ＭＳ Ｐゴシック" charset="0"/>
        <a:cs typeface="ＭＳ Ｐゴシック" charset="0"/>
      </a:defRPr>
    </a:lvl1pPr>
    <a:lvl2pPr marL="457200" algn="ctr" rtl="0" fontAlgn="base">
      <a:spcBef>
        <a:spcPct val="0"/>
      </a:spcBef>
      <a:spcAft>
        <a:spcPct val="0"/>
      </a:spcAft>
      <a:defRPr sz="2400" kern="1200">
        <a:solidFill>
          <a:srgbClr val="FF0000"/>
        </a:solidFill>
        <a:latin typeface="Verdana" charset="0"/>
        <a:ea typeface="ＭＳ Ｐゴシック" charset="0"/>
        <a:cs typeface="ＭＳ Ｐゴシック" charset="0"/>
      </a:defRPr>
    </a:lvl2pPr>
    <a:lvl3pPr marL="914400" algn="ctr" rtl="0" fontAlgn="base">
      <a:spcBef>
        <a:spcPct val="0"/>
      </a:spcBef>
      <a:spcAft>
        <a:spcPct val="0"/>
      </a:spcAft>
      <a:defRPr sz="2400" kern="1200">
        <a:solidFill>
          <a:srgbClr val="FF0000"/>
        </a:solidFill>
        <a:latin typeface="Verdana" charset="0"/>
        <a:ea typeface="ＭＳ Ｐゴシック" charset="0"/>
        <a:cs typeface="ＭＳ Ｐゴシック" charset="0"/>
      </a:defRPr>
    </a:lvl3pPr>
    <a:lvl4pPr marL="1371600" algn="ctr" rtl="0" fontAlgn="base">
      <a:spcBef>
        <a:spcPct val="0"/>
      </a:spcBef>
      <a:spcAft>
        <a:spcPct val="0"/>
      </a:spcAft>
      <a:defRPr sz="2400" kern="1200">
        <a:solidFill>
          <a:srgbClr val="FF0000"/>
        </a:solidFill>
        <a:latin typeface="Verdana" charset="0"/>
        <a:ea typeface="ＭＳ Ｐゴシック" charset="0"/>
        <a:cs typeface="ＭＳ Ｐゴシック" charset="0"/>
      </a:defRPr>
    </a:lvl4pPr>
    <a:lvl5pPr marL="1828800" algn="ctr" rtl="0" fontAlgn="base">
      <a:spcBef>
        <a:spcPct val="0"/>
      </a:spcBef>
      <a:spcAft>
        <a:spcPct val="0"/>
      </a:spcAft>
      <a:defRPr sz="2400" kern="1200">
        <a:solidFill>
          <a:srgbClr val="FF0000"/>
        </a:solidFill>
        <a:latin typeface="Verdana" charset="0"/>
        <a:ea typeface="ＭＳ Ｐゴシック" charset="0"/>
        <a:cs typeface="ＭＳ Ｐゴシック" charset="0"/>
      </a:defRPr>
    </a:lvl5pPr>
    <a:lvl6pPr marL="2286000" algn="l" defTabSz="457200" rtl="0" eaLnBrk="1" latinLnBrk="0" hangingPunct="1">
      <a:defRPr sz="2400" kern="1200">
        <a:solidFill>
          <a:srgbClr val="FF0000"/>
        </a:solidFill>
        <a:latin typeface="Verdana" charset="0"/>
        <a:ea typeface="ＭＳ Ｐゴシック" charset="0"/>
        <a:cs typeface="ＭＳ Ｐゴシック" charset="0"/>
      </a:defRPr>
    </a:lvl6pPr>
    <a:lvl7pPr marL="2743200" algn="l" defTabSz="457200" rtl="0" eaLnBrk="1" latinLnBrk="0" hangingPunct="1">
      <a:defRPr sz="2400" kern="1200">
        <a:solidFill>
          <a:srgbClr val="FF0000"/>
        </a:solidFill>
        <a:latin typeface="Verdana" charset="0"/>
        <a:ea typeface="ＭＳ Ｐゴシック" charset="0"/>
        <a:cs typeface="ＭＳ Ｐゴシック" charset="0"/>
      </a:defRPr>
    </a:lvl7pPr>
    <a:lvl8pPr marL="3200400" algn="l" defTabSz="457200" rtl="0" eaLnBrk="1" latinLnBrk="0" hangingPunct="1">
      <a:defRPr sz="2400" kern="1200">
        <a:solidFill>
          <a:srgbClr val="FF0000"/>
        </a:solidFill>
        <a:latin typeface="Verdana" charset="0"/>
        <a:ea typeface="ＭＳ Ｐゴシック" charset="0"/>
        <a:cs typeface="ＭＳ Ｐゴシック" charset="0"/>
      </a:defRPr>
    </a:lvl8pPr>
    <a:lvl9pPr marL="3657600" algn="l" defTabSz="457200" rtl="0" eaLnBrk="1" latinLnBrk="0" hangingPunct="1">
      <a:defRPr sz="2400" kern="1200">
        <a:solidFill>
          <a:srgbClr val="FF0000"/>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02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cs typeface="+mn-cs"/>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cs typeface="+mn-cs"/>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23C0C3CF-7D5A-3D47-A2B2-D8560529AA56}" type="slidenum">
              <a:rPr lang="en-US"/>
              <a:pPr>
                <a:defRPr/>
              </a:pPr>
              <a:t>‹#›</a:t>
            </a:fld>
            <a:endParaRPr lang="en-US"/>
          </a:p>
        </p:txBody>
      </p:sp>
    </p:spTree>
    <p:extLst>
      <p:ext uri="{BB962C8B-B14F-4D97-AF65-F5344CB8AC3E}">
        <p14:creationId xmlns:p14="http://schemas.microsoft.com/office/powerpoint/2010/main" val="3776777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cs typeface="+mn-cs"/>
              </a:defRPr>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cs typeface="+mn-cs"/>
              </a:defRPr>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9CE3AAB5-FE09-234A-ACEF-A60399A98045}" type="slidenum">
              <a:rPr lang="en-US"/>
              <a:pPr>
                <a:defRPr/>
              </a:pPr>
              <a:t>‹#›</a:t>
            </a:fld>
            <a:endParaRPr lang="en-US"/>
          </a:p>
        </p:txBody>
      </p:sp>
    </p:spTree>
    <p:extLst>
      <p:ext uri="{BB962C8B-B14F-4D97-AF65-F5344CB8AC3E}">
        <p14:creationId xmlns:p14="http://schemas.microsoft.com/office/powerpoint/2010/main" val="2716831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r>
              <a:rPr lang="en-US" smtClean="0"/>
              <a:t>13 Oct 2016</a:t>
            </a: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sv-SE" smtClean="0"/>
              <a:t>CS 202 Fall 2016</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C83DA472-AC76-314E-AC0D-A7C2F0ED8786}" type="slidenum">
              <a:rPr lang="en-US"/>
              <a:pPr>
                <a:defRPr/>
              </a:pPr>
              <a:t>‹#›</a:t>
            </a:fld>
            <a:endParaRPr lang="en-US"/>
          </a:p>
        </p:txBody>
      </p:sp>
    </p:spTree>
    <p:extLst>
      <p:ext uri="{BB962C8B-B14F-4D97-AF65-F5344CB8AC3E}">
        <p14:creationId xmlns:p14="http://schemas.microsoft.com/office/powerpoint/2010/main" val="412041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2BA7D6-D3BB-0E4D-836F-B8D012C34928}" type="slidenum">
              <a:rPr lang="en-US"/>
              <a:pPr>
                <a:defRPr/>
              </a:pPr>
              <a:t>‹#›</a:t>
            </a:fld>
            <a:endParaRPr lang="en-US"/>
          </a:p>
        </p:txBody>
      </p:sp>
    </p:spTree>
    <p:extLst>
      <p:ext uri="{BB962C8B-B14F-4D97-AF65-F5344CB8AC3E}">
        <p14:creationId xmlns:p14="http://schemas.microsoft.com/office/powerpoint/2010/main" val="140719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273ABD-CE48-9C41-B038-5AAE157A3CCF}" type="slidenum">
              <a:rPr lang="en-US"/>
              <a:pPr>
                <a:defRPr/>
              </a:pPr>
              <a:t>‹#›</a:t>
            </a:fld>
            <a:endParaRPr lang="en-US"/>
          </a:p>
        </p:txBody>
      </p:sp>
    </p:spTree>
    <p:extLst>
      <p:ext uri="{BB962C8B-B14F-4D97-AF65-F5344CB8AC3E}">
        <p14:creationId xmlns:p14="http://schemas.microsoft.com/office/powerpoint/2010/main" val="409424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9FA97D-9CCC-E144-806E-9F2AC0BEE0CE}" type="slidenum">
              <a:rPr lang="en-US"/>
              <a:pPr>
                <a:defRPr/>
              </a:pPr>
              <a:t>‹#›</a:t>
            </a:fld>
            <a:endParaRPr lang="en-US"/>
          </a:p>
        </p:txBody>
      </p:sp>
    </p:spTree>
    <p:extLst>
      <p:ext uri="{BB962C8B-B14F-4D97-AF65-F5344CB8AC3E}">
        <p14:creationId xmlns:p14="http://schemas.microsoft.com/office/powerpoint/2010/main" val="234209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30BDAD-BDB5-7147-A78A-740470D0DDF9}" type="slidenum">
              <a:rPr lang="en-US"/>
              <a:pPr>
                <a:defRPr/>
              </a:pPr>
              <a:t>‹#›</a:t>
            </a:fld>
            <a:endParaRPr lang="en-US"/>
          </a:p>
        </p:txBody>
      </p:sp>
    </p:spTree>
    <p:extLst>
      <p:ext uri="{BB962C8B-B14F-4D97-AF65-F5344CB8AC3E}">
        <p14:creationId xmlns:p14="http://schemas.microsoft.com/office/powerpoint/2010/main" val="1939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F394C8-8A1F-4A4E-A890-A67809D15059}" type="slidenum">
              <a:rPr lang="en-US"/>
              <a:pPr>
                <a:defRPr/>
              </a:pPr>
              <a:t>‹#›</a:t>
            </a:fld>
            <a:endParaRPr lang="en-US"/>
          </a:p>
        </p:txBody>
      </p:sp>
    </p:spTree>
    <p:extLst>
      <p:ext uri="{BB962C8B-B14F-4D97-AF65-F5344CB8AC3E}">
        <p14:creationId xmlns:p14="http://schemas.microsoft.com/office/powerpoint/2010/main" val="218381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F4587D-F1C4-5A4F-93F3-443984C01A66}" type="slidenum">
              <a:rPr lang="en-US"/>
              <a:pPr>
                <a:defRPr/>
              </a:pPr>
              <a:t>‹#›</a:t>
            </a:fld>
            <a:endParaRPr lang="en-US"/>
          </a:p>
        </p:txBody>
      </p:sp>
    </p:spTree>
    <p:extLst>
      <p:ext uri="{BB962C8B-B14F-4D97-AF65-F5344CB8AC3E}">
        <p14:creationId xmlns:p14="http://schemas.microsoft.com/office/powerpoint/2010/main" val="329130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FE3CDD6-24F9-5546-9942-D9C2360F2D0B}" type="slidenum">
              <a:rPr lang="en-US"/>
              <a:pPr>
                <a:defRPr/>
              </a:pPr>
              <a:t>‹#›</a:t>
            </a:fld>
            <a:endParaRPr lang="en-US"/>
          </a:p>
        </p:txBody>
      </p:sp>
    </p:spTree>
    <p:extLst>
      <p:ext uri="{BB962C8B-B14F-4D97-AF65-F5344CB8AC3E}">
        <p14:creationId xmlns:p14="http://schemas.microsoft.com/office/powerpoint/2010/main" val="280078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488F2CE-C520-9242-ABDA-1ADF0D36D237}" type="slidenum">
              <a:rPr lang="en-US"/>
              <a:pPr>
                <a:defRPr/>
              </a:pPr>
              <a:t>‹#›</a:t>
            </a:fld>
            <a:endParaRPr lang="en-US"/>
          </a:p>
        </p:txBody>
      </p:sp>
    </p:spTree>
    <p:extLst>
      <p:ext uri="{BB962C8B-B14F-4D97-AF65-F5344CB8AC3E}">
        <p14:creationId xmlns:p14="http://schemas.microsoft.com/office/powerpoint/2010/main" val="395211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0C7D20-FCF2-5940-A3E5-23FBD8C349A4}" type="slidenum">
              <a:rPr lang="en-US"/>
              <a:pPr>
                <a:defRPr/>
              </a:pPr>
              <a:t>‹#›</a:t>
            </a:fld>
            <a:endParaRPr lang="en-US"/>
          </a:p>
        </p:txBody>
      </p:sp>
    </p:spTree>
    <p:extLst>
      <p:ext uri="{BB962C8B-B14F-4D97-AF65-F5344CB8AC3E}">
        <p14:creationId xmlns:p14="http://schemas.microsoft.com/office/powerpoint/2010/main" val="60382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13 Oct 2016</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sv-SE" smtClean="0"/>
              <a:t>CS 202 Fall 2016</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5F9F02-D422-124D-A248-24794349E228}" type="slidenum">
              <a:rPr lang="en-US"/>
              <a:pPr>
                <a:defRPr/>
              </a:pPr>
              <a:t>‹#›</a:t>
            </a:fld>
            <a:endParaRPr lang="en-US"/>
          </a:p>
        </p:txBody>
      </p:sp>
    </p:spTree>
    <p:extLst>
      <p:ext uri="{BB962C8B-B14F-4D97-AF65-F5344CB8AC3E}">
        <p14:creationId xmlns:p14="http://schemas.microsoft.com/office/powerpoint/2010/main" val="12502781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solidFill>
                  <a:schemeClr val="tx1"/>
                </a:solidFill>
                <a:cs typeface="+mn-cs"/>
              </a:defRPr>
            </a:lvl1pPr>
          </a:lstStyle>
          <a:p>
            <a:pPr>
              <a:defRPr/>
            </a:pPr>
            <a:r>
              <a:rPr lang="en-US" smtClean="0"/>
              <a:t>13 Oct 2016</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chemeClr val="tx1"/>
                </a:solidFill>
                <a:cs typeface="+mn-cs"/>
              </a:defRPr>
            </a:lvl1pPr>
          </a:lstStyle>
          <a:p>
            <a:pPr>
              <a:defRPr/>
            </a:pPr>
            <a:r>
              <a:rPr lang="sv-SE" smtClean="0"/>
              <a:t>CS 202 Fall 2016</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chemeClr val="tx1"/>
                </a:solidFill>
                <a:cs typeface="+mn-cs"/>
              </a:defRPr>
            </a:lvl1pPr>
          </a:lstStyle>
          <a:p>
            <a:pPr>
              <a:defRPr/>
            </a:pPr>
            <a:fld id="{8F920465-1D30-064E-8015-AB1D4F37510F}" type="slidenum">
              <a:rPr lang="en-US"/>
              <a:pPr>
                <a:defRPr/>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p:txStyles>
    <p:titleStyle>
      <a:lvl1pPr algn="l" rtl="0" eaLnBrk="0" fontAlgn="base" hangingPunct="0">
        <a:spcBef>
          <a:spcPct val="0"/>
        </a:spcBef>
        <a:spcAft>
          <a:spcPct val="0"/>
        </a:spcAft>
        <a:defRPr sz="2000">
          <a:solidFill>
            <a:schemeClr val="tx2"/>
          </a:solidFill>
          <a:latin typeface="+mj-lt"/>
          <a:ea typeface="+mj-ea"/>
          <a:cs typeface="ＭＳ Ｐゴシック" charset="0"/>
        </a:defRPr>
      </a:lvl1pPr>
      <a:lvl2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2pPr>
      <a:lvl3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3pPr>
      <a:lvl4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4pPr>
      <a:lvl5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pPr eaLnBrk="1" hangingPunct="1">
              <a:defRPr/>
            </a:pPr>
            <a:r>
              <a:rPr lang="en-US" dirty="0" smtClean="0">
                <a:cs typeface="+mj-cs"/>
              </a:rPr>
              <a:t>Review </a:t>
            </a:r>
            <a:r>
              <a:rPr lang="en-US" dirty="0" smtClean="0">
                <a:cs typeface="+mj-cs"/>
              </a:rPr>
              <a:t>of RAII</a:t>
            </a:r>
            <a:br>
              <a:rPr lang="en-US" dirty="0" smtClean="0">
                <a:cs typeface="+mj-cs"/>
              </a:rPr>
            </a:br>
            <a:r>
              <a:rPr lang="en-US" dirty="0" smtClean="0">
                <a:cs typeface="+mj-cs"/>
              </a:rPr>
              <a:t>Review </a:t>
            </a:r>
            <a:r>
              <a:rPr lang="en-US" dirty="0" smtClean="0">
                <a:cs typeface="+mj-cs"/>
              </a:rPr>
              <a:t>for </a:t>
            </a:r>
            <a:r>
              <a:rPr lang="en-US" dirty="0" smtClean="0">
                <a:cs typeface="+mj-cs"/>
              </a:rPr>
              <a:t>Midterm Exam</a:t>
            </a:r>
          </a:p>
        </p:txBody>
      </p:sp>
      <p:sp>
        <p:nvSpPr>
          <p:cNvPr id="29699" name="Rectangle 3"/>
          <p:cNvSpPr>
            <a:spLocks noGrp="1" noChangeArrowheads="1"/>
          </p:cNvSpPr>
          <p:nvPr>
            <p:ph type="subTitle" idx="1"/>
          </p:nvPr>
        </p:nvSpPr>
        <p:spPr/>
        <p:txBody>
          <a:bodyPr/>
          <a:lstStyle/>
          <a:p>
            <a:pPr eaLnBrk="1" hangingPunct="1">
              <a:defRPr/>
            </a:pPr>
            <a:r>
              <a:rPr lang="en-US" dirty="0" smtClean="0">
                <a:cs typeface="+mn-cs"/>
              </a:rPr>
              <a:t>CS 202 Computer Science II</a:t>
            </a:r>
          </a:p>
          <a:p>
            <a:pPr eaLnBrk="1" hangingPunct="1">
              <a:defRPr/>
            </a:pPr>
            <a:endParaRPr lang="en-US" dirty="0" smtClean="0">
              <a:cs typeface="+mn-cs"/>
            </a:endParaRPr>
          </a:p>
          <a:p>
            <a:pPr eaLnBrk="1" hangingPunct="1">
              <a:defRPr/>
            </a:pPr>
            <a:r>
              <a:rPr lang="en-US" dirty="0" smtClean="0">
                <a:cs typeface="+mn-cs"/>
              </a:rPr>
              <a:t>Chris Hartman</a:t>
            </a:r>
          </a:p>
          <a:p>
            <a:pPr eaLnBrk="1" hangingPunct="1">
              <a:defRPr/>
            </a:pPr>
            <a:r>
              <a:rPr lang="en-US" sz="1600" dirty="0" smtClean="0">
                <a:cs typeface="+mn-cs"/>
              </a:rPr>
              <a:t>Department of Computer Science</a:t>
            </a:r>
          </a:p>
          <a:p>
            <a:pPr eaLnBrk="1" hangingPunct="1">
              <a:defRPr/>
            </a:pPr>
            <a:r>
              <a:rPr lang="en-US" sz="1600" dirty="0" smtClean="0">
                <a:cs typeface="+mn-cs"/>
              </a:rPr>
              <a:t>University of Alaska Fairbanks</a:t>
            </a:r>
          </a:p>
          <a:p>
            <a:pPr eaLnBrk="1" hangingPunct="1">
              <a:defRPr/>
            </a:pPr>
            <a:r>
              <a:rPr lang="en-US" sz="1600" b="1" dirty="0" err="1" smtClean="0">
                <a:latin typeface="Courier New" charset="0"/>
                <a:cs typeface="+mn-cs"/>
              </a:rPr>
              <a:t>cmhartman@alaska.edu</a:t>
            </a:r>
            <a:endParaRPr lang="en-US" sz="1600" dirty="0" smtClean="0">
              <a:cs typeface="+mn-cs"/>
            </a:endParaRPr>
          </a:p>
          <a:p>
            <a:pPr eaLnBrk="1" hangingPunct="1">
              <a:defRPr/>
            </a:pPr>
            <a:r>
              <a:rPr lang="en-US" sz="1600" dirty="0" smtClean="0">
                <a:cs typeface="+mn-cs"/>
              </a:rPr>
              <a:t>© </a:t>
            </a:r>
            <a:r>
              <a:rPr lang="en-US" sz="1600" dirty="0" smtClean="0">
                <a:cs typeface="+mn-cs"/>
              </a:rPr>
              <a:t>2017 </a:t>
            </a:r>
            <a:r>
              <a:rPr lang="en-US" dirty="0" smtClean="0">
                <a:cs typeface="+mn-cs"/>
              </a:rPr>
              <a:t>Chris Hartman</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13 Oct 2016</a:t>
            </a:r>
            <a:endParaRPr lang="en-US"/>
          </a:p>
        </p:txBody>
      </p:sp>
      <p:sp>
        <p:nvSpPr>
          <p:cNvPr id="5" name="Footer Placeholder 4"/>
          <p:cNvSpPr>
            <a:spLocks noGrp="1"/>
          </p:cNvSpPr>
          <p:nvPr>
            <p:ph type="ftr" sz="quarter" idx="11"/>
          </p:nvPr>
        </p:nvSpPr>
        <p:spPr/>
        <p:txBody>
          <a:bodyPr/>
          <a:lstStyle/>
          <a:p>
            <a:pPr>
              <a:defRPr/>
            </a:pPr>
            <a:r>
              <a:rPr lang="sv-SE" smtClean="0"/>
              <a:t>CS 202 Fall 2016</a:t>
            </a:r>
            <a:endParaRPr lang="en-US"/>
          </a:p>
        </p:txBody>
      </p:sp>
      <p:sp>
        <p:nvSpPr>
          <p:cNvPr id="6" name="Slide Number Placeholder 5"/>
          <p:cNvSpPr>
            <a:spLocks noGrp="1"/>
          </p:cNvSpPr>
          <p:nvPr>
            <p:ph type="sldNum" sz="quarter" idx="12"/>
          </p:nvPr>
        </p:nvSpPr>
        <p:spPr/>
        <p:txBody>
          <a:bodyPr/>
          <a:lstStyle/>
          <a:p>
            <a:pPr>
              <a:defRPr/>
            </a:pPr>
            <a:fld id="{082CBBFC-A692-2A43-AE52-0A740823FDDC}" type="slidenum">
              <a:rPr lang="en-US"/>
              <a:pPr>
                <a:defRPr/>
              </a:pPr>
              <a:t>2</a:t>
            </a:fld>
            <a:endParaRPr lang="en-US"/>
          </a:p>
        </p:txBody>
      </p:sp>
      <p:sp>
        <p:nvSpPr>
          <p:cNvPr id="216066" name="Rectangle 2"/>
          <p:cNvSpPr>
            <a:spLocks noGrp="1" noChangeArrowheads="1"/>
          </p:cNvSpPr>
          <p:nvPr>
            <p:ph type="title"/>
          </p:nvPr>
        </p:nvSpPr>
        <p:spPr/>
        <p:txBody>
          <a:bodyPr/>
          <a:lstStyle/>
          <a:p>
            <a:pPr eaLnBrk="1" hangingPunct="1">
              <a:defRPr/>
            </a:pPr>
            <a:r>
              <a:rPr lang="en-US" smtClean="0">
                <a:cs typeface="+mj-cs"/>
              </a:rPr>
              <a:t>Things to know for Midterm</a:t>
            </a:r>
          </a:p>
        </p:txBody>
      </p:sp>
      <p:sp>
        <p:nvSpPr>
          <p:cNvPr id="216067" name="Rectangle 3"/>
          <p:cNvSpPr>
            <a:spLocks noGrp="1" noChangeArrowheads="1"/>
          </p:cNvSpPr>
          <p:nvPr>
            <p:ph type="body" idx="1"/>
          </p:nvPr>
        </p:nvSpPr>
        <p:spPr/>
        <p:txBody>
          <a:bodyPr/>
          <a:lstStyle/>
          <a:p>
            <a:pPr eaLnBrk="1" hangingPunct="1">
              <a:lnSpc>
                <a:spcPct val="90000"/>
              </a:lnSpc>
              <a:defRPr/>
            </a:pPr>
            <a:r>
              <a:rPr lang="en-US" sz="1800" dirty="0" smtClean="0">
                <a:cs typeface="+mn-cs"/>
              </a:rPr>
              <a:t>Control structures (review from 201, should be easy)</a:t>
            </a:r>
          </a:p>
          <a:p>
            <a:pPr eaLnBrk="1" hangingPunct="1">
              <a:lnSpc>
                <a:spcPct val="90000"/>
              </a:lnSpc>
              <a:defRPr/>
            </a:pPr>
            <a:r>
              <a:rPr lang="en-US" sz="1800" dirty="0" smtClean="0">
                <a:cs typeface="+mn-cs"/>
              </a:rPr>
              <a:t>Passing parameters (when to use each method)</a:t>
            </a:r>
          </a:p>
          <a:p>
            <a:pPr lvl="1" eaLnBrk="1" hangingPunct="1">
              <a:lnSpc>
                <a:spcPct val="90000"/>
              </a:lnSpc>
              <a:defRPr/>
            </a:pPr>
            <a:r>
              <a:rPr lang="en-US" sz="1600" dirty="0" smtClean="0"/>
              <a:t>by value, by reference, by </a:t>
            </a:r>
            <a:r>
              <a:rPr lang="en-US" sz="1600" dirty="0" err="1" smtClean="0"/>
              <a:t>const</a:t>
            </a:r>
            <a:r>
              <a:rPr lang="en-US" sz="1600" dirty="0" smtClean="0"/>
              <a:t> reference</a:t>
            </a:r>
          </a:p>
          <a:p>
            <a:pPr eaLnBrk="1" hangingPunct="1">
              <a:lnSpc>
                <a:spcPct val="90000"/>
              </a:lnSpc>
              <a:defRPr/>
            </a:pPr>
            <a:r>
              <a:rPr lang="en-US" sz="1800" dirty="0" smtClean="0">
                <a:cs typeface="+mn-cs"/>
              </a:rPr>
              <a:t>Pointers and dynamic allocation</a:t>
            </a:r>
          </a:p>
          <a:p>
            <a:pPr lvl="1" eaLnBrk="1" hangingPunct="1">
              <a:lnSpc>
                <a:spcPct val="90000"/>
              </a:lnSpc>
              <a:defRPr/>
            </a:pPr>
            <a:r>
              <a:rPr lang="en-US" sz="1600" dirty="0" smtClean="0"/>
              <a:t>new, delete, Common errors (see pointer slides), Pictures</a:t>
            </a:r>
          </a:p>
          <a:p>
            <a:pPr eaLnBrk="1" hangingPunct="1">
              <a:lnSpc>
                <a:spcPct val="90000"/>
              </a:lnSpc>
              <a:defRPr/>
            </a:pPr>
            <a:r>
              <a:rPr lang="en-US" sz="1800" dirty="0" smtClean="0">
                <a:cs typeface="+mn-cs"/>
              </a:rPr>
              <a:t>Input and output streams</a:t>
            </a:r>
          </a:p>
          <a:p>
            <a:pPr lvl="1" eaLnBrk="1" hangingPunct="1">
              <a:lnSpc>
                <a:spcPct val="90000"/>
              </a:lnSpc>
              <a:defRPr/>
            </a:pPr>
            <a:r>
              <a:rPr lang="en-US" sz="1600" dirty="0" smtClean="0"/>
              <a:t>streams in general (always pass by reference!), file </a:t>
            </a:r>
            <a:r>
              <a:rPr lang="en-US" sz="1600" dirty="0" smtClean="0"/>
              <a:t>streams, string streams, </a:t>
            </a:r>
            <a:r>
              <a:rPr lang="en-US" sz="1600" dirty="0" err="1" smtClean="0"/>
              <a:t>cin</a:t>
            </a:r>
            <a:r>
              <a:rPr lang="en-US" sz="1600" dirty="0" smtClean="0"/>
              <a:t>, </a:t>
            </a:r>
            <a:r>
              <a:rPr lang="en-US" sz="1600" dirty="0" err="1" smtClean="0"/>
              <a:t>cout</a:t>
            </a:r>
            <a:r>
              <a:rPr lang="en-US" sz="1600" dirty="0" smtClean="0"/>
              <a:t>, binary </a:t>
            </a:r>
            <a:r>
              <a:rPr lang="en-US" sz="1600" dirty="0" smtClean="0"/>
              <a:t>files (for random access).</a:t>
            </a:r>
            <a:endParaRPr lang="en-US" sz="1600" dirty="0" smtClean="0"/>
          </a:p>
          <a:p>
            <a:pPr eaLnBrk="1" hangingPunct="1">
              <a:lnSpc>
                <a:spcPct val="90000"/>
              </a:lnSpc>
              <a:defRPr/>
            </a:pPr>
            <a:r>
              <a:rPr lang="en-US" sz="1800" dirty="0" smtClean="0">
                <a:cs typeface="+mn-cs"/>
              </a:rPr>
              <a:t>Classes</a:t>
            </a:r>
          </a:p>
          <a:p>
            <a:pPr lvl="1" eaLnBrk="1" hangingPunct="1">
              <a:lnSpc>
                <a:spcPct val="90000"/>
              </a:lnSpc>
              <a:defRPr/>
            </a:pPr>
            <a:r>
              <a:rPr lang="en-US" sz="1600" dirty="0" smtClean="0"/>
              <a:t>constructors, destructors, this, silently written functions, public, private, friend classes, friend functions</a:t>
            </a:r>
          </a:p>
          <a:p>
            <a:pPr eaLnBrk="1" hangingPunct="1">
              <a:lnSpc>
                <a:spcPct val="90000"/>
              </a:lnSpc>
              <a:defRPr/>
            </a:pPr>
            <a:r>
              <a:rPr lang="en-US" sz="1800" dirty="0" smtClean="0">
                <a:cs typeface="+mn-cs"/>
              </a:rPr>
              <a:t>Constructors</a:t>
            </a:r>
          </a:p>
          <a:p>
            <a:pPr lvl="1" eaLnBrk="1" hangingPunct="1">
              <a:lnSpc>
                <a:spcPct val="90000"/>
              </a:lnSpc>
              <a:defRPr/>
            </a:pPr>
            <a:r>
              <a:rPr lang="en-US" sz="1600" dirty="0" smtClean="0"/>
              <a:t>copy constructor, default constructor, constructors taking parameters</a:t>
            </a:r>
          </a:p>
          <a:p>
            <a:pPr eaLnBrk="1" hangingPunct="1">
              <a:lnSpc>
                <a:spcPct val="90000"/>
              </a:lnSpc>
              <a:defRPr/>
            </a:pPr>
            <a:r>
              <a:rPr lang="en-US" sz="1800" dirty="0" smtClean="0">
                <a:cs typeface="+mn-cs"/>
              </a:rPr>
              <a:t>Static</a:t>
            </a:r>
          </a:p>
          <a:p>
            <a:pPr lvl="1" eaLnBrk="1" hangingPunct="1">
              <a:lnSpc>
                <a:spcPct val="90000"/>
              </a:lnSpc>
              <a:defRPr/>
            </a:pPr>
            <a:r>
              <a:rPr lang="en-US" sz="1600" dirty="0" smtClean="0"/>
              <a:t>Different meanings for member function, member variable, global identifier, local identifier</a:t>
            </a:r>
          </a:p>
          <a:p>
            <a:pPr eaLnBrk="1" hangingPunct="1">
              <a:lnSpc>
                <a:spcPct val="90000"/>
              </a:lnSpc>
              <a:defRPr/>
            </a:pPr>
            <a:r>
              <a:rPr lang="en-US" sz="1800" dirty="0" smtClean="0">
                <a:cs typeface="+mn-cs"/>
              </a:rPr>
              <a:t>Overloaded operators</a:t>
            </a:r>
          </a:p>
          <a:p>
            <a:pPr eaLnBrk="1" hangingPunct="1">
              <a:lnSpc>
                <a:spcPct val="90000"/>
              </a:lnSpc>
              <a:defRPr/>
            </a:pPr>
            <a:r>
              <a:rPr lang="en-US" sz="1800" dirty="0" smtClean="0">
                <a:cs typeface="+mn-cs"/>
              </a:rPr>
              <a:t>RAII and the Law of the Big </a:t>
            </a:r>
            <a:r>
              <a:rPr lang="en-US" sz="1800" dirty="0" smtClean="0">
                <a:cs typeface="+mn-cs"/>
              </a:rPr>
              <a:t>Three</a:t>
            </a:r>
            <a:endParaRPr lang="en-US" sz="18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13 Oct 2016</a:t>
            </a:r>
            <a:endParaRPr lang="en-US"/>
          </a:p>
        </p:txBody>
      </p:sp>
      <p:sp>
        <p:nvSpPr>
          <p:cNvPr id="5" name="Footer Placeholder 4"/>
          <p:cNvSpPr>
            <a:spLocks noGrp="1"/>
          </p:cNvSpPr>
          <p:nvPr>
            <p:ph type="ftr" sz="quarter" idx="11"/>
          </p:nvPr>
        </p:nvSpPr>
        <p:spPr/>
        <p:txBody>
          <a:bodyPr/>
          <a:lstStyle/>
          <a:p>
            <a:pPr>
              <a:defRPr/>
            </a:pPr>
            <a:r>
              <a:rPr lang="sv-SE" smtClean="0"/>
              <a:t>CS 202 Fall 2016</a:t>
            </a:r>
            <a:endParaRPr lang="en-US"/>
          </a:p>
        </p:txBody>
      </p:sp>
      <p:sp>
        <p:nvSpPr>
          <p:cNvPr id="6" name="Slide Number Placeholder 5"/>
          <p:cNvSpPr>
            <a:spLocks noGrp="1"/>
          </p:cNvSpPr>
          <p:nvPr>
            <p:ph type="sldNum" sz="quarter" idx="12"/>
          </p:nvPr>
        </p:nvSpPr>
        <p:spPr/>
        <p:txBody>
          <a:bodyPr/>
          <a:lstStyle/>
          <a:p>
            <a:pPr>
              <a:defRPr/>
            </a:pPr>
            <a:fld id="{1FFDE59C-8A47-BA4B-8F58-990B255389B3}" type="slidenum">
              <a:rPr lang="en-US"/>
              <a:pPr>
                <a:defRPr/>
              </a:pPr>
              <a:t>3</a:t>
            </a:fld>
            <a:endParaRPr lang="en-US"/>
          </a:p>
        </p:txBody>
      </p:sp>
      <p:sp>
        <p:nvSpPr>
          <p:cNvPr id="211970" name="Rectangle 2"/>
          <p:cNvSpPr>
            <a:spLocks noGrp="1" noChangeArrowheads="1"/>
          </p:cNvSpPr>
          <p:nvPr>
            <p:ph type="title"/>
          </p:nvPr>
        </p:nvSpPr>
        <p:spPr/>
        <p:txBody>
          <a:bodyPr/>
          <a:lstStyle/>
          <a:p>
            <a:pPr eaLnBrk="1" hangingPunct="1">
              <a:defRPr/>
            </a:pPr>
            <a:r>
              <a:rPr lang="en-US" smtClean="0">
                <a:cs typeface="+mj-cs"/>
              </a:rPr>
              <a:t>Vocabulary for midterm</a:t>
            </a:r>
          </a:p>
        </p:txBody>
      </p:sp>
      <p:sp>
        <p:nvSpPr>
          <p:cNvPr id="211971" name="Rectangle 3"/>
          <p:cNvSpPr>
            <a:spLocks noGrp="1" noChangeArrowheads="1"/>
          </p:cNvSpPr>
          <p:nvPr>
            <p:ph type="body" idx="1"/>
          </p:nvPr>
        </p:nvSpPr>
        <p:spPr/>
        <p:txBody>
          <a:bodyPr/>
          <a:lstStyle/>
          <a:p>
            <a:pPr eaLnBrk="1" hangingPunct="1">
              <a:lnSpc>
                <a:spcPct val="90000"/>
              </a:lnSpc>
              <a:defRPr/>
            </a:pPr>
            <a:r>
              <a:rPr lang="en-US" sz="1600" dirty="0" smtClean="0">
                <a:cs typeface="+mn-cs"/>
              </a:rPr>
              <a:t>class</a:t>
            </a:r>
            <a:endParaRPr lang="en-US" sz="1600" dirty="0" smtClean="0">
              <a:cs typeface="+mn-cs"/>
            </a:endParaRPr>
          </a:p>
          <a:p>
            <a:pPr eaLnBrk="1" hangingPunct="1">
              <a:lnSpc>
                <a:spcPct val="90000"/>
              </a:lnSpc>
              <a:defRPr/>
            </a:pPr>
            <a:r>
              <a:rPr lang="en-US" sz="1600" dirty="0" smtClean="0">
                <a:cs typeface="+mn-cs"/>
              </a:rPr>
              <a:t>public/protected/private: access </a:t>
            </a:r>
            <a:r>
              <a:rPr lang="en-US" sz="1600" dirty="0" err="1" smtClean="0">
                <a:cs typeface="+mn-cs"/>
              </a:rPr>
              <a:t>specifiers</a:t>
            </a:r>
            <a:endParaRPr lang="en-US" sz="1600" dirty="0" smtClean="0">
              <a:cs typeface="+mn-cs"/>
            </a:endParaRPr>
          </a:p>
          <a:p>
            <a:pPr eaLnBrk="1" hangingPunct="1">
              <a:lnSpc>
                <a:spcPct val="90000"/>
              </a:lnSpc>
              <a:defRPr/>
            </a:pPr>
            <a:r>
              <a:rPr lang="en-US" sz="1600" dirty="0" smtClean="0">
                <a:cs typeface="+mn-cs"/>
              </a:rPr>
              <a:t>constructor/destructor</a:t>
            </a:r>
          </a:p>
          <a:p>
            <a:pPr eaLnBrk="1" hangingPunct="1">
              <a:lnSpc>
                <a:spcPct val="90000"/>
              </a:lnSpc>
              <a:defRPr/>
            </a:pPr>
            <a:r>
              <a:rPr lang="en-US" sz="1600" dirty="0" smtClean="0">
                <a:cs typeface="+mn-cs"/>
              </a:rPr>
              <a:t>default constructor, copy constructor</a:t>
            </a:r>
          </a:p>
          <a:p>
            <a:pPr eaLnBrk="1" hangingPunct="1">
              <a:lnSpc>
                <a:spcPct val="90000"/>
              </a:lnSpc>
              <a:defRPr/>
            </a:pPr>
            <a:r>
              <a:rPr lang="en-US" sz="1600" dirty="0" smtClean="0">
                <a:cs typeface="+mn-cs"/>
              </a:rPr>
              <a:t>silently written functions (copy constructor, </a:t>
            </a:r>
            <a:r>
              <a:rPr lang="en-US" sz="1600" dirty="0" smtClean="0">
                <a:cs typeface="+mn-cs"/>
              </a:rPr>
              <a:t>copy assignment (operator=), </a:t>
            </a:r>
            <a:r>
              <a:rPr lang="en-US" sz="1600" dirty="0" smtClean="0">
                <a:cs typeface="+mn-cs"/>
              </a:rPr>
              <a:t>destructor, default constructor)</a:t>
            </a:r>
          </a:p>
          <a:p>
            <a:pPr eaLnBrk="1" hangingPunct="1">
              <a:lnSpc>
                <a:spcPct val="90000"/>
              </a:lnSpc>
              <a:defRPr/>
            </a:pPr>
            <a:r>
              <a:rPr lang="en-US" sz="1600" dirty="0" smtClean="0">
                <a:cs typeface="+mn-cs"/>
              </a:rPr>
              <a:t>overloaded </a:t>
            </a:r>
            <a:r>
              <a:rPr lang="en-US" sz="1600" dirty="0" smtClean="0">
                <a:cs typeface="+mn-cs"/>
              </a:rPr>
              <a:t>operators</a:t>
            </a:r>
            <a:endParaRPr lang="en-US" sz="1600" dirty="0" smtClean="0">
              <a:cs typeface="+mn-cs"/>
            </a:endParaRPr>
          </a:p>
          <a:p>
            <a:pPr eaLnBrk="1" hangingPunct="1">
              <a:lnSpc>
                <a:spcPct val="90000"/>
              </a:lnSpc>
              <a:defRPr/>
            </a:pPr>
            <a:r>
              <a:rPr lang="en-US" sz="1600" dirty="0" smtClean="0">
                <a:cs typeface="+mn-cs"/>
              </a:rPr>
              <a:t>static (several meanings depending on context)</a:t>
            </a:r>
          </a:p>
          <a:p>
            <a:pPr eaLnBrk="1" hangingPunct="1">
              <a:lnSpc>
                <a:spcPct val="90000"/>
              </a:lnSpc>
              <a:defRPr/>
            </a:pPr>
            <a:r>
              <a:rPr lang="en-US" sz="1600" dirty="0" smtClean="0">
                <a:cs typeface="+mn-cs"/>
              </a:rPr>
              <a:t>RAII (Resource Acquisition </a:t>
            </a:r>
            <a:r>
              <a:rPr lang="en-US" sz="1600" dirty="0" smtClean="0">
                <a:cs typeface="+mn-cs"/>
              </a:rPr>
              <a:t>Is Initialization) </a:t>
            </a:r>
            <a:r>
              <a:rPr lang="mr-IN" sz="1600" dirty="0" smtClean="0">
                <a:cs typeface="+mn-cs"/>
              </a:rPr>
              <a:t>–</a:t>
            </a:r>
            <a:r>
              <a:rPr lang="en-US" sz="1600" dirty="0" smtClean="0">
                <a:cs typeface="+mn-cs"/>
              </a:rPr>
              <a:t> not the greatest name because it really refers to releasing resources in the destructor.</a:t>
            </a:r>
            <a:endParaRPr lang="en-US" sz="1600" dirty="0" smtClean="0">
              <a:cs typeface="+mn-cs"/>
            </a:endParaRPr>
          </a:p>
          <a:p>
            <a:pPr eaLnBrk="1" hangingPunct="1">
              <a:lnSpc>
                <a:spcPct val="90000"/>
              </a:lnSpc>
              <a:defRPr/>
            </a:pPr>
            <a:r>
              <a:rPr lang="en-US" sz="1600" dirty="0" smtClean="0">
                <a:cs typeface="+mn-cs"/>
              </a:rPr>
              <a:t>member initializer list </a:t>
            </a:r>
            <a:r>
              <a:rPr lang="mr-IN" sz="1600" dirty="0" smtClean="0">
                <a:cs typeface="+mn-cs"/>
              </a:rPr>
              <a:t>–</a:t>
            </a:r>
            <a:r>
              <a:rPr lang="en-US" sz="1600" dirty="0" smtClean="0">
                <a:cs typeface="+mn-cs"/>
              </a:rPr>
              <a:t> generally more efficient (because the member doesn’t need to be constructed and then later assigned to in the body of the constructor), and necessary if you have a </a:t>
            </a:r>
            <a:r>
              <a:rPr lang="en-US" sz="1600" dirty="0" err="1" smtClean="0">
                <a:latin typeface="Courier New"/>
                <a:cs typeface="Courier New"/>
              </a:rPr>
              <a:t>const</a:t>
            </a:r>
            <a:r>
              <a:rPr lang="en-US" sz="1600" dirty="0" smtClean="0">
                <a:cs typeface="+mn-cs"/>
              </a:rPr>
              <a:t> member, or a member that doesn’t have a default constructor.</a:t>
            </a:r>
            <a:endParaRPr lang="en-US" sz="16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E34F376E-F004-DC45-A046-94143D0B5BA9}" type="slidenum">
              <a:rPr lang="en-US"/>
              <a:pPr/>
              <a:t>4</a:t>
            </a:fld>
            <a:endParaRPr lang="en-US"/>
          </a:p>
        </p:txBody>
      </p:sp>
      <p:sp>
        <p:nvSpPr>
          <p:cNvPr id="189442" name="Rectangle 2"/>
          <p:cNvSpPr>
            <a:spLocks noGrp="1" noChangeArrowheads="1"/>
          </p:cNvSpPr>
          <p:nvPr>
            <p:ph type="title"/>
          </p:nvPr>
        </p:nvSpPr>
        <p:spPr/>
        <p:txBody>
          <a:bodyPr/>
          <a:lstStyle/>
          <a:p>
            <a:r>
              <a:rPr lang="en-US"/>
              <a:t>Resource Allocation Is Initialization</a:t>
            </a:r>
          </a:p>
        </p:txBody>
      </p:sp>
      <p:sp>
        <p:nvSpPr>
          <p:cNvPr id="189443" name="Rectangle 3"/>
          <p:cNvSpPr>
            <a:spLocks noGrp="1" noChangeArrowheads="1"/>
          </p:cNvSpPr>
          <p:nvPr>
            <p:ph type="body" idx="1"/>
          </p:nvPr>
        </p:nvSpPr>
        <p:spPr/>
        <p:txBody>
          <a:bodyPr/>
          <a:lstStyle/>
          <a:p>
            <a:r>
              <a:rPr lang="en-US" dirty="0"/>
              <a:t>We can use a C++ class to handle the details of acquiring a resource and releasing it when we</a:t>
            </a:r>
            <a:r>
              <a:rPr lang="ja-JP" altLang="en-US" dirty="0">
                <a:latin typeface="Arial"/>
              </a:rPr>
              <a:t>’</a:t>
            </a:r>
            <a:r>
              <a:rPr lang="en-US" dirty="0"/>
              <a:t>re done.</a:t>
            </a:r>
          </a:p>
          <a:p>
            <a:r>
              <a:rPr lang="en-US" dirty="0"/>
              <a:t>This is called RAII (which is not necessarily a great name…)</a:t>
            </a:r>
          </a:p>
          <a:p>
            <a:pPr lvl="1"/>
            <a:r>
              <a:rPr lang="en-US" dirty="0"/>
              <a:t>Sometimes the resource is passed in to the constructor, and the object is just in charge of releasing it</a:t>
            </a:r>
            <a:r>
              <a:rPr lang="en-US" dirty="0" smtClean="0"/>
              <a:t>.</a:t>
            </a:r>
          </a:p>
          <a:p>
            <a:pPr lvl="1"/>
            <a:r>
              <a:rPr lang="en-US" dirty="0" smtClean="0"/>
              <a:t>The key is that destructors are </a:t>
            </a:r>
            <a:r>
              <a:rPr lang="en-US" i="1" dirty="0" smtClean="0"/>
              <a:t>always</a:t>
            </a:r>
            <a:r>
              <a:rPr lang="en-US" dirty="0" smtClean="0"/>
              <a:t> called, so if we release in the destructor we never have to worry about remembering to release.</a:t>
            </a:r>
            <a:endParaRPr lang="en-US" dirty="0"/>
          </a:p>
          <a:p>
            <a:r>
              <a:rPr lang="en-US" dirty="0"/>
              <a:t>The most common example is when using dynamic memory.</a:t>
            </a:r>
          </a:p>
        </p:txBody>
      </p:sp>
    </p:spTree>
    <p:extLst>
      <p:ext uri="{BB962C8B-B14F-4D97-AF65-F5344CB8AC3E}">
        <p14:creationId xmlns:p14="http://schemas.microsoft.com/office/powerpoint/2010/main" val="7373790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376D31D1-1876-5A44-BBB8-18C205C80CEC}" type="slidenum">
              <a:rPr lang="en-US"/>
              <a:pPr/>
              <a:t>5</a:t>
            </a:fld>
            <a:endParaRPr lang="en-US"/>
          </a:p>
        </p:txBody>
      </p:sp>
      <p:sp>
        <p:nvSpPr>
          <p:cNvPr id="191490" name="Rectangle 2"/>
          <p:cNvSpPr>
            <a:spLocks noGrp="1" noChangeArrowheads="1"/>
          </p:cNvSpPr>
          <p:nvPr>
            <p:ph type="title"/>
          </p:nvPr>
        </p:nvSpPr>
        <p:spPr/>
        <p:txBody>
          <a:bodyPr/>
          <a:lstStyle/>
          <a:p>
            <a:r>
              <a:rPr lang="en-US"/>
              <a:t>Issues with dynamic memory (1/2)</a:t>
            </a:r>
            <a:br>
              <a:rPr lang="en-US"/>
            </a:br>
            <a:r>
              <a:rPr lang="en-US"/>
              <a:t>(Thanks to Dr. Lawlor for the catchy names)</a:t>
            </a:r>
          </a:p>
        </p:txBody>
      </p:sp>
      <p:sp>
        <p:nvSpPr>
          <p:cNvPr id="191491" name="Rectangle 3"/>
          <p:cNvSpPr>
            <a:spLocks noGrp="1" noChangeArrowheads="1"/>
          </p:cNvSpPr>
          <p:nvPr>
            <p:ph type="body" idx="1"/>
          </p:nvPr>
        </p:nvSpPr>
        <p:spPr/>
        <p:txBody>
          <a:bodyPr/>
          <a:lstStyle/>
          <a:p>
            <a:pPr>
              <a:lnSpc>
                <a:spcPct val="90000"/>
              </a:lnSpc>
            </a:pPr>
            <a:r>
              <a:rPr lang="en-US" sz="1800"/>
              <a:t>Unfortunately, there are a bunch of things you MUST do with dynamic allocations, and the compiler often can't detect problems with any of these!</a:t>
            </a:r>
            <a:endParaRPr lang="en-US" sz="1600"/>
          </a:p>
          <a:p>
            <a:pPr lvl="1">
              <a:lnSpc>
                <a:spcPct val="90000"/>
              </a:lnSpc>
            </a:pPr>
            <a:r>
              <a:rPr lang="en-US" sz="1600"/>
              <a:t>Setup: You MUST initialize your pointers before using them.</a:t>
            </a:r>
          </a:p>
          <a:p>
            <a:pPr lvl="2">
              <a:lnSpc>
                <a:spcPct val="90000"/>
              </a:lnSpc>
            </a:pPr>
            <a:r>
              <a:rPr lang="en-US" sz="1400"/>
              <a:t>Luckily, the compiler can usually warn you about uninitialized pointers, and uninitialized pointers usually crash immediately.</a:t>
            </a:r>
          </a:p>
          <a:p>
            <a:pPr lvl="1">
              <a:lnSpc>
                <a:spcPct val="90000"/>
              </a:lnSpc>
            </a:pPr>
            <a:r>
              <a:rPr lang="en-US" sz="1600"/>
              <a:t>Embezzlement: You MUST access your pointers within the array bounds.</a:t>
            </a:r>
          </a:p>
          <a:p>
            <a:pPr lvl="2">
              <a:lnSpc>
                <a:spcPct val="90000"/>
              </a:lnSpc>
            </a:pPr>
            <a:r>
              <a:rPr lang="en-US" sz="1400"/>
              <a:t>If you asked for [10] elements, just reading from [13] might cause you to crash, or you might read garbage.  Writing is even worse — if you don't crash, you'll overwrite some other part of the program, which will then crash at some unknown later date.</a:t>
            </a:r>
            <a:endParaRPr lang="en-US" sz="1200"/>
          </a:p>
          <a:p>
            <a:pPr lvl="1">
              <a:lnSpc>
                <a:spcPct val="90000"/>
              </a:lnSpc>
            </a:pPr>
            <a:r>
              <a:rPr lang="en-US" sz="1600"/>
              <a:t>Amnesia: You MUST remember to call delete.</a:t>
            </a:r>
          </a:p>
          <a:p>
            <a:pPr lvl="2">
              <a:lnSpc>
                <a:spcPct val="90000"/>
              </a:lnSpc>
            </a:pPr>
            <a:r>
              <a:rPr lang="en-US" sz="1400"/>
              <a:t>If you don't call delete, memory marked as being in use will build up in your program (a "memory leak"), until the machine runs out of memory or your program exits. </a:t>
            </a:r>
          </a:p>
          <a:p>
            <a:pPr algn="ctr">
              <a:lnSpc>
                <a:spcPct val="90000"/>
              </a:lnSpc>
            </a:pPr>
            <a:endParaRPr lang="en-US" sz="1800"/>
          </a:p>
          <a:p>
            <a:pPr lvl="1">
              <a:lnSpc>
                <a:spcPct val="90000"/>
              </a:lnSpc>
            </a:pPr>
            <a:endParaRPr lang="en-US" sz="1400"/>
          </a:p>
          <a:p>
            <a:pPr lvl="1">
              <a:lnSpc>
                <a:spcPct val="90000"/>
              </a:lnSpc>
            </a:pPr>
            <a:endParaRPr lang="en-US" sz="1400"/>
          </a:p>
          <a:p>
            <a:pPr>
              <a:lnSpc>
                <a:spcPct val="90000"/>
              </a:lnSpc>
            </a:pPr>
            <a:endParaRPr lang="en-US" sz="1600"/>
          </a:p>
          <a:p>
            <a:pPr>
              <a:lnSpc>
                <a:spcPct val="90000"/>
              </a:lnSpc>
            </a:pPr>
            <a:endParaRPr lang="en-US" sz="1600"/>
          </a:p>
        </p:txBody>
      </p:sp>
    </p:spTree>
    <p:extLst>
      <p:ext uri="{BB962C8B-B14F-4D97-AF65-F5344CB8AC3E}">
        <p14:creationId xmlns:p14="http://schemas.microsoft.com/office/powerpoint/2010/main" val="31831468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4E2EFEA3-5AAC-3140-985E-BA146090A7CB}" type="slidenum">
              <a:rPr lang="en-US"/>
              <a:pPr/>
              <a:t>6</a:t>
            </a:fld>
            <a:endParaRPr lang="en-US"/>
          </a:p>
        </p:txBody>
      </p:sp>
      <p:sp>
        <p:nvSpPr>
          <p:cNvPr id="192514" name="Rectangle 2"/>
          <p:cNvSpPr>
            <a:spLocks noGrp="1" noChangeArrowheads="1"/>
          </p:cNvSpPr>
          <p:nvPr>
            <p:ph type="title"/>
          </p:nvPr>
        </p:nvSpPr>
        <p:spPr/>
        <p:txBody>
          <a:bodyPr/>
          <a:lstStyle/>
          <a:p>
            <a:r>
              <a:rPr lang="en-US"/>
              <a:t>Issues with dynamic memory (2/2)</a:t>
            </a:r>
            <a:br>
              <a:rPr lang="en-US"/>
            </a:br>
            <a:r>
              <a:rPr lang="en-US"/>
              <a:t>(Thanks to Dr. Lawlor for the catchy names)</a:t>
            </a:r>
            <a:endParaRPr lang="en-US" sz="2400"/>
          </a:p>
        </p:txBody>
      </p:sp>
      <p:sp>
        <p:nvSpPr>
          <p:cNvPr id="192515" name="Rectangle 3"/>
          <p:cNvSpPr>
            <a:spLocks noGrp="1" noChangeArrowheads="1"/>
          </p:cNvSpPr>
          <p:nvPr>
            <p:ph type="body" idx="1"/>
          </p:nvPr>
        </p:nvSpPr>
        <p:spPr/>
        <p:txBody>
          <a:bodyPr/>
          <a:lstStyle/>
          <a:p>
            <a:r>
              <a:rPr lang="en-US" sz="1800" dirty="0"/>
              <a:t>(things you have to be careful about with dynamic memory, cont.)</a:t>
            </a:r>
            <a:endParaRPr lang="en-US" dirty="0"/>
          </a:p>
          <a:p>
            <a:pPr lvl="1"/>
            <a:r>
              <a:rPr lang="en-US" dirty="0" err="1"/>
              <a:t>Doppleganger</a:t>
            </a:r>
            <a:r>
              <a:rPr lang="en-US" dirty="0"/>
              <a:t>: You MUST call the correct version of delete: "delete[]" for arrays, and plain "delete" for individual pointers. </a:t>
            </a:r>
          </a:p>
          <a:p>
            <a:pPr lvl="2"/>
            <a:r>
              <a:rPr lang="en-US" dirty="0"/>
              <a:t>Unfortunately, the compiler doesn't detect when you use the wrong delete; it just silently screws up memory so your program crashes sometime in the distant future.</a:t>
            </a:r>
            <a:endParaRPr lang="en-US" sz="1400" dirty="0"/>
          </a:p>
          <a:p>
            <a:pPr lvl="1">
              <a:lnSpc>
                <a:spcPct val="90000"/>
              </a:lnSpc>
            </a:pPr>
            <a:r>
              <a:rPr lang="en-US" dirty="0"/>
              <a:t>Overkill: You MUST not call delete more than once on the same pointer.</a:t>
            </a:r>
          </a:p>
          <a:p>
            <a:pPr lvl="2">
              <a:lnSpc>
                <a:spcPct val="90000"/>
              </a:lnSpc>
            </a:pPr>
            <a:r>
              <a:rPr lang="en-US" dirty="0"/>
              <a:t>You can protect against this by zeroing out your pointers after deleting them (like "</a:t>
            </a:r>
            <a:r>
              <a:rPr lang="en-US" dirty="0">
                <a:latin typeface="Courier New" charset="0"/>
              </a:rPr>
              <a:t>delete[] </a:t>
            </a:r>
            <a:r>
              <a:rPr lang="en-US" dirty="0" err="1">
                <a:latin typeface="Courier New" charset="0"/>
              </a:rPr>
              <a:t>someptr</a:t>
            </a:r>
            <a:r>
              <a:rPr lang="en-US" dirty="0">
                <a:latin typeface="Courier New" charset="0"/>
              </a:rPr>
              <a:t>; </a:t>
            </a:r>
            <a:r>
              <a:rPr lang="en-US" dirty="0" err="1">
                <a:latin typeface="Courier New" charset="0"/>
              </a:rPr>
              <a:t>someptr</a:t>
            </a:r>
            <a:r>
              <a:rPr lang="en-US" dirty="0" smtClean="0">
                <a:latin typeface="Courier New" charset="0"/>
              </a:rPr>
              <a:t>=</a:t>
            </a:r>
            <a:r>
              <a:rPr lang="en-US" dirty="0" err="1" smtClean="0">
                <a:latin typeface="Courier New" charset="0"/>
              </a:rPr>
              <a:t>nullptr</a:t>
            </a:r>
            <a:r>
              <a:rPr lang="en-US" dirty="0" smtClean="0">
                <a:latin typeface="Courier New" charset="0"/>
              </a:rPr>
              <a:t>;</a:t>
            </a:r>
            <a:r>
              <a:rPr lang="en-US" dirty="0"/>
              <a:t>").</a:t>
            </a:r>
          </a:p>
          <a:p>
            <a:pPr lvl="2">
              <a:lnSpc>
                <a:spcPct val="90000"/>
              </a:lnSpc>
            </a:pPr>
            <a:r>
              <a:rPr lang="en-US" dirty="0"/>
              <a:t>This "double delete bug" is actually common enough that some machines' "delete" has explicit code to check for it.  But it's really hard to detect if you allocate some space and delete it, then somebody else allocates the same space and you then delete their space!</a:t>
            </a:r>
            <a:endParaRPr lang="en-US" sz="1400" dirty="0"/>
          </a:p>
          <a:p>
            <a:pPr lvl="1">
              <a:lnSpc>
                <a:spcPct val="90000"/>
              </a:lnSpc>
            </a:pPr>
            <a:r>
              <a:rPr lang="en-US" dirty="0"/>
              <a:t>Zombies: You MUST not access a pointer after you've deleted it.</a:t>
            </a:r>
          </a:p>
          <a:p>
            <a:pPr lvl="2">
              <a:lnSpc>
                <a:spcPct val="90000"/>
              </a:lnSpc>
            </a:pPr>
            <a:r>
              <a:rPr lang="en-US" dirty="0"/>
              <a:t>Unfortunately, these "living dead" pointers usually work, and some of your data is often still there, but of course that space could be reused by anybody else at any time, resulting in hideous weird crashes.</a:t>
            </a:r>
            <a:endParaRPr lang="en-US" sz="1400" dirty="0"/>
          </a:p>
        </p:txBody>
      </p:sp>
    </p:spTree>
    <p:extLst>
      <p:ext uri="{BB962C8B-B14F-4D97-AF65-F5344CB8AC3E}">
        <p14:creationId xmlns:p14="http://schemas.microsoft.com/office/powerpoint/2010/main" val="38758626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6D4FC888-4A3B-5245-8FD5-28FF5C9C40B1}" type="slidenum">
              <a:rPr lang="en-US"/>
              <a:pPr/>
              <a:t>7</a:t>
            </a:fld>
            <a:endParaRPr lang="en-US"/>
          </a:p>
        </p:txBody>
      </p:sp>
      <p:sp>
        <p:nvSpPr>
          <p:cNvPr id="193538" name="Rectangle 2"/>
          <p:cNvSpPr>
            <a:spLocks noGrp="1" noChangeArrowheads="1"/>
          </p:cNvSpPr>
          <p:nvPr>
            <p:ph type="title"/>
          </p:nvPr>
        </p:nvSpPr>
        <p:spPr/>
        <p:txBody>
          <a:bodyPr/>
          <a:lstStyle/>
          <a:p>
            <a:r>
              <a:rPr lang="en-US"/>
              <a:t>Smart Array classes</a:t>
            </a:r>
          </a:p>
        </p:txBody>
      </p:sp>
      <p:sp>
        <p:nvSpPr>
          <p:cNvPr id="193539" name="Rectangle 3"/>
          <p:cNvSpPr>
            <a:spLocks noGrp="1" noChangeArrowheads="1"/>
          </p:cNvSpPr>
          <p:nvPr>
            <p:ph type="body" idx="1"/>
          </p:nvPr>
        </p:nvSpPr>
        <p:spPr/>
        <p:txBody>
          <a:bodyPr/>
          <a:lstStyle/>
          <a:p>
            <a:r>
              <a:rPr lang="en-US" dirty="0"/>
              <a:t>We can build a class (using RAII) to handle all of these, by being careful.</a:t>
            </a:r>
          </a:p>
          <a:p>
            <a:r>
              <a:rPr lang="en-US" dirty="0"/>
              <a:t>See the Smart Array example code.</a:t>
            </a:r>
          </a:p>
        </p:txBody>
      </p:sp>
    </p:spTree>
    <p:extLst>
      <p:ext uri="{BB962C8B-B14F-4D97-AF65-F5344CB8AC3E}">
        <p14:creationId xmlns:p14="http://schemas.microsoft.com/office/powerpoint/2010/main" val="15969507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688BD04F-4B6B-5942-A606-A59ADC1E34DB}" type="slidenum">
              <a:rPr lang="en-US"/>
              <a:pPr/>
              <a:t>8</a:t>
            </a:fld>
            <a:endParaRPr lang="en-US"/>
          </a:p>
        </p:txBody>
      </p:sp>
      <p:sp>
        <p:nvSpPr>
          <p:cNvPr id="194562" name="Rectangle 2"/>
          <p:cNvSpPr>
            <a:spLocks noGrp="1" noChangeArrowheads="1"/>
          </p:cNvSpPr>
          <p:nvPr>
            <p:ph type="title"/>
          </p:nvPr>
        </p:nvSpPr>
        <p:spPr/>
        <p:txBody>
          <a:bodyPr/>
          <a:lstStyle/>
          <a:p>
            <a:r>
              <a:rPr lang="en-US"/>
              <a:t>The Big Three</a:t>
            </a:r>
          </a:p>
        </p:txBody>
      </p:sp>
      <p:sp>
        <p:nvSpPr>
          <p:cNvPr id="194563" name="Rectangle 3"/>
          <p:cNvSpPr>
            <a:spLocks noGrp="1" noChangeArrowheads="1"/>
          </p:cNvSpPr>
          <p:nvPr>
            <p:ph type="body" idx="1"/>
          </p:nvPr>
        </p:nvSpPr>
        <p:spPr/>
        <p:txBody>
          <a:bodyPr/>
          <a:lstStyle/>
          <a:p>
            <a:r>
              <a:rPr lang="en-US"/>
              <a:t>What happens if you copy a smart array?</a:t>
            </a:r>
          </a:p>
          <a:p>
            <a:pPr lvl="1"/>
            <a:r>
              <a:rPr lang="en-US"/>
              <a:t>Shallow copy or deep copy?</a:t>
            </a:r>
          </a:p>
          <a:p>
            <a:r>
              <a:rPr lang="en-US"/>
              <a:t>What happens if you assign a smart array? (Like arra=arrb;)</a:t>
            </a:r>
          </a:p>
          <a:p>
            <a:pPr lvl="1"/>
            <a:r>
              <a:rPr lang="en-US"/>
              <a:t>What happens to the old pointer? Then do we do a shallow or deep copy?</a:t>
            </a:r>
          </a:p>
          <a:p>
            <a:r>
              <a:rPr lang="en-US"/>
              <a:t>The </a:t>
            </a:r>
            <a:r>
              <a:rPr lang="ja-JP" altLang="en-US">
                <a:latin typeface="Arial"/>
              </a:rPr>
              <a:t>“</a:t>
            </a:r>
            <a:r>
              <a:rPr lang="en-US"/>
              <a:t>Law of the Big Three</a:t>
            </a:r>
            <a:r>
              <a:rPr lang="ja-JP" altLang="en-US">
                <a:latin typeface="Arial"/>
              </a:rPr>
              <a:t>”</a:t>
            </a:r>
            <a:r>
              <a:rPr lang="en-US"/>
              <a:t> says that if you need to write any one of the destructor, the copy constructor, or the assignment operator, you probably need to write all three.</a:t>
            </a:r>
          </a:p>
          <a:p>
            <a:r>
              <a:rPr lang="en-US"/>
              <a:t>Our smart array class needed a destructor, so we need to write a copy constructor and an assignment operator.</a:t>
            </a:r>
          </a:p>
          <a:p>
            <a:endParaRPr lang="en-US"/>
          </a:p>
        </p:txBody>
      </p:sp>
    </p:spTree>
    <p:extLst>
      <p:ext uri="{BB962C8B-B14F-4D97-AF65-F5344CB8AC3E}">
        <p14:creationId xmlns:p14="http://schemas.microsoft.com/office/powerpoint/2010/main" val="41298273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 Mar 2017</a:t>
            </a:r>
            <a:endParaRPr lang="en-US"/>
          </a:p>
        </p:txBody>
      </p:sp>
      <p:sp>
        <p:nvSpPr>
          <p:cNvPr id="5" name="Footer Placeholder 4"/>
          <p:cNvSpPr>
            <a:spLocks noGrp="1"/>
          </p:cNvSpPr>
          <p:nvPr>
            <p:ph type="ftr" sz="quarter" idx="11"/>
          </p:nvPr>
        </p:nvSpPr>
        <p:spPr/>
        <p:txBody>
          <a:bodyPr/>
          <a:lstStyle/>
          <a:p>
            <a:r>
              <a:rPr lang="en-US" smtClean="0"/>
              <a:t>CS 202 Spring 2017</a:t>
            </a:r>
            <a:endParaRPr lang="en-US"/>
          </a:p>
        </p:txBody>
      </p:sp>
      <p:sp>
        <p:nvSpPr>
          <p:cNvPr id="6" name="Slide Number Placeholder 5"/>
          <p:cNvSpPr>
            <a:spLocks noGrp="1"/>
          </p:cNvSpPr>
          <p:nvPr>
            <p:ph type="sldNum" sz="quarter" idx="12"/>
          </p:nvPr>
        </p:nvSpPr>
        <p:spPr/>
        <p:txBody>
          <a:bodyPr/>
          <a:lstStyle/>
          <a:p>
            <a:fld id="{2AFE9BAA-35E9-AE42-9CC4-5A4C28A8BB6F}" type="slidenum">
              <a:rPr lang="en-US"/>
              <a:pPr/>
              <a:t>9</a:t>
            </a:fld>
            <a:endParaRPr lang="en-US"/>
          </a:p>
        </p:txBody>
      </p:sp>
      <p:sp>
        <p:nvSpPr>
          <p:cNvPr id="195586" name="Rectangle 2"/>
          <p:cNvSpPr>
            <a:spLocks noGrp="1" noChangeArrowheads="1"/>
          </p:cNvSpPr>
          <p:nvPr>
            <p:ph type="title"/>
          </p:nvPr>
        </p:nvSpPr>
        <p:spPr/>
        <p:txBody>
          <a:bodyPr/>
          <a:lstStyle/>
          <a:p>
            <a:r>
              <a:rPr lang="en-US"/>
              <a:t>The assignment operator</a:t>
            </a:r>
          </a:p>
        </p:txBody>
      </p:sp>
      <p:sp>
        <p:nvSpPr>
          <p:cNvPr id="195587" name="Rectangle 3"/>
          <p:cNvSpPr>
            <a:spLocks noGrp="1" noChangeArrowheads="1"/>
          </p:cNvSpPr>
          <p:nvPr>
            <p:ph type="body" idx="1"/>
          </p:nvPr>
        </p:nvSpPr>
        <p:spPr/>
        <p:txBody>
          <a:bodyPr/>
          <a:lstStyle/>
          <a:p>
            <a:r>
              <a:rPr lang="en-US" dirty="0"/>
              <a:t>Often tricky:</a:t>
            </a:r>
          </a:p>
          <a:p>
            <a:pPr lvl="1"/>
            <a:r>
              <a:rPr lang="en-US" dirty="0"/>
              <a:t>If we need to write it, we probably need to get rid of the old data first.</a:t>
            </a:r>
          </a:p>
          <a:p>
            <a:pPr lvl="1"/>
            <a:r>
              <a:rPr lang="en-US" dirty="0"/>
              <a:t>Then we need to copy the new data. (Deep copy)</a:t>
            </a:r>
          </a:p>
          <a:p>
            <a:pPr lvl="1"/>
            <a:r>
              <a:rPr lang="en-US" dirty="0"/>
              <a:t>What about self assignment?</a:t>
            </a:r>
          </a:p>
          <a:p>
            <a:r>
              <a:rPr lang="en-US" dirty="0"/>
              <a:t>Fortunately, we can copy and paste most of operator= from other working code - it should always have the same </a:t>
            </a:r>
            <a:r>
              <a:rPr lang="en-US" dirty="0" err="1" smtClean="0"/>
              <a:t>baseic</a:t>
            </a:r>
            <a:r>
              <a:rPr lang="en-US" dirty="0" smtClean="0"/>
              <a:t> structure</a:t>
            </a:r>
            <a:r>
              <a:rPr lang="en-US" dirty="0"/>
              <a:t>.</a:t>
            </a:r>
          </a:p>
          <a:p>
            <a:pPr lvl="1"/>
            <a:r>
              <a:rPr lang="en-US" dirty="0"/>
              <a:t>See the </a:t>
            </a:r>
            <a:r>
              <a:rPr lang="en-US" dirty="0" err="1"/>
              <a:t>SmartArray</a:t>
            </a:r>
            <a:r>
              <a:rPr lang="en-US" dirty="0"/>
              <a:t> class for example</a:t>
            </a:r>
          </a:p>
          <a:p>
            <a:endParaRPr lang="en-US" dirty="0"/>
          </a:p>
        </p:txBody>
      </p:sp>
    </p:spTree>
    <p:extLst>
      <p:ext uri="{BB962C8B-B14F-4D97-AF65-F5344CB8AC3E}">
        <p14:creationId xmlns:p14="http://schemas.microsoft.com/office/powerpoint/2010/main" val="12678551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FF0000"/>
            </a:solidFill>
            <a:effectLst/>
            <a:latin typeface="Verdana"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FF0000"/>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2816</TotalTime>
  <Words>1073</Words>
  <Application>Microsoft Macintosh PowerPoint</Application>
  <PresentationFormat>On-screen Show (4:3)</PresentationFormat>
  <Paragraphs>101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vt:lpstr>
      <vt:lpstr>Review of RAII Review for Midterm Exam</vt:lpstr>
      <vt:lpstr>Things to know for Midterm</vt:lpstr>
      <vt:lpstr>Vocabulary for midterm</vt:lpstr>
      <vt:lpstr>Resource Allocation Is Initialization</vt:lpstr>
      <vt:lpstr>Issues with dynamic memory (1/2) (Thanks to Dr. Lawlor for the catchy names)</vt:lpstr>
      <vt:lpstr>Issues with dynamic memory (2/2) (Thanks to Dr. Lawlor for the catchy names)</vt:lpstr>
      <vt:lpstr>Smart Array classes</vt:lpstr>
      <vt:lpstr>The Big Three</vt:lpstr>
      <vt:lpstr>The assignment operator</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The Structure of a Package; Parameter Passing</dc:title>
  <dc:creator>Glenn G. Chappell</dc:creator>
  <cp:lastModifiedBy>Chris Hartman</cp:lastModifiedBy>
  <cp:revision>102</cp:revision>
  <cp:lastPrinted>2010-10-14T17:40:26Z</cp:lastPrinted>
  <dcterms:created xsi:type="dcterms:W3CDTF">2004-09-03T22:49:27Z</dcterms:created>
  <dcterms:modified xsi:type="dcterms:W3CDTF">2017-03-05T20:12:49Z</dcterms:modified>
</cp:coreProperties>
</file>