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3" r:id="rId3"/>
    <p:sldId id="285" r:id="rId4"/>
    <p:sldId id="287" r:id="rId5"/>
    <p:sldId id="289" r:id="rId6"/>
    <p:sldId id="288" r:id="rId7"/>
    <p:sldId id="290" r:id="rId8"/>
    <p:sldId id="292" r:id="rId9"/>
    <p:sldId id="291" r:id="rId10"/>
    <p:sldId id="293" r:id="rId11"/>
    <p:sldId id="295" r:id="rId12"/>
    <p:sldId id="294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FF0000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rgbClr val="FF0000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rgbClr val="FF0000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rgbClr val="FF0000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rgbClr val="FF0000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rgbClr val="FF0000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rgbClr val="FF0000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rgbClr val="FF0000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rgbClr val="FF0000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4DC280ED-4463-764B-B576-F6842266C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825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B62A3580-E483-3C4F-8BB2-CEFA215237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49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23 Mar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315C87-9F80-2246-9F0B-083990F42D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8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 Mar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56B55-90CF-CB41-B816-8B3F24826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9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 Mar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87969-3A3B-644E-BA83-2839E0B66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2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 Mar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E4F6B-EF0C-4340-8F34-2A1DB6A81E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5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 Mar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13FFC-9B78-4D48-B4B5-D441433005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0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 Mar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5B636-04F7-404C-81F2-EDDF26803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9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 Mar 2017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50CD7-7F4A-C245-92D7-636F79DEBF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6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 Mar 2017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51A1B-5E19-6E40-90B0-268EF0CCF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2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 Mar 2017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4C1CE-F0B5-AC40-9065-E73134BC85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0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 Mar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B605D-501F-F84B-99EE-48BC1EF88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0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 Mar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4F212-69B4-CF48-99F1-694CB605F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7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23 Mar 2017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B626D904-B062-CA47-8CEB-3565CED9D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Design_pattern_(computer_science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Inheritance and Polymorphism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Virtual Functions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CS 202 Computer Science II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Lecture Slides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Tuesday, </a:t>
            </a:r>
            <a:r>
              <a:rPr lang="en-US" dirty="0" smtClean="0">
                <a:cs typeface="+mn-cs"/>
              </a:rPr>
              <a:t>March 23, 2017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Chris Hartman</a:t>
            </a: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Department of Computer Science</a:t>
            </a: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University of Alaska Fairbanks</a:t>
            </a:r>
          </a:p>
          <a:p>
            <a:pPr eaLnBrk="1" hangingPunct="1">
              <a:defRPr/>
            </a:pPr>
            <a:r>
              <a:rPr lang="en-US" sz="1600" b="1" dirty="0" err="1" smtClean="0">
                <a:latin typeface="Courier New" charset="0"/>
                <a:cs typeface="+mn-cs"/>
              </a:rPr>
              <a:t>cmhartman@alaska.edu</a:t>
            </a:r>
            <a:endParaRPr lang="en-US" sz="16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© </a:t>
            </a:r>
            <a:r>
              <a:rPr lang="en-US" sz="1600" dirty="0" smtClean="0">
                <a:cs typeface="+mn-cs"/>
              </a:rPr>
              <a:t>2017 </a:t>
            </a:r>
            <a:r>
              <a:rPr lang="en-US" dirty="0" smtClean="0">
                <a:cs typeface="+mn-cs"/>
              </a:rPr>
              <a:t>Chris Hartman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Mar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32B436-A60A-9048-AB6C-6BDEFF2C4971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Polymorphism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800" smtClean="0">
                <a:cs typeface="+mn-cs"/>
              </a:rPr>
              <a:t>Virtual functions allow us to write much cleaner code: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solidFill>
                  <a:srgbClr val="000000"/>
                </a:solidFill>
                <a:latin typeface="Monaco" charset="0"/>
                <a:cs typeface="+mn-cs"/>
              </a:rPr>
              <a:t>vector&lt;SpaceObject *&gt; setup()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solidFill>
                  <a:srgbClr val="000000"/>
                </a:solidFill>
                <a:latin typeface="Monaco" charset="0"/>
              </a:rPr>
              <a:t>vector&lt;SpaceObject *&gt; spaceObjects;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solidFill>
                  <a:srgbClr val="000000"/>
                </a:solidFill>
                <a:latin typeface="Monaco" charset="0"/>
              </a:rPr>
              <a:t>for(int ii=0;ii&lt;10;++ii)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solidFill>
                  <a:srgbClr val="000000"/>
                </a:solidFill>
                <a:latin typeface="Monaco" charset="0"/>
              </a:rPr>
              <a:t>   v.push_back(getRandomAsteroid());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solidFill>
                  <a:srgbClr val="000000"/>
                </a:solidFill>
                <a:latin typeface="Monaco" charset="0"/>
              </a:rPr>
              <a:t>v.push_back(getFlyingSaucer(SMALL));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solidFill>
                  <a:srgbClr val="000000"/>
                </a:solidFill>
                <a:latin typeface="Monaco" charset="0"/>
              </a:rPr>
              <a:t>v.push_back(new PlayerShip);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solidFill>
                  <a:srgbClr val="000000"/>
                </a:solidFill>
                <a:latin typeface="Monaco" charset="0"/>
              </a:rPr>
              <a:t>return v;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600" smtClean="0"/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/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Elsewhere: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solidFill>
                  <a:srgbClr val="000000"/>
                </a:solidFill>
                <a:latin typeface="Monaco" charset="0"/>
                <a:cs typeface="+mn-cs"/>
              </a:rPr>
              <a:t>for(int ii=0;ii&lt;v.size();++ii)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solidFill>
                  <a:srgbClr val="000000"/>
                </a:solidFill>
                <a:latin typeface="Monaco" charset="0"/>
                <a:cs typeface="+mn-cs"/>
              </a:rPr>
              <a:t>	v[ii]-&gt;draw();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/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Mar 2017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55111-57F4-0244-9057-76EC2AE01959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Pure virtual functions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Abstract classes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800" smtClean="0">
                <a:cs typeface="+mn-cs"/>
              </a:rPr>
              <a:t>Often, when dealing with polymorphic objects, it doesn</a:t>
            </a:r>
            <a:r>
              <a:rPr lang="ja-JP" altLang="en-US" sz="1800" smtClean="0">
                <a:latin typeface="Arial"/>
                <a:cs typeface="+mn-cs"/>
              </a:rPr>
              <a:t>’</a:t>
            </a:r>
            <a:r>
              <a:rPr lang="en-US" sz="1800" smtClean="0">
                <a:cs typeface="+mn-cs"/>
              </a:rPr>
              <a:t>t make any sense to ever instantiate a Base class object.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400" smtClean="0">
                <a:solidFill>
                  <a:srgbClr val="000000"/>
                </a:solidFill>
                <a:latin typeface="Monaco" charset="0"/>
              </a:rPr>
              <a:t>SpaceObject s;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400" smtClean="0">
                <a:solidFill>
                  <a:srgbClr val="000000"/>
                </a:solidFill>
                <a:latin typeface="Monaco" charset="0"/>
              </a:rPr>
              <a:t>s-&gt;draw(); //What should happen here?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smtClean="0">
                <a:cs typeface="+mn-cs"/>
              </a:rPr>
              <a:t>We handle this by making draw have no definition in the SpaceObject class: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400" smtClean="0">
                <a:solidFill>
                  <a:srgbClr val="000000"/>
                </a:solidFill>
                <a:latin typeface="Monaco" charset="0"/>
              </a:rPr>
              <a:t>class SpaceObject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400" smtClean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400" smtClean="0">
                <a:solidFill>
                  <a:srgbClr val="000000"/>
                </a:solidFill>
                <a:latin typeface="Monaco" charset="0"/>
              </a:rPr>
              <a:t>virtual void draw() const =0;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400" smtClean="0">
                <a:solidFill>
                  <a:srgbClr val="000000"/>
                </a:solidFill>
                <a:latin typeface="Monaco" charset="0"/>
              </a:rPr>
              <a:t>…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smtClean="0">
                <a:cs typeface="+mn-cs"/>
              </a:rPr>
              <a:t>Definition: a pure virtual function is a virtual function defined as </a:t>
            </a:r>
            <a:r>
              <a:rPr lang="ja-JP" altLang="en-US" sz="1800" smtClean="0">
                <a:latin typeface="Arial"/>
                <a:cs typeface="+mn-cs"/>
              </a:rPr>
              <a:t>“</a:t>
            </a:r>
            <a:r>
              <a:rPr lang="en-US" sz="1800" smtClean="0">
                <a:cs typeface="+mn-cs"/>
              </a:rPr>
              <a:t>=0</a:t>
            </a:r>
            <a:r>
              <a:rPr lang="ja-JP" altLang="en-US" sz="1800" smtClean="0">
                <a:latin typeface="Arial"/>
                <a:cs typeface="+mn-cs"/>
              </a:rPr>
              <a:t>”</a:t>
            </a: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smtClean="0">
                <a:cs typeface="+mn-cs"/>
              </a:rPr>
              <a:t>Any class with a pure virtual function can not be instantiated.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400" smtClean="0">
                <a:solidFill>
                  <a:srgbClr val="000000"/>
                </a:solidFill>
                <a:latin typeface="Monaco" charset="0"/>
              </a:rPr>
              <a:t>SpaceObject s; //will not compile</a:t>
            </a:r>
            <a:endParaRPr lang="en-US" sz="160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smtClean="0">
                <a:cs typeface="+mn-cs"/>
              </a:rPr>
              <a:t>We call such classes </a:t>
            </a:r>
            <a:r>
              <a:rPr lang="ja-JP" altLang="en-US" sz="1800" smtClean="0">
                <a:latin typeface="Arial"/>
                <a:cs typeface="+mn-cs"/>
              </a:rPr>
              <a:t>“</a:t>
            </a:r>
            <a:r>
              <a:rPr lang="en-US" sz="1800" smtClean="0">
                <a:cs typeface="+mn-cs"/>
              </a:rPr>
              <a:t>Abstract classes</a:t>
            </a:r>
            <a:r>
              <a:rPr lang="ja-JP" altLang="en-US" sz="1800" smtClean="0">
                <a:latin typeface="Arial"/>
                <a:cs typeface="+mn-cs"/>
              </a:rPr>
              <a:t>”</a:t>
            </a: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smtClean="0">
                <a:cs typeface="+mn-cs"/>
              </a:rPr>
              <a:t>Definition: an Abstract class is any class with a pure virtual function.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smtClean="0">
                <a:cs typeface="+mn-cs"/>
              </a:rPr>
              <a:t>Definition: a Concrete class is a class that can be instantiated (ie., is not Abstract, has no pure virtual functions.)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/>
          </a:p>
        </p:txBody>
      </p:sp>
      <p:sp>
        <p:nvSpPr>
          <p:cNvPr id="210948" name="AutoShape 4"/>
          <p:cNvSpPr>
            <a:spLocks noChangeArrowheads="1"/>
          </p:cNvSpPr>
          <p:nvPr/>
        </p:nvSpPr>
        <p:spPr bwMode="auto">
          <a:xfrm>
            <a:off x="3429000" y="3124200"/>
            <a:ext cx="304800" cy="304800"/>
          </a:xfrm>
          <a:prstGeom prst="roundRect">
            <a:avLst>
              <a:gd name="adj" fmla="val 16667"/>
            </a:avLst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0951" name="AutoShape 7"/>
          <p:cNvSpPr>
            <a:spLocks/>
          </p:cNvSpPr>
          <p:nvPr/>
        </p:nvSpPr>
        <p:spPr bwMode="auto">
          <a:xfrm>
            <a:off x="4495800" y="2819400"/>
            <a:ext cx="1500188" cy="569913"/>
          </a:xfrm>
          <a:prstGeom prst="borderCallout1">
            <a:avLst>
              <a:gd name="adj1" fmla="val 20056"/>
              <a:gd name="adj2" fmla="val -5079"/>
              <a:gd name="adj3" fmla="val 98884"/>
              <a:gd name="adj4" fmla="val -48889"/>
            </a:avLst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000">
                <a:cs typeface="+mn-cs"/>
              </a:rPr>
              <a:t>This makes draw() a pure virtual function</a:t>
            </a: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Mar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EDE259-27C5-2A41-860D-E25AE9B0E749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Factory Functions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cs typeface="+mn-cs"/>
              </a:rPr>
              <a:t>A </a:t>
            </a:r>
            <a:r>
              <a:rPr lang="en-US" smtClean="0">
                <a:cs typeface="+mn-cs"/>
                <a:hlinkClick r:id="rId2"/>
              </a:rPr>
              <a:t>Design Pattern</a:t>
            </a:r>
            <a:r>
              <a:rPr lang="en-US" smtClean="0">
                <a:cs typeface="+mn-cs"/>
              </a:rPr>
              <a:t> is general reusable solution to a commonly occurring problem.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It is not a finished design that can be transformed directly into code.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It is a description or template for how to solve a problem that can be used in many different situations.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cs typeface="+mn-cs"/>
              </a:rPr>
              <a:t>Factory is a design pattern to deal with the problem of creating polymorphic objects without specifying the exact class of the object created.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cs typeface="+mn-cs"/>
              </a:rPr>
              <a:t>Typically the factory function returns a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pointer to Base class object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 that actually points to a derived class object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The actual derived type might be determined from a parameter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Or an options file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Or a user setting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Or …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cs typeface="+mn-cs"/>
              </a:rPr>
              <a:t>The client code can just call the factory function and use virtual methods on the pointer it returned, and all the right things will happen!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Mar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4392D9-10B1-8048-B8D5-2F97E429A6F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Review: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Aggregation (Composition)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Putting one object inside another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Also called composition</a:t>
            </a:r>
            <a:endParaRPr lang="en-US" sz="1600" smtClean="0">
              <a:solidFill>
                <a:srgbClr val="000000"/>
              </a:solidFill>
              <a:latin typeface="Monaco" charset="0"/>
              <a:cs typeface="+mn-cs"/>
            </a:endParaRP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Aggregation models a HAS-A relationship</a:t>
            </a:r>
          </a:p>
          <a:p>
            <a:pPr lvl="1" eaLnBrk="1" hangingPunct="1">
              <a:defRPr/>
            </a:pPr>
            <a:r>
              <a:rPr lang="en-US" smtClean="0"/>
              <a:t>A student has a last name</a:t>
            </a:r>
          </a:p>
          <a:p>
            <a:pPr lvl="1" eaLnBrk="1" hangingPunct="1">
              <a:defRPr/>
            </a:pPr>
            <a:r>
              <a:rPr lang="en-US" smtClean="0"/>
              <a:t>A rational number has a denominator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Mar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3FAC3-1DDE-2644-A76C-3A475A7F19F4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Review: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Initialization lists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To initialize members in a contstructor, we can use an initialization list: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rgbClr val="000000"/>
                </a:solidFill>
                <a:latin typeface="Monaco" charset="0"/>
              </a:rPr>
              <a:t>Rational::Rational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 num, </a:t>
            </a:r>
            <a:r>
              <a:rPr lang="en-US" b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 den)</a:t>
            </a:r>
            <a:endParaRPr lang="en-US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smtClean="0">
                <a:solidFill>
                  <a:srgbClr val="000000"/>
                </a:solidFill>
                <a:latin typeface="Monaco" charset="0"/>
              </a:rPr>
              <a:t>   :</a:t>
            </a:r>
            <a:r>
              <a:rPr lang="en-US" smtClean="0">
                <a:solidFill>
                  <a:srgbClr val="0000C0"/>
                </a:solidFill>
                <a:latin typeface="Monaco" charset="0"/>
              </a:rPr>
              <a:t>_num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(num), </a:t>
            </a:r>
            <a:r>
              <a:rPr lang="en-US" smtClean="0">
                <a:solidFill>
                  <a:srgbClr val="0000C0"/>
                </a:solidFill>
                <a:latin typeface="Monaco" charset="0"/>
              </a:rPr>
              <a:t>_den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(den)</a:t>
            </a:r>
            <a:endParaRPr lang="en-US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smtClean="0">
                <a:solidFill>
                  <a:srgbClr val="000000"/>
                </a:solidFill>
                <a:latin typeface="Monaco" charset="0"/>
              </a:rPr>
              <a:t>{}</a:t>
            </a:r>
            <a:endParaRPr lang="en-US" smtClean="0">
              <a:latin typeface="Monaco" charset="0"/>
            </a:endParaRP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This is preferable to assigning values to the members in the body of the function</a:t>
            </a:r>
          </a:p>
          <a:p>
            <a:pPr lvl="1" eaLnBrk="1" hangingPunct="1">
              <a:defRPr/>
            </a:pPr>
            <a:r>
              <a:rPr lang="en-US" smtClean="0"/>
              <a:t>More efficient for complicated objects</a:t>
            </a:r>
          </a:p>
          <a:p>
            <a:pPr lvl="2" eaLnBrk="1" hangingPunct="1">
              <a:defRPr/>
            </a:pPr>
            <a:r>
              <a:rPr lang="en-US" smtClean="0"/>
              <a:t>Instead of constructing the object, then assigning to it, we construct it to be what we want.</a:t>
            </a:r>
          </a:p>
          <a:p>
            <a:pPr lvl="1" eaLnBrk="1" hangingPunct="1">
              <a:defRPr/>
            </a:pPr>
            <a:r>
              <a:rPr lang="en-US" smtClean="0"/>
              <a:t>Only way to initialize a constant member variable</a:t>
            </a:r>
          </a:p>
          <a:p>
            <a:pPr lvl="1" eaLnBrk="1" hangingPunct="1">
              <a:defRPr/>
            </a:pPr>
            <a:r>
              <a:rPr lang="en-US" smtClean="0"/>
              <a:t>They look like what they are - calls to the constructor (of the member objects.)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Initialization lists always initialize the objects </a:t>
            </a:r>
            <a:r>
              <a:rPr lang="en-US" i="1" smtClean="0">
                <a:cs typeface="+mn-cs"/>
              </a:rPr>
              <a:t>in the order they are declared in the class</a:t>
            </a:r>
            <a:r>
              <a:rPr lang="en-US" smtClean="0">
                <a:cs typeface="+mn-cs"/>
              </a:rPr>
              <a:t>, not in the order they are in the list.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Mar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A834F-391D-B247-9FF0-36D5B340D67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Inheritance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Another way to use a class in another class is </a:t>
            </a:r>
            <a:r>
              <a:rPr lang="en-US" i="1" smtClean="0">
                <a:cs typeface="+mn-cs"/>
              </a:rPr>
              <a:t>inheritance</a:t>
            </a:r>
            <a:r>
              <a:rPr lang="en-US" smtClean="0">
                <a:cs typeface="+mn-cs"/>
              </a:rPr>
              <a:t>.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Inheritance models an IS-A relationship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Inheritance allows a new class to be based on an existing class.</a:t>
            </a:r>
          </a:p>
          <a:p>
            <a:pPr lvl="1" eaLnBrk="1" hangingPunct="1">
              <a:defRPr/>
            </a:pPr>
            <a:r>
              <a:rPr lang="en-US" smtClean="0"/>
              <a:t>The new class inherits all the member variables and functions of the class it is based on.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Inheritance is useful if you have a bunch of related items (FilledBox, HollowBox, CheckeredBox) that have common code (setWidth(int), getHeight(), etc.) and individual code (print(), type())</a:t>
            </a:r>
          </a:p>
          <a:p>
            <a:pPr lvl="1" eaLnBrk="1" hangingPunct="1">
              <a:defRPr/>
            </a:pPr>
            <a:r>
              <a:rPr lang="en-US" smtClean="0"/>
              <a:t>You can put the common code in the base class, and the code that is different for each kind of box in the derived classes.</a:t>
            </a:r>
          </a:p>
          <a:p>
            <a:pPr lvl="1" eaLnBrk="1" hangingPunct="1">
              <a:defRPr/>
            </a:pPr>
            <a:r>
              <a:rPr lang="en-US" smtClean="0"/>
              <a:t>Then you don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t need switch or if/else statements to write the code that is different for each type.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Mar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4F9BFF-C0BE-DF43-9969-33E4B491F4F0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Inheritance Syntax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charset="0"/>
              <a:buNone/>
              <a:defRPr/>
            </a:pPr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 smtClean="0">
                <a:solidFill>
                  <a:srgbClr val="005032"/>
                </a:solidFill>
                <a:latin typeface="Monaco" charset="0"/>
              </a:rPr>
              <a:t>Shape</a:t>
            </a:r>
            <a:endParaRPr lang="en-US" sz="1200" dirty="0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{</a:t>
            </a:r>
            <a:endParaRPr lang="en-US" sz="1200" dirty="0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…</a:t>
            </a:r>
            <a:endParaRPr lang="en-US" sz="1200" dirty="0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protected</a:t>
            </a: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:</a:t>
            </a:r>
            <a:endParaRPr lang="en-US" sz="1200" dirty="0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 smtClean="0">
                <a:solidFill>
                  <a:srgbClr val="0000C0"/>
                </a:solidFill>
                <a:latin typeface="Monaco" charset="0"/>
              </a:rPr>
              <a:t>_scale</a:t>
            </a: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;</a:t>
            </a:r>
            <a:endParaRPr lang="en-US" sz="1200" dirty="0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};</a:t>
            </a:r>
            <a:endParaRPr lang="en-US" sz="1200" dirty="0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endParaRPr lang="en-US" sz="1200" dirty="0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 smtClean="0">
                <a:solidFill>
                  <a:srgbClr val="005032"/>
                </a:solidFill>
                <a:latin typeface="Monaco" charset="0"/>
              </a:rPr>
              <a:t>Circle</a:t>
            </a: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 smtClean="0">
                <a:solidFill>
                  <a:srgbClr val="005032"/>
                </a:solidFill>
                <a:latin typeface="Monaco" charset="0"/>
              </a:rPr>
              <a:t>Shape</a:t>
            </a:r>
            <a:endParaRPr lang="en-US" sz="1200" dirty="0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{</a:t>
            </a:r>
            <a:endParaRPr lang="en-US" sz="1200" dirty="0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…</a:t>
            </a:r>
            <a:endParaRPr lang="en-US" sz="1200" dirty="0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};</a:t>
            </a:r>
          </a:p>
          <a:p>
            <a:pPr lvl="1" eaLnBrk="1" hangingPunct="1">
              <a:buFont typeface="Wingdings" charset="0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We call the parent (Shape, in this case) the </a:t>
            </a:r>
            <a:r>
              <a:rPr lang="ja-JP" altLang="en-US" dirty="0" smtClean="0">
                <a:latin typeface="Arial"/>
                <a:cs typeface="+mn-cs"/>
              </a:rPr>
              <a:t>“</a:t>
            </a:r>
            <a:r>
              <a:rPr lang="en-US" dirty="0" smtClean="0">
                <a:cs typeface="+mn-cs"/>
              </a:rPr>
              <a:t>base class</a:t>
            </a:r>
            <a:r>
              <a:rPr lang="ja-JP" altLang="en-US" dirty="0" smtClean="0">
                <a:latin typeface="Arial"/>
                <a:cs typeface="+mn-cs"/>
              </a:rPr>
              <a:t>”</a:t>
            </a:r>
            <a:r>
              <a:rPr lang="en-US" dirty="0" smtClean="0">
                <a:cs typeface="+mn-cs"/>
              </a:rPr>
              <a:t>, and the child (Circle, here) the </a:t>
            </a:r>
            <a:r>
              <a:rPr lang="ja-JP" altLang="en-US" dirty="0" smtClean="0">
                <a:latin typeface="Arial"/>
                <a:cs typeface="+mn-cs"/>
              </a:rPr>
              <a:t>“</a:t>
            </a:r>
            <a:r>
              <a:rPr lang="en-US" dirty="0" smtClean="0">
                <a:cs typeface="+mn-cs"/>
              </a:rPr>
              <a:t>derived class</a:t>
            </a:r>
            <a:r>
              <a:rPr lang="ja-JP" altLang="en-US" dirty="0" smtClean="0">
                <a:latin typeface="Arial"/>
                <a:cs typeface="+mn-cs"/>
              </a:rPr>
              <a:t>”</a:t>
            </a:r>
            <a:endParaRPr lang="en-US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dirty="0" smtClean="0"/>
              <a:t>Sometimes people say </a:t>
            </a:r>
            <a:r>
              <a:rPr lang="ja-JP" altLang="en-US" dirty="0" smtClean="0">
                <a:latin typeface="Arial"/>
              </a:rPr>
              <a:t>“</a:t>
            </a:r>
            <a:r>
              <a:rPr lang="en-US" dirty="0" smtClean="0"/>
              <a:t>Superclass</a:t>
            </a:r>
            <a:r>
              <a:rPr lang="ja-JP" altLang="en-US" dirty="0" smtClean="0">
                <a:latin typeface="Arial"/>
              </a:rPr>
              <a:t>”</a:t>
            </a:r>
            <a:r>
              <a:rPr lang="en-US" dirty="0" smtClean="0"/>
              <a:t> for the base class, and </a:t>
            </a:r>
            <a:r>
              <a:rPr lang="ja-JP" altLang="en-US" dirty="0" smtClean="0">
                <a:latin typeface="Arial"/>
              </a:rPr>
              <a:t>“</a:t>
            </a:r>
            <a:r>
              <a:rPr lang="en-US" dirty="0" smtClean="0"/>
              <a:t>Subclass</a:t>
            </a:r>
            <a:r>
              <a:rPr lang="ja-JP" altLang="en-US" dirty="0" smtClean="0">
                <a:latin typeface="Arial"/>
              </a:rPr>
              <a:t>”</a:t>
            </a:r>
            <a:r>
              <a:rPr lang="en-US" dirty="0" smtClean="0"/>
              <a:t> for the derived class.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Mar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22082-CDA4-BA41-9C6E-EEE40912E950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/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Protected member variables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The </a:t>
            </a:r>
            <a:r>
              <a:rPr lang="ja-JP" altLang="en-US" sz="1800" dirty="0" smtClean="0">
                <a:latin typeface="Arial"/>
                <a:cs typeface="+mn-cs"/>
              </a:rPr>
              <a:t>“</a:t>
            </a:r>
            <a:r>
              <a:rPr lang="en-US" sz="1800" b="1" dirty="0" smtClean="0">
                <a:solidFill>
                  <a:srgbClr val="7F0055"/>
                </a:solidFill>
                <a:latin typeface="Monaco" charset="0"/>
                <a:cs typeface="+mn-cs"/>
              </a:rPr>
              <a:t>protected</a:t>
            </a:r>
            <a:r>
              <a:rPr lang="en-US" sz="1800" dirty="0" smtClean="0">
                <a:solidFill>
                  <a:srgbClr val="000000"/>
                </a:solidFill>
                <a:latin typeface="Monaco" charset="0"/>
                <a:cs typeface="+mn-cs"/>
              </a:rPr>
              <a:t>:</a:t>
            </a:r>
            <a:r>
              <a:rPr lang="ja-JP" altLang="en-US" sz="1800" dirty="0" smtClean="0">
                <a:latin typeface="Arial"/>
                <a:cs typeface="+mn-cs"/>
              </a:rPr>
              <a:t>”</a:t>
            </a:r>
            <a:r>
              <a:rPr lang="en-US" sz="1800" dirty="0" smtClean="0">
                <a:cs typeface="+mn-cs"/>
              </a:rPr>
              <a:t> keyword is an access </a:t>
            </a:r>
            <a:r>
              <a:rPr lang="en-US" sz="1800" dirty="0" err="1" smtClean="0">
                <a:cs typeface="+mn-cs"/>
              </a:rPr>
              <a:t>specifier</a:t>
            </a:r>
            <a:r>
              <a:rPr lang="en-US" sz="1800" dirty="0" smtClean="0">
                <a:cs typeface="+mn-cs"/>
              </a:rPr>
              <a:t> that makes members hidden from the outside world (like private) but visible to derived classes.</a:t>
            </a:r>
          </a:p>
          <a:p>
            <a:pPr lvl="1" eaLnBrk="1" hangingPunct="1">
              <a:defRPr/>
            </a:pPr>
            <a:r>
              <a:rPr lang="en-US" sz="1600" dirty="0" smtClean="0"/>
              <a:t>Some people say you </a:t>
            </a:r>
            <a:r>
              <a:rPr lang="en-US" sz="1600" dirty="0" err="1" smtClean="0"/>
              <a:t>shouldn</a:t>
            </a:r>
            <a:r>
              <a:rPr lang="ja-JP" altLang="en-US" sz="1600" dirty="0" smtClean="0">
                <a:latin typeface="Arial"/>
              </a:rPr>
              <a:t>’</a:t>
            </a:r>
            <a:r>
              <a:rPr lang="en-US" sz="1600" dirty="0" smtClean="0"/>
              <a:t>t make protected variables, because then anybody can derive from your class and change them. If you</a:t>
            </a:r>
            <a:r>
              <a:rPr lang="ja-JP" altLang="en-US" sz="1600" dirty="0" smtClean="0">
                <a:latin typeface="Arial"/>
              </a:rPr>
              <a:t>’</a:t>
            </a:r>
            <a:r>
              <a:rPr lang="en-US" sz="1600" dirty="0" smtClean="0"/>
              <a:t>re worried about this, you can make the variables private, and make protected member functions to get/set them, similar to the way you control the outside world</a:t>
            </a:r>
            <a:r>
              <a:rPr lang="ja-JP" altLang="en-US" sz="1600" dirty="0" smtClean="0">
                <a:latin typeface="Arial"/>
              </a:rPr>
              <a:t>’</a:t>
            </a:r>
            <a:r>
              <a:rPr lang="en-US" sz="1600" dirty="0" smtClean="0"/>
              <a:t>s access to private member variables with public member functions.</a:t>
            </a: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You can also use </a:t>
            </a:r>
            <a:r>
              <a:rPr lang="en-US" sz="1800" b="1" dirty="0" smtClean="0">
                <a:solidFill>
                  <a:srgbClr val="7F0055"/>
                </a:solidFill>
                <a:latin typeface="Monaco" charset="0"/>
                <a:cs typeface="+mn-cs"/>
              </a:rPr>
              <a:t>protected</a:t>
            </a:r>
            <a:r>
              <a:rPr lang="en-US" sz="1800" dirty="0" smtClean="0">
                <a:cs typeface="+mn-cs"/>
              </a:rPr>
              <a:t> or </a:t>
            </a:r>
            <a:r>
              <a:rPr lang="en-US" sz="1800" b="1" dirty="0" smtClean="0">
                <a:solidFill>
                  <a:srgbClr val="7F0055"/>
                </a:solidFill>
                <a:latin typeface="Monaco" charset="0"/>
                <a:cs typeface="+mn-cs"/>
              </a:rPr>
              <a:t>private </a:t>
            </a:r>
            <a:r>
              <a:rPr lang="en-US" sz="1800" dirty="0" smtClean="0">
                <a:cs typeface="+mn-cs"/>
              </a:rPr>
              <a:t>inheritance</a:t>
            </a:r>
          </a:p>
          <a:p>
            <a:pPr lvl="1" eaLnBrk="1" hangingPunct="1">
              <a:defRPr/>
            </a:pPr>
            <a:r>
              <a:rPr lang="en-US" b="1" dirty="0" smtClean="0">
                <a:solidFill>
                  <a:srgbClr val="7F0055"/>
                </a:solidFill>
                <a:latin typeface="Monaco" charset="0"/>
              </a:rPr>
              <a:t>Class </a:t>
            </a:r>
            <a:r>
              <a:rPr lang="en-US" b="1" dirty="0" smtClean="0">
                <a:latin typeface="Monaco" charset="0"/>
              </a:rPr>
              <a:t>Circle</a:t>
            </a:r>
            <a:r>
              <a:rPr lang="en-US" b="1" dirty="0" smtClean="0">
                <a:solidFill>
                  <a:srgbClr val="7F0055"/>
                </a:solidFill>
                <a:latin typeface="Monaco" charset="0"/>
              </a:rPr>
              <a:t> </a:t>
            </a:r>
            <a:r>
              <a:rPr lang="en-US" b="1" dirty="0" smtClean="0">
                <a:latin typeface="Monaco" charset="0"/>
              </a:rPr>
              <a:t>: </a:t>
            </a:r>
            <a:r>
              <a:rPr lang="en-US" b="1" dirty="0" smtClean="0">
                <a:solidFill>
                  <a:srgbClr val="7F0055"/>
                </a:solidFill>
                <a:latin typeface="Monaco" charset="0"/>
              </a:rPr>
              <a:t>protected </a:t>
            </a:r>
            <a:r>
              <a:rPr lang="en-US" b="1" dirty="0" smtClean="0">
                <a:latin typeface="Monaco" charset="0"/>
              </a:rPr>
              <a:t>Shape</a:t>
            </a:r>
            <a:r>
              <a:rPr lang="en-US" b="1" dirty="0" smtClean="0">
                <a:solidFill>
                  <a:srgbClr val="7F0055"/>
                </a:solidFill>
                <a:latin typeface="Monaco" charset="0"/>
              </a:rPr>
              <a:t> </a:t>
            </a:r>
            <a:r>
              <a:rPr lang="en-US" b="1" dirty="0" smtClean="0">
                <a:latin typeface="Monaco" charset="0"/>
              </a:rPr>
              <a:t>{…</a:t>
            </a:r>
          </a:p>
          <a:p>
            <a:pPr lvl="1" eaLnBrk="1" hangingPunct="1">
              <a:defRPr/>
            </a:pPr>
            <a:r>
              <a:rPr lang="en-US" dirty="0" smtClean="0"/>
              <a:t>These place an upper bound on access, and are no longer recommended in well-designed object oriented programs.</a:t>
            </a:r>
          </a:p>
          <a:p>
            <a:pPr lvl="2" eaLnBrk="1" hangingPunct="1">
              <a:defRPr/>
            </a:pPr>
            <a:r>
              <a:rPr lang="en-US" sz="1800" dirty="0" smtClean="0"/>
              <a:t>They violate the </a:t>
            </a:r>
            <a:r>
              <a:rPr lang="en-US" sz="1800" i="1" dirty="0" err="1" smtClean="0"/>
              <a:t>Liskov</a:t>
            </a:r>
            <a:r>
              <a:rPr lang="en-US" sz="1800" i="1" dirty="0" smtClean="0"/>
              <a:t> Substitution Principle</a:t>
            </a:r>
            <a:r>
              <a:rPr lang="en-US" sz="1800" dirty="0" smtClean="0"/>
              <a:t> which states that objects from the derived class should always be substitutable for objects from the base class.</a:t>
            </a:r>
          </a:p>
          <a:p>
            <a:pPr lvl="2" eaLnBrk="1" hangingPunct="1">
              <a:defRPr/>
            </a:pPr>
            <a:r>
              <a:rPr lang="en-US" sz="1800" dirty="0" smtClean="0"/>
              <a:t>You should prefer composition instead.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1800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Mar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8D53E-8285-324A-AF92-952C3DB47C2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Inheritance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Constructors/Destructors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When you create a derived class object, it first constructs the base class object (using the base class constructor), then calls the derived class constructor.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You can use the base class constructor in your initialization list for the derived class.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You can </a:t>
            </a:r>
            <a:r>
              <a:rPr lang="en-US" i="1" dirty="0" smtClean="0">
                <a:cs typeface="+mn-cs"/>
              </a:rPr>
              <a:t>not</a:t>
            </a:r>
            <a:r>
              <a:rPr lang="en-US" dirty="0" smtClean="0">
                <a:cs typeface="+mn-cs"/>
              </a:rPr>
              <a:t> access base class member variables directly in your derived class initialization list. (They’ve already been constructed!)</a:t>
            </a:r>
          </a:p>
          <a:p>
            <a:pPr lvl="1" eaLnBrk="1" hangingPunct="1">
              <a:defRPr/>
            </a:pPr>
            <a:r>
              <a:rPr lang="en-US" dirty="0" smtClean="0"/>
              <a:t>See our Shape class example code.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Destruction happens in the reverse order: First the derived class destructor is called, to destroy derived class members, then the base class destructor is called.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Mar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F8CF-892D-614B-9D60-57B7F42FA04E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Polymorphism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Polymorphism allows a </a:t>
            </a:r>
            <a:r>
              <a:rPr lang="en-US" b="1" smtClean="0">
                <a:cs typeface="+mn-cs"/>
              </a:rPr>
              <a:t>reference</a:t>
            </a:r>
            <a:r>
              <a:rPr lang="en-US" smtClean="0">
                <a:cs typeface="+mn-cs"/>
              </a:rPr>
              <a:t> or </a:t>
            </a:r>
            <a:r>
              <a:rPr lang="en-US" b="1" smtClean="0">
                <a:cs typeface="+mn-cs"/>
              </a:rPr>
              <a:t>pointer</a:t>
            </a:r>
            <a:r>
              <a:rPr lang="en-US" smtClean="0">
                <a:cs typeface="+mn-cs"/>
              </a:rPr>
              <a:t> to an object to refer to multiple types, and to call the correct member functions depending on the type.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Base class pointers and references can point at or refer to objects from any derived class!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If we make a function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virtual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 in the base class, then when we call it through a pointer or reference, the correct derived class version will be called.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See the Shape class example code.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We get polymorphic behavior </a:t>
            </a:r>
            <a:r>
              <a:rPr lang="en-US" i="1" smtClean="0">
                <a:cs typeface="+mn-cs"/>
              </a:rPr>
              <a:t>if and only if</a:t>
            </a:r>
            <a:endParaRPr lang="en-US" smtClean="0">
              <a:cs typeface="+mn-cs"/>
            </a:endParaRPr>
          </a:p>
          <a:p>
            <a:pPr lvl="1" eaLnBrk="1" hangingPunct="1">
              <a:defRPr/>
            </a:pPr>
            <a:r>
              <a:rPr lang="en-US" smtClean="0"/>
              <a:t>the function is virtual, and</a:t>
            </a:r>
          </a:p>
          <a:p>
            <a:pPr lvl="1" eaLnBrk="1" hangingPunct="1">
              <a:defRPr/>
            </a:pPr>
            <a:r>
              <a:rPr lang="en-US" smtClean="0"/>
              <a:t>we are accessing the object through a pointer or reference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Mar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691FF-8B2F-B146-B07B-C1BA073AD8FB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The -&gt; operator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-&gt;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 means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dereference, then use the . operator to access a member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endParaRPr lang="en-US" smtClean="0">
              <a:cs typeface="+mn-cs"/>
            </a:endParaRPr>
          </a:p>
          <a:p>
            <a:pPr lvl="2"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mtClean="0">
                <a:solidFill>
                  <a:srgbClr val="005032"/>
                </a:solidFill>
                <a:latin typeface="Monaco" charset="0"/>
              </a:rPr>
              <a:t>Foo</a:t>
            </a:r>
            <a:endParaRPr lang="en-US" smtClean="0">
              <a:latin typeface="Monaco" charset="0"/>
            </a:endParaRPr>
          </a:p>
          <a:p>
            <a:pPr lvl="2" eaLnBrk="1" hangingPunct="1">
              <a:buFont typeface="Wingdings" charset="0"/>
              <a:buNone/>
              <a:defRPr/>
            </a:pPr>
            <a:r>
              <a:rPr lang="en-US" smtClean="0">
                <a:solidFill>
                  <a:srgbClr val="000000"/>
                </a:solidFill>
                <a:latin typeface="Monaco" charset="0"/>
              </a:rPr>
              <a:t>{</a:t>
            </a:r>
            <a:endParaRPr lang="en-US" smtClean="0">
              <a:latin typeface="Monaco" charset="0"/>
            </a:endParaRPr>
          </a:p>
          <a:p>
            <a:pPr lvl="2"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:</a:t>
            </a:r>
            <a:endParaRPr lang="en-US" smtClean="0">
              <a:latin typeface="Monaco" charset="0"/>
            </a:endParaRPr>
          </a:p>
          <a:p>
            <a:pPr lvl="2" eaLnBrk="1" hangingPunct="1">
              <a:buFont typeface="Wingdings" charset="0"/>
              <a:buNone/>
              <a:defRPr/>
            </a:pPr>
            <a:r>
              <a:rPr lang="en-US" smtClean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b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mtClean="0">
                <a:solidFill>
                  <a:srgbClr val="0000C0"/>
                </a:solidFill>
                <a:latin typeface="Monaco" charset="0"/>
              </a:rPr>
              <a:t>_num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;</a:t>
            </a:r>
            <a:endParaRPr lang="en-US" smtClean="0">
              <a:latin typeface="Monaco" charset="0"/>
            </a:endParaRPr>
          </a:p>
          <a:p>
            <a:pPr lvl="2" eaLnBrk="1" hangingPunct="1">
              <a:buFont typeface="Wingdings" charset="0"/>
              <a:buNone/>
              <a:defRPr/>
            </a:pPr>
            <a:r>
              <a:rPr lang="en-US" smtClean="0">
                <a:solidFill>
                  <a:srgbClr val="000000"/>
                </a:solidFill>
                <a:latin typeface="Monaco" charset="0"/>
              </a:rPr>
              <a:t>};</a:t>
            </a:r>
            <a:endParaRPr lang="en-US" smtClean="0">
              <a:latin typeface="Monaco" charset="0"/>
            </a:endParaRPr>
          </a:p>
          <a:p>
            <a:pPr lvl="2" eaLnBrk="1" hangingPunct="1">
              <a:buFont typeface="Wingdings" charset="0"/>
              <a:buNone/>
              <a:defRPr/>
            </a:pPr>
            <a:endParaRPr lang="en-US" smtClean="0">
              <a:latin typeface="Monaco" charset="0"/>
            </a:endParaRPr>
          </a:p>
          <a:p>
            <a:pPr lvl="2" eaLnBrk="1" hangingPunct="1">
              <a:buFont typeface="Wingdings" charset="0"/>
              <a:buNone/>
              <a:defRPr/>
            </a:pPr>
            <a:r>
              <a:rPr lang="en-US" smtClean="0">
                <a:solidFill>
                  <a:srgbClr val="005032"/>
                </a:solidFill>
                <a:latin typeface="Monaco" charset="0"/>
              </a:rPr>
              <a:t>Foo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 f;</a:t>
            </a:r>
            <a:endParaRPr lang="en-US" smtClean="0">
              <a:latin typeface="Monaco" charset="0"/>
            </a:endParaRPr>
          </a:p>
          <a:p>
            <a:pPr lvl="2" eaLnBrk="1" hangingPunct="1">
              <a:buFont typeface="Wingdings" charset="0"/>
              <a:buNone/>
              <a:defRPr/>
            </a:pPr>
            <a:r>
              <a:rPr lang="en-US" smtClean="0">
                <a:solidFill>
                  <a:srgbClr val="000000"/>
                </a:solidFill>
                <a:latin typeface="Monaco" charset="0"/>
              </a:rPr>
              <a:t>cout &lt;&lt; f.</a:t>
            </a:r>
            <a:r>
              <a:rPr lang="en-US" smtClean="0">
                <a:solidFill>
                  <a:srgbClr val="0000C0"/>
                </a:solidFill>
                <a:latin typeface="Monaco" charset="0"/>
              </a:rPr>
              <a:t>_num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 &lt;&lt; endl;</a:t>
            </a:r>
            <a:endParaRPr lang="en-US" smtClean="0">
              <a:latin typeface="Monaco" charset="0"/>
            </a:endParaRPr>
          </a:p>
          <a:p>
            <a:pPr lvl="2" eaLnBrk="1" hangingPunct="1">
              <a:buFont typeface="Wingdings" charset="0"/>
              <a:buNone/>
              <a:defRPr/>
            </a:pPr>
            <a:endParaRPr lang="en-US" smtClean="0">
              <a:latin typeface="Monaco" charset="0"/>
            </a:endParaRPr>
          </a:p>
          <a:p>
            <a:pPr lvl="2" eaLnBrk="1" hangingPunct="1">
              <a:buFont typeface="Wingdings" charset="0"/>
              <a:buNone/>
              <a:defRPr/>
            </a:pPr>
            <a:r>
              <a:rPr lang="en-US" smtClean="0">
                <a:solidFill>
                  <a:srgbClr val="005032"/>
                </a:solidFill>
                <a:latin typeface="Monaco" charset="0"/>
              </a:rPr>
              <a:t>Foo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 *fptr = &amp;f;</a:t>
            </a:r>
            <a:endParaRPr lang="en-US" smtClean="0">
              <a:latin typeface="Monaco" charset="0"/>
            </a:endParaRPr>
          </a:p>
          <a:p>
            <a:pPr lvl="2" eaLnBrk="1" hangingPunct="1">
              <a:buFont typeface="Wingdings" charset="0"/>
              <a:buNone/>
              <a:defRPr/>
            </a:pPr>
            <a:r>
              <a:rPr lang="en-US" smtClean="0">
                <a:solidFill>
                  <a:srgbClr val="000000"/>
                </a:solidFill>
                <a:latin typeface="Monaco" charset="0"/>
              </a:rPr>
              <a:t>cout &lt;&lt; (*fptr).</a:t>
            </a:r>
            <a:r>
              <a:rPr lang="en-US" smtClean="0">
                <a:solidFill>
                  <a:srgbClr val="0000C0"/>
                </a:solidFill>
                <a:latin typeface="Monaco" charset="0"/>
              </a:rPr>
              <a:t>_num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 &lt;&lt; endl;</a:t>
            </a:r>
            <a:endParaRPr lang="en-US" smtClean="0">
              <a:latin typeface="Monaco" charset="0"/>
            </a:endParaRPr>
          </a:p>
          <a:p>
            <a:pPr lvl="2" eaLnBrk="1" hangingPunct="1">
              <a:buFont typeface="Wingdings" charset="0"/>
              <a:buNone/>
              <a:defRPr/>
            </a:pPr>
            <a:r>
              <a:rPr lang="en-US" smtClean="0">
                <a:solidFill>
                  <a:srgbClr val="000000"/>
                </a:solidFill>
                <a:latin typeface="Monaco" charset="0"/>
              </a:rPr>
              <a:t>cout &lt;&lt; fptr-&gt;</a:t>
            </a:r>
            <a:r>
              <a:rPr lang="en-US" smtClean="0">
                <a:solidFill>
                  <a:srgbClr val="0000C0"/>
                </a:solidFill>
                <a:latin typeface="Monaco" charset="0"/>
              </a:rPr>
              <a:t>_num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 &lt;&lt; endl;</a:t>
            </a:r>
            <a:endParaRPr lang="en-US" smtClean="0">
              <a:latin typeface="Monaco" charset="0"/>
            </a:endParaRPr>
          </a:p>
          <a:p>
            <a:pPr lvl="2" eaLnBrk="1" hangingPunct="1">
              <a:buFont typeface="Wingdings" charset="0"/>
              <a:buNone/>
              <a:defRPr/>
            </a:pPr>
            <a:r>
              <a:rPr lang="en-US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FF0000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FF0000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6033</TotalTime>
  <Words>1340</Words>
  <Application>Microsoft Macintosh PowerPoint</Application>
  <PresentationFormat>On-screen Show (4:3)</PresentationFormat>
  <Paragraphs>164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Inheritance and Polymorphism Virtual Functions</vt:lpstr>
      <vt:lpstr>Review: Aggregation (Composition)</vt:lpstr>
      <vt:lpstr>Review: Initialization lists</vt:lpstr>
      <vt:lpstr>Review Inheritance</vt:lpstr>
      <vt:lpstr>Review Inheritance Syntax</vt:lpstr>
      <vt:lpstr> Protected member variables</vt:lpstr>
      <vt:lpstr>Inheritance Constructors/Destructors</vt:lpstr>
      <vt:lpstr>Polymorphism</vt:lpstr>
      <vt:lpstr>Review The -&gt; operator</vt:lpstr>
      <vt:lpstr>Polymorphism</vt:lpstr>
      <vt:lpstr>Pure virtual functions Abstract classes</vt:lpstr>
      <vt:lpstr>Factory Functions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Overview; The Structure of a Package; Parameter Passing</dc:title>
  <dc:creator>Glenn G. Chappell</dc:creator>
  <cp:lastModifiedBy>Chris Hartman</cp:lastModifiedBy>
  <cp:revision>99</cp:revision>
  <cp:lastPrinted>2010-10-14T17:40:26Z</cp:lastPrinted>
  <dcterms:created xsi:type="dcterms:W3CDTF">2004-09-03T22:49:27Z</dcterms:created>
  <dcterms:modified xsi:type="dcterms:W3CDTF">2017-03-23T18:44:14Z</dcterms:modified>
</cp:coreProperties>
</file>