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56" r:id="rId2"/>
    <p:sldId id="292" r:id="rId3"/>
    <p:sldId id="293" r:id="rId4"/>
    <p:sldId id="294" r:id="rId5"/>
    <p:sldId id="299" r:id="rId6"/>
    <p:sldId id="300" r:id="rId7"/>
    <p:sldId id="295" r:id="rId8"/>
    <p:sldId id="296" r:id="rId9"/>
    <p:sldId id="297" r:id="rId10"/>
    <p:sldId id="298" r:id="rId11"/>
  </p:sldIdLst>
  <p:sldSz cx="9144000" cy="6858000" type="screen4x3"/>
  <p:notesSz cx="6858000" cy="9144000"/>
  <p:defaultTextStyle>
    <a:defPPr>
      <a:defRPr lang="en-US"/>
    </a:defPPr>
    <a:lvl1pPr algn="ctr" rtl="0" fontAlgn="base">
      <a:spcBef>
        <a:spcPct val="0"/>
      </a:spcBef>
      <a:spcAft>
        <a:spcPct val="0"/>
      </a:spcAft>
      <a:defRPr sz="2400" kern="1200">
        <a:solidFill>
          <a:srgbClr val="FF0000"/>
        </a:solidFill>
        <a:latin typeface="Verdana" charset="0"/>
        <a:ea typeface="ＭＳ Ｐゴシック" charset="0"/>
        <a:cs typeface="+mn-cs"/>
      </a:defRPr>
    </a:lvl1pPr>
    <a:lvl2pPr marL="457200" algn="ctr" rtl="0" fontAlgn="base">
      <a:spcBef>
        <a:spcPct val="0"/>
      </a:spcBef>
      <a:spcAft>
        <a:spcPct val="0"/>
      </a:spcAft>
      <a:defRPr sz="2400" kern="1200">
        <a:solidFill>
          <a:srgbClr val="FF0000"/>
        </a:solidFill>
        <a:latin typeface="Verdana" charset="0"/>
        <a:ea typeface="ＭＳ Ｐゴシック" charset="0"/>
        <a:cs typeface="+mn-cs"/>
      </a:defRPr>
    </a:lvl2pPr>
    <a:lvl3pPr marL="914400" algn="ctr" rtl="0" fontAlgn="base">
      <a:spcBef>
        <a:spcPct val="0"/>
      </a:spcBef>
      <a:spcAft>
        <a:spcPct val="0"/>
      </a:spcAft>
      <a:defRPr sz="2400" kern="1200">
        <a:solidFill>
          <a:srgbClr val="FF0000"/>
        </a:solidFill>
        <a:latin typeface="Verdana" charset="0"/>
        <a:ea typeface="ＭＳ Ｐゴシック" charset="0"/>
        <a:cs typeface="+mn-cs"/>
      </a:defRPr>
    </a:lvl3pPr>
    <a:lvl4pPr marL="1371600" algn="ctr" rtl="0" fontAlgn="base">
      <a:spcBef>
        <a:spcPct val="0"/>
      </a:spcBef>
      <a:spcAft>
        <a:spcPct val="0"/>
      </a:spcAft>
      <a:defRPr sz="2400" kern="1200">
        <a:solidFill>
          <a:srgbClr val="FF0000"/>
        </a:solidFill>
        <a:latin typeface="Verdana" charset="0"/>
        <a:ea typeface="ＭＳ Ｐゴシック" charset="0"/>
        <a:cs typeface="+mn-cs"/>
      </a:defRPr>
    </a:lvl4pPr>
    <a:lvl5pPr marL="1828800" algn="ctr" rtl="0" fontAlgn="base">
      <a:spcBef>
        <a:spcPct val="0"/>
      </a:spcBef>
      <a:spcAft>
        <a:spcPct val="0"/>
      </a:spcAft>
      <a:defRPr sz="2400" kern="1200">
        <a:solidFill>
          <a:srgbClr val="FF0000"/>
        </a:solidFill>
        <a:latin typeface="Verdana" charset="0"/>
        <a:ea typeface="ＭＳ Ｐゴシック" charset="0"/>
        <a:cs typeface="+mn-cs"/>
      </a:defRPr>
    </a:lvl5pPr>
    <a:lvl6pPr marL="2286000" algn="l" defTabSz="457200" rtl="0" eaLnBrk="1" latinLnBrk="0" hangingPunct="1">
      <a:defRPr sz="2400" kern="1200">
        <a:solidFill>
          <a:srgbClr val="FF0000"/>
        </a:solidFill>
        <a:latin typeface="Verdana" charset="0"/>
        <a:ea typeface="ＭＳ Ｐゴシック" charset="0"/>
        <a:cs typeface="+mn-cs"/>
      </a:defRPr>
    </a:lvl6pPr>
    <a:lvl7pPr marL="2743200" algn="l" defTabSz="457200" rtl="0" eaLnBrk="1" latinLnBrk="0" hangingPunct="1">
      <a:defRPr sz="2400" kern="1200">
        <a:solidFill>
          <a:srgbClr val="FF0000"/>
        </a:solidFill>
        <a:latin typeface="Verdana" charset="0"/>
        <a:ea typeface="ＭＳ Ｐゴシック" charset="0"/>
        <a:cs typeface="+mn-cs"/>
      </a:defRPr>
    </a:lvl7pPr>
    <a:lvl8pPr marL="3200400" algn="l" defTabSz="457200" rtl="0" eaLnBrk="1" latinLnBrk="0" hangingPunct="1">
      <a:defRPr sz="2400" kern="1200">
        <a:solidFill>
          <a:srgbClr val="FF0000"/>
        </a:solidFill>
        <a:latin typeface="Verdana" charset="0"/>
        <a:ea typeface="ＭＳ Ｐゴシック" charset="0"/>
        <a:cs typeface="+mn-cs"/>
      </a:defRPr>
    </a:lvl8pPr>
    <a:lvl9pPr marL="3657600" algn="l" defTabSz="457200" rtl="0" eaLnBrk="1" latinLnBrk="0" hangingPunct="1">
      <a:defRPr sz="2400" kern="1200">
        <a:solidFill>
          <a:srgbClr val="FF0000"/>
        </a:solidFill>
        <a:latin typeface="Verdana"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293" autoAdjust="0"/>
    <p:restoredTop sz="94660"/>
  </p:normalViewPr>
  <p:slideViewPr>
    <p:cSldViewPr>
      <p:cViewPr varScale="1">
        <p:scale>
          <a:sx n="68" d="100"/>
          <a:sy n="68" d="100"/>
        </p:scale>
        <p:origin x="-112" y="-9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6" d="100"/>
          <a:sy n="106" d="100"/>
        </p:scale>
        <p:origin x="-250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96029354-AAE8-754C-8622-0D89C83D6EA2}" type="slidenum">
              <a:rPr lang="en-US"/>
              <a:pPr/>
              <a:t>‹#›</a:t>
            </a:fld>
            <a:endParaRPr lang="en-US"/>
          </a:p>
        </p:txBody>
      </p:sp>
    </p:spTree>
    <p:extLst>
      <p:ext uri="{BB962C8B-B14F-4D97-AF65-F5344CB8AC3E}">
        <p14:creationId xmlns:p14="http://schemas.microsoft.com/office/powerpoint/2010/main" val="1319670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C5B5A4D6-F2F2-5B49-B4E0-EE6B1986B0ED}" type="slidenum">
              <a:rPr lang="en-US"/>
              <a:pPr/>
              <a:t>‹#›</a:t>
            </a:fld>
            <a:endParaRPr lang="en-US"/>
          </a:p>
        </p:txBody>
      </p:sp>
    </p:spTree>
    <p:extLst>
      <p:ext uri="{BB962C8B-B14F-4D97-AF65-F5344CB8AC3E}">
        <p14:creationId xmlns:p14="http://schemas.microsoft.com/office/powerpoint/2010/main" val="3243403461"/>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 y="152400"/>
            <a:ext cx="8839200" cy="2590800"/>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52400" y="2971800"/>
            <a:ext cx="8839200" cy="3429000"/>
          </a:xfrm>
        </p:spPr>
        <p:txBody>
          <a:bodyPr/>
          <a:lstStyle>
            <a:lvl1pPr marL="0" indent="0">
              <a:buFont typeface="Wingdings" charset="0"/>
              <a:buNone/>
              <a:defRPr sz="1800"/>
            </a:lvl1pPr>
          </a:lstStyle>
          <a:p>
            <a:pPr lvl="0"/>
            <a:r>
              <a:rPr lang="en-US" noProof="0" smtClean="0"/>
              <a:t>Click to edit Master subtitle style</a:t>
            </a:r>
          </a:p>
        </p:txBody>
      </p:sp>
      <p:sp>
        <p:nvSpPr>
          <p:cNvPr id="4100" name="Rectangle 4"/>
          <p:cNvSpPr>
            <a:spLocks noGrp="1" noChangeArrowheads="1"/>
          </p:cNvSpPr>
          <p:nvPr>
            <p:ph type="dt" sz="half" idx="2"/>
          </p:nvPr>
        </p:nvSpPr>
        <p:spPr/>
        <p:txBody>
          <a:bodyPr/>
          <a:lstStyle>
            <a:lvl1pPr>
              <a:defRPr/>
            </a:lvl1pPr>
          </a:lstStyle>
          <a:p>
            <a:r>
              <a:rPr lang="en-US" smtClean="0"/>
              <a:t>28 Mar 2017</a:t>
            </a:r>
            <a:endParaRPr lang="en-US"/>
          </a:p>
        </p:txBody>
      </p:sp>
      <p:sp>
        <p:nvSpPr>
          <p:cNvPr id="4101" name="Rectangle 5"/>
          <p:cNvSpPr>
            <a:spLocks noGrp="1" noChangeArrowheads="1"/>
          </p:cNvSpPr>
          <p:nvPr>
            <p:ph type="ftr" sz="quarter" idx="3"/>
          </p:nvPr>
        </p:nvSpPr>
        <p:spPr/>
        <p:txBody>
          <a:bodyPr/>
          <a:lstStyle>
            <a:lvl1pPr>
              <a:defRPr/>
            </a:lvl1pPr>
          </a:lstStyle>
          <a:p>
            <a:r>
              <a:rPr lang="en-US" smtClean="0"/>
              <a:t>CS 202 Spring 2017</a:t>
            </a:r>
            <a:endParaRPr lang="en-US"/>
          </a:p>
        </p:txBody>
      </p:sp>
      <p:sp>
        <p:nvSpPr>
          <p:cNvPr id="4102" name="Rectangle 6"/>
          <p:cNvSpPr>
            <a:spLocks noGrp="1" noChangeArrowheads="1"/>
          </p:cNvSpPr>
          <p:nvPr>
            <p:ph type="sldNum" sz="quarter" idx="4"/>
          </p:nvPr>
        </p:nvSpPr>
        <p:spPr/>
        <p:txBody>
          <a:bodyPr/>
          <a:lstStyle>
            <a:lvl1pPr>
              <a:defRPr/>
            </a:lvl1pPr>
          </a:lstStyle>
          <a:p>
            <a:fld id="{16E20EEA-3A68-5348-A3D0-A84D15A8BE01}" type="slidenum">
              <a:rPr lang="en-US"/>
              <a:pPr/>
              <a:t>‹#›</a:t>
            </a:fld>
            <a:endParaRPr lang="en-US"/>
          </a:p>
        </p:txBody>
      </p:sp>
      <p:sp>
        <p:nvSpPr>
          <p:cNvPr id="4103" name="Rectangle 7"/>
          <p:cNvSpPr>
            <a:spLocks noChangeArrowheads="1"/>
          </p:cNvSpPr>
          <p:nvPr userDrawn="1"/>
        </p:nvSpPr>
        <p:spPr bwMode="auto">
          <a:xfrm>
            <a:off x="0" y="2819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28 Mar 2017</a:t>
            </a:r>
            <a:endParaRPr lang="en-US"/>
          </a:p>
        </p:txBody>
      </p:sp>
      <p:sp>
        <p:nvSpPr>
          <p:cNvPr id="5" name="Footer Placeholder 4"/>
          <p:cNvSpPr>
            <a:spLocks noGrp="1"/>
          </p:cNvSpPr>
          <p:nvPr>
            <p:ph type="ftr" sz="quarter" idx="11"/>
          </p:nvPr>
        </p:nvSpPr>
        <p:spPr/>
        <p:txBody>
          <a:bodyPr/>
          <a:lstStyle>
            <a:lvl1pPr>
              <a:defRPr/>
            </a:lvl1pPr>
          </a:lstStyle>
          <a:p>
            <a:r>
              <a:rPr lang="en-US" smtClean="0"/>
              <a:t>CS 202 Spring 2017</a:t>
            </a:r>
            <a:endParaRPr lang="en-US"/>
          </a:p>
        </p:txBody>
      </p:sp>
      <p:sp>
        <p:nvSpPr>
          <p:cNvPr id="6" name="Slide Number Placeholder 5"/>
          <p:cNvSpPr>
            <a:spLocks noGrp="1"/>
          </p:cNvSpPr>
          <p:nvPr>
            <p:ph type="sldNum" sz="quarter" idx="12"/>
          </p:nvPr>
        </p:nvSpPr>
        <p:spPr/>
        <p:txBody>
          <a:bodyPr/>
          <a:lstStyle>
            <a:lvl1pPr>
              <a:defRPr/>
            </a:lvl1pPr>
          </a:lstStyle>
          <a:p>
            <a:fld id="{E8E56BF4-CB98-6D43-9A61-BA731483F417}" type="slidenum">
              <a:rPr lang="en-US"/>
              <a:pPr/>
              <a:t>‹#›</a:t>
            </a:fld>
            <a:endParaRPr lang="en-US"/>
          </a:p>
        </p:txBody>
      </p:sp>
    </p:spTree>
    <p:extLst>
      <p:ext uri="{BB962C8B-B14F-4D97-AF65-F5344CB8AC3E}">
        <p14:creationId xmlns:p14="http://schemas.microsoft.com/office/powerpoint/2010/main" val="353255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28 Mar 2017</a:t>
            </a:r>
            <a:endParaRPr lang="en-US"/>
          </a:p>
        </p:txBody>
      </p:sp>
      <p:sp>
        <p:nvSpPr>
          <p:cNvPr id="5" name="Footer Placeholder 4"/>
          <p:cNvSpPr>
            <a:spLocks noGrp="1"/>
          </p:cNvSpPr>
          <p:nvPr>
            <p:ph type="ftr" sz="quarter" idx="11"/>
          </p:nvPr>
        </p:nvSpPr>
        <p:spPr/>
        <p:txBody>
          <a:bodyPr/>
          <a:lstStyle>
            <a:lvl1pPr>
              <a:defRPr/>
            </a:lvl1pPr>
          </a:lstStyle>
          <a:p>
            <a:r>
              <a:rPr lang="en-US" smtClean="0"/>
              <a:t>CS 202 Spring 2017</a:t>
            </a:r>
            <a:endParaRPr lang="en-US"/>
          </a:p>
        </p:txBody>
      </p:sp>
      <p:sp>
        <p:nvSpPr>
          <p:cNvPr id="6" name="Slide Number Placeholder 5"/>
          <p:cNvSpPr>
            <a:spLocks noGrp="1"/>
          </p:cNvSpPr>
          <p:nvPr>
            <p:ph type="sldNum" sz="quarter" idx="12"/>
          </p:nvPr>
        </p:nvSpPr>
        <p:spPr/>
        <p:txBody>
          <a:bodyPr/>
          <a:lstStyle>
            <a:lvl1pPr>
              <a:defRPr/>
            </a:lvl1pPr>
          </a:lstStyle>
          <a:p>
            <a:fld id="{BD45D6A9-9BAF-3848-A42F-184446749E2A}" type="slidenum">
              <a:rPr lang="en-US"/>
              <a:pPr/>
              <a:t>‹#›</a:t>
            </a:fld>
            <a:endParaRPr lang="en-US"/>
          </a:p>
        </p:txBody>
      </p:sp>
    </p:spTree>
    <p:extLst>
      <p:ext uri="{BB962C8B-B14F-4D97-AF65-F5344CB8AC3E}">
        <p14:creationId xmlns:p14="http://schemas.microsoft.com/office/powerpoint/2010/main" val="213368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28 Mar 2017</a:t>
            </a:r>
            <a:endParaRPr lang="en-US"/>
          </a:p>
        </p:txBody>
      </p:sp>
      <p:sp>
        <p:nvSpPr>
          <p:cNvPr id="5" name="Footer Placeholder 4"/>
          <p:cNvSpPr>
            <a:spLocks noGrp="1"/>
          </p:cNvSpPr>
          <p:nvPr>
            <p:ph type="ftr" sz="quarter" idx="11"/>
          </p:nvPr>
        </p:nvSpPr>
        <p:spPr/>
        <p:txBody>
          <a:bodyPr/>
          <a:lstStyle>
            <a:lvl1pPr>
              <a:defRPr/>
            </a:lvl1pPr>
          </a:lstStyle>
          <a:p>
            <a:r>
              <a:rPr lang="en-US" smtClean="0"/>
              <a:t>CS 202 Spring 2017</a:t>
            </a:r>
            <a:endParaRPr lang="en-US"/>
          </a:p>
        </p:txBody>
      </p:sp>
      <p:sp>
        <p:nvSpPr>
          <p:cNvPr id="6" name="Slide Number Placeholder 5"/>
          <p:cNvSpPr>
            <a:spLocks noGrp="1"/>
          </p:cNvSpPr>
          <p:nvPr>
            <p:ph type="sldNum" sz="quarter" idx="12"/>
          </p:nvPr>
        </p:nvSpPr>
        <p:spPr/>
        <p:txBody>
          <a:bodyPr/>
          <a:lstStyle>
            <a:lvl1pPr>
              <a:defRPr/>
            </a:lvl1pPr>
          </a:lstStyle>
          <a:p>
            <a:fld id="{5B6884FC-9CA5-CA43-9D29-4155C489AB0B}" type="slidenum">
              <a:rPr lang="en-US"/>
              <a:pPr/>
              <a:t>‹#›</a:t>
            </a:fld>
            <a:endParaRPr lang="en-US"/>
          </a:p>
        </p:txBody>
      </p:sp>
    </p:spTree>
    <p:extLst>
      <p:ext uri="{BB962C8B-B14F-4D97-AF65-F5344CB8AC3E}">
        <p14:creationId xmlns:p14="http://schemas.microsoft.com/office/powerpoint/2010/main" val="92713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28 Mar 2017</a:t>
            </a:r>
            <a:endParaRPr lang="en-US"/>
          </a:p>
        </p:txBody>
      </p:sp>
      <p:sp>
        <p:nvSpPr>
          <p:cNvPr id="5" name="Footer Placeholder 4"/>
          <p:cNvSpPr>
            <a:spLocks noGrp="1"/>
          </p:cNvSpPr>
          <p:nvPr>
            <p:ph type="ftr" sz="quarter" idx="11"/>
          </p:nvPr>
        </p:nvSpPr>
        <p:spPr/>
        <p:txBody>
          <a:bodyPr/>
          <a:lstStyle>
            <a:lvl1pPr>
              <a:defRPr/>
            </a:lvl1pPr>
          </a:lstStyle>
          <a:p>
            <a:r>
              <a:rPr lang="en-US" smtClean="0"/>
              <a:t>CS 202 Spring 2017</a:t>
            </a:r>
            <a:endParaRPr lang="en-US"/>
          </a:p>
        </p:txBody>
      </p:sp>
      <p:sp>
        <p:nvSpPr>
          <p:cNvPr id="6" name="Slide Number Placeholder 5"/>
          <p:cNvSpPr>
            <a:spLocks noGrp="1"/>
          </p:cNvSpPr>
          <p:nvPr>
            <p:ph type="sldNum" sz="quarter" idx="12"/>
          </p:nvPr>
        </p:nvSpPr>
        <p:spPr/>
        <p:txBody>
          <a:bodyPr/>
          <a:lstStyle>
            <a:lvl1pPr>
              <a:defRPr/>
            </a:lvl1pPr>
          </a:lstStyle>
          <a:p>
            <a:fld id="{DADD8110-7408-4343-AEF3-C3C928F83D6A}" type="slidenum">
              <a:rPr lang="en-US"/>
              <a:pPr/>
              <a:t>‹#›</a:t>
            </a:fld>
            <a:endParaRPr lang="en-US"/>
          </a:p>
        </p:txBody>
      </p:sp>
    </p:spTree>
    <p:extLst>
      <p:ext uri="{BB962C8B-B14F-4D97-AF65-F5344CB8AC3E}">
        <p14:creationId xmlns:p14="http://schemas.microsoft.com/office/powerpoint/2010/main" val="40690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28 Mar 2017</a:t>
            </a:r>
            <a:endParaRPr lang="en-US"/>
          </a:p>
        </p:txBody>
      </p:sp>
      <p:sp>
        <p:nvSpPr>
          <p:cNvPr id="6" name="Footer Placeholder 5"/>
          <p:cNvSpPr>
            <a:spLocks noGrp="1"/>
          </p:cNvSpPr>
          <p:nvPr>
            <p:ph type="ftr" sz="quarter" idx="11"/>
          </p:nvPr>
        </p:nvSpPr>
        <p:spPr/>
        <p:txBody>
          <a:bodyPr/>
          <a:lstStyle>
            <a:lvl1pPr>
              <a:defRPr/>
            </a:lvl1pPr>
          </a:lstStyle>
          <a:p>
            <a:r>
              <a:rPr lang="en-US" smtClean="0"/>
              <a:t>CS 202 Spring 2017</a:t>
            </a:r>
            <a:endParaRPr lang="en-US"/>
          </a:p>
        </p:txBody>
      </p:sp>
      <p:sp>
        <p:nvSpPr>
          <p:cNvPr id="7" name="Slide Number Placeholder 6"/>
          <p:cNvSpPr>
            <a:spLocks noGrp="1"/>
          </p:cNvSpPr>
          <p:nvPr>
            <p:ph type="sldNum" sz="quarter" idx="12"/>
          </p:nvPr>
        </p:nvSpPr>
        <p:spPr/>
        <p:txBody>
          <a:bodyPr/>
          <a:lstStyle>
            <a:lvl1pPr>
              <a:defRPr/>
            </a:lvl1pPr>
          </a:lstStyle>
          <a:p>
            <a:fld id="{5704BFEF-A85B-3B4F-BC3F-7506879834F1}" type="slidenum">
              <a:rPr lang="en-US"/>
              <a:pPr/>
              <a:t>‹#›</a:t>
            </a:fld>
            <a:endParaRPr lang="en-US"/>
          </a:p>
        </p:txBody>
      </p:sp>
    </p:spTree>
    <p:extLst>
      <p:ext uri="{BB962C8B-B14F-4D97-AF65-F5344CB8AC3E}">
        <p14:creationId xmlns:p14="http://schemas.microsoft.com/office/powerpoint/2010/main" val="362574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28 Mar 2017</a:t>
            </a:r>
            <a:endParaRPr lang="en-US"/>
          </a:p>
        </p:txBody>
      </p:sp>
      <p:sp>
        <p:nvSpPr>
          <p:cNvPr id="8" name="Footer Placeholder 7"/>
          <p:cNvSpPr>
            <a:spLocks noGrp="1"/>
          </p:cNvSpPr>
          <p:nvPr>
            <p:ph type="ftr" sz="quarter" idx="11"/>
          </p:nvPr>
        </p:nvSpPr>
        <p:spPr/>
        <p:txBody>
          <a:bodyPr/>
          <a:lstStyle>
            <a:lvl1pPr>
              <a:defRPr/>
            </a:lvl1pPr>
          </a:lstStyle>
          <a:p>
            <a:r>
              <a:rPr lang="en-US" smtClean="0"/>
              <a:t>CS 202 Spring 2017</a:t>
            </a:r>
            <a:endParaRPr lang="en-US"/>
          </a:p>
        </p:txBody>
      </p:sp>
      <p:sp>
        <p:nvSpPr>
          <p:cNvPr id="9" name="Slide Number Placeholder 8"/>
          <p:cNvSpPr>
            <a:spLocks noGrp="1"/>
          </p:cNvSpPr>
          <p:nvPr>
            <p:ph type="sldNum" sz="quarter" idx="12"/>
          </p:nvPr>
        </p:nvSpPr>
        <p:spPr/>
        <p:txBody>
          <a:bodyPr/>
          <a:lstStyle>
            <a:lvl1pPr>
              <a:defRPr/>
            </a:lvl1pPr>
          </a:lstStyle>
          <a:p>
            <a:fld id="{9B0543D0-F75A-1D45-AD49-A02F8D2E25FD}" type="slidenum">
              <a:rPr lang="en-US"/>
              <a:pPr/>
              <a:t>‹#›</a:t>
            </a:fld>
            <a:endParaRPr lang="en-US"/>
          </a:p>
        </p:txBody>
      </p:sp>
    </p:spTree>
    <p:extLst>
      <p:ext uri="{BB962C8B-B14F-4D97-AF65-F5344CB8AC3E}">
        <p14:creationId xmlns:p14="http://schemas.microsoft.com/office/powerpoint/2010/main" val="269061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28 Mar 2017</a:t>
            </a:r>
            <a:endParaRPr lang="en-US"/>
          </a:p>
        </p:txBody>
      </p:sp>
      <p:sp>
        <p:nvSpPr>
          <p:cNvPr id="4" name="Footer Placeholder 3"/>
          <p:cNvSpPr>
            <a:spLocks noGrp="1"/>
          </p:cNvSpPr>
          <p:nvPr>
            <p:ph type="ftr" sz="quarter" idx="11"/>
          </p:nvPr>
        </p:nvSpPr>
        <p:spPr/>
        <p:txBody>
          <a:bodyPr/>
          <a:lstStyle>
            <a:lvl1pPr>
              <a:defRPr/>
            </a:lvl1pPr>
          </a:lstStyle>
          <a:p>
            <a:r>
              <a:rPr lang="en-US" smtClean="0"/>
              <a:t>CS 202 Spring 2017</a:t>
            </a:r>
            <a:endParaRPr lang="en-US"/>
          </a:p>
        </p:txBody>
      </p:sp>
      <p:sp>
        <p:nvSpPr>
          <p:cNvPr id="5" name="Slide Number Placeholder 4"/>
          <p:cNvSpPr>
            <a:spLocks noGrp="1"/>
          </p:cNvSpPr>
          <p:nvPr>
            <p:ph type="sldNum" sz="quarter" idx="12"/>
          </p:nvPr>
        </p:nvSpPr>
        <p:spPr/>
        <p:txBody>
          <a:bodyPr/>
          <a:lstStyle>
            <a:lvl1pPr>
              <a:defRPr/>
            </a:lvl1pPr>
          </a:lstStyle>
          <a:p>
            <a:fld id="{B1FB32E4-4D1A-4844-A400-2523A3926201}" type="slidenum">
              <a:rPr lang="en-US"/>
              <a:pPr/>
              <a:t>‹#›</a:t>
            </a:fld>
            <a:endParaRPr lang="en-US"/>
          </a:p>
        </p:txBody>
      </p:sp>
    </p:spTree>
    <p:extLst>
      <p:ext uri="{BB962C8B-B14F-4D97-AF65-F5344CB8AC3E}">
        <p14:creationId xmlns:p14="http://schemas.microsoft.com/office/powerpoint/2010/main" val="425270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28 Mar 2017</a:t>
            </a:r>
            <a:endParaRPr lang="en-US"/>
          </a:p>
        </p:txBody>
      </p:sp>
      <p:sp>
        <p:nvSpPr>
          <p:cNvPr id="3" name="Footer Placeholder 2"/>
          <p:cNvSpPr>
            <a:spLocks noGrp="1"/>
          </p:cNvSpPr>
          <p:nvPr>
            <p:ph type="ftr" sz="quarter" idx="11"/>
          </p:nvPr>
        </p:nvSpPr>
        <p:spPr/>
        <p:txBody>
          <a:bodyPr/>
          <a:lstStyle>
            <a:lvl1pPr>
              <a:defRPr/>
            </a:lvl1pPr>
          </a:lstStyle>
          <a:p>
            <a:r>
              <a:rPr lang="en-US" smtClean="0"/>
              <a:t>CS 202 Spring 2017</a:t>
            </a:r>
            <a:endParaRPr lang="en-US"/>
          </a:p>
        </p:txBody>
      </p:sp>
      <p:sp>
        <p:nvSpPr>
          <p:cNvPr id="4" name="Slide Number Placeholder 3"/>
          <p:cNvSpPr>
            <a:spLocks noGrp="1"/>
          </p:cNvSpPr>
          <p:nvPr>
            <p:ph type="sldNum" sz="quarter" idx="12"/>
          </p:nvPr>
        </p:nvSpPr>
        <p:spPr/>
        <p:txBody>
          <a:bodyPr/>
          <a:lstStyle>
            <a:lvl1pPr>
              <a:defRPr/>
            </a:lvl1pPr>
          </a:lstStyle>
          <a:p>
            <a:fld id="{18ABB2DA-8FED-2D42-9EE2-8D5C1B502DCD}" type="slidenum">
              <a:rPr lang="en-US"/>
              <a:pPr/>
              <a:t>‹#›</a:t>
            </a:fld>
            <a:endParaRPr lang="en-US"/>
          </a:p>
        </p:txBody>
      </p:sp>
    </p:spTree>
    <p:extLst>
      <p:ext uri="{BB962C8B-B14F-4D97-AF65-F5344CB8AC3E}">
        <p14:creationId xmlns:p14="http://schemas.microsoft.com/office/powerpoint/2010/main" val="95855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28 Mar 2017</a:t>
            </a:r>
            <a:endParaRPr lang="en-US"/>
          </a:p>
        </p:txBody>
      </p:sp>
      <p:sp>
        <p:nvSpPr>
          <p:cNvPr id="6" name="Footer Placeholder 5"/>
          <p:cNvSpPr>
            <a:spLocks noGrp="1"/>
          </p:cNvSpPr>
          <p:nvPr>
            <p:ph type="ftr" sz="quarter" idx="11"/>
          </p:nvPr>
        </p:nvSpPr>
        <p:spPr/>
        <p:txBody>
          <a:bodyPr/>
          <a:lstStyle>
            <a:lvl1pPr>
              <a:defRPr/>
            </a:lvl1pPr>
          </a:lstStyle>
          <a:p>
            <a:r>
              <a:rPr lang="en-US" smtClean="0"/>
              <a:t>CS 202 Spring 2017</a:t>
            </a:r>
            <a:endParaRPr lang="en-US"/>
          </a:p>
        </p:txBody>
      </p:sp>
      <p:sp>
        <p:nvSpPr>
          <p:cNvPr id="7" name="Slide Number Placeholder 6"/>
          <p:cNvSpPr>
            <a:spLocks noGrp="1"/>
          </p:cNvSpPr>
          <p:nvPr>
            <p:ph type="sldNum" sz="quarter" idx="12"/>
          </p:nvPr>
        </p:nvSpPr>
        <p:spPr/>
        <p:txBody>
          <a:bodyPr/>
          <a:lstStyle>
            <a:lvl1pPr>
              <a:defRPr/>
            </a:lvl1pPr>
          </a:lstStyle>
          <a:p>
            <a:fld id="{E2CF5283-AFCD-414C-AC3C-2987BC5CD12B}" type="slidenum">
              <a:rPr lang="en-US"/>
              <a:pPr/>
              <a:t>‹#›</a:t>
            </a:fld>
            <a:endParaRPr lang="en-US"/>
          </a:p>
        </p:txBody>
      </p:sp>
    </p:spTree>
    <p:extLst>
      <p:ext uri="{BB962C8B-B14F-4D97-AF65-F5344CB8AC3E}">
        <p14:creationId xmlns:p14="http://schemas.microsoft.com/office/powerpoint/2010/main" val="429093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28 Mar 2017</a:t>
            </a:r>
            <a:endParaRPr lang="en-US"/>
          </a:p>
        </p:txBody>
      </p:sp>
      <p:sp>
        <p:nvSpPr>
          <p:cNvPr id="6" name="Footer Placeholder 5"/>
          <p:cNvSpPr>
            <a:spLocks noGrp="1"/>
          </p:cNvSpPr>
          <p:nvPr>
            <p:ph type="ftr" sz="quarter" idx="11"/>
          </p:nvPr>
        </p:nvSpPr>
        <p:spPr/>
        <p:txBody>
          <a:bodyPr/>
          <a:lstStyle>
            <a:lvl1pPr>
              <a:defRPr/>
            </a:lvl1pPr>
          </a:lstStyle>
          <a:p>
            <a:r>
              <a:rPr lang="en-US" smtClean="0"/>
              <a:t>CS 202 Spring 2017</a:t>
            </a:r>
            <a:endParaRPr lang="en-US"/>
          </a:p>
        </p:txBody>
      </p:sp>
      <p:sp>
        <p:nvSpPr>
          <p:cNvPr id="7" name="Slide Number Placeholder 6"/>
          <p:cNvSpPr>
            <a:spLocks noGrp="1"/>
          </p:cNvSpPr>
          <p:nvPr>
            <p:ph type="sldNum" sz="quarter" idx="12"/>
          </p:nvPr>
        </p:nvSpPr>
        <p:spPr/>
        <p:txBody>
          <a:bodyPr/>
          <a:lstStyle>
            <a:lvl1pPr>
              <a:defRPr/>
            </a:lvl1pPr>
          </a:lstStyle>
          <a:p>
            <a:fld id="{45A3B52B-490D-F943-B26E-D7E7F7B54E36}" type="slidenum">
              <a:rPr lang="en-US"/>
              <a:pPr/>
              <a:t>‹#›</a:t>
            </a:fld>
            <a:endParaRPr lang="en-US"/>
          </a:p>
        </p:txBody>
      </p:sp>
    </p:spTree>
    <p:extLst>
      <p:ext uri="{BB962C8B-B14F-4D97-AF65-F5344CB8AC3E}">
        <p14:creationId xmlns:p14="http://schemas.microsoft.com/office/powerpoint/2010/main" val="12571468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066800"/>
            <a:ext cx="8839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24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r>
              <a:rPr lang="en-US" smtClean="0"/>
              <a:t>28 Mar 2017</a:t>
            </a:r>
            <a:endParaRPr lang="en-US"/>
          </a:p>
        </p:txBody>
      </p:sp>
      <p:sp>
        <p:nvSpPr>
          <p:cNvPr id="1029" name="Rectangle 5"/>
          <p:cNvSpPr>
            <a:spLocks noGrp="1" noChangeArrowheads="1"/>
          </p:cNvSpPr>
          <p:nvPr>
            <p:ph type="ftr" sz="quarter" idx="3"/>
          </p:nvPr>
        </p:nvSpPr>
        <p:spPr bwMode="auto">
          <a:xfrm>
            <a:off x="2362200" y="64770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r>
              <a:rPr lang="en-US" smtClean="0"/>
              <a:t>CS 202 Spring 2017</a:t>
            </a:r>
            <a:endParaRPr lang="en-US"/>
          </a:p>
        </p:txBody>
      </p:sp>
      <p:sp>
        <p:nvSpPr>
          <p:cNvPr id="1030" name="Rectangle 6"/>
          <p:cNvSpPr>
            <a:spLocks noGrp="1" noChangeArrowheads="1"/>
          </p:cNvSpPr>
          <p:nvPr>
            <p:ph type="sldNum" sz="quarter" idx="4"/>
          </p:nvPr>
        </p:nvSpPr>
        <p:spPr bwMode="auto">
          <a:xfrm>
            <a:off x="68580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7A0A02F1-1DEB-7645-BB21-A07E739B3358}" type="slidenum">
              <a:rPr lang="en-US"/>
              <a:pPr/>
              <a:t>‹#›</a:t>
            </a:fld>
            <a:endParaRPr lang="en-US"/>
          </a:p>
        </p:txBody>
      </p:sp>
      <p:sp>
        <p:nvSpPr>
          <p:cNvPr id="1031" name="Rectangle 7"/>
          <p:cNvSpPr>
            <a:spLocks noChangeArrowheads="1"/>
          </p:cNvSpPr>
          <p:nvPr userDrawn="1"/>
        </p:nvSpPr>
        <p:spPr bwMode="auto">
          <a:xfrm>
            <a:off x="0" y="914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2000">
          <a:solidFill>
            <a:schemeClr val="tx2"/>
          </a:solidFill>
          <a:latin typeface="+mj-lt"/>
          <a:ea typeface="+mj-ea"/>
          <a:cs typeface="+mj-cs"/>
        </a:defRPr>
      </a:lvl1pPr>
      <a:lvl2pPr algn="l" rtl="0" fontAlgn="base">
        <a:spcBef>
          <a:spcPct val="0"/>
        </a:spcBef>
        <a:spcAft>
          <a:spcPct val="0"/>
        </a:spcAft>
        <a:defRPr sz="2000">
          <a:solidFill>
            <a:schemeClr val="tx2"/>
          </a:solidFill>
          <a:latin typeface="Verdana" charset="0"/>
          <a:ea typeface="ＭＳ Ｐゴシック" charset="0"/>
        </a:defRPr>
      </a:lvl2pPr>
      <a:lvl3pPr algn="l" rtl="0" fontAlgn="base">
        <a:spcBef>
          <a:spcPct val="0"/>
        </a:spcBef>
        <a:spcAft>
          <a:spcPct val="0"/>
        </a:spcAft>
        <a:defRPr sz="2000">
          <a:solidFill>
            <a:schemeClr val="tx2"/>
          </a:solidFill>
          <a:latin typeface="Verdana" charset="0"/>
          <a:ea typeface="ＭＳ Ｐゴシック" charset="0"/>
        </a:defRPr>
      </a:lvl3pPr>
      <a:lvl4pPr algn="l" rtl="0" fontAlgn="base">
        <a:spcBef>
          <a:spcPct val="0"/>
        </a:spcBef>
        <a:spcAft>
          <a:spcPct val="0"/>
        </a:spcAft>
        <a:defRPr sz="2000">
          <a:solidFill>
            <a:schemeClr val="tx2"/>
          </a:solidFill>
          <a:latin typeface="Verdana" charset="0"/>
          <a:ea typeface="ＭＳ Ｐゴシック" charset="0"/>
        </a:defRPr>
      </a:lvl4pPr>
      <a:lvl5pPr algn="l" rtl="0" fontAlgn="base">
        <a:spcBef>
          <a:spcPct val="0"/>
        </a:spcBef>
        <a:spcAft>
          <a:spcPct val="0"/>
        </a:spcAft>
        <a:defRPr sz="2000">
          <a:solidFill>
            <a:schemeClr val="tx2"/>
          </a:solidFill>
          <a:latin typeface="Verdana" charset="0"/>
          <a:ea typeface="ＭＳ Ｐゴシック" charset="0"/>
        </a:defRPr>
      </a:lvl5pPr>
      <a:lvl6pPr marL="457200" algn="l" rtl="0" fontAlgn="base">
        <a:spcBef>
          <a:spcPct val="0"/>
        </a:spcBef>
        <a:spcAft>
          <a:spcPct val="0"/>
        </a:spcAft>
        <a:defRPr sz="2000">
          <a:solidFill>
            <a:schemeClr val="tx2"/>
          </a:solidFill>
          <a:latin typeface="Verdana" charset="0"/>
          <a:ea typeface="ＭＳ Ｐゴシック" charset="0"/>
        </a:defRPr>
      </a:lvl6pPr>
      <a:lvl7pPr marL="914400" algn="l" rtl="0" fontAlgn="base">
        <a:spcBef>
          <a:spcPct val="0"/>
        </a:spcBef>
        <a:spcAft>
          <a:spcPct val="0"/>
        </a:spcAft>
        <a:defRPr sz="2000">
          <a:solidFill>
            <a:schemeClr val="tx2"/>
          </a:solidFill>
          <a:latin typeface="Verdana" charset="0"/>
          <a:ea typeface="ＭＳ Ｐゴシック" charset="0"/>
        </a:defRPr>
      </a:lvl7pPr>
      <a:lvl8pPr marL="1371600" algn="l" rtl="0" fontAlgn="base">
        <a:spcBef>
          <a:spcPct val="0"/>
        </a:spcBef>
        <a:spcAft>
          <a:spcPct val="0"/>
        </a:spcAft>
        <a:defRPr sz="2000">
          <a:solidFill>
            <a:schemeClr val="tx2"/>
          </a:solidFill>
          <a:latin typeface="Verdana" charset="0"/>
          <a:ea typeface="ＭＳ Ｐゴシック" charset="0"/>
        </a:defRPr>
      </a:lvl8pPr>
      <a:lvl9pPr marL="1828800" algn="l" rtl="0" fontAlgn="base">
        <a:spcBef>
          <a:spcPct val="0"/>
        </a:spcBef>
        <a:spcAft>
          <a:spcPct val="0"/>
        </a:spcAft>
        <a:defRPr sz="2000">
          <a:solidFill>
            <a:schemeClr val="tx2"/>
          </a:solidFill>
          <a:latin typeface="Verdana" charset="0"/>
          <a:ea typeface="ＭＳ Ｐゴシック" charset="0"/>
        </a:defRPr>
      </a:lvl9pPr>
    </p:titleStyle>
    <p:bodyStyle>
      <a:lvl1pPr marL="342900" indent="-342900" algn="l" rtl="0" fontAlgn="base">
        <a:spcBef>
          <a:spcPct val="20000"/>
        </a:spcBef>
        <a:spcAft>
          <a:spcPct val="0"/>
        </a:spcAft>
        <a:buClr>
          <a:schemeClr val="accent2"/>
        </a:buClr>
        <a:buFont typeface="Wingdings" charset="0"/>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charset="0"/>
        <a:buChar char="§"/>
        <a:defRPr>
          <a:solidFill>
            <a:schemeClr val="tx1"/>
          </a:solidFill>
          <a:latin typeface="+mn-lt"/>
          <a:ea typeface="+mn-ea"/>
        </a:defRPr>
      </a:lvl2pPr>
      <a:lvl3pPr marL="1143000" indent="-228600" algn="l" rtl="0" fontAlgn="base">
        <a:spcBef>
          <a:spcPct val="20000"/>
        </a:spcBef>
        <a:spcAft>
          <a:spcPct val="0"/>
        </a:spcAft>
        <a:buClr>
          <a:schemeClr val="accent2"/>
        </a:buClr>
        <a:buFont typeface="Wingdings" charset="0"/>
        <a:buChar char="§"/>
        <a:defRPr sz="1600">
          <a:solidFill>
            <a:schemeClr val="tx1"/>
          </a:solidFill>
          <a:latin typeface="+mn-lt"/>
          <a:ea typeface="+mn-ea"/>
        </a:defRPr>
      </a:lvl3pPr>
      <a:lvl4pPr marL="1600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4pPr>
      <a:lvl5pPr marL="20574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5pPr>
      <a:lvl6pPr marL="25146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6pPr>
      <a:lvl7pPr marL="29718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7pPr>
      <a:lvl8pPr marL="34290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8pPr>
      <a:lvl9pPr marL="3886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r>
              <a:rPr lang="en-US"/>
              <a:t>Exceptions</a:t>
            </a:r>
          </a:p>
        </p:txBody>
      </p:sp>
      <p:sp>
        <p:nvSpPr>
          <p:cNvPr id="29699" name="Rectangle 3"/>
          <p:cNvSpPr>
            <a:spLocks noGrp="1" noChangeArrowheads="1"/>
          </p:cNvSpPr>
          <p:nvPr>
            <p:ph type="subTitle" idx="1"/>
          </p:nvPr>
        </p:nvSpPr>
        <p:spPr/>
        <p:txBody>
          <a:bodyPr/>
          <a:lstStyle/>
          <a:p>
            <a:r>
              <a:rPr lang="en-US" dirty="0"/>
              <a:t>CS 202 Computer Science II</a:t>
            </a:r>
          </a:p>
          <a:p>
            <a:r>
              <a:rPr lang="en-US" dirty="0"/>
              <a:t>Lecture Slides</a:t>
            </a:r>
          </a:p>
          <a:p>
            <a:r>
              <a:rPr lang="en-US" dirty="0" smtClean="0"/>
              <a:t>Tuesday, March 28, 2017</a:t>
            </a:r>
            <a:endParaRPr lang="en-US" dirty="0"/>
          </a:p>
          <a:p>
            <a:endParaRPr lang="en-US" dirty="0"/>
          </a:p>
          <a:p>
            <a:r>
              <a:rPr lang="en-US" dirty="0"/>
              <a:t>Chris Hartman</a:t>
            </a:r>
          </a:p>
          <a:p>
            <a:r>
              <a:rPr lang="en-US" sz="1600" dirty="0"/>
              <a:t>Department of Computer Science</a:t>
            </a:r>
          </a:p>
          <a:p>
            <a:r>
              <a:rPr lang="en-US" sz="1600" dirty="0"/>
              <a:t>University of Alaska Fairbanks</a:t>
            </a:r>
          </a:p>
          <a:p>
            <a:r>
              <a:rPr lang="en-US" sz="1600" b="1" dirty="0" err="1">
                <a:latin typeface="Courier New" charset="0"/>
              </a:rPr>
              <a:t>cmhartman@alaska.edu</a:t>
            </a:r>
            <a:endParaRPr lang="en-US" sz="1600" dirty="0"/>
          </a:p>
          <a:p>
            <a:r>
              <a:rPr lang="en-US" sz="1600" dirty="0"/>
              <a:t>© </a:t>
            </a:r>
            <a:r>
              <a:rPr lang="en-US" sz="1600" dirty="0" smtClean="0"/>
              <a:t>2017 </a:t>
            </a:r>
            <a:r>
              <a:rPr lang="en-US" dirty="0" smtClean="0"/>
              <a:t>Chris </a:t>
            </a:r>
            <a:r>
              <a:rPr lang="en-US" dirty="0"/>
              <a:t>Hartman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28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3768500A-B8FC-0741-87E3-C5B3ECB312F7}" type="slidenum">
              <a:rPr lang="en-US"/>
              <a:pPr/>
              <a:t>10</a:t>
            </a:fld>
            <a:endParaRPr lang="en-US"/>
          </a:p>
        </p:txBody>
      </p:sp>
      <p:sp>
        <p:nvSpPr>
          <p:cNvPr id="215042" name="Rectangle 2"/>
          <p:cNvSpPr>
            <a:spLocks noGrp="1" noChangeArrowheads="1"/>
          </p:cNvSpPr>
          <p:nvPr>
            <p:ph type="title"/>
          </p:nvPr>
        </p:nvSpPr>
        <p:spPr/>
        <p:txBody>
          <a:bodyPr/>
          <a:lstStyle/>
          <a:p>
            <a:r>
              <a:rPr lang="en-US"/>
              <a:t>Catching exceptions</a:t>
            </a:r>
          </a:p>
        </p:txBody>
      </p:sp>
      <p:sp>
        <p:nvSpPr>
          <p:cNvPr id="215043" name="Rectangle 3"/>
          <p:cNvSpPr>
            <a:spLocks noGrp="1" noChangeArrowheads="1"/>
          </p:cNvSpPr>
          <p:nvPr>
            <p:ph type="body" idx="1"/>
          </p:nvPr>
        </p:nvSpPr>
        <p:spPr/>
        <p:txBody>
          <a:bodyPr/>
          <a:lstStyle/>
          <a:p>
            <a:r>
              <a:rPr lang="en-US" dirty="0"/>
              <a:t>If you want to call some code that may throw an exception you know how to handle, wrap it in a try … catch block.</a:t>
            </a:r>
          </a:p>
          <a:p>
            <a:pPr lvl="2">
              <a:buFont typeface="Wingdings" charset="0"/>
              <a:buNone/>
            </a:pPr>
            <a:r>
              <a:rPr lang="en-US" b="1" dirty="0">
                <a:solidFill>
                  <a:srgbClr val="7F0055"/>
                </a:solidFill>
                <a:latin typeface="Monaco" charset="0"/>
              </a:rPr>
              <a:t>try</a:t>
            </a:r>
            <a:endParaRPr lang="en-US" dirty="0">
              <a:latin typeface="Monaco" charset="0"/>
            </a:endParaRPr>
          </a:p>
          <a:p>
            <a:pPr lvl="2">
              <a:buFont typeface="Wingdings" charset="0"/>
              <a:buNone/>
            </a:pPr>
            <a:r>
              <a:rPr lang="en-US" dirty="0">
                <a:solidFill>
                  <a:srgbClr val="000000"/>
                </a:solidFill>
                <a:latin typeface="Monaco" charset="0"/>
              </a:rPr>
              <a:t>   {</a:t>
            </a:r>
            <a:endParaRPr lang="en-US" dirty="0">
              <a:latin typeface="Monaco" charset="0"/>
            </a:endParaRPr>
          </a:p>
          <a:p>
            <a:pPr lvl="2">
              <a:buFont typeface="Wingdings" charset="0"/>
              <a:buNone/>
            </a:pPr>
            <a:r>
              <a:rPr lang="en-US" dirty="0">
                <a:solidFill>
                  <a:srgbClr val="000000"/>
                </a:solidFill>
                <a:latin typeface="Monaco" charset="0"/>
              </a:rPr>
              <a:t>   foo(x); </a:t>
            </a:r>
            <a:r>
              <a:rPr lang="en-US" dirty="0">
                <a:solidFill>
                  <a:srgbClr val="3F7F5F"/>
                </a:solidFill>
                <a:latin typeface="Monaco" charset="0"/>
              </a:rPr>
              <a:t>// may throw</a:t>
            </a:r>
            <a:endParaRPr lang="en-US" dirty="0">
              <a:latin typeface="Monaco" charset="0"/>
            </a:endParaRPr>
          </a:p>
          <a:p>
            <a:pPr lvl="2">
              <a:buFont typeface="Wingdings" charset="0"/>
              <a:buNone/>
            </a:pPr>
            <a:r>
              <a:rPr lang="en-US" dirty="0">
                <a:solidFill>
                  <a:srgbClr val="000000"/>
                </a:solidFill>
                <a:latin typeface="Monaco" charset="0"/>
              </a:rPr>
              <a:t>   }</a:t>
            </a:r>
            <a:endParaRPr lang="en-US" dirty="0">
              <a:latin typeface="Monaco" charset="0"/>
            </a:endParaRPr>
          </a:p>
          <a:p>
            <a:pPr lvl="2">
              <a:buFont typeface="Wingdings" charset="0"/>
              <a:buNone/>
            </a:pPr>
            <a:r>
              <a:rPr lang="en-US" b="1" dirty="0">
                <a:solidFill>
                  <a:srgbClr val="7F0055"/>
                </a:solidFill>
                <a:latin typeface="Monaco" charset="0"/>
              </a:rPr>
              <a:t>catch</a:t>
            </a:r>
            <a:r>
              <a:rPr lang="en-US" dirty="0">
                <a:solidFill>
                  <a:srgbClr val="000000"/>
                </a:solidFill>
                <a:latin typeface="Monaco" charset="0"/>
              </a:rPr>
              <a:t> </a:t>
            </a:r>
            <a:r>
              <a:rPr lang="en-US" dirty="0" smtClean="0">
                <a:solidFill>
                  <a:srgbClr val="000000"/>
                </a:solidFill>
                <a:latin typeface="Monaco" charset="0"/>
              </a:rPr>
              <a:t>(</a:t>
            </a:r>
            <a:r>
              <a:rPr lang="en-US" dirty="0" err="1" smtClean="0">
                <a:solidFill>
                  <a:srgbClr val="000000"/>
                </a:solidFill>
                <a:latin typeface="Monaco" charset="0"/>
              </a:rPr>
              <a:t>const</a:t>
            </a:r>
            <a:r>
              <a:rPr lang="en-US" dirty="0" smtClean="0">
                <a:solidFill>
                  <a:srgbClr val="000000"/>
                </a:solidFill>
                <a:latin typeface="Monaco" charset="0"/>
              </a:rPr>
              <a:t> </a:t>
            </a:r>
            <a:r>
              <a:rPr lang="en-US" dirty="0" err="1" smtClean="0">
                <a:solidFill>
                  <a:srgbClr val="000000"/>
                </a:solidFill>
                <a:latin typeface="Monaco" charset="0"/>
              </a:rPr>
              <a:t>std</a:t>
            </a:r>
            <a:r>
              <a:rPr lang="en-US" dirty="0">
                <a:solidFill>
                  <a:srgbClr val="000000"/>
                </a:solidFill>
                <a:latin typeface="Monaco" charset="0"/>
              </a:rPr>
              <a:t>::</a:t>
            </a:r>
            <a:r>
              <a:rPr lang="en-US" dirty="0">
                <a:solidFill>
                  <a:srgbClr val="005032"/>
                </a:solidFill>
                <a:latin typeface="Monaco" charset="0"/>
              </a:rPr>
              <a:t>exception</a:t>
            </a:r>
            <a:r>
              <a:rPr lang="en-US" dirty="0">
                <a:solidFill>
                  <a:srgbClr val="000000"/>
                </a:solidFill>
                <a:latin typeface="Monaco" charset="0"/>
              </a:rPr>
              <a:t> &amp;e)</a:t>
            </a:r>
            <a:endParaRPr lang="en-US" dirty="0">
              <a:latin typeface="Monaco" charset="0"/>
            </a:endParaRPr>
          </a:p>
          <a:p>
            <a:pPr lvl="2">
              <a:buFont typeface="Wingdings" charset="0"/>
              <a:buNone/>
            </a:pPr>
            <a:r>
              <a:rPr lang="en-US" dirty="0">
                <a:solidFill>
                  <a:srgbClr val="000000"/>
                </a:solidFill>
                <a:latin typeface="Monaco" charset="0"/>
              </a:rPr>
              <a:t>   {</a:t>
            </a:r>
            <a:endParaRPr lang="en-US" dirty="0">
              <a:latin typeface="Monaco" charset="0"/>
            </a:endParaRPr>
          </a:p>
          <a:p>
            <a:pPr lvl="2">
              <a:buFont typeface="Wingdings" charset="0"/>
              <a:buNone/>
            </a:pPr>
            <a:r>
              <a:rPr lang="en-US" dirty="0">
                <a:solidFill>
                  <a:srgbClr val="000000"/>
                </a:solidFill>
                <a:latin typeface="Monaco" charset="0"/>
              </a:rPr>
              <a:t>   </a:t>
            </a:r>
            <a:r>
              <a:rPr lang="en-US" dirty="0" err="1">
                <a:solidFill>
                  <a:srgbClr val="000000"/>
                </a:solidFill>
                <a:latin typeface="Monaco" charset="0"/>
              </a:rPr>
              <a:t>cout</a:t>
            </a:r>
            <a:r>
              <a:rPr lang="en-US" dirty="0">
                <a:solidFill>
                  <a:srgbClr val="000000"/>
                </a:solidFill>
                <a:latin typeface="Monaco" charset="0"/>
              </a:rPr>
              <a:t> &lt;&lt; </a:t>
            </a:r>
            <a:r>
              <a:rPr lang="en-US" dirty="0">
                <a:solidFill>
                  <a:srgbClr val="2A00FF"/>
                </a:solidFill>
                <a:latin typeface="Monaco" charset="0"/>
              </a:rPr>
              <a:t>"Got an error: "</a:t>
            </a:r>
            <a:r>
              <a:rPr lang="en-US" dirty="0">
                <a:solidFill>
                  <a:srgbClr val="000000"/>
                </a:solidFill>
                <a:latin typeface="Monaco" charset="0"/>
              </a:rPr>
              <a:t> &lt;&lt; </a:t>
            </a:r>
            <a:r>
              <a:rPr lang="en-US" dirty="0" err="1">
                <a:solidFill>
                  <a:srgbClr val="000000"/>
                </a:solidFill>
                <a:latin typeface="Monaco" charset="0"/>
              </a:rPr>
              <a:t>e.</a:t>
            </a:r>
            <a:r>
              <a:rPr lang="en-US" b="1" dirty="0" err="1">
                <a:solidFill>
                  <a:srgbClr val="642880"/>
                </a:solidFill>
                <a:latin typeface="Monaco" charset="0"/>
              </a:rPr>
              <a:t>what</a:t>
            </a:r>
            <a:r>
              <a:rPr lang="en-US" dirty="0">
                <a:solidFill>
                  <a:srgbClr val="000000"/>
                </a:solidFill>
                <a:latin typeface="Monaco" charset="0"/>
              </a:rPr>
              <a:t>() &lt;&lt; </a:t>
            </a:r>
            <a:r>
              <a:rPr lang="en-US" dirty="0" err="1">
                <a:solidFill>
                  <a:srgbClr val="000000"/>
                </a:solidFill>
                <a:latin typeface="Monaco" charset="0"/>
              </a:rPr>
              <a:t>endl</a:t>
            </a:r>
            <a:r>
              <a:rPr lang="en-US" dirty="0">
                <a:solidFill>
                  <a:srgbClr val="000000"/>
                </a:solidFill>
                <a:latin typeface="Monaco" charset="0"/>
              </a:rPr>
              <a:t>;</a:t>
            </a:r>
            <a:endParaRPr lang="en-US" dirty="0">
              <a:latin typeface="Monaco" charset="0"/>
            </a:endParaRPr>
          </a:p>
          <a:p>
            <a:pPr lvl="2">
              <a:buFont typeface="Wingdings" charset="0"/>
              <a:buNone/>
            </a:pPr>
            <a:r>
              <a:rPr lang="en-US" dirty="0">
                <a:solidFill>
                  <a:srgbClr val="000000"/>
                </a:solidFill>
                <a:latin typeface="Monaco" charset="0"/>
              </a:rPr>
              <a:t>   </a:t>
            </a:r>
            <a:r>
              <a:rPr lang="en-US" dirty="0">
                <a:solidFill>
                  <a:srgbClr val="3F7F5F"/>
                </a:solidFill>
                <a:latin typeface="Monaco" charset="0"/>
              </a:rPr>
              <a:t>// handle the error</a:t>
            </a:r>
            <a:endParaRPr lang="en-US" dirty="0">
              <a:latin typeface="Monaco" charset="0"/>
            </a:endParaRPr>
          </a:p>
          <a:p>
            <a:pPr lvl="2">
              <a:buFont typeface="Wingdings" charset="0"/>
              <a:buNone/>
            </a:pPr>
            <a:r>
              <a:rPr lang="en-US" dirty="0">
                <a:solidFill>
                  <a:srgbClr val="000000"/>
                </a:solidFill>
                <a:latin typeface="Monaco" charset="0"/>
              </a:rPr>
              <a:t>   }</a:t>
            </a:r>
            <a:endParaRPr lang="en-US" dirty="0">
              <a:latin typeface="Monaco"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28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AA143999-E383-8A49-8841-1D22C7E5342A}" type="slidenum">
              <a:rPr lang="en-US"/>
              <a:pPr/>
              <a:t>2</a:t>
            </a:fld>
            <a:endParaRPr lang="en-US"/>
          </a:p>
        </p:txBody>
      </p:sp>
      <p:sp>
        <p:nvSpPr>
          <p:cNvPr id="206850" name="Rectangle 2"/>
          <p:cNvSpPr>
            <a:spLocks noGrp="1" noChangeArrowheads="1"/>
          </p:cNvSpPr>
          <p:nvPr>
            <p:ph type="title"/>
          </p:nvPr>
        </p:nvSpPr>
        <p:spPr/>
        <p:txBody>
          <a:bodyPr/>
          <a:lstStyle/>
          <a:p>
            <a:r>
              <a:rPr lang="en-US"/>
              <a:t>Review:</a:t>
            </a:r>
            <a:br>
              <a:rPr lang="en-US"/>
            </a:br>
            <a:r>
              <a:rPr lang="en-US"/>
              <a:t>Polymorphism</a:t>
            </a:r>
          </a:p>
        </p:txBody>
      </p:sp>
      <p:sp>
        <p:nvSpPr>
          <p:cNvPr id="206851" name="Rectangle 3"/>
          <p:cNvSpPr>
            <a:spLocks noGrp="1" noChangeArrowheads="1"/>
          </p:cNvSpPr>
          <p:nvPr>
            <p:ph type="body" idx="1"/>
          </p:nvPr>
        </p:nvSpPr>
        <p:spPr/>
        <p:txBody>
          <a:bodyPr/>
          <a:lstStyle/>
          <a:p>
            <a:r>
              <a:rPr lang="en-US" dirty="0"/>
              <a:t>Polymorphism allows a reference or pointer to an object to refer to multiple types, and to call the correct member functions depending on the type.</a:t>
            </a:r>
          </a:p>
          <a:p>
            <a:r>
              <a:rPr lang="en-US" dirty="0"/>
              <a:t>Base class pointers </a:t>
            </a:r>
            <a:r>
              <a:rPr lang="en-US" dirty="0" smtClean="0"/>
              <a:t>(including smart pointers) and </a:t>
            </a:r>
            <a:r>
              <a:rPr lang="en-US" dirty="0"/>
              <a:t>references can point at or refer to objects from any derived class!</a:t>
            </a:r>
          </a:p>
          <a:p>
            <a:r>
              <a:rPr lang="en-US" dirty="0"/>
              <a:t>If we make a function </a:t>
            </a:r>
            <a:r>
              <a:rPr lang="ja-JP" altLang="en-US" dirty="0">
                <a:latin typeface="Arial"/>
              </a:rPr>
              <a:t>“</a:t>
            </a:r>
            <a:r>
              <a:rPr lang="en-US" dirty="0"/>
              <a:t>virtual</a:t>
            </a:r>
            <a:r>
              <a:rPr lang="ja-JP" altLang="en-US" dirty="0">
                <a:latin typeface="Arial"/>
              </a:rPr>
              <a:t>”</a:t>
            </a:r>
            <a:r>
              <a:rPr lang="en-US" dirty="0"/>
              <a:t> in the base class, then when we call it through a pointer or reference, the correct derived class version will be called</a:t>
            </a:r>
            <a:r>
              <a:rPr lang="en-US" dirty="0" smtClean="0"/>
              <a:t>.</a:t>
            </a:r>
          </a:p>
          <a:p>
            <a:r>
              <a:rPr lang="en-US" dirty="0" smtClean="0"/>
              <a:t>If  a class has a “pure virtual” (using “=0” at the end of the declaration) function, then this class is </a:t>
            </a:r>
            <a:r>
              <a:rPr lang="en-US" i="1" dirty="0" smtClean="0"/>
              <a:t>abstract</a:t>
            </a:r>
            <a:r>
              <a:rPr lang="en-US" dirty="0" smtClean="0"/>
              <a:t>.</a:t>
            </a:r>
            <a:r>
              <a:rPr lang="en-US" dirty="0"/>
              <a:t> </a:t>
            </a:r>
            <a:r>
              <a:rPr lang="en-US" dirty="0" smtClean="0"/>
              <a:t>You cannot instantiate objects from an abstract class.</a:t>
            </a:r>
          </a:p>
          <a:p>
            <a:pPr lvl="1"/>
            <a:r>
              <a:rPr lang="en-US" dirty="0" smtClean="0"/>
              <a:t>This is typical for base classes like Shape, Animal, or Monster, where the generic (base class) version cannot exist, only specific Shapes (such as Circle, Square, etc.) can exist.</a:t>
            </a:r>
          </a:p>
          <a:p>
            <a:pPr lvl="1"/>
            <a:r>
              <a:rPr lang="en-US" dirty="0" smtClean="0"/>
              <a:t>A class that is not abstract is </a:t>
            </a:r>
            <a:r>
              <a:rPr lang="en-US" i="1" dirty="0" smtClean="0"/>
              <a:t>concrete</a:t>
            </a:r>
            <a:r>
              <a:rPr lang="en-US" dirty="0" smtClean="0"/>
              <a:t>. </a:t>
            </a:r>
            <a:endParaRPr lang="en-US" dirty="0"/>
          </a:p>
          <a:p>
            <a:r>
              <a:rPr lang="en-US" dirty="0"/>
              <a:t>See the Shape class example code.</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28 Mar 2017</a:t>
            </a:r>
            <a:endParaRPr lang="en-US"/>
          </a:p>
        </p:txBody>
      </p:sp>
      <p:sp>
        <p:nvSpPr>
          <p:cNvPr id="6" name="Footer Placeholder 4"/>
          <p:cNvSpPr>
            <a:spLocks noGrp="1"/>
          </p:cNvSpPr>
          <p:nvPr>
            <p:ph type="ftr" sz="quarter" idx="11"/>
          </p:nvPr>
        </p:nvSpPr>
        <p:spPr/>
        <p:txBody>
          <a:bodyPr/>
          <a:lstStyle/>
          <a:p>
            <a:r>
              <a:rPr lang="en-US" smtClean="0"/>
              <a:t>CS 202 Spring 2017</a:t>
            </a:r>
            <a:endParaRPr lang="en-US"/>
          </a:p>
        </p:txBody>
      </p:sp>
      <p:sp>
        <p:nvSpPr>
          <p:cNvPr id="7" name="Slide Number Placeholder 5"/>
          <p:cNvSpPr>
            <a:spLocks noGrp="1"/>
          </p:cNvSpPr>
          <p:nvPr>
            <p:ph type="sldNum" sz="quarter" idx="12"/>
          </p:nvPr>
        </p:nvSpPr>
        <p:spPr/>
        <p:txBody>
          <a:bodyPr/>
          <a:lstStyle/>
          <a:p>
            <a:fld id="{D69732C6-43B5-3341-AE08-A8424D45556A}" type="slidenum">
              <a:rPr lang="en-US"/>
              <a:pPr/>
              <a:t>3</a:t>
            </a:fld>
            <a:endParaRPr lang="en-US"/>
          </a:p>
        </p:txBody>
      </p:sp>
      <p:sp>
        <p:nvSpPr>
          <p:cNvPr id="207874" name="Rectangle 2"/>
          <p:cNvSpPr>
            <a:spLocks noGrp="1" noChangeArrowheads="1"/>
          </p:cNvSpPr>
          <p:nvPr>
            <p:ph type="title"/>
          </p:nvPr>
        </p:nvSpPr>
        <p:spPr/>
        <p:txBody>
          <a:bodyPr/>
          <a:lstStyle/>
          <a:p>
            <a:r>
              <a:rPr lang="en-US"/>
              <a:t>Notes</a:t>
            </a:r>
          </a:p>
        </p:txBody>
      </p:sp>
      <p:sp>
        <p:nvSpPr>
          <p:cNvPr id="207875" name="Rectangle 3"/>
          <p:cNvSpPr>
            <a:spLocks noGrp="1" noChangeArrowheads="1"/>
          </p:cNvSpPr>
          <p:nvPr>
            <p:ph type="body" idx="1"/>
          </p:nvPr>
        </p:nvSpPr>
        <p:spPr/>
        <p:txBody>
          <a:bodyPr/>
          <a:lstStyle/>
          <a:p>
            <a:r>
              <a:rPr lang="en-US" dirty="0" smtClean="0"/>
              <a:t>When using polymorphism, always be sure to declare your destructor as virtual. This way when an object is deleted through a base class pointer, the correct version of the destructor is called.</a:t>
            </a:r>
          </a:p>
          <a:p>
            <a:r>
              <a:rPr lang="en-US" dirty="0" smtClean="0"/>
              <a:t>Usually base </a:t>
            </a:r>
            <a:r>
              <a:rPr lang="en-US" dirty="0"/>
              <a:t>class and all derived classes go in the same .h file</a:t>
            </a:r>
            <a:r>
              <a:rPr lang="en-US" dirty="0" smtClean="0"/>
              <a:t>. (Although really the base class should be separate, and derived classes can either be grouped together or separate.)</a:t>
            </a:r>
            <a:endParaRPr lang="en-US" dirty="0"/>
          </a:p>
          <a:p>
            <a:r>
              <a:rPr lang="en-US" dirty="0" smtClean="0"/>
              <a:t>Having </a:t>
            </a:r>
            <a:r>
              <a:rPr lang="en-US" dirty="0"/>
              <a:t>your overloaded &lt;&lt; operator call a (pure virtual) member function (such as print()) is even more desirable when using inheritance, because you can write it once (for the base class) and it will work for all derived classes that implement the member function.</a:t>
            </a:r>
          </a:p>
          <a:p>
            <a:endParaRPr lang="en-US" dirty="0"/>
          </a:p>
        </p:txBody>
      </p:sp>
      <p:sp>
        <p:nvSpPr>
          <p:cNvPr id="207876" name="Rectangle 4"/>
          <p:cNvSpPr>
            <a:spLocks noChangeArrowheads="1"/>
          </p:cNvSpPr>
          <p:nvPr/>
        </p:nvSpPr>
        <p:spPr bwMode="auto">
          <a:xfrm>
            <a:off x="3949700" y="4371975"/>
            <a:ext cx="184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28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33265840-27EA-1541-990F-0F30D8932049}" type="slidenum">
              <a:rPr lang="en-US"/>
              <a:pPr/>
              <a:t>4</a:t>
            </a:fld>
            <a:endParaRPr lang="en-US"/>
          </a:p>
        </p:txBody>
      </p:sp>
      <p:sp>
        <p:nvSpPr>
          <p:cNvPr id="208898" name="Rectangle 2"/>
          <p:cNvSpPr>
            <a:spLocks noGrp="1" noChangeArrowheads="1"/>
          </p:cNvSpPr>
          <p:nvPr>
            <p:ph type="title"/>
          </p:nvPr>
        </p:nvSpPr>
        <p:spPr/>
        <p:txBody>
          <a:bodyPr/>
          <a:lstStyle/>
          <a:p>
            <a:r>
              <a:rPr lang="en-US"/>
              <a:t>Factory functions</a:t>
            </a:r>
          </a:p>
        </p:txBody>
      </p:sp>
      <p:sp>
        <p:nvSpPr>
          <p:cNvPr id="208899" name="Rectangle 3"/>
          <p:cNvSpPr>
            <a:spLocks noGrp="1" noChangeArrowheads="1"/>
          </p:cNvSpPr>
          <p:nvPr>
            <p:ph type="body" idx="1"/>
          </p:nvPr>
        </p:nvSpPr>
        <p:spPr/>
        <p:txBody>
          <a:bodyPr/>
          <a:lstStyle/>
          <a:p>
            <a:r>
              <a:rPr lang="en-US" dirty="0"/>
              <a:t>To enable a client to get an object that might be one of several (derived) types.</a:t>
            </a:r>
          </a:p>
          <a:p>
            <a:r>
              <a:rPr lang="en-US" dirty="0"/>
              <a:t>Must return a pointer. </a:t>
            </a:r>
            <a:r>
              <a:rPr lang="en-US" dirty="0" smtClean="0"/>
              <a:t>(Usually, some </a:t>
            </a:r>
            <a:r>
              <a:rPr lang="en-US" dirty="0"/>
              <a:t>kind of smart </a:t>
            </a:r>
            <a:r>
              <a:rPr lang="en-US" dirty="0" smtClean="0"/>
              <a:t>pointer, most frequently a </a:t>
            </a:r>
            <a:r>
              <a:rPr lang="en-US" dirty="0" err="1" smtClean="0"/>
              <a:t>unique_ptr</a:t>
            </a:r>
            <a:r>
              <a:rPr lang="en-US" dirty="0" smtClean="0"/>
              <a:t>.)</a:t>
            </a:r>
            <a:endParaRPr lang="en-US" dirty="0"/>
          </a:p>
          <a:p>
            <a:pPr lvl="1"/>
            <a:r>
              <a:rPr lang="en-US" dirty="0"/>
              <a:t>If it returns a </a:t>
            </a:r>
            <a:r>
              <a:rPr lang="en-US" dirty="0" smtClean="0"/>
              <a:t>bare pointer</a:t>
            </a:r>
            <a:r>
              <a:rPr lang="en-US" dirty="0"/>
              <a:t>, the client must remember to delete it.</a:t>
            </a:r>
          </a:p>
          <a:p>
            <a:pPr lvl="1"/>
            <a:r>
              <a:rPr lang="en-US" dirty="0" smtClean="0"/>
              <a:t>In any case, this </a:t>
            </a:r>
            <a:r>
              <a:rPr lang="en-US" dirty="0"/>
              <a:t>means we need a virtual destructor!</a:t>
            </a: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28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C4E91344-30A6-2C48-8928-7AFDAAEFDCD0}" type="slidenum">
              <a:rPr lang="en-US"/>
              <a:pPr/>
              <a:t>5</a:t>
            </a:fld>
            <a:endParaRPr lang="en-US"/>
          </a:p>
        </p:txBody>
      </p:sp>
      <p:sp>
        <p:nvSpPr>
          <p:cNvPr id="216066" name="Rectangle 2"/>
          <p:cNvSpPr>
            <a:spLocks noGrp="1" noChangeArrowheads="1"/>
          </p:cNvSpPr>
          <p:nvPr>
            <p:ph type="title"/>
          </p:nvPr>
        </p:nvSpPr>
        <p:spPr/>
        <p:txBody>
          <a:bodyPr/>
          <a:lstStyle/>
          <a:p>
            <a:r>
              <a:rPr lang="en-US"/>
              <a:t>Error handling</a:t>
            </a:r>
          </a:p>
        </p:txBody>
      </p:sp>
      <p:sp>
        <p:nvSpPr>
          <p:cNvPr id="216067" name="Rectangle 3"/>
          <p:cNvSpPr>
            <a:spLocks noGrp="1" noChangeArrowheads="1"/>
          </p:cNvSpPr>
          <p:nvPr>
            <p:ph type="body" idx="1"/>
          </p:nvPr>
        </p:nvSpPr>
        <p:spPr/>
        <p:txBody>
          <a:bodyPr/>
          <a:lstStyle/>
          <a:p>
            <a:r>
              <a:rPr lang="en-US" dirty="0"/>
              <a:t>If our function sees that something is wrong, how do we signal to the client that there has been an error?</a:t>
            </a: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28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C4E91344-30A6-2C48-8928-7AFDAAEFDCD0}" type="slidenum">
              <a:rPr lang="en-US"/>
              <a:pPr/>
              <a:t>6</a:t>
            </a:fld>
            <a:endParaRPr lang="en-US"/>
          </a:p>
        </p:txBody>
      </p:sp>
      <p:sp>
        <p:nvSpPr>
          <p:cNvPr id="216066" name="Rectangle 2"/>
          <p:cNvSpPr>
            <a:spLocks noGrp="1" noChangeArrowheads="1"/>
          </p:cNvSpPr>
          <p:nvPr>
            <p:ph type="title"/>
          </p:nvPr>
        </p:nvSpPr>
        <p:spPr/>
        <p:txBody>
          <a:bodyPr/>
          <a:lstStyle/>
          <a:p>
            <a:r>
              <a:rPr lang="en-US"/>
              <a:t>Error handling</a:t>
            </a:r>
          </a:p>
        </p:txBody>
      </p:sp>
      <p:sp>
        <p:nvSpPr>
          <p:cNvPr id="216067" name="Rectangle 3"/>
          <p:cNvSpPr>
            <a:spLocks noGrp="1" noChangeArrowheads="1"/>
          </p:cNvSpPr>
          <p:nvPr>
            <p:ph type="body" idx="1"/>
          </p:nvPr>
        </p:nvSpPr>
        <p:spPr/>
        <p:txBody>
          <a:bodyPr/>
          <a:lstStyle/>
          <a:p>
            <a:r>
              <a:rPr lang="en-US" dirty="0"/>
              <a:t>If our function sees that something is wrong, how do we signal to the client that there has been an error?</a:t>
            </a:r>
          </a:p>
          <a:p>
            <a:pPr lvl="1"/>
            <a:r>
              <a:rPr lang="en-US" dirty="0"/>
              <a:t>Return a special value (C I/O libraries used this method)</a:t>
            </a:r>
          </a:p>
          <a:p>
            <a:pPr lvl="1"/>
            <a:r>
              <a:rPr lang="en-US" dirty="0"/>
              <a:t>Set a global flag (or a member variable in our class) that the client can check (C++ </a:t>
            </a:r>
            <a:r>
              <a:rPr lang="en-US" dirty="0" err="1"/>
              <a:t>iostreams</a:t>
            </a:r>
            <a:r>
              <a:rPr lang="en-US" dirty="0"/>
              <a:t> use this method.)</a:t>
            </a:r>
          </a:p>
          <a:p>
            <a:pPr lvl="1"/>
            <a:r>
              <a:rPr lang="en-US" dirty="0"/>
              <a:t>Throw an exception!</a:t>
            </a:r>
          </a:p>
          <a:p>
            <a:pPr lvl="1"/>
            <a:endParaRPr lang="en-US" dirty="0"/>
          </a:p>
        </p:txBody>
      </p:sp>
    </p:spTree>
    <p:extLst>
      <p:ext uri="{BB962C8B-B14F-4D97-AF65-F5344CB8AC3E}">
        <p14:creationId xmlns:p14="http://schemas.microsoft.com/office/powerpoint/2010/main" val="18942453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28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98EE48D8-F681-E04A-8ED1-7D8E2D13CE9C}" type="slidenum">
              <a:rPr lang="en-US"/>
              <a:pPr/>
              <a:t>7</a:t>
            </a:fld>
            <a:endParaRPr lang="en-US"/>
          </a:p>
        </p:txBody>
      </p:sp>
      <p:sp>
        <p:nvSpPr>
          <p:cNvPr id="211970" name="Rectangle 2"/>
          <p:cNvSpPr>
            <a:spLocks noGrp="1" noChangeArrowheads="1"/>
          </p:cNvSpPr>
          <p:nvPr>
            <p:ph type="title"/>
          </p:nvPr>
        </p:nvSpPr>
        <p:spPr/>
        <p:txBody>
          <a:bodyPr/>
          <a:lstStyle/>
          <a:p>
            <a:r>
              <a:rPr lang="en-US"/>
              <a:t>Exceptions</a:t>
            </a:r>
          </a:p>
        </p:txBody>
      </p:sp>
      <p:sp>
        <p:nvSpPr>
          <p:cNvPr id="211971" name="Rectangle 3"/>
          <p:cNvSpPr>
            <a:spLocks noGrp="1" noChangeArrowheads="1"/>
          </p:cNvSpPr>
          <p:nvPr>
            <p:ph type="body" idx="1"/>
          </p:nvPr>
        </p:nvSpPr>
        <p:spPr/>
        <p:txBody>
          <a:bodyPr/>
          <a:lstStyle/>
          <a:p>
            <a:r>
              <a:rPr lang="en-US" dirty="0"/>
              <a:t>Exceptions are a way of handling an error. We </a:t>
            </a:r>
            <a:r>
              <a:rPr lang="ja-JP" altLang="en-US" dirty="0">
                <a:latin typeface="Arial"/>
              </a:rPr>
              <a:t>“</a:t>
            </a:r>
            <a:r>
              <a:rPr lang="en-US" dirty="0"/>
              <a:t>throw</a:t>
            </a:r>
            <a:r>
              <a:rPr lang="ja-JP" altLang="en-US" dirty="0">
                <a:latin typeface="Arial"/>
              </a:rPr>
              <a:t>”</a:t>
            </a:r>
            <a:r>
              <a:rPr lang="en-US" dirty="0"/>
              <a:t> the error up and let whoever can handle it catch it.</a:t>
            </a:r>
          </a:p>
          <a:p>
            <a:r>
              <a:rPr lang="en-US" dirty="0"/>
              <a:t>In theory, you may </a:t>
            </a:r>
            <a:r>
              <a:rPr lang="en-US" dirty="0">
                <a:latin typeface="Courier New" charset="0"/>
              </a:rPr>
              <a:t>throw</a:t>
            </a:r>
            <a:r>
              <a:rPr lang="en-US" dirty="0"/>
              <a:t> any object of any type. But it is bad form to throw any object that </a:t>
            </a:r>
            <a:r>
              <a:rPr lang="en-US" dirty="0" err="1"/>
              <a:t>isn</a:t>
            </a:r>
            <a:r>
              <a:rPr lang="ja-JP" altLang="en-US" dirty="0">
                <a:latin typeface="Arial"/>
              </a:rPr>
              <a:t>’</a:t>
            </a:r>
            <a:r>
              <a:rPr lang="en-US" dirty="0"/>
              <a:t>t derived from </a:t>
            </a:r>
            <a:r>
              <a:rPr lang="en-US" dirty="0" err="1"/>
              <a:t>std</a:t>
            </a:r>
            <a:r>
              <a:rPr lang="en-US" dirty="0"/>
              <a:t>::exception.</a:t>
            </a:r>
          </a:p>
          <a:p>
            <a:r>
              <a:rPr lang="en-US" dirty="0"/>
              <a:t>Classes derived from </a:t>
            </a:r>
            <a:r>
              <a:rPr lang="en-US" dirty="0" err="1"/>
              <a:t>std</a:t>
            </a:r>
            <a:r>
              <a:rPr lang="en-US" dirty="0"/>
              <a:t>::exception have a constructor that takes a string.</a:t>
            </a:r>
          </a:p>
          <a:p>
            <a:pPr lvl="1"/>
            <a:r>
              <a:rPr lang="en-US" dirty="0"/>
              <a:t>If you catch an exception, you can access it</a:t>
            </a:r>
            <a:r>
              <a:rPr lang="ja-JP" altLang="en-US" dirty="0">
                <a:latin typeface="Arial"/>
              </a:rPr>
              <a:t>’</a:t>
            </a:r>
            <a:r>
              <a:rPr lang="en-US" dirty="0"/>
              <a:t>s string via the </a:t>
            </a:r>
            <a:r>
              <a:rPr lang="en-US" dirty="0">
                <a:latin typeface="Courier New"/>
                <a:cs typeface="Courier New"/>
              </a:rPr>
              <a:t>what()</a:t>
            </a:r>
            <a:r>
              <a:rPr lang="en-US" dirty="0"/>
              <a:t> member function.</a:t>
            </a:r>
          </a:p>
          <a:p>
            <a:pPr lvl="1"/>
            <a:r>
              <a:rPr lang="en-US" dirty="0"/>
              <a:t>It</a:t>
            </a:r>
            <a:r>
              <a:rPr lang="ja-JP" altLang="en-US" dirty="0">
                <a:latin typeface="Arial"/>
              </a:rPr>
              <a:t>’</a:t>
            </a:r>
            <a:r>
              <a:rPr lang="en-US" dirty="0"/>
              <a:t>s good form to include the name of the function throwing the exception in the message.</a:t>
            </a:r>
          </a:p>
          <a:p>
            <a:r>
              <a:rPr lang="en-US" dirty="0"/>
              <a:t>When we throw an exception, our code </a:t>
            </a:r>
            <a:r>
              <a:rPr lang="en-US" i="1" dirty="0"/>
              <a:t>immediately</a:t>
            </a:r>
            <a:r>
              <a:rPr lang="en-US" dirty="0"/>
              <a:t> backs out of (like returning from) all functions until somebody knows how to handle it.</a:t>
            </a:r>
          </a:p>
          <a:p>
            <a:pPr lvl="1"/>
            <a:r>
              <a:rPr lang="en-US" dirty="0"/>
              <a:t>To say </a:t>
            </a:r>
            <a:r>
              <a:rPr lang="ja-JP" altLang="en-US" dirty="0">
                <a:latin typeface="Arial"/>
              </a:rPr>
              <a:t>“</a:t>
            </a:r>
            <a:r>
              <a:rPr lang="en-US" dirty="0"/>
              <a:t>I can handle an error</a:t>
            </a:r>
            <a:r>
              <a:rPr lang="ja-JP" altLang="en-US" dirty="0">
                <a:latin typeface="Arial"/>
              </a:rPr>
              <a:t>”</a:t>
            </a:r>
            <a:r>
              <a:rPr lang="en-US" dirty="0"/>
              <a:t>, you enclose your code in a try…catch block.</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28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7D8086D8-EA68-414E-A2E1-75E14C049208}" type="slidenum">
              <a:rPr lang="en-US"/>
              <a:pPr/>
              <a:t>8</a:t>
            </a:fld>
            <a:endParaRPr lang="en-US"/>
          </a:p>
        </p:txBody>
      </p:sp>
      <p:sp>
        <p:nvSpPr>
          <p:cNvPr id="212994" name="Rectangle 2"/>
          <p:cNvSpPr>
            <a:spLocks noGrp="1" noChangeArrowheads="1"/>
          </p:cNvSpPr>
          <p:nvPr>
            <p:ph type="title"/>
          </p:nvPr>
        </p:nvSpPr>
        <p:spPr/>
        <p:txBody>
          <a:bodyPr/>
          <a:lstStyle/>
          <a:p>
            <a:r>
              <a:rPr lang="en-US"/>
              <a:t>Throwing exceptions</a:t>
            </a:r>
            <a:br>
              <a:rPr lang="en-US"/>
            </a:br>
            <a:r>
              <a:rPr lang="en-US"/>
              <a:t>Syntax</a:t>
            </a:r>
          </a:p>
        </p:txBody>
      </p:sp>
      <p:sp>
        <p:nvSpPr>
          <p:cNvPr id="212995" name="Rectangle 3"/>
          <p:cNvSpPr>
            <a:spLocks noGrp="1" noChangeArrowheads="1"/>
          </p:cNvSpPr>
          <p:nvPr>
            <p:ph type="body" idx="1"/>
          </p:nvPr>
        </p:nvSpPr>
        <p:spPr/>
        <p:txBody>
          <a:bodyPr/>
          <a:lstStyle/>
          <a:p>
            <a:pPr>
              <a:buFont typeface="Wingdings" charset="0"/>
              <a:buNone/>
            </a:pPr>
            <a:r>
              <a:rPr lang="en-US" b="1">
                <a:solidFill>
                  <a:srgbClr val="7F0055"/>
                </a:solidFill>
                <a:latin typeface="Monaco" charset="0"/>
              </a:rPr>
              <a:t>#</a:t>
            </a:r>
            <a:r>
              <a:rPr lang="en-US" sz="1600" b="1">
                <a:solidFill>
                  <a:srgbClr val="7F0055"/>
                </a:solidFill>
                <a:latin typeface="Monaco" charset="0"/>
              </a:rPr>
              <a:t>include</a:t>
            </a:r>
            <a:r>
              <a:rPr lang="en-US" sz="1600">
                <a:solidFill>
                  <a:srgbClr val="000000"/>
                </a:solidFill>
                <a:latin typeface="Monaco" charset="0"/>
              </a:rPr>
              <a:t> </a:t>
            </a:r>
            <a:r>
              <a:rPr lang="en-US" sz="1600">
                <a:solidFill>
                  <a:srgbClr val="2A00FF"/>
                </a:solidFill>
                <a:latin typeface="Monaco" charset="0"/>
              </a:rPr>
              <a:t>&lt;stdexcept&gt;</a:t>
            </a:r>
            <a:endParaRPr lang="en-US" sz="1600">
              <a:latin typeface="Monaco" charset="0"/>
            </a:endParaRPr>
          </a:p>
          <a:p>
            <a:pPr>
              <a:buFont typeface="Wingdings" charset="0"/>
              <a:buNone/>
            </a:pPr>
            <a:r>
              <a:rPr lang="en-US" sz="1600" b="1">
                <a:solidFill>
                  <a:srgbClr val="7F0055"/>
                </a:solidFill>
                <a:latin typeface="Monaco" charset="0"/>
              </a:rPr>
              <a:t>using</a:t>
            </a:r>
            <a:r>
              <a:rPr lang="en-US" sz="1600">
                <a:solidFill>
                  <a:srgbClr val="000000"/>
                </a:solidFill>
                <a:latin typeface="Monaco" charset="0"/>
              </a:rPr>
              <a:t> std::runtime_error; </a:t>
            </a:r>
            <a:r>
              <a:rPr lang="en-US" sz="1600">
                <a:solidFill>
                  <a:srgbClr val="3F7F5F"/>
                </a:solidFill>
                <a:latin typeface="Monaco" charset="0"/>
              </a:rPr>
              <a:t>//derived from std::exception</a:t>
            </a:r>
            <a:endParaRPr lang="en-US" sz="1600">
              <a:solidFill>
                <a:srgbClr val="000000"/>
              </a:solidFill>
              <a:latin typeface="Monaco" charset="0"/>
            </a:endParaRPr>
          </a:p>
          <a:p>
            <a:pPr>
              <a:buFont typeface="Wingdings" charset="0"/>
              <a:buNone/>
            </a:pPr>
            <a:endParaRPr lang="en-US" sz="1600">
              <a:solidFill>
                <a:srgbClr val="000000"/>
              </a:solidFill>
              <a:latin typeface="Monaco" charset="0"/>
            </a:endParaRPr>
          </a:p>
          <a:p>
            <a:pPr>
              <a:buFont typeface="Wingdings" charset="0"/>
              <a:buNone/>
            </a:pPr>
            <a:r>
              <a:rPr lang="en-US" sz="1600" b="1">
                <a:solidFill>
                  <a:srgbClr val="7F0055"/>
                </a:solidFill>
                <a:latin typeface="Monaco" charset="0"/>
              </a:rPr>
              <a:t>void</a:t>
            </a:r>
            <a:r>
              <a:rPr lang="en-US" sz="1600">
                <a:solidFill>
                  <a:srgbClr val="000000"/>
                </a:solidFill>
                <a:latin typeface="Monaco" charset="0"/>
              </a:rPr>
              <a:t> </a:t>
            </a:r>
            <a:r>
              <a:rPr lang="en-US" sz="1600" b="1">
                <a:solidFill>
                  <a:srgbClr val="000000"/>
                </a:solidFill>
                <a:latin typeface="Monaco" charset="0"/>
              </a:rPr>
              <a:t>foo</a:t>
            </a:r>
            <a:r>
              <a:rPr lang="en-US" sz="1600">
                <a:solidFill>
                  <a:srgbClr val="000000"/>
                </a:solidFill>
                <a:latin typeface="Monaco" charset="0"/>
              </a:rPr>
              <a:t>(</a:t>
            </a:r>
            <a:r>
              <a:rPr lang="en-US" sz="1600" b="1">
                <a:solidFill>
                  <a:srgbClr val="7F0055"/>
                </a:solidFill>
                <a:latin typeface="Monaco" charset="0"/>
              </a:rPr>
              <a:t>int</a:t>
            </a:r>
            <a:r>
              <a:rPr lang="en-US" sz="1600">
                <a:solidFill>
                  <a:srgbClr val="000000"/>
                </a:solidFill>
                <a:latin typeface="Monaco" charset="0"/>
              </a:rPr>
              <a:t> num)</a:t>
            </a:r>
            <a:endParaRPr lang="en-US" sz="1600">
              <a:latin typeface="Monaco" charset="0"/>
            </a:endParaRPr>
          </a:p>
          <a:p>
            <a:pPr>
              <a:buFont typeface="Wingdings" charset="0"/>
              <a:buNone/>
            </a:pPr>
            <a:r>
              <a:rPr lang="en-US" sz="1600">
                <a:solidFill>
                  <a:srgbClr val="000000"/>
                </a:solidFill>
                <a:latin typeface="Monaco" charset="0"/>
              </a:rPr>
              <a:t>{</a:t>
            </a:r>
            <a:endParaRPr lang="en-US" sz="1600">
              <a:latin typeface="Monaco" charset="0"/>
            </a:endParaRPr>
          </a:p>
          <a:p>
            <a:pPr>
              <a:buFont typeface="Wingdings" charset="0"/>
              <a:buNone/>
            </a:pPr>
            <a:r>
              <a:rPr lang="en-US" sz="1600" b="1">
                <a:solidFill>
                  <a:srgbClr val="7F0055"/>
                </a:solidFill>
                <a:latin typeface="Monaco" charset="0"/>
              </a:rPr>
              <a:t>switch</a:t>
            </a:r>
            <a:r>
              <a:rPr lang="en-US" sz="1600">
                <a:solidFill>
                  <a:srgbClr val="000000"/>
                </a:solidFill>
                <a:latin typeface="Monaco" charset="0"/>
              </a:rPr>
              <a:t>(num)</a:t>
            </a:r>
            <a:endParaRPr lang="en-US" sz="1600">
              <a:latin typeface="Monaco" charset="0"/>
            </a:endParaRPr>
          </a:p>
          <a:p>
            <a:pPr>
              <a:buFont typeface="Wingdings" charset="0"/>
              <a:buNone/>
            </a:pPr>
            <a:r>
              <a:rPr lang="en-US" sz="1600">
                <a:solidFill>
                  <a:srgbClr val="000000"/>
                </a:solidFill>
                <a:latin typeface="Monaco" charset="0"/>
              </a:rPr>
              <a:t>   {</a:t>
            </a:r>
            <a:endParaRPr lang="en-US" sz="1600">
              <a:latin typeface="Monaco" charset="0"/>
            </a:endParaRPr>
          </a:p>
          <a:p>
            <a:pPr>
              <a:buFont typeface="Wingdings" charset="0"/>
              <a:buNone/>
            </a:pPr>
            <a:r>
              <a:rPr lang="en-US" sz="1600">
                <a:solidFill>
                  <a:srgbClr val="000000"/>
                </a:solidFill>
                <a:latin typeface="Monaco" charset="0"/>
              </a:rPr>
              <a:t>   </a:t>
            </a:r>
            <a:r>
              <a:rPr lang="en-US" sz="1600" b="1">
                <a:solidFill>
                  <a:srgbClr val="7F0055"/>
                </a:solidFill>
                <a:latin typeface="Monaco" charset="0"/>
              </a:rPr>
              <a:t>case</a:t>
            </a:r>
            <a:r>
              <a:rPr lang="en-US" sz="1600">
                <a:solidFill>
                  <a:srgbClr val="000000"/>
                </a:solidFill>
                <a:latin typeface="Monaco" charset="0"/>
              </a:rPr>
              <a:t> 1:</a:t>
            </a:r>
            <a:endParaRPr lang="en-US" sz="1600">
              <a:latin typeface="Monaco" charset="0"/>
            </a:endParaRPr>
          </a:p>
          <a:p>
            <a:pPr>
              <a:buFont typeface="Wingdings" charset="0"/>
              <a:buNone/>
            </a:pPr>
            <a:r>
              <a:rPr lang="en-US" sz="1600">
                <a:solidFill>
                  <a:srgbClr val="000000"/>
                </a:solidFill>
                <a:latin typeface="Monaco" charset="0"/>
              </a:rPr>
              <a:t>      </a:t>
            </a:r>
            <a:r>
              <a:rPr lang="en-US" sz="1600">
                <a:solidFill>
                  <a:srgbClr val="3F7F5F"/>
                </a:solidFill>
                <a:latin typeface="Monaco" charset="0"/>
              </a:rPr>
              <a:t>//...</a:t>
            </a:r>
            <a:endParaRPr lang="en-US" sz="1600">
              <a:latin typeface="Monaco" charset="0"/>
            </a:endParaRPr>
          </a:p>
          <a:p>
            <a:pPr>
              <a:buFont typeface="Wingdings" charset="0"/>
              <a:buNone/>
            </a:pPr>
            <a:r>
              <a:rPr lang="en-US" sz="1600">
                <a:solidFill>
                  <a:srgbClr val="000000"/>
                </a:solidFill>
                <a:latin typeface="Monaco" charset="0"/>
              </a:rPr>
              <a:t>   </a:t>
            </a:r>
            <a:r>
              <a:rPr lang="en-US" sz="1600">
                <a:solidFill>
                  <a:srgbClr val="3F7F5F"/>
                </a:solidFill>
                <a:latin typeface="Monaco" charset="0"/>
              </a:rPr>
              <a:t>//...</a:t>
            </a:r>
            <a:endParaRPr lang="en-US" sz="1600">
              <a:latin typeface="Monaco" charset="0"/>
            </a:endParaRPr>
          </a:p>
          <a:p>
            <a:pPr>
              <a:buFont typeface="Wingdings" charset="0"/>
              <a:buNone/>
            </a:pPr>
            <a:r>
              <a:rPr lang="en-US" sz="1600">
                <a:solidFill>
                  <a:srgbClr val="000000"/>
                </a:solidFill>
                <a:latin typeface="Monaco" charset="0"/>
              </a:rPr>
              <a:t>   </a:t>
            </a:r>
            <a:r>
              <a:rPr lang="en-US" sz="1600" b="1">
                <a:solidFill>
                  <a:srgbClr val="7F0055"/>
                </a:solidFill>
                <a:latin typeface="Monaco" charset="0"/>
              </a:rPr>
              <a:t>default</a:t>
            </a:r>
            <a:r>
              <a:rPr lang="en-US" sz="1600">
                <a:solidFill>
                  <a:srgbClr val="000000"/>
                </a:solidFill>
                <a:latin typeface="Monaco" charset="0"/>
              </a:rPr>
              <a:t>:</a:t>
            </a:r>
            <a:endParaRPr lang="en-US" sz="1600">
              <a:latin typeface="Monaco" charset="0"/>
            </a:endParaRPr>
          </a:p>
          <a:p>
            <a:pPr>
              <a:buFont typeface="Wingdings" charset="0"/>
              <a:buNone/>
            </a:pPr>
            <a:r>
              <a:rPr lang="en-US" sz="1600">
                <a:solidFill>
                  <a:srgbClr val="000000"/>
                </a:solidFill>
                <a:latin typeface="Monaco" charset="0"/>
              </a:rPr>
              <a:t>      </a:t>
            </a:r>
            <a:r>
              <a:rPr lang="en-US" sz="1600" b="1">
                <a:solidFill>
                  <a:srgbClr val="7F0055"/>
                </a:solidFill>
                <a:latin typeface="Monaco" charset="0"/>
              </a:rPr>
              <a:t>throw</a:t>
            </a:r>
            <a:r>
              <a:rPr lang="en-US" sz="1600">
                <a:solidFill>
                  <a:srgbClr val="000000"/>
                </a:solidFill>
                <a:latin typeface="Monaco" charset="0"/>
              </a:rPr>
              <a:t> </a:t>
            </a:r>
            <a:r>
              <a:rPr lang="en-US" sz="1600" b="1">
                <a:solidFill>
                  <a:srgbClr val="642880"/>
                </a:solidFill>
                <a:latin typeface="Monaco" charset="0"/>
              </a:rPr>
              <a:t>runtime_error</a:t>
            </a:r>
            <a:r>
              <a:rPr lang="en-US" sz="1600">
                <a:solidFill>
                  <a:srgbClr val="000000"/>
                </a:solidFill>
                <a:latin typeface="Monaco" charset="0"/>
              </a:rPr>
              <a:t>(</a:t>
            </a:r>
            <a:r>
              <a:rPr lang="en-US" sz="1600">
                <a:solidFill>
                  <a:srgbClr val="2A00FF"/>
                </a:solidFill>
                <a:latin typeface="Monaco" charset="0"/>
              </a:rPr>
              <a:t>"Bad number passed to foo(int)."</a:t>
            </a:r>
            <a:r>
              <a:rPr lang="en-US" sz="1600">
                <a:solidFill>
                  <a:srgbClr val="000000"/>
                </a:solidFill>
                <a:latin typeface="Monaco" charset="0"/>
              </a:rPr>
              <a:t>);</a:t>
            </a:r>
            <a:endParaRPr lang="en-US" sz="1600">
              <a:latin typeface="Monaco" charset="0"/>
            </a:endParaRPr>
          </a:p>
          <a:p>
            <a:pPr>
              <a:buFont typeface="Wingdings" charset="0"/>
              <a:buNone/>
            </a:pPr>
            <a:r>
              <a:rPr lang="en-US" sz="1600">
                <a:solidFill>
                  <a:srgbClr val="000000"/>
                </a:solidFill>
                <a:latin typeface="Monaco" charset="0"/>
              </a:rPr>
              <a:t>   }</a:t>
            </a:r>
            <a:endParaRPr lang="en-US" sz="1600">
              <a:latin typeface="Monaco" charset="0"/>
            </a:endParaRPr>
          </a:p>
          <a:p>
            <a:pPr>
              <a:buFont typeface="Wingdings" charset="0"/>
              <a:buNone/>
            </a:pPr>
            <a:r>
              <a:rPr lang="en-US" sz="1600">
                <a:solidFill>
                  <a:srgbClr val="000000"/>
                </a:solidFill>
                <a:latin typeface="Monaco" charset="0"/>
              </a:rPr>
              <a:t>}</a:t>
            </a:r>
            <a:endParaRPr lang="en-US">
              <a:latin typeface="Monaco" charset="0"/>
            </a:endParaRPr>
          </a:p>
          <a:p>
            <a:endParaRPr lang="en-US">
              <a:solidFill>
                <a:srgbClr val="000000"/>
              </a:solidFill>
              <a:latin typeface="Monaco"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28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4DA932D7-4B29-0140-A907-DA2182CCE643}" type="slidenum">
              <a:rPr lang="en-US"/>
              <a:pPr/>
              <a:t>9</a:t>
            </a:fld>
            <a:endParaRPr lang="en-US"/>
          </a:p>
        </p:txBody>
      </p:sp>
      <p:sp>
        <p:nvSpPr>
          <p:cNvPr id="214018" name="Rectangle 2"/>
          <p:cNvSpPr>
            <a:spLocks noGrp="1" noChangeArrowheads="1"/>
          </p:cNvSpPr>
          <p:nvPr>
            <p:ph type="title"/>
          </p:nvPr>
        </p:nvSpPr>
        <p:spPr/>
        <p:txBody>
          <a:bodyPr/>
          <a:lstStyle/>
          <a:p>
            <a:r>
              <a:rPr lang="en-US"/>
              <a:t>Throwing exceptions</a:t>
            </a:r>
            <a:br>
              <a:rPr lang="en-US"/>
            </a:br>
            <a:r>
              <a:rPr lang="en-US"/>
              <a:t>Program flow</a:t>
            </a:r>
          </a:p>
        </p:txBody>
      </p:sp>
      <p:sp>
        <p:nvSpPr>
          <p:cNvPr id="214019" name="Rectangle 3"/>
          <p:cNvSpPr>
            <a:spLocks noGrp="1" noChangeArrowheads="1"/>
          </p:cNvSpPr>
          <p:nvPr>
            <p:ph type="body" idx="1"/>
          </p:nvPr>
        </p:nvSpPr>
        <p:spPr/>
        <p:txBody>
          <a:bodyPr/>
          <a:lstStyle/>
          <a:p>
            <a:r>
              <a:rPr lang="en-US" dirty="0"/>
              <a:t>When an exception is thrown, execution jumps directly to whoever catches the exception. No other code is executed.</a:t>
            </a:r>
          </a:p>
          <a:p>
            <a:pPr lvl="1"/>
            <a:r>
              <a:rPr lang="en-US" dirty="0"/>
              <a:t>But objects are destructed if they go out of scope!</a:t>
            </a:r>
          </a:p>
          <a:p>
            <a:r>
              <a:rPr lang="en-US" dirty="0"/>
              <a:t>Is this code safe?</a:t>
            </a:r>
          </a:p>
          <a:p>
            <a:pPr lvl="1">
              <a:buFont typeface="Wingdings" charset="0"/>
              <a:buNone/>
            </a:pPr>
            <a:r>
              <a:rPr lang="en-US" b="1" dirty="0" err="1">
                <a:solidFill>
                  <a:srgbClr val="7F0055"/>
                </a:solidFill>
                <a:latin typeface="Monaco" charset="0"/>
              </a:rPr>
              <a:t>int</a:t>
            </a:r>
            <a:r>
              <a:rPr lang="en-US" dirty="0">
                <a:solidFill>
                  <a:srgbClr val="000000"/>
                </a:solidFill>
                <a:latin typeface="Monaco" charset="0"/>
              </a:rPr>
              <a:t> *</a:t>
            </a:r>
            <a:r>
              <a:rPr lang="en-US" dirty="0" err="1">
                <a:solidFill>
                  <a:srgbClr val="000000"/>
                </a:solidFill>
                <a:latin typeface="Monaco" charset="0"/>
              </a:rPr>
              <a:t>ptr</a:t>
            </a:r>
            <a:r>
              <a:rPr lang="en-US" dirty="0">
                <a:solidFill>
                  <a:srgbClr val="000000"/>
                </a:solidFill>
                <a:latin typeface="Monaco" charset="0"/>
              </a:rPr>
              <a:t> = </a:t>
            </a:r>
            <a:r>
              <a:rPr lang="en-US" b="1" dirty="0">
                <a:solidFill>
                  <a:srgbClr val="7F0055"/>
                </a:solidFill>
                <a:latin typeface="Monaco" charset="0"/>
              </a:rPr>
              <a:t>new</a:t>
            </a:r>
            <a:r>
              <a:rPr lang="en-US" dirty="0">
                <a:solidFill>
                  <a:srgbClr val="000000"/>
                </a:solidFill>
                <a:latin typeface="Monaco" charset="0"/>
              </a:rPr>
              <a:t> </a:t>
            </a:r>
            <a:r>
              <a:rPr lang="en-US" b="1" dirty="0" err="1">
                <a:solidFill>
                  <a:srgbClr val="7F0055"/>
                </a:solidFill>
                <a:latin typeface="Monaco" charset="0"/>
              </a:rPr>
              <a:t>int</a:t>
            </a:r>
            <a:r>
              <a:rPr lang="en-US" dirty="0">
                <a:solidFill>
                  <a:srgbClr val="000000"/>
                </a:solidFill>
                <a:latin typeface="Monaco" charset="0"/>
              </a:rPr>
              <a:t>[100];</a:t>
            </a:r>
            <a:endParaRPr lang="en-US" dirty="0">
              <a:latin typeface="Monaco" charset="0"/>
            </a:endParaRPr>
          </a:p>
          <a:p>
            <a:pPr lvl="1">
              <a:buFont typeface="Wingdings" charset="0"/>
              <a:buNone/>
            </a:pPr>
            <a:r>
              <a:rPr lang="en-US" dirty="0">
                <a:solidFill>
                  <a:srgbClr val="000000"/>
                </a:solidFill>
                <a:latin typeface="Monaco" charset="0"/>
              </a:rPr>
              <a:t>foo(x); </a:t>
            </a:r>
            <a:r>
              <a:rPr lang="en-US" dirty="0">
                <a:solidFill>
                  <a:srgbClr val="3F7F5F"/>
                </a:solidFill>
                <a:latin typeface="Monaco" charset="0"/>
              </a:rPr>
              <a:t>// may throw</a:t>
            </a:r>
            <a:endParaRPr lang="en-US" dirty="0">
              <a:latin typeface="Monaco" charset="0"/>
            </a:endParaRPr>
          </a:p>
          <a:p>
            <a:pPr lvl="1">
              <a:buFont typeface="Wingdings" charset="0"/>
              <a:buNone/>
            </a:pPr>
            <a:r>
              <a:rPr lang="en-US" b="1" dirty="0">
                <a:solidFill>
                  <a:srgbClr val="7F0055"/>
                </a:solidFill>
                <a:latin typeface="Monaco" charset="0"/>
              </a:rPr>
              <a:t>delete</a:t>
            </a:r>
            <a:r>
              <a:rPr lang="en-US" dirty="0">
                <a:solidFill>
                  <a:srgbClr val="000000"/>
                </a:solidFill>
                <a:latin typeface="Monaco" charset="0"/>
              </a:rPr>
              <a:t> </a:t>
            </a:r>
            <a:r>
              <a:rPr lang="en-US" dirty="0" smtClean="0">
                <a:solidFill>
                  <a:srgbClr val="000000"/>
                </a:solidFill>
                <a:latin typeface="Monaco" charset="0"/>
              </a:rPr>
              <a:t>[] </a:t>
            </a:r>
            <a:r>
              <a:rPr lang="en-US" dirty="0" err="1" smtClean="0">
                <a:solidFill>
                  <a:srgbClr val="000000"/>
                </a:solidFill>
                <a:latin typeface="Monaco" charset="0"/>
              </a:rPr>
              <a:t>ptr</a:t>
            </a:r>
            <a:r>
              <a:rPr lang="en-US" dirty="0">
                <a:solidFill>
                  <a:srgbClr val="000000"/>
                </a:solidFill>
                <a:latin typeface="Monaco" charset="0"/>
              </a:rPr>
              <a:t>;</a:t>
            </a:r>
            <a:endParaRPr lang="en-US" dirty="0">
              <a:latin typeface="Monaco" charset="0"/>
            </a:endParaRPr>
          </a:p>
          <a:p>
            <a:r>
              <a:rPr lang="en-US" dirty="0"/>
              <a:t>No, it may have a memory leak. How can we fix it?</a:t>
            </a:r>
          </a:p>
          <a:p>
            <a:pPr lvl="1"/>
            <a:r>
              <a:rPr lang="en-US" dirty="0"/>
              <a:t>Wrap </a:t>
            </a:r>
            <a:r>
              <a:rPr lang="en-US" dirty="0" err="1"/>
              <a:t>ptr</a:t>
            </a:r>
            <a:r>
              <a:rPr lang="en-US" dirty="0"/>
              <a:t> in a class that uses RAII. (vector&lt;</a:t>
            </a:r>
            <a:r>
              <a:rPr lang="en-US" dirty="0" err="1"/>
              <a:t>int</a:t>
            </a:r>
            <a:r>
              <a:rPr lang="en-US" dirty="0"/>
              <a:t>&gt;!)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fontScheme name="Default Desig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FF0000"/>
            </a:solidFill>
            <a:effectLst/>
            <a:latin typeface="Verdana"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FF0000"/>
            </a:solidFill>
            <a:effectLst/>
            <a:latin typeface="Verdana"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56703"/>
        </a:dk2>
        <a:lt2>
          <a:srgbClr val="989898"/>
        </a:lt2>
        <a:accent1>
          <a:srgbClr val="FFFFFF"/>
        </a:accent1>
        <a:accent2>
          <a:srgbClr val="23C53E"/>
        </a:accent2>
        <a:accent3>
          <a:srgbClr val="FFFFFF"/>
        </a:accent3>
        <a:accent4>
          <a:srgbClr val="000000"/>
        </a:accent4>
        <a:accent5>
          <a:srgbClr val="FFFFFF"/>
        </a:accent5>
        <a:accent6>
          <a:srgbClr val="1FB237"/>
        </a:accent6>
        <a:hlink>
          <a:srgbClr val="067265"/>
        </a:hlink>
        <a:folHlink>
          <a:srgbClr val="CA400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3124</TotalTime>
  <Words>981</Words>
  <Application>Microsoft Macintosh PowerPoint</Application>
  <PresentationFormat>On-screen Show (4:3)</PresentationFormat>
  <Paragraphs>104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Exceptions</vt:lpstr>
      <vt:lpstr>Review: Polymorphism</vt:lpstr>
      <vt:lpstr>Notes</vt:lpstr>
      <vt:lpstr>Factory functions</vt:lpstr>
      <vt:lpstr>Error handling</vt:lpstr>
      <vt:lpstr>Error handling</vt:lpstr>
      <vt:lpstr>Exceptions</vt:lpstr>
      <vt:lpstr>Throwing exceptions Syntax</vt:lpstr>
      <vt:lpstr>Throwing exceptions Program flow</vt:lpstr>
      <vt:lpstr>Catching exceptions</vt:lpstr>
    </vt:vector>
  </TitlesOfParts>
  <Company>University of Alaska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 The Structure of a Package; Parameter Passing</dc:title>
  <dc:creator>Glenn G. Chappell</dc:creator>
  <cp:lastModifiedBy>Chris Hartman</cp:lastModifiedBy>
  <cp:revision>100</cp:revision>
  <cp:lastPrinted>2010-10-14T17:40:26Z</cp:lastPrinted>
  <dcterms:created xsi:type="dcterms:W3CDTF">2004-09-03T22:49:27Z</dcterms:created>
  <dcterms:modified xsi:type="dcterms:W3CDTF">2017-03-28T22:07:10Z</dcterms:modified>
</cp:coreProperties>
</file>