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84" r:id="rId3"/>
    <p:sldId id="285" r:id="rId4"/>
    <p:sldId id="287" r:id="rId5"/>
    <p:sldId id="290" r:id="rId6"/>
    <p:sldId id="291" r:id="rId7"/>
    <p:sldId id="292" r:id="rId8"/>
    <p:sldId id="293" r:id="rId9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rgbClr val="FF0000"/>
        </a:solidFill>
        <a:latin typeface="Verdana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rgbClr val="FF0000"/>
        </a:solidFill>
        <a:latin typeface="Verdana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rgbClr val="FF0000"/>
        </a:solidFill>
        <a:latin typeface="Verdana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rgbClr val="FF0000"/>
        </a:solidFill>
        <a:latin typeface="Verdana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rgbClr val="FF0000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rgbClr val="FF0000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rgbClr val="FF0000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rgbClr val="FF0000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rgbClr val="FF0000"/>
        </a:solidFill>
        <a:latin typeface="Verdan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6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6" d="100"/>
          <a:sy n="106" d="100"/>
        </p:scale>
        <p:origin x="-2502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fld id="{998BEDEF-87FB-2947-B3E6-621CA90856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041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fld id="{EB397AB0-B01D-754B-8FD0-412B616E73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201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2819400"/>
            <a:ext cx="7010400" cy="76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52400"/>
            <a:ext cx="8839200" cy="259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2971800"/>
            <a:ext cx="8839200" cy="3429000"/>
          </a:xfrm>
        </p:spPr>
        <p:txBody>
          <a:bodyPr/>
          <a:lstStyle>
            <a:lvl1pPr marL="0" indent="0">
              <a:buFont typeface="Wingdings" charset="0"/>
              <a:buNone/>
              <a:defRPr sz="18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4 Apr 2017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CS 202 Spring 2017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9F9510-BE83-9B43-A805-FBD67875C6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44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 Apr 2017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202 Spring 2017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CE442-F059-644F-8475-F104723458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0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 Apr 2017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202 Spring 2017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84BA42-E85C-4343-A7AD-7A41E1C7C0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68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 Apr 2017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202 Spring 2017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9D23D7-3553-A74B-9939-19E5F4AA88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11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 Apr 2017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202 Spring 2017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F89E2C-5C2A-974E-8A9F-9BB72BB84A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44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066800"/>
            <a:ext cx="43434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3434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 Apr 2017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202 Spring 2017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F8955-B291-0945-AF50-0AB93BA95D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10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 Apr 2017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202 Spring 2017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9800D4-179B-F94C-BF38-932967EDA1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0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 Apr 2017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202 Spring 2017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ACABC3-F759-E942-8E5F-B91137EFEC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95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 Apr 2017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202 Spring 2017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F1E566-8DCD-4D4B-88DA-7DD794C7F4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49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 Apr 2017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202 Spring 2017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D80CE-3A37-F944-9CA0-82167BCDCD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80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 Apr 2017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202 Spring 2017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97BD9E-C624-8D4D-A5FA-F9A9CFF287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64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066800"/>
            <a:ext cx="88392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4 Apr 2017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62200" y="6477000"/>
            <a:ext cx="441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 202 Spring 2017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fld id="{A76D261D-9A5B-C24C-88CA-8203BBD53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914400"/>
            <a:ext cx="7010400" cy="76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Class Templates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CS 202 Computer Science II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Lecture Slides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Thursday, </a:t>
            </a:r>
            <a:r>
              <a:rPr lang="en-US" dirty="0" smtClean="0">
                <a:cs typeface="+mn-cs"/>
              </a:rPr>
              <a:t>April 13, 2017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Chris Hartman</a:t>
            </a:r>
          </a:p>
          <a:p>
            <a:pPr eaLnBrk="1" hangingPunct="1">
              <a:defRPr/>
            </a:pPr>
            <a:r>
              <a:rPr lang="en-US" sz="1600" dirty="0" smtClean="0">
                <a:cs typeface="+mn-cs"/>
              </a:rPr>
              <a:t>Department of Computer Science</a:t>
            </a:r>
          </a:p>
          <a:p>
            <a:pPr eaLnBrk="1" hangingPunct="1">
              <a:defRPr/>
            </a:pPr>
            <a:r>
              <a:rPr lang="en-US" sz="1600" dirty="0" smtClean="0">
                <a:cs typeface="+mn-cs"/>
              </a:rPr>
              <a:t>University of Alaska Fairbanks</a:t>
            </a:r>
          </a:p>
          <a:p>
            <a:pPr eaLnBrk="1" hangingPunct="1">
              <a:defRPr/>
            </a:pPr>
            <a:r>
              <a:rPr lang="en-US" sz="1600" b="1" dirty="0" err="1" smtClean="0">
                <a:latin typeface="Courier New" charset="0"/>
                <a:cs typeface="+mn-cs"/>
              </a:rPr>
              <a:t>cmhartman@alaska.edu</a:t>
            </a:r>
            <a:endParaRPr lang="en-US" sz="1600" dirty="0" smtClean="0">
              <a:cs typeface="+mn-cs"/>
            </a:endParaRPr>
          </a:p>
          <a:p>
            <a:pPr eaLnBrk="1" hangingPunct="1">
              <a:defRPr/>
            </a:pPr>
            <a:r>
              <a:rPr lang="en-US" sz="1600" dirty="0" smtClean="0">
                <a:cs typeface="+mn-cs"/>
              </a:rPr>
              <a:t>© </a:t>
            </a:r>
            <a:r>
              <a:rPr lang="en-US" sz="1600" dirty="0" smtClean="0">
                <a:cs typeface="+mn-cs"/>
              </a:rPr>
              <a:t>2017 </a:t>
            </a:r>
            <a:r>
              <a:rPr lang="en-US" dirty="0" smtClean="0">
                <a:cs typeface="+mn-cs"/>
              </a:rPr>
              <a:t>Chris Hartman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 Apr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202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0E4697-2EE7-2440-BE90-44033B31C4B8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Review: Generic programming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n-cs"/>
              </a:rPr>
              <a:t>Sometimes code to do things for different types is similar (or identical!) except for the type.</a:t>
            </a:r>
          </a:p>
          <a:p>
            <a:pPr lvl="1"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smtClean="0">
                <a:solidFill>
                  <a:srgbClr val="000000"/>
                </a:solidFill>
                <a:latin typeface="Monaco" charset="0"/>
              </a:rPr>
              <a:t>swap</a:t>
            </a:r>
            <a:r>
              <a:rPr lang="en-US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b="1" smtClean="0">
                <a:solidFill>
                  <a:srgbClr val="644632"/>
                </a:solidFill>
                <a:latin typeface="Monaco" charset="0"/>
              </a:rPr>
              <a:t>SwapType</a:t>
            </a:r>
            <a:r>
              <a:rPr lang="en-US" smtClean="0">
                <a:solidFill>
                  <a:srgbClr val="000000"/>
                </a:solidFill>
                <a:latin typeface="Monaco" charset="0"/>
              </a:rPr>
              <a:t> &amp;x, </a:t>
            </a:r>
            <a:r>
              <a:rPr lang="en-US" b="1" smtClean="0">
                <a:solidFill>
                  <a:srgbClr val="644632"/>
                </a:solidFill>
                <a:latin typeface="Monaco" charset="0"/>
              </a:rPr>
              <a:t>SwapType</a:t>
            </a:r>
            <a:r>
              <a:rPr lang="en-US" smtClean="0">
                <a:solidFill>
                  <a:srgbClr val="000000"/>
                </a:solidFill>
                <a:latin typeface="Monaco" charset="0"/>
              </a:rPr>
              <a:t> &amp;y)</a:t>
            </a:r>
            <a:endParaRPr lang="en-US" smtClean="0">
              <a:latin typeface="Monaco" charset="0"/>
            </a:endParaRPr>
          </a:p>
          <a:p>
            <a:pPr lvl="1" eaLnBrk="1" hangingPunct="1">
              <a:buFont typeface="Wingdings" charset="0"/>
              <a:buNone/>
              <a:defRPr/>
            </a:pPr>
            <a:r>
              <a:rPr lang="en-US" smtClean="0">
                <a:solidFill>
                  <a:srgbClr val="000000"/>
                </a:solidFill>
                <a:latin typeface="Monaco" charset="0"/>
              </a:rPr>
              <a:t>{</a:t>
            </a:r>
            <a:endParaRPr lang="en-US" smtClean="0">
              <a:latin typeface="Monaco" charset="0"/>
            </a:endParaRPr>
          </a:p>
          <a:p>
            <a:pPr lvl="1"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rgbClr val="644632"/>
                </a:solidFill>
                <a:latin typeface="Monaco" charset="0"/>
              </a:rPr>
              <a:t>SwapType</a:t>
            </a:r>
            <a:r>
              <a:rPr lang="en-US" smtClean="0">
                <a:solidFill>
                  <a:srgbClr val="000000"/>
                </a:solidFill>
                <a:latin typeface="Monaco" charset="0"/>
              </a:rPr>
              <a:t> t=x;</a:t>
            </a:r>
            <a:endParaRPr lang="en-US" smtClean="0">
              <a:latin typeface="Monaco" charset="0"/>
            </a:endParaRPr>
          </a:p>
          <a:p>
            <a:pPr lvl="1" eaLnBrk="1" hangingPunct="1">
              <a:buFont typeface="Wingdings" charset="0"/>
              <a:buNone/>
              <a:defRPr/>
            </a:pPr>
            <a:r>
              <a:rPr lang="en-US" smtClean="0">
                <a:solidFill>
                  <a:srgbClr val="000000"/>
                </a:solidFill>
                <a:latin typeface="Monaco" charset="0"/>
              </a:rPr>
              <a:t>x=y;</a:t>
            </a:r>
            <a:endParaRPr lang="en-US" smtClean="0">
              <a:latin typeface="Monaco" charset="0"/>
            </a:endParaRPr>
          </a:p>
          <a:p>
            <a:pPr lvl="1" eaLnBrk="1" hangingPunct="1">
              <a:buFont typeface="Wingdings" charset="0"/>
              <a:buNone/>
              <a:defRPr/>
            </a:pPr>
            <a:r>
              <a:rPr lang="en-US" smtClean="0">
                <a:solidFill>
                  <a:srgbClr val="000000"/>
                </a:solidFill>
                <a:latin typeface="Monaco" charset="0"/>
              </a:rPr>
              <a:t>y=t;</a:t>
            </a:r>
            <a:endParaRPr lang="en-US" smtClean="0">
              <a:latin typeface="Monaco" charset="0"/>
            </a:endParaRPr>
          </a:p>
          <a:p>
            <a:pPr lvl="1" eaLnBrk="1" hangingPunct="1">
              <a:buFont typeface="Wingdings" charset="0"/>
              <a:buNone/>
              <a:defRPr/>
            </a:pPr>
            <a:r>
              <a:rPr lang="en-US" smtClean="0">
                <a:solidFill>
                  <a:srgbClr val="000000"/>
                </a:solidFill>
                <a:latin typeface="Monaco" charset="0"/>
              </a:rPr>
              <a:t>}</a:t>
            </a:r>
          </a:p>
          <a:p>
            <a:pPr eaLnBrk="1" hangingPunct="1">
              <a:defRPr/>
            </a:pPr>
            <a:r>
              <a:rPr lang="en-US" smtClean="0">
                <a:cs typeface="+mn-cs"/>
              </a:rPr>
              <a:t>C++ lets us write code (almost) like this!</a:t>
            </a:r>
          </a:p>
          <a:p>
            <a:pPr eaLnBrk="1" hangingPunct="1">
              <a:defRPr/>
            </a:pPr>
            <a:r>
              <a:rPr lang="en-US" i="1" smtClean="0">
                <a:cs typeface="+mn-cs"/>
              </a:rPr>
              <a:t>Generic Programming</a:t>
            </a:r>
            <a:r>
              <a:rPr lang="en-US" smtClean="0">
                <a:cs typeface="+mn-cs"/>
              </a:rPr>
              <a:t> is the term for algorithms written in terms of types that can be specified later.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 Apr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202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4B6F5D-FE14-384C-A01D-4022C94F12BD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Review: Template function syntax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n-cs"/>
              </a:rPr>
              <a:t>Put </a:t>
            </a:r>
            <a:r>
              <a:rPr lang="ja-JP" altLang="en-US" smtClean="0">
                <a:latin typeface="Arial"/>
                <a:cs typeface="+mn-cs"/>
              </a:rPr>
              <a:t>“</a:t>
            </a:r>
            <a:r>
              <a:rPr lang="en-US" smtClean="0">
                <a:cs typeface="+mn-cs"/>
              </a:rPr>
              <a:t>&lt;template typename T&gt;</a:t>
            </a:r>
            <a:r>
              <a:rPr lang="ja-JP" altLang="en-US" smtClean="0">
                <a:latin typeface="Arial"/>
                <a:cs typeface="+mn-cs"/>
              </a:rPr>
              <a:t>”</a:t>
            </a:r>
            <a:r>
              <a:rPr lang="en-US" smtClean="0">
                <a:cs typeface="+mn-cs"/>
              </a:rPr>
              <a:t> before your function, and use T as any other type. You may use any identifier for the name of the type.</a:t>
            </a: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lvl="1"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rgbClr val="7F0055"/>
                </a:solidFill>
                <a:latin typeface="Monaco" charset="0"/>
              </a:rPr>
              <a:t>template</a:t>
            </a:r>
            <a:r>
              <a:rPr lang="en-US" smtClean="0">
                <a:solidFill>
                  <a:srgbClr val="000000"/>
                </a:solidFill>
                <a:latin typeface="Monaco" charset="0"/>
              </a:rPr>
              <a:t>&lt;</a:t>
            </a:r>
            <a:r>
              <a:rPr lang="en-US" b="1" smtClean="0">
                <a:solidFill>
                  <a:srgbClr val="7F0055"/>
                </a:solidFill>
                <a:latin typeface="Monaco" charset="0"/>
              </a:rPr>
              <a:t>typename</a:t>
            </a:r>
            <a:r>
              <a:rPr lang="en-US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smtClean="0">
                <a:solidFill>
                  <a:srgbClr val="644632"/>
                </a:solidFill>
                <a:latin typeface="Monaco" charset="0"/>
              </a:rPr>
              <a:t>SwapType</a:t>
            </a:r>
            <a:r>
              <a:rPr lang="en-US" smtClean="0">
                <a:solidFill>
                  <a:srgbClr val="000000"/>
                </a:solidFill>
                <a:latin typeface="Monaco" charset="0"/>
              </a:rPr>
              <a:t>&gt;</a:t>
            </a:r>
            <a:endParaRPr lang="en-US" smtClean="0">
              <a:latin typeface="Monaco" charset="0"/>
            </a:endParaRPr>
          </a:p>
          <a:p>
            <a:pPr lvl="1"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smtClean="0">
                <a:solidFill>
                  <a:srgbClr val="000000"/>
                </a:solidFill>
                <a:latin typeface="Monaco" charset="0"/>
              </a:rPr>
              <a:t>swap</a:t>
            </a:r>
            <a:r>
              <a:rPr lang="en-US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b="1" smtClean="0">
                <a:solidFill>
                  <a:srgbClr val="644632"/>
                </a:solidFill>
                <a:latin typeface="Monaco" charset="0"/>
              </a:rPr>
              <a:t>SwapType</a:t>
            </a:r>
            <a:r>
              <a:rPr lang="en-US" smtClean="0">
                <a:solidFill>
                  <a:srgbClr val="000000"/>
                </a:solidFill>
                <a:latin typeface="Monaco" charset="0"/>
              </a:rPr>
              <a:t> &amp;x, </a:t>
            </a:r>
            <a:r>
              <a:rPr lang="en-US" b="1" smtClean="0">
                <a:solidFill>
                  <a:srgbClr val="644632"/>
                </a:solidFill>
                <a:latin typeface="Monaco" charset="0"/>
              </a:rPr>
              <a:t>SwapType</a:t>
            </a:r>
            <a:r>
              <a:rPr lang="en-US" smtClean="0">
                <a:solidFill>
                  <a:srgbClr val="000000"/>
                </a:solidFill>
                <a:latin typeface="Monaco" charset="0"/>
              </a:rPr>
              <a:t> &amp;y)</a:t>
            </a:r>
            <a:endParaRPr lang="en-US" smtClean="0">
              <a:latin typeface="Monaco" charset="0"/>
            </a:endParaRPr>
          </a:p>
          <a:p>
            <a:pPr lvl="1" eaLnBrk="1" hangingPunct="1">
              <a:buFont typeface="Wingdings" charset="0"/>
              <a:buNone/>
              <a:defRPr/>
            </a:pPr>
            <a:r>
              <a:rPr lang="en-US" smtClean="0">
                <a:solidFill>
                  <a:srgbClr val="000000"/>
                </a:solidFill>
                <a:latin typeface="Monaco" charset="0"/>
              </a:rPr>
              <a:t>{</a:t>
            </a:r>
            <a:endParaRPr lang="en-US" smtClean="0">
              <a:latin typeface="Monaco" charset="0"/>
            </a:endParaRPr>
          </a:p>
          <a:p>
            <a:pPr lvl="1"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rgbClr val="644632"/>
                </a:solidFill>
                <a:latin typeface="Monaco" charset="0"/>
              </a:rPr>
              <a:t>SwapType</a:t>
            </a:r>
            <a:r>
              <a:rPr lang="en-US" smtClean="0">
                <a:solidFill>
                  <a:srgbClr val="000000"/>
                </a:solidFill>
                <a:latin typeface="Monaco" charset="0"/>
              </a:rPr>
              <a:t> t=x;</a:t>
            </a:r>
            <a:endParaRPr lang="en-US" smtClean="0">
              <a:latin typeface="Monaco" charset="0"/>
            </a:endParaRPr>
          </a:p>
          <a:p>
            <a:pPr lvl="1" eaLnBrk="1" hangingPunct="1">
              <a:buFont typeface="Wingdings" charset="0"/>
              <a:buNone/>
              <a:defRPr/>
            </a:pPr>
            <a:r>
              <a:rPr lang="en-US" smtClean="0">
                <a:solidFill>
                  <a:srgbClr val="000000"/>
                </a:solidFill>
                <a:latin typeface="Monaco" charset="0"/>
              </a:rPr>
              <a:t>x=y;</a:t>
            </a:r>
            <a:endParaRPr lang="en-US" smtClean="0">
              <a:latin typeface="Monaco" charset="0"/>
            </a:endParaRPr>
          </a:p>
          <a:p>
            <a:pPr lvl="1" eaLnBrk="1" hangingPunct="1">
              <a:buFont typeface="Wingdings" charset="0"/>
              <a:buNone/>
              <a:defRPr/>
            </a:pPr>
            <a:r>
              <a:rPr lang="en-US" smtClean="0">
                <a:solidFill>
                  <a:srgbClr val="000000"/>
                </a:solidFill>
                <a:latin typeface="Monaco" charset="0"/>
              </a:rPr>
              <a:t>y=t;</a:t>
            </a:r>
            <a:endParaRPr lang="en-US" smtClean="0">
              <a:latin typeface="Monaco" charset="0"/>
            </a:endParaRPr>
          </a:p>
          <a:p>
            <a:pPr lvl="1" eaLnBrk="1" hangingPunct="1">
              <a:buFont typeface="Wingdings" charset="0"/>
              <a:buNone/>
              <a:defRPr/>
            </a:pPr>
            <a:r>
              <a:rPr lang="en-US" smtClean="0">
                <a:solidFill>
                  <a:srgbClr val="000000"/>
                </a:solidFill>
                <a:latin typeface="Monaco" charset="0"/>
              </a:rPr>
              <a:t>}</a:t>
            </a:r>
            <a:br>
              <a:rPr lang="en-US" smtClean="0">
                <a:solidFill>
                  <a:srgbClr val="000000"/>
                </a:solidFill>
                <a:latin typeface="Monaco" charset="0"/>
              </a:rPr>
            </a:br>
            <a:endParaRPr lang="en-US" smtClean="0">
              <a:solidFill>
                <a:srgbClr val="000000"/>
              </a:solidFill>
              <a:latin typeface="Monaco" charset="0"/>
            </a:endParaRPr>
          </a:p>
          <a:p>
            <a:pPr eaLnBrk="1" hangingPunct="1">
              <a:defRPr/>
            </a:pPr>
            <a:r>
              <a:rPr lang="en-US" smtClean="0">
                <a:solidFill>
                  <a:srgbClr val="000000"/>
                </a:solidFill>
                <a:cs typeface="+mn-cs"/>
              </a:rPr>
              <a:t>You can use the keyword </a:t>
            </a:r>
            <a:r>
              <a:rPr lang="ja-JP" altLang="en-US" smtClean="0">
                <a:solidFill>
                  <a:srgbClr val="000000"/>
                </a:solidFill>
                <a:latin typeface="Arial"/>
                <a:cs typeface="+mn-cs"/>
              </a:rPr>
              <a:t>“</a:t>
            </a:r>
            <a:r>
              <a:rPr lang="en-US" sz="1800" b="1" smtClean="0">
                <a:solidFill>
                  <a:srgbClr val="7F0055"/>
                </a:solidFill>
                <a:latin typeface="Monaco" charset="0"/>
                <a:cs typeface="+mn-cs"/>
              </a:rPr>
              <a:t>class</a:t>
            </a:r>
            <a:r>
              <a:rPr lang="ja-JP" altLang="en-US" smtClean="0">
                <a:solidFill>
                  <a:srgbClr val="000000"/>
                </a:solidFill>
                <a:latin typeface="Arial"/>
                <a:cs typeface="+mn-cs"/>
              </a:rPr>
              <a:t>”</a:t>
            </a:r>
            <a:r>
              <a:rPr lang="en-US" smtClean="0">
                <a:solidFill>
                  <a:srgbClr val="000000"/>
                </a:solidFill>
                <a:cs typeface="+mn-cs"/>
              </a:rPr>
              <a:t> instead of </a:t>
            </a:r>
            <a:r>
              <a:rPr lang="ja-JP" altLang="en-US" smtClean="0">
                <a:solidFill>
                  <a:srgbClr val="000000"/>
                </a:solidFill>
                <a:latin typeface="Arial"/>
                <a:cs typeface="+mn-cs"/>
              </a:rPr>
              <a:t>“</a:t>
            </a:r>
            <a:r>
              <a:rPr lang="en-US" sz="1800" b="1" smtClean="0">
                <a:solidFill>
                  <a:srgbClr val="7F0055"/>
                </a:solidFill>
                <a:latin typeface="Monaco" charset="0"/>
                <a:cs typeface="+mn-cs"/>
              </a:rPr>
              <a:t>typename</a:t>
            </a:r>
            <a:r>
              <a:rPr lang="en-US" smtClean="0">
                <a:solidFill>
                  <a:srgbClr val="000000"/>
                </a:solidFill>
                <a:cs typeface="+mn-cs"/>
              </a:rPr>
              <a:t>.</a:t>
            </a:r>
            <a:r>
              <a:rPr lang="ja-JP" altLang="en-US" smtClean="0">
                <a:solidFill>
                  <a:srgbClr val="000000"/>
                </a:solidFill>
                <a:latin typeface="Arial"/>
                <a:cs typeface="+mn-cs"/>
              </a:rPr>
              <a:t>”</a:t>
            </a:r>
            <a:r>
              <a:rPr lang="en-US" smtClean="0">
                <a:solidFill>
                  <a:srgbClr val="000000"/>
                </a:solidFill>
                <a:cs typeface="+mn-cs"/>
              </a:rPr>
              <a:t> This is an old fashioned syntax and not encouraged.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 Apr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202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D17B0B-06BE-7D42-85D2-3024576B5562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Review: Using a template function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n-cs"/>
              </a:rPr>
              <a:t>C++ will deduce what type the function should be instantiated with:</a:t>
            </a:r>
          </a:p>
          <a:p>
            <a:pPr lvl="1"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mtClean="0">
                <a:solidFill>
                  <a:srgbClr val="000000"/>
                </a:solidFill>
                <a:latin typeface="Monaco" charset="0"/>
              </a:rPr>
              <a:t> a=5, b=6;</a:t>
            </a:r>
            <a:endParaRPr lang="en-US" smtClean="0">
              <a:latin typeface="Monaco" charset="0"/>
            </a:endParaRPr>
          </a:p>
          <a:p>
            <a:pPr lvl="1" eaLnBrk="1" hangingPunct="1">
              <a:buFont typeface="Wingdings" charset="0"/>
              <a:buNone/>
              <a:defRPr/>
            </a:pPr>
            <a:r>
              <a:rPr lang="en-US" smtClean="0">
                <a:solidFill>
                  <a:srgbClr val="000000"/>
                </a:solidFill>
                <a:latin typeface="Monaco" charset="0"/>
              </a:rPr>
              <a:t>swap(a,b);</a:t>
            </a:r>
            <a:endParaRPr lang="en-US" smtClean="0">
              <a:latin typeface="Monaco" charset="0"/>
            </a:endParaRPr>
          </a:p>
          <a:p>
            <a:pPr lvl="1" eaLnBrk="1" hangingPunct="1">
              <a:buFont typeface="Wingdings" charset="0"/>
              <a:buNone/>
              <a:defRPr/>
            </a:pPr>
            <a:endParaRPr lang="en-US" smtClean="0">
              <a:latin typeface="Monaco" charset="0"/>
            </a:endParaRPr>
          </a:p>
          <a:p>
            <a:pPr lvl="1"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rgbClr val="7F0055"/>
                </a:solidFill>
                <a:latin typeface="Monaco" charset="0"/>
              </a:rPr>
              <a:t>double</a:t>
            </a:r>
            <a:r>
              <a:rPr lang="en-US" smtClean="0">
                <a:solidFill>
                  <a:srgbClr val="000000"/>
                </a:solidFill>
                <a:latin typeface="Monaco" charset="0"/>
              </a:rPr>
              <a:t> x=13.3, y=12.7;</a:t>
            </a:r>
            <a:endParaRPr lang="en-US" smtClean="0">
              <a:latin typeface="Monaco" charset="0"/>
            </a:endParaRPr>
          </a:p>
          <a:p>
            <a:pPr lvl="1" eaLnBrk="1" hangingPunct="1">
              <a:buFont typeface="Wingdings" charset="0"/>
              <a:buNone/>
              <a:defRPr/>
            </a:pPr>
            <a:r>
              <a:rPr lang="en-US" smtClean="0">
                <a:solidFill>
                  <a:srgbClr val="000000"/>
                </a:solidFill>
                <a:latin typeface="Monaco" charset="0"/>
              </a:rPr>
              <a:t>swap(x,y);</a:t>
            </a:r>
            <a:br>
              <a:rPr lang="en-US" smtClean="0">
                <a:solidFill>
                  <a:srgbClr val="000000"/>
                </a:solidFill>
                <a:latin typeface="Monaco" charset="0"/>
              </a:rPr>
            </a:br>
            <a:endParaRPr lang="en-US" smtClean="0">
              <a:latin typeface="Monaco" charset="0"/>
            </a:endParaRPr>
          </a:p>
          <a:p>
            <a:pPr eaLnBrk="1" hangingPunct="1">
              <a:defRPr/>
            </a:pPr>
            <a:r>
              <a:rPr lang="en-US" smtClean="0">
                <a:cs typeface="+mn-cs"/>
              </a:rPr>
              <a:t>You can also specify what type, using syntax like this:</a:t>
            </a:r>
            <a:endParaRPr lang="en-US" smtClean="0">
              <a:solidFill>
                <a:srgbClr val="000000"/>
              </a:solidFill>
              <a:latin typeface="Monaco" charset="0"/>
              <a:cs typeface="+mn-cs"/>
            </a:endParaRPr>
          </a:p>
          <a:p>
            <a:pPr lvl="1" eaLnBrk="1" hangingPunct="1">
              <a:buFont typeface="Wingdings" charset="0"/>
              <a:buNone/>
              <a:defRPr/>
            </a:pPr>
            <a:r>
              <a:rPr lang="en-US" smtClean="0">
                <a:solidFill>
                  <a:srgbClr val="000000"/>
                </a:solidFill>
                <a:latin typeface="Monaco" charset="0"/>
              </a:rPr>
              <a:t>swap&lt;</a:t>
            </a:r>
            <a:r>
              <a:rPr lang="en-US" b="1" smtClean="0">
                <a:solidFill>
                  <a:srgbClr val="7F0055"/>
                </a:solidFill>
                <a:latin typeface="Monaco" charset="0"/>
              </a:rPr>
              <a:t>double</a:t>
            </a:r>
            <a:r>
              <a:rPr lang="en-US" smtClean="0">
                <a:solidFill>
                  <a:srgbClr val="000000"/>
                </a:solidFill>
                <a:latin typeface="Monaco" charset="0"/>
              </a:rPr>
              <a:t>&gt;(x,y);</a:t>
            </a:r>
            <a:endParaRPr lang="en-US" smtClean="0">
              <a:latin typeface="Monaco" charset="0"/>
            </a:endParaRPr>
          </a:p>
          <a:p>
            <a:pPr eaLnBrk="1" hangingPunct="1">
              <a:defRPr/>
            </a:pPr>
            <a:r>
              <a:rPr lang="en-US" smtClean="0">
                <a:cs typeface="+mn-cs"/>
              </a:rPr>
              <a:t>The above code actually created two functions, </a:t>
            </a:r>
            <a:r>
              <a:rPr lang="en-US" smtClean="0">
                <a:solidFill>
                  <a:srgbClr val="000000"/>
                </a:solidFill>
                <a:latin typeface="Monaco" charset="0"/>
                <a:cs typeface="+mn-cs"/>
              </a:rPr>
              <a:t>swap&lt;</a:t>
            </a:r>
            <a:r>
              <a:rPr lang="en-US" b="1" smtClean="0">
                <a:solidFill>
                  <a:srgbClr val="7F0055"/>
                </a:solidFill>
                <a:latin typeface="Monaco" charset="0"/>
                <a:cs typeface="+mn-cs"/>
              </a:rPr>
              <a:t>double</a:t>
            </a:r>
            <a:r>
              <a:rPr lang="en-US" smtClean="0">
                <a:solidFill>
                  <a:srgbClr val="000000"/>
                </a:solidFill>
                <a:latin typeface="Monaco" charset="0"/>
                <a:cs typeface="+mn-cs"/>
              </a:rPr>
              <a:t>&gt;()</a:t>
            </a:r>
            <a:r>
              <a:rPr lang="en-US" smtClean="0">
                <a:cs typeface="+mn-cs"/>
              </a:rPr>
              <a:t> and </a:t>
            </a:r>
            <a:r>
              <a:rPr lang="en-US" smtClean="0">
                <a:solidFill>
                  <a:srgbClr val="000000"/>
                </a:solidFill>
                <a:latin typeface="Monaco" charset="0"/>
                <a:cs typeface="+mn-cs"/>
              </a:rPr>
              <a:t>swap&lt;</a:t>
            </a:r>
            <a:r>
              <a:rPr lang="en-US" b="1" smtClean="0">
                <a:solidFill>
                  <a:srgbClr val="7F0055"/>
                </a:solidFill>
                <a:latin typeface="Monaco" charset="0"/>
                <a:cs typeface="+mn-cs"/>
              </a:rPr>
              <a:t>int</a:t>
            </a:r>
            <a:r>
              <a:rPr lang="en-US" smtClean="0">
                <a:solidFill>
                  <a:srgbClr val="000000"/>
                </a:solidFill>
                <a:latin typeface="Monaco" charset="0"/>
                <a:cs typeface="+mn-cs"/>
              </a:rPr>
              <a:t>&gt;()</a:t>
            </a:r>
            <a:r>
              <a:rPr lang="en-US" smtClean="0">
                <a:cs typeface="+mn-cs"/>
              </a:rPr>
              <a:t>.</a:t>
            </a:r>
          </a:p>
          <a:p>
            <a:pPr eaLnBrk="1" hangingPunct="1">
              <a:defRPr/>
            </a:pPr>
            <a:r>
              <a:rPr lang="en-US" smtClean="0">
                <a:cs typeface="+mn-cs"/>
              </a:rPr>
              <a:t>What would happen if you called </a:t>
            </a:r>
            <a:r>
              <a:rPr lang="en-US" smtClean="0">
                <a:solidFill>
                  <a:srgbClr val="000000"/>
                </a:solidFill>
                <a:latin typeface="Monaco" charset="0"/>
                <a:cs typeface="+mn-cs"/>
              </a:rPr>
              <a:t>swap&lt;</a:t>
            </a:r>
            <a:r>
              <a:rPr lang="en-US" b="1" smtClean="0">
                <a:solidFill>
                  <a:srgbClr val="7F0055"/>
                </a:solidFill>
                <a:latin typeface="Monaco" charset="0"/>
                <a:cs typeface="+mn-cs"/>
              </a:rPr>
              <a:t>int</a:t>
            </a:r>
            <a:r>
              <a:rPr lang="en-US" smtClean="0">
                <a:solidFill>
                  <a:srgbClr val="000000"/>
                </a:solidFill>
                <a:latin typeface="Monaco" charset="0"/>
                <a:cs typeface="+mn-cs"/>
              </a:rPr>
              <a:t>&gt;(x,y)</a:t>
            </a:r>
            <a:r>
              <a:rPr lang="en-US" smtClean="0">
                <a:cs typeface="+mn-cs"/>
              </a:rPr>
              <a:t>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 Apr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202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C6CF4F-1B29-5342-AAA0-6EC47640CDAC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Review: Template function specialization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n-cs"/>
              </a:rPr>
              <a:t>It is ok to define a normal (non-template) function with that overlaps a template function. (Normally two functions with the same name and signature would be an error…)</a:t>
            </a:r>
          </a:p>
          <a:p>
            <a:pPr eaLnBrk="1" hangingPunct="1">
              <a:defRPr/>
            </a:pPr>
            <a:r>
              <a:rPr lang="en-US" smtClean="0">
                <a:cs typeface="+mn-cs"/>
              </a:rPr>
              <a:t>The compiler will prefer to call the non-template function.</a:t>
            </a:r>
          </a:p>
          <a:p>
            <a:pPr lvl="1" eaLnBrk="1" hangingPunct="1">
              <a:defRPr/>
            </a:pPr>
            <a:r>
              <a:rPr lang="en-US" smtClean="0"/>
              <a:t>This is called template function specialization</a:t>
            </a:r>
          </a:p>
          <a:p>
            <a:pPr lvl="1" eaLnBrk="1" hangingPunct="1">
              <a:defRPr/>
            </a:pPr>
            <a:r>
              <a:rPr lang="en-US" smtClean="0"/>
              <a:t>The non-template version </a:t>
            </a:r>
            <a:r>
              <a:rPr lang="en-US" i="1" smtClean="0"/>
              <a:t>specializes</a:t>
            </a:r>
            <a:r>
              <a:rPr lang="en-US" smtClean="0"/>
              <a:t> the template function.</a:t>
            </a:r>
          </a:p>
          <a:p>
            <a:pPr eaLnBrk="1" hangingPunct="1">
              <a:defRPr/>
            </a:pPr>
            <a:r>
              <a:rPr lang="en-US" smtClean="0">
                <a:cs typeface="+mn-cs"/>
              </a:rPr>
              <a:t>This is sometimes useful if the template version describes the general case, but you want to do something special in certain cases. See the example code.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 Apr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202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69AAF0-B207-BE4B-BAB2-48503F2AB40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Template classes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Sometimes you want to write a class that can should be a template.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For instance, you might want to wrap a pointer so you can do RAII and delete the pointer in the destructor.</a:t>
            </a:r>
          </a:p>
          <a:p>
            <a:pPr lvl="1" eaLnBrk="1" hangingPunct="1">
              <a:defRPr/>
            </a:pPr>
            <a:r>
              <a:rPr lang="en-US" dirty="0" smtClean="0"/>
              <a:t>But you can</a:t>
            </a:r>
            <a:r>
              <a:rPr lang="ja-JP" altLang="en-US" dirty="0" smtClean="0">
                <a:latin typeface="Arial"/>
              </a:rPr>
              <a:t>’</a:t>
            </a:r>
            <a:r>
              <a:rPr lang="en-US" dirty="0" smtClean="0"/>
              <a:t>t declare a </a:t>
            </a:r>
            <a:r>
              <a:rPr lang="ja-JP" altLang="en-US" dirty="0" smtClean="0">
                <a:latin typeface="Arial"/>
              </a:rPr>
              <a:t>“</a:t>
            </a:r>
            <a:r>
              <a:rPr lang="en-US" dirty="0" smtClean="0"/>
              <a:t>pointer to whatever.</a:t>
            </a:r>
            <a:r>
              <a:rPr lang="ja-JP" altLang="en-US" dirty="0" smtClean="0">
                <a:latin typeface="Arial"/>
              </a:rPr>
              <a:t>”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You would have to write a new class for every type of pointer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You can write template classes in C++, just write a </a:t>
            </a:r>
            <a:r>
              <a:rPr lang="ja-JP" altLang="en-US" dirty="0" smtClean="0">
                <a:latin typeface="Arial"/>
                <a:cs typeface="+mn-cs"/>
              </a:rPr>
              <a:t>“</a:t>
            </a:r>
            <a:r>
              <a:rPr lang="en-US" dirty="0" smtClean="0">
                <a:cs typeface="+mn-cs"/>
              </a:rPr>
              <a:t>template …</a:t>
            </a:r>
            <a:r>
              <a:rPr lang="ja-JP" altLang="en-US" dirty="0" smtClean="0">
                <a:latin typeface="Arial"/>
                <a:cs typeface="+mn-cs"/>
              </a:rPr>
              <a:t>”</a:t>
            </a:r>
            <a:r>
              <a:rPr lang="en-US" dirty="0" smtClean="0">
                <a:cs typeface="+mn-cs"/>
              </a:rPr>
              <a:t> line, then use the defined types in the definition of your class.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To declare </a:t>
            </a:r>
            <a:r>
              <a:rPr lang="en-US" dirty="0" smtClean="0">
                <a:cs typeface="+mn-cs"/>
              </a:rPr>
              <a:t>an object of a template class, you must specify the template parameters in &lt;…&gt; after the class name.</a:t>
            </a:r>
          </a:p>
          <a:p>
            <a:pPr eaLnBrk="1" hangingPunct="1">
              <a:defRPr/>
            </a:pPr>
            <a:endParaRPr lang="en-US" dirty="0" smtClean="0">
              <a:solidFill>
                <a:srgbClr val="000000"/>
              </a:solidFill>
              <a:latin typeface="Monaco" charset="0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 Apr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202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767C0A-33FA-074D-A014-2A231746BBC2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Template syntax example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The syntax is almost the same as for functions:</a:t>
            </a:r>
          </a:p>
          <a:p>
            <a:pPr lvl="1" eaLnBrk="1" hangingPunct="1">
              <a:buFont typeface="Wingdings" charset="0"/>
              <a:buNone/>
              <a:defRPr/>
            </a:pPr>
            <a:r>
              <a:rPr lang="en-US" b="1" dirty="0" smtClean="0">
                <a:solidFill>
                  <a:srgbClr val="7F0055"/>
                </a:solidFill>
                <a:latin typeface="Monaco" charset="0"/>
              </a:rPr>
              <a:t>template</a:t>
            </a:r>
            <a:r>
              <a:rPr lang="en-US" dirty="0" smtClean="0">
                <a:solidFill>
                  <a:srgbClr val="000000"/>
                </a:solidFill>
                <a:latin typeface="Monaco" charset="0"/>
              </a:rPr>
              <a:t> &lt;</a:t>
            </a:r>
            <a:r>
              <a:rPr lang="en-US" b="1" dirty="0" err="1" smtClean="0">
                <a:solidFill>
                  <a:srgbClr val="7F0055"/>
                </a:solidFill>
                <a:latin typeface="Monaco" charset="0"/>
              </a:rPr>
              <a:t>typename</a:t>
            </a:r>
            <a:r>
              <a:rPr lang="en-US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 err="1" smtClean="0">
                <a:solidFill>
                  <a:srgbClr val="644632"/>
                </a:solidFill>
                <a:latin typeface="Monaco" charset="0"/>
              </a:rPr>
              <a:t>Objtype</a:t>
            </a:r>
            <a:r>
              <a:rPr lang="en-US" dirty="0" smtClean="0">
                <a:solidFill>
                  <a:srgbClr val="000000"/>
                </a:solidFill>
                <a:latin typeface="Monaco" charset="0"/>
              </a:rPr>
              <a:t>&gt;</a:t>
            </a:r>
            <a:endParaRPr lang="en-US" dirty="0" smtClean="0">
              <a:latin typeface="Monaco" charset="0"/>
            </a:endParaRPr>
          </a:p>
          <a:p>
            <a:pPr lvl="1" eaLnBrk="1" hangingPunct="1">
              <a:buFont typeface="Wingdings" charset="0"/>
              <a:buNone/>
              <a:defRPr/>
            </a:pPr>
            <a:r>
              <a:rPr lang="en-US" b="1" dirty="0" smtClean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 smtClean="0">
                <a:solidFill>
                  <a:srgbClr val="005032"/>
                </a:solidFill>
                <a:latin typeface="Monaco" charset="0"/>
              </a:rPr>
              <a:t>Wrap</a:t>
            </a:r>
            <a:endParaRPr lang="en-US" dirty="0" smtClean="0">
              <a:latin typeface="Monaco" charset="0"/>
            </a:endParaRPr>
          </a:p>
          <a:p>
            <a:pPr lvl="1" eaLnBrk="1" hangingPunct="1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 charset="0"/>
              </a:rPr>
              <a:t>{</a:t>
            </a:r>
            <a:endParaRPr lang="en-US" dirty="0" smtClean="0">
              <a:latin typeface="Monaco" charset="0"/>
            </a:endParaRPr>
          </a:p>
          <a:p>
            <a:pPr lvl="1" eaLnBrk="1" hangingPunct="1">
              <a:buFont typeface="Wingdings" charset="0"/>
              <a:buNone/>
              <a:defRPr/>
            </a:pPr>
            <a:r>
              <a:rPr lang="en-US" b="1" dirty="0" smtClean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Monaco" charset="0"/>
              </a:rPr>
              <a:t>:</a:t>
            </a:r>
            <a:endParaRPr lang="en-US" dirty="0" smtClean="0">
              <a:latin typeface="Monaco" charset="0"/>
            </a:endParaRPr>
          </a:p>
          <a:p>
            <a:pPr lvl="1" eaLnBrk="1" hangingPunct="1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 charset="0"/>
              </a:rPr>
              <a:t>   ...</a:t>
            </a:r>
            <a:endParaRPr lang="en-US" dirty="0" smtClean="0">
              <a:latin typeface="Monaco" charset="0"/>
            </a:endParaRPr>
          </a:p>
          <a:p>
            <a:pPr lvl="1" eaLnBrk="1" hangingPunct="1">
              <a:buFont typeface="Wingdings" charset="0"/>
              <a:buNone/>
              <a:defRPr/>
            </a:pPr>
            <a:r>
              <a:rPr lang="en-US" b="1" dirty="0" smtClean="0">
                <a:solidFill>
                  <a:srgbClr val="7F0055"/>
                </a:solidFill>
                <a:latin typeface="Monaco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latin typeface="Monaco" charset="0"/>
              </a:rPr>
              <a:t>:</a:t>
            </a:r>
            <a:endParaRPr lang="en-US" dirty="0" smtClean="0">
              <a:latin typeface="Monaco" charset="0"/>
            </a:endParaRPr>
          </a:p>
          <a:p>
            <a:pPr lvl="1" eaLnBrk="1" hangingPunct="1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Monaco" charset="0"/>
              </a:rPr>
              <a:t>Objtype</a:t>
            </a:r>
            <a:r>
              <a:rPr lang="en-US" dirty="0" smtClean="0">
                <a:solidFill>
                  <a:srgbClr val="000000"/>
                </a:solidFill>
                <a:latin typeface="Monaco" charset="0"/>
              </a:rPr>
              <a:t> * _</a:t>
            </a:r>
            <a:r>
              <a:rPr lang="en-US" dirty="0" err="1" smtClean="0">
                <a:solidFill>
                  <a:srgbClr val="000000"/>
                </a:solidFill>
                <a:latin typeface="Monaco" charset="0"/>
              </a:rPr>
              <a:t>ptr</a:t>
            </a:r>
            <a:r>
              <a:rPr lang="en-US" dirty="0" smtClean="0">
                <a:solidFill>
                  <a:srgbClr val="000000"/>
                </a:solidFill>
                <a:latin typeface="Monaco" charset="0"/>
              </a:rPr>
              <a:t>;</a:t>
            </a:r>
            <a:endParaRPr lang="en-US" dirty="0" smtClean="0">
              <a:latin typeface="Monaco" charset="0"/>
            </a:endParaRPr>
          </a:p>
          <a:p>
            <a:pPr lvl="1" eaLnBrk="1" hangingPunct="1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 charset="0"/>
              </a:rPr>
              <a:t>};</a:t>
            </a:r>
            <a:endParaRPr lang="en-US" sz="2000" dirty="0" smtClean="0"/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Later, to declare some Wrap objects you would write:</a:t>
            </a:r>
          </a:p>
          <a:p>
            <a:pPr lvl="1" eaLnBrk="1" hangingPunct="1">
              <a:buFont typeface="Wingdings" charset="0"/>
              <a:buNone/>
              <a:defRPr/>
            </a:pPr>
            <a:r>
              <a:rPr lang="en-US" dirty="0" smtClean="0">
                <a:solidFill>
                  <a:srgbClr val="005032"/>
                </a:solidFill>
                <a:latin typeface="Monaco" charset="0"/>
              </a:rPr>
              <a:t>Wrap</a:t>
            </a:r>
            <a:r>
              <a:rPr lang="en-US" dirty="0" smtClean="0">
                <a:solidFill>
                  <a:srgbClr val="000000"/>
                </a:solidFill>
                <a:latin typeface="Monaco" charset="0"/>
              </a:rPr>
              <a:t>&lt;</a:t>
            </a:r>
            <a:r>
              <a:rPr lang="en-US" b="1" dirty="0" err="1" smtClean="0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Monaco" charset="0"/>
              </a:rPr>
              <a:t>&gt; x;</a:t>
            </a:r>
            <a:endParaRPr lang="en-US" dirty="0" smtClean="0">
              <a:latin typeface="Monaco" charset="0"/>
            </a:endParaRPr>
          </a:p>
          <a:p>
            <a:pPr lvl="1" eaLnBrk="1" hangingPunct="1">
              <a:buFont typeface="Wingdings" charset="0"/>
              <a:buNone/>
              <a:defRPr/>
            </a:pPr>
            <a:r>
              <a:rPr lang="en-US" dirty="0" smtClean="0">
                <a:solidFill>
                  <a:srgbClr val="005032"/>
                </a:solidFill>
                <a:latin typeface="Monaco" charset="0"/>
              </a:rPr>
              <a:t>Wrap</a:t>
            </a:r>
            <a:r>
              <a:rPr lang="en-US" dirty="0" smtClean="0">
                <a:solidFill>
                  <a:srgbClr val="000000"/>
                </a:solidFill>
                <a:latin typeface="Monaco" charset="0"/>
              </a:rPr>
              <a:t>&lt;</a:t>
            </a:r>
            <a:r>
              <a:rPr lang="en-US" b="1" dirty="0" smtClean="0">
                <a:solidFill>
                  <a:srgbClr val="7F0055"/>
                </a:solidFill>
                <a:latin typeface="Monaco" charset="0"/>
              </a:rPr>
              <a:t>double</a:t>
            </a:r>
            <a:r>
              <a:rPr lang="en-US" dirty="0" smtClean="0">
                <a:solidFill>
                  <a:srgbClr val="000000"/>
                </a:solidFill>
                <a:latin typeface="Monaco" charset="0"/>
              </a:rPr>
              <a:t>&gt; d;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vector is a template class, that</a:t>
            </a:r>
            <a:r>
              <a:rPr lang="ja-JP" altLang="en-US" dirty="0" smtClean="0">
                <a:latin typeface="Arial"/>
                <a:cs typeface="+mn-cs"/>
              </a:rPr>
              <a:t>’</a:t>
            </a:r>
            <a:r>
              <a:rPr lang="en-US" dirty="0" smtClean="0">
                <a:cs typeface="+mn-cs"/>
              </a:rPr>
              <a:t>s why a vector declaration looks the way it does.</a:t>
            </a:r>
          </a:p>
          <a:p>
            <a:pPr lvl="1" eaLnBrk="1" hangingPunct="1">
              <a:buFont typeface="Wingdings" charset="0"/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 Apr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202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45C0FD-E399-4F4A-A667-0E9CED4D1C2E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Helper functions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n-cs"/>
              </a:rPr>
              <a:t>Sometimes it</a:t>
            </a:r>
            <a:r>
              <a:rPr lang="ja-JP" altLang="en-US" smtClean="0">
                <a:latin typeface="Arial"/>
                <a:cs typeface="+mn-cs"/>
              </a:rPr>
              <a:t>’</a:t>
            </a:r>
            <a:r>
              <a:rPr lang="en-US" smtClean="0">
                <a:cs typeface="+mn-cs"/>
              </a:rPr>
              <a:t>s annoying that we need to specify the template parameters when we make a class.</a:t>
            </a:r>
          </a:p>
          <a:p>
            <a:pPr lvl="1" eaLnBrk="1" hangingPunct="1">
              <a:defRPr/>
            </a:pPr>
            <a:r>
              <a:rPr lang="en-US" smtClean="0"/>
              <a:t>Usually this is when we are calling a constructor and passing it objects of the type or types we want to use as template parameters.</a:t>
            </a:r>
          </a:p>
          <a:p>
            <a:pPr eaLnBrk="1" hangingPunct="1">
              <a:defRPr/>
            </a:pPr>
            <a:r>
              <a:rPr lang="en-US" smtClean="0">
                <a:cs typeface="+mn-cs"/>
              </a:rPr>
              <a:t>The solution is to use a helper function, because function template arguments are deduced.</a:t>
            </a:r>
          </a:p>
          <a:p>
            <a:pPr eaLnBrk="1" hangingPunct="1">
              <a:defRPr/>
            </a:pPr>
            <a:r>
              <a:rPr lang="en-US" smtClean="0">
                <a:cs typeface="+mn-cs"/>
              </a:rPr>
              <a:t>See example code.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3232C8"/>
      </a:dk2>
      <a:lt2>
        <a:srgbClr val="989898"/>
      </a:lt2>
      <a:accent1>
        <a:srgbClr val="FFFFFF"/>
      </a:accent1>
      <a:accent2>
        <a:srgbClr val="2896D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387C7"/>
      </a:accent6>
      <a:hlink>
        <a:srgbClr val="1F6481"/>
      </a:hlink>
      <a:folHlink>
        <a:srgbClr val="AF0028"/>
      </a:folHlink>
    </a:clrScheme>
    <a:fontScheme name="Default Desig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FF0000"/>
            </a:solidFill>
            <a:effectLst/>
            <a:latin typeface="Verdan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FF0000"/>
            </a:solidFill>
            <a:effectLst/>
            <a:latin typeface="Verdana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56703"/>
        </a:dk2>
        <a:lt2>
          <a:srgbClr val="989898"/>
        </a:lt2>
        <a:accent1>
          <a:srgbClr val="FFFFFF"/>
        </a:accent1>
        <a:accent2>
          <a:srgbClr val="23C53E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1FB237"/>
        </a:accent6>
        <a:hlink>
          <a:srgbClr val="067265"/>
        </a:hlink>
        <a:folHlink>
          <a:srgbClr val="CA400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3232C8"/>
        </a:dk2>
        <a:lt2>
          <a:srgbClr val="989898"/>
        </a:lt2>
        <a:accent1>
          <a:srgbClr val="FFFFFF"/>
        </a:accent1>
        <a:accent2>
          <a:srgbClr val="2896D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387C7"/>
        </a:accent6>
        <a:hlink>
          <a:srgbClr val="1F6481"/>
        </a:hlink>
        <a:folHlink>
          <a:srgbClr val="AF002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3410</TotalTime>
  <Words>646</Words>
  <Application>Microsoft Macintosh PowerPoint</Application>
  <PresentationFormat>On-screen Show (4:3)</PresentationFormat>
  <Paragraphs>95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Verdana</vt:lpstr>
      <vt:lpstr>ＭＳ Ｐゴシック</vt:lpstr>
      <vt:lpstr>Arial</vt:lpstr>
      <vt:lpstr>Wingdings</vt:lpstr>
      <vt:lpstr>Times New Roman</vt:lpstr>
      <vt:lpstr>Courier New</vt:lpstr>
      <vt:lpstr>Monaco</vt:lpstr>
      <vt:lpstr>Default Design</vt:lpstr>
      <vt:lpstr>Class Templates</vt:lpstr>
      <vt:lpstr>Review: Generic programming</vt:lpstr>
      <vt:lpstr>Review: Template function syntax</vt:lpstr>
      <vt:lpstr>Review: Using a template function</vt:lpstr>
      <vt:lpstr>Review: Template function specialization</vt:lpstr>
      <vt:lpstr>Template classes</vt:lpstr>
      <vt:lpstr>Template syntax example</vt:lpstr>
      <vt:lpstr>Helper functions</vt:lpstr>
    </vt:vector>
  </TitlesOfParts>
  <Company>University of Alaska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Overview; The Structure of a Package; Parameter Passing</dc:title>
  <dc:creator>Glenn G. Chappell</dc:creator>
  <cp:lastModifiedBy>Chris Hartman</cp:lastModifiedBy>
  <cp:revision>102</cp:revision>
  <cp:lastPrinted>2010-10-14T17:40:26Z</cp:lastPrinted>
  <dcterms:created xsi:type="dcterms:W3CDTF">2004-09-03T22:49:27Z</dcterms:created>
  <dcterms:modified xsi:type="dcterms:W3CDTF">2017-04-13T17:16:55Z</dcterms:modified>
</cp:coreProperties>
</file>