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2" r:id="rId5"/>
    <p:sldId id="263" r:id="rId6"/>
    <p:sldId id="265" r:id="rId7"/>
    <p:sldId id="266" r:id="rId8"/>
    <p:sldId id="258" r:id="rId9"/>
    <p:sldId id="267" r:id="rId10"/>
    <p:sldId id="268" r:id="rId11"/>
    <p:sldId id="269" r:id="rId12"/>
    <p:sldId id="259" r:id="rId13"/>
    <p:sldId id="260" r:id="rId14"/>
    <p:sldId id="270" r:id="rId15"/>
    <p:sldId id="271" r:id="rId16"/>
    <p:sldId id="272" r:id="rId17"/>
    <p:sldId id="261"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39896C-9715-455D-BF0C-48194693092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7F8C65E-5F6F-40F8-9BBE-CF10B8C22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5E4CF0B-2622-4E4D-BD08-043BBF838E36}"/>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5" name="바닥글 개체 틀 4">
            <a:extLst>
              <a:ext uri="{FF2B5EF4-FFF2-40B4-BE49-F238E27FC236}">
                <a16:creationId xmlns:a16="http://schemas.microsoft.com/office/drawing/2014/main" id="{8137D849-3517-417F-901D-5D1E5874F3A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B2C50C-106A-4D55-8069-00F3917C428F}"/>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295352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68A7C5-2AE5-4FD4-806D-554D07CAAE9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50F2E73-876E-4BA6-9F2B-839F4D0A6D2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E543748-6D41-421F-BBE7-750734000E94}"/>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5" name="바닥글 개체 틀 4">
            <a:extLst>
              <a:ext uri="{FF2B5EF4-FFF2-40B4-BE49-F238E27FC236}">
                <a16:creationId xmlns:a16="http://schemas.microsoft.com/office/drawing/2014/main" id="{23DDDD26-1CD8-47E4-B0F6-CC703A286B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C06214A-7937-4FE3-AFBF-510870D69468}"/>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6996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507A947-9176-4C4F-BAF5-8ADE5557309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A1B7219-70E3-45FD-B393-37BCA8E2B9D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A2CA96-A906-4C58-9DD8-41F9082F5432}"/>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5" name="바닥글 개체 틀 4">
            <a:extLst>
              <a:ext uri="{FF2B5EF4-FFF2-40B4-BE49-F238E27FC236}">
                <a16:creationId xmlns:a16="http://schemas.microsoft.com/office/drawing/2014/main" id="{94DF9C56-0FD7-4703-B370-9A05D67977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55AFFFF-C788-4A56-B411-49497F13A00F}"/>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3563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B660F7-0EE1-4E44-B41C-3ADED62600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89283A-74C2-41A0-A3A8-8B8E0261DE2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CA079EB-1BF1-4CB3-8241-CDAB2E8841D7}"/>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5" name="바닥글 개체 틀 4">
            <a:extLst>
              <a:ext uri="{FF2B5EF4-FFF2-40B4-BE49-F238E27FC236}">
                <a16:creationId xmlns:a16="http://schemas.microsoft.com/office/drawing/2014/main" id="{76BA30D2-1615-4B43-9078-C7A9D6C242E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E1D8671-02AC-4657-8877-802BA04989CE}"/>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41809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F3DC1F-708C-4DC6-8493-C1AD3CB39E7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AF99C3-E4EA-4BE3-A018-137706A02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0BCCB7F-7A3E-40F3-9AFD-C5A8DA8929DA}"/>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5" name="바닥글 개체 틀 4">
            <a:extLst>
              <a:ext uri="{FF2B5EF4-FFF2-40B4-BE49-F238E27FC236}">
                <a16:creationId xmlns:a16="http://schemas.microsoft.com/office/drawing/2014/main" id="{331DB480-8ECB-4611-8FA2-191AEB1140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4EC1975-2033-432E-ADCE-BD4E1A4D9FF6}"/>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381307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D8CEB3-F8F9-4C60-92AF-E6A098AD327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CCF0958-1EF8-404D-9B19-356EB030C3E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B773A4A-C9EF-48E7-AA45-2593B7917CD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810172C-EA96-4C62-88D7-DB4CEB45FE91}"/>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6" name="바닥글 개체 틀 5">
            <a:extLst>
              <a:ext uri="{FF2B5EF4-FFF2-40B4-BE49-F238E27FC236}">
                <a16:creationId xmlns:a16="http://schemas.microsoft.com/office/drawing/2014/main" id="{2585C9E0-D923-4262-90EE-4D752826B71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97977C-791B-43F3-8A33-B6822B06F8FF}"/>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328850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36C23B-506E-4165-A7A3-0E6B60496EA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7533087-1963-4064-AFC6-F06FB528C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EBFAB7C-4288-4944-B3D4-1C64F0D4099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F870724-BBB1-4ABC-93C8-ECF908272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0678EB9-60D9-4DD2-9648-C413AFDE5F2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D2EF1BE-08DB-4810-97A7-25CE25C5610C}"/>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8" name="바닥글 개체 틀 7">
            <a:extLst>
              <a:ext uri="{FF2B5EF4-FFF2-40B4-BE49-F238E27FC236}">
                <a16:creationId xmlns:a16="http://schemas.microsoft.com/office/drawing/2014/main" id="{9AD7CC5E-D1A7-4A96-834D-CFABD2FA83E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28B0E88-5039-4A4A-BE67-AA154C46D547}"/>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64654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B73C2B-B0AD-4359-86DF-C43CD871E00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2563DFE-43CB-4795-ADAA-9822150B8293}"/>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4" name="바닥글 개체 틀 3">
            <a:extLst>
              <a:ext uri="{FF2B5EF4-FFF2-40B4-BE49-F238E27FC236}">
                <a16:creationId xmlns:a16="http://schemas.microsoft.com/office/drawing/2014/main" id="{166BF1E2-84AB-4288-8D4A-3FEDDE4C0B7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A3CE924-8E66-44B5-90D1-BCA813B22FD0}"/>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92435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B4EC499-6734-4145-A1EA-43537264A850}"/>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3" name="바닥글 개체 틀 2">
            <a:extLst>
              <a:ext uri="{FF2B5EF4-FFF2-40B4-BE49-F238E27FC236}">
                <a16:creationId xmlns:a16="http://schemas.microsoft.com/office/drawing/2014/main" id="{2AEB3E5A-DDC9-4F8C-B1C4-C8B44DFFD38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187E483-5EDA-4F0E-A540-C422EB87C20D}"/>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87253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83B9CA-727A-434F-B191-563C62E90E4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0E8B54B-3501-401D-B897-B94CB27AC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670A464-0D08-4AEC-B556-A71DDA2B2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C7B939B-33AB-4F29-BAB3-5C114B22B191}"/>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6" name="바닥글 개체 틀 5">
            <a:extLst>
              <a:ext uri="{FF2B5EF4-FFF2-40B4-BE49-F238E27FC236}">
                <a16:creationId xmlns:a16="http://schemas.microsoft.com/office/drawing/2014/main" id="{9EC3DFC7-EEC6-4222-A517-5D779573D5F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F9A5D5F-B518-4EB9-9858-3DFD78A42CF2}"/>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32015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2897A1-25F8-48D8-91DE-4393FCDA9EF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775F46F-18EE-4BD5-AA9B-AA6CA9A7D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CF5CA71-D807-49F6-8D59-9B20B3F6E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D23CAE8-6982-4B77-8A25-B49CE7FBECD9}"/>
              </a:ext>
            </a:extLst>
          </p:cNvPr>
          <p:cNvSpPr>
            <a:spLocks noGrp="1"/>
          </p:cNvSpPr>
          <p:nvPr>
            <p:ph type="dt" sz="half" idx="10"/>
          </p:nvPr>
        </p:nvSpPr>
        <p:spPr/>
        <p:txBody>
          <a:bodyPr/>
          <a:lstStyle/>
          <a:p>
            <a:fld id="{2D93F48C-8CB5-496C-9A60-AD88F0D9EF50}" type="datetimeFigureOut">
              <a:rPr lang="ko-KR" altLang="en-US" smtClean="0"/>
              <a:t>2020-09-29</a:t>
            </a:fld>
            <a:endParaRPr lang="ko-KR" altLang="en-US"/>
          </a:p>
        </p:txBody>
      </p:sp>
      <p:sp>
        <p:nvSpPr>
          <p:cNvPr id="6" name="바닥글 개체 틀 5">
            <a:extLst>
              <a:ext uri="{FF2B5EF4-FFF2-40B4-BE49-F238E27FC236}">
                <a16:creationId xmlns:a16="http://schemas.microsoft.com/office/drawing/2014/main" id="{945A69D3-5996-4652-A33D-9D65799F8A1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FDF5D0F-DCF7-4D73-814C-C376637841E4}"/>
              </a:ext>
            </a:extLst>
          </p:cNvPr>
          <p:cNvSpPr>
            <a:spLocks noGrp="1"/>
          </p:cNvSpPr>
          <p:nvPr>
            <p:ph type="sldNum" sz="quarter" idx="12"/>
          </p:nvPr>
        </p:nvSpPr>
        <p:spPr/>
        <p:txBody>
          <a:body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33954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F317834-FA81-45DE-80E9-A74E9F2D5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054865A-436A-4B66-A6AF-4AA59AB75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CF89683-8752-46FC-8D2F-457FC81E4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3F48C-8CB5-496C-9A60-AD88F0D9EF50}" type="datetimeFigureOut">
              <a:rPr lang="ko-KR" altLang="en-US" smtClean="0"/>
              <a:t>2020-09-29</a:t>
            </a:fld>
            <a:endParaRPr lang="ko-KR" altLang="en-US"/>
          </a:p>
        </p:txBody>
      </p:sp>
      <p:sp>
        <p:nvSpPr>
          <p:cNvPr id="5" name="바닥글 개체 틀 4">
            <a:extLst>
              <a:ext uri="{FF2B5EF4-FFF2-40B4-BE49-F238E27FC236}">
                <a16:creationId xmlns:a16="http://schemas.microsoft.com/office/drawing/2014/main" id="{3CC57B4F-148A-4DB6-BFD2-8B1610EF1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CC42F71-A32D-4DE9-80B4-2E14E782AC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3F968-3F4D-4DE7-8642-1518F8BDBB49}" type="slidenum">
              <a:rPr lang="ko-KR" altLang="en-US" smtClean="0"/>
              <a:t>‹#›</a:t>
            </a:fld>
            <a:endParaRPr lang="ko-KR" altLang="en-US"/>
          </a:p>
        </p:txBody>
      </p:sp>
    </p:spTree>
    <p:extLst>
      <p:ext uri="{BB962C8B-B14F-4D97-AF65-F5344CB8AC3E}">
        <p14:creationId xmlns:p14="http://schemas.microsoft.com/office/powerpoint/2010/main" val="134354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4414D-BE73-4B3F-A2D2-961191B762F0}"/>
              </a:ext>
            </a:extLst>
          </p:cNvPr>
          <p:cNvSpPr>
            <a:spLocks noGrp="1"/>
          </p:cNvSpPr>
          <p:nvPr>
            <p:ph type="ctrTitle"/>
          </p:nvPr>
        </p:nvSpPr>
        <p:spPr/>
        <p:txBody>
          <a:bodyPr>
            <a:normAutofit fontScale="90000"/>
          </a:bodyPr>
          <a:lstStyle/>
          <a:p>
            <a:r>
              <a:rPr lang="en-US" altLang="ko-KR" dirty="0"/>
              <a:t>Introducing Intel`s Advances in Silicon Photonics</a:t>
            </a:r>
            <a:endParaRPr lang="ko-KR" altLang="en-US" dirty="0"/>
          </a:p>
        </p:txBody>
      </p:sp>
    </p:spTree>
    <p:extLst>
      <p:ext uri="{BB962C8B-B14F-4D97-AF65-F5344CB8AC3E}">
        <p14:creationId xmlns:p14="http://schemas.microsoft.com/office/powerpoint/2010/main" val="2127635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B0312640-507E-4E70-833D-2686E58E3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02" y="1855328"/>
            <a:ext cx="5339223" cy="3210293"/>
          </a:xfrm>
          <a:prstGeom prst="rect">
            <a:avLst/>
          </a:prstGeom>
        </p:spPr>
      </p:pic>
      <p:sp>
        <p:nvSpPr>
          <p:cNvPr id="2" name="제목 1">
            <a:extLst>
              <a:ext uri="{FF2B5EF4-FFF2-40B4-BE49-F238E27FC236}">
                <a16:creationId xmlns:a16="http://schemas.microsoft.com/office/drawing/2014/main" id="{606F6C13-6566-4F79-8BA4-4C2F57E0C277}"/>
              </a:ext>
            </a:extLst>
          </p:cNvPr>
          <p:cNvSpPr>
            <a:spLocks noGrp="1"/>
          </p:cNvSpPr>
          <p:nvPr>
            <p:ph type="title"/>
          </p:nvPr>
        </p:nvSpPr>
        <p:spPr/>
        <p:txBody>
          <a:bodyPr/>
          <a:lstStyle/>
          <a:p>
            <a:r>
              <a:rPr lang="en-US" altLang="ko-KR" dirty="0"/>
              <a:t>Basic Photonics</a:t>
            </a:r>
            <a:endParaRPr lang="ko-KR" altLang="en-US" dirty="0"/>
          </a:p>
        </p:txBody>
      </p:sp>
      <p:sp>
        <p:nvSpPr>
          <p:cNvPr id="5" name="TextBox 4">
            <a:extLst>
              <a:ext uri="{FF2B5EF4-FFF2-40B4-BE49-F238E27FC236}">
                <a16:creationId xmlns:a16="http://schemas.microsoft.com/office/drawing/2014/main" id="{04419D7F-8927-4CB8-8344-A5A6A3C8DB80}"/>
              </a:ext>
            </a:extLst>
          </p:cNvPr>
          <p:cNvSpPr txBox="1"/>
          <p:nvPr/>
        </p:nvSpPr>
        <p:spPr>
          <a:xfrm>
            <a:off x="5839325" y="2128252"/>
            <a:ext cx="5514474" cy="2031325"/>
          </a:xfrm>
          <a:prstGeom prst="rect">
            <a:avLst/>
          </a:prstGeom>
          <a:noFill/>
        </p:spPr>
        <p:txBody>
          <a:bodyPr wrap="square" rtlCol="0">
            <a:spAutoFit/>
          </a:bodyPr>
          <a:lstStyle/>
          <a:p>
            <a:pPr marL="342900" indent="-342900">
              <a:buFont typeface="+mj-lt"/>
              <a:buAutoNum type="arabicPeriod"/>
            </a:pPr>
            <a:r>
              <a:rPr lang="en-US" altLang="ko-KR" dirty="0"/>
              <a:t>The laser light is demultiplexed</a:t>
            </a:r>
          </a:p>
          <a:p>
            <a:pPr marL="342900" indent="-342900">
              <a:buFont typeface="+mj-lt"/>
              <a:buAutoNum type="arabicPeriod"/>
            </a:pPr>
            <a:endParaRPr lang="en-US" altLang="ko-KR" dirty="0"/>
          </a:p>
          <a:p>
            <a:pPr marL="342900" indent="-342900">
              <a:buFont typeface="+mj-lt"/>
              <a:buAutoNum type="arabicPeriod"/>
            </a:pPr>
            <a:endParaRPr lang="en-US" altLang="ko-KR" dirty="0"/>
          </a:p>
          <a:p>
            <a:pPr marL="342900" indent="-342900">
              <a:buFont typeface="+mj-lt"/>
              <a:buAutoNum type="arabicPeriod"/>
            </a:pPr>
            <a:endParaRPr lang="en-US" altLang="ko-KR" dirty="0"/>
          </a:p>
          <a:p>
            <a:pPr marL="342900" indent="-342900">
              <a:buFont typeface="+mj-lt"/>
              <a:buAutoNum type="arabicPeriod"/>
            </a:pPr>
            <a:r>
              <a:rPr lang="en-US" altLang="ko-KR" dirty="0"/>
              <a:t>Each wavelength is routed to a separate photodetector, which converts the light into an electric signal</a:t>
            </a:r>
          </a:p>
        </p:txBody>
      </p:sp>
    </p:spTree>
    <p:extLst>
      <p:ext uri="{BB962C8B-B14F-4D97-AF65-F5344CB8AC3E}">
        <p14:creationId xmlns:p14="http://schemas.microsoft.com/office/powerpoint/2010/main" val="312236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6F6C13-6566-4F79-8BA4-4C2F57E0C277}"/>
              </a:ext>
            </a:extLst>
          </p:cNvPr>
          <p:cNvSpPr>
            <a:spLocks noGrp="1"/>
          </p:cNvSpPr>
          <p:nvPr>
            <p:ph type="title"/>
          </p:nvPr>
        </p:nvSpPr>
        <p:spPr/>
        <p:txBody>
          <a:bodyPr/>
          <a:lstStyle/>
          <a:p>
            <a:r>
              <a:rPr lang="en-US" altLang="ko-KR" dirty="0"/>
              <a:t>Basic Photonics</a:t>
            </a:r>
            <a:endParaRPr lang="ko-KR" altLang="en-US" dirty="0"/>
          </a:p>
        </p:txBody>
      </p:sp>
      <p:sp>
        <p:nvSpPr>
          <p:cNvPr id="7" name="TextBox 6">
            <a:extLst>
              <a:ext uri="{FF2B5EF4-FFF2-40B4-BE49-F238E27FC236}">
                <a16:creationId xmlns:a16="http://schemas.microsoft.com/office/drawing/2014/main" id="{67D7A1F3-9EA9-4B6F-B4D3-1D8F0FA5D979}"/>
              </a:ext>
            </a:extLst>
          </p:cNvPr>
          <p:cNvSpPr txBox="1"/>
          <p:nvPr/>
        </p:nvSpPr>
        <p:spPr>
          <a:xfrm>
            <a:off x="1287378" y="3055139"/>
            <a:ext cx="9043737" cy="2862322"/>
          </a:xfrm>
          <a:prstGeom prst="rect">
            <a:avLst/>
          </a:prstGeom>
          <a:noFill/>
        </p:spPr>
        <p:txBody>
          <a:bodyPr wrap="square">
            <a:spAutoFit/>
          </a:bodyPr>
          <a:lstStyle/>
          <a:p>
            <a:r>
              <a:rPr lang="en-US" altLang="ko-KR" dirty="0"/>
              <a:t>Optical devices typically have been made from exotic materials such as such as gallium arsenide and indium phosphide that are complicated to process. In addition, </a:t>
            </a:r>
            <a:r>
              <a:rPr lang="en-US" altLang="ko-KR" dirty="0">
                <a:solidFill>
                  <a:srgbClr val="FF0000"/>
                </a:solidFill>
              </a:rPr>
              <a:t>many photonic devices today are hand assembled and often require active or manual alignment to connect the components and fibers onto the devices. This nonautomated process tends to contribute significantly to the cost of these optical devices. With the recent slow down of the telecom industry and the subsequent focus on price/performance for optical devices, these factors have emerged as important limitations. </a:t>
            </a:r>
            <a:r>
              <a:rPr lang="en-US" altLang="ko-KR" dirty="0"/>
              <a:t>The silicon photonics research at Intel aims at establishing whether manufacturing processes using silicon can overcome some of these limitations. </a:t>
            </a:r>
            <a:endParaRPr lang="ko-KR" altLang="en-US" dirty="0"/>
          </a:p>
        </p:txBody>
      </p:sp>
      <p:sp>
        <p:nvSpPr>
          <p:cNvPr id="9" name="TextBox 8">
            <a:extLst>
              <a:ext uri="{FF2B5EF4-FFF2-40B4-BE49-F238E27FC236}">
                <a16:creationId xmlns:a16="http://schemas.microsoft.com/office/drawing/2014/main" id="{2DA0E021-D5DA-48C9-A37D-B6C122D9B200}"/>
              </a:ext>
            </a:extLst>
          </p:cNvPr>
          <p:cNvSpPr txBox="1"/>
          <p:nvPr/>
        </p:nvSpPr>
        <p:spPr>
          <a:xfrm>
            <a:off x="1287379" y="2056944"/>
            <a:ext cx="9188116" cy="646331"/>
          </a:xfrm>
          <a:prstGeom prst="rect">
            <a:avLst/>
          </a:prstGeom>
          <a:noFill/>
        </p:spPr>
        <p:txBody>
          <a:bodyPr wrap="square">
            <a:spAutoFit/>
          </a:bodyPr>
          <a:lstStyle/>
          <a:p>
            <a:r>
              <a:rPr lang="en-US" altLang="ko-KR" dirty="0"/>
              <a:t>Fiber optic systems may also use other items such as mirrors, splitters, and switches to manipulate the light or add and drop the optical signal to various locations.</a:t>
            </a:r>
            <a:endParaRPr lang="ko-KR" altLang="en-US" dirty="0"/>
          </a:p>
        </p:txBody>
      </p:sp>
    </p:spTree>
    <p:extLst>
      <p:ext uri="{BB962C8B-B14F-4D97-AF65-F5344CB8AC3E}">
        <p14:creationId xmlns:p14="http://schemas.microsoft.com/office/powerpoint/2010/main" val="199668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61379-DA6F-4299-B5F8-F1EC9CAD314F}"/>
              </a:ext>
            </a:extLst>
          </p:cNvPr>
          <p:cNvSpPr>
            <a:spLocks noGrp="1"/>
          </p:cNvSpPr>
          <p:nvPr>
            <p:ph type="title"/>
          </p:nvPr>
        </p:nvSpPr>
        <p:spPr/>
        <p:txBody>
          <a:bodyPr/>
          <a:lstStyle/>
          <a:p>
            <a:r>
              <a:rPr lang="en-US" altLang="ko-KR" dirty="0"/>
              <a:t>Silicon Photonics</a:t>
            </a:r>
            <a:endParaRPr lang="ko-KR" altLang="en-US" dirty="0"/>
          </a:p>
        </p:txBody>
      </p:sp>
      <p:sp>
        <p:nvSpPr>
          <p:cNvPr id="5" name="TextBox 4">
            <a:extLst>
              <a:ext uri="{FF2B5EF4-FFF2-40B4-BE49-F238E27FC236}">
                <a16:creationId xmlns:a16="http://schemas.microsoft.com/office/drawing/2014/main" id="{E9C402E3-0A83-4F92-8559-B395599203E6}"/>
              </a:ext>
            </a:extLst>
          </p:cNvPr>
          <p:cNvSpPr txBox="1"/>
          <p:nvPr/>
        </p:nvSpPr>
        <p:spPr>
          <a:xfrm>
            <a:off x="838200" y="1875206"/>
            <a:ext cx="3609475" cy="923330"/>
          </a:xfrm>
          <a:prstGeom prst="rect">
            <a:avLst/>
          </a:prstGeom>
          <a:noFill/>
        </p:spPr>
        <p:txBody>
          <a:bodyPr wrap="square" rtlCol="0">
            <a:spAutoFit/>
          </a:bodyPr>
          <a:lstStyle/>
          <a:p>
            <a:pPr algn="ctr"/>
            <a:r>
              <a:rPr lang="en-US" altLang="ko-KR" sz="5400" b="1" dirty="0">
                <a:effectLst>
                  <a:outerShdw blurRad="38100" dist="38100" dir="2700000" algn="tl">
                    <a:srgbClr val="000000">
                      <a:alpha val="43137"/>
                    </a:srgbClr>
                  </a:outerShdw>
                </a:effectLst>
              </a:rPr>
              <a:t>“Silicon”</a:t>
            </a:r>
            <a:endParaRPr lang="ko-KR" altLang="en-US" sz="5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33CE2B88-A58E-4FCB-9547-8CF2C31C3EDC}"/>
              </a:ext>
            </a:extLst>
          </p:cNvPr>
          <p:cNvSpPr txBox="1"/>
          <p:nvPr/>
        </p:nvSpPr>
        <p:spPr>
          <a:xfrm>
            <a:off x="4812632" y="1906281"/>
            <a:ext cx="6493042"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Small, low-cost, Plentiful</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well understood material for producing electronic devices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ko-KR" altLang="en-US" dirty="0"/>
          </a:p>
        </p:txBody>
      </p:sp>
      <p:grpSp>
        <p:nvGrpSpPr>
          <p:cNvPr id="13" name="그룹 12">
            <a:extLst>
              <a:ext uri="{FF2B5EF4-FFF2-40B4-BE49-F238E27FC236}">
                <a16:creationId xmlns:a16="http://schemas.microsoft.com/office/drawing/2014/main" id="{FE854614-7DD4-4EB6-8AD4-31143D433681}"/>
              </a:ext>
            </a:extLst>
          </p:cNvPr>
          <p:cNvGrpSpPr/>
          <p:nvPr/>
        </p:nvGrpSpPr>
        <p:grpSpPr>
          <a:xfrm>
            <a:off x="1233237" y="3474392"/>
            <a:ext cx="7704220" cy="2479323"/>
            <a:chOff x="4447677" y="2237852"/>
            <a:chExt cx="7704220" cy="2479323"/>
          </a:xfrm>
        </p:grpSpPr>
        <p:sp>
          <p:nvSpPr>
            <p:cNvPr id="8" name="TextBox 7">
              <a:extLst>
                <a:ext uri="{FF2B5EF4-FFF2-40B4-BE49-F238E27FC236}">
                  <a16:creationId xmlns:a16="http://schemas.microsoft.com/office/drawing/2014/main" id="{E6CD29BF-9BFD-47FC-99C6-837D73D9D90B}"/>
                </a:ext>
              </a:extLst>
            </p:cNvPr>
            <p:cNvSpPr txBox="1"/>
            <p:nvPr/>
          </p:nvSpPr>
          <p:spPr>
            <a:xfrm>
              <a:off x="4447677" y="2237852"/>
              <a:ext cx="7704220" cy="369332"/>
            </a:xfrm>
            <a:prstGeom prst="rect">
              <a:avLst/>
            </a:prstGeom>
            <a:noFill/>
          </p:spPr>
          <p:txBody>
            <a:bodyPr wrap="square">
              <a:spAutoFit/>
            </a:bodyPr>
            <a:lstStyle/>
            <a:p>
              <a:r>
                <a:rPr lang="en-US" altLang="ko-KR" dirty="0">
                  <a:solidFill>
                    <a:srgbClr val="FF0000"/>
                  </a:solidFill>
                  <a:effectLst>
                    <a:outerShdw blurRad="38100" dist="38100" dir="2700000" algn="tl">
                      <a:srgbClr val="000000">
                        <a:alpha val="43137"/>
                      </a:srgbClr>
                    </a:outerShdw>
                  </a:effectLst>
                </a:rPr>
                <a:t>Intel`s goal is then to integrate the resulting devices onto a single chip.</a:t>
              </a:r>
              <a:endParaRPr lang="ko-KR" altLang="en-US" dirty="0">
                <a:solidFill>
                  <a:srgbClr val="FF0000"/>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4592A961-C432-48EF-9AA6-5A3DCC7A7A56}"/>
                </a:ext>
              </a:extLst>
            </p:cNvPr>
            <p:cNvSpPr txBox="1"/>
            <p:nvPr/>
          </p:nvSpPr>
          <p:spPr>
            <a:xfrm>
              <a:off x="4447677" y="2877349"/>
              <a:ext cx="6096000" cy="923330"/>
            </a:xfrm>
            <a:prstGeom prst="rect">
              <a:avLst/>
            </a:prstGeom>
            <a:noFill/>
          </p:spPr>
          <p:txBody>
            <a:bodyPr wrap="square">
              <a:spAutoFit/>
            </a:bodyPr>
            <a:lstStyle/>
            <a:p>
              <a:r>
                <a:rPr lang="en-US" altLang="ko-KR" dirty="0"/>
                <a:t>Intel has recently been able to demonstrate basic feasibility to siliconize many of the components needed for optical communication.</a:t>
              </a:r>
              <a:endParaRPr lang="ko-KR" altLang="en-US" dirty="0"/>
            </a:p>
          </p:txBody>
        </p:sp>
        <p:sp>
          <p:nvSpPr>
            <p:cNvPr id="12" name="TextBox 11">
              <a:extLst>
                <a:ext uri="{FF2B5EF4-FFF2-40B4-BE49-F238E27FC236}">
                  <a16:creationId xmlns:a16="http://schemas.microsoft.com/office/drawing/2014/main" id="{A1E72F8C-4132-468D-9B80-0ABA83BD7480}"/>
                </a:ext>
              </a:extLst>
            </p:cNvPr>
            <p:cNvSpPr txBox="1"/>
            <p:nvPr/>
          </p:nvSpPr>
          <p:spPr>
            <a:xfrm>
              <a:off x="4447677" y="4070844"/>
              <a:ext cx="6096000" cy="646331"/>
            </a:xfrm>
            <a:prstGeom prst="rect">
              <a:avLst/>
            </a:prstGeom>
            <a:noFill/>
          </p:spPr>
          <p:txBody>
            <a:bodyPr wrap="square">
              <a:spAutoFit/>
            </a:bodyPr>
            <a:lstStyle/>
            <a:p>
              <a:r>
                <a:rPr lang="en-US" altLang="ko-KR" dirty="0"/>
                <a:t>The most recent advance involves encoding </a:t>
              </a:r>
              <a:r>
                <a:rPr lang="en-US" altLang="ko-KR" dirty="0">
                  <a:solidFill>
                    <a:srgbClr val="FF0000"/>
                  </a:solidFill>
                </a:rPr>
                <a:t>high-speed data on an optical beam. </a:t>
              </a:r>
              <a:endParaRPr lang="ko-KR" altLang="en-US" dirty="0">
                <a:solidFill>
                  <a:srgbClr val="FF0000"/>
                </a:solidFill>
              </a:endParaRPr>
            </a:p>
          </p:txBody>
        </p:sp>
      </p:grpSp>
    </p:spTree>
    <p:extLst>
      <p:ext uri="{BB962C8B-B14F-4D97-AF65-F5344CB8AC3E}">
        <p14:creationId xmlns:p14="http://schemas.microsoft.com/office/powerpoint/2010/main" val="210080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6AF4E-9C15-446B-919C-285B2AC6DBE2}"/>
              </a:ext>
            </a:extLst>
          </p:cNvPr>
          <p:cNvSpPr>
            <a:spLocks noGrp="1"/>
          </p:cNvSpPr>
          <p:nvPr>
            <p:ph type="title"/>
          </p:nvPr>
        </p:nvSpPr>
        <p:spPr/>
        <p:txBody>
          <a:bodyPr/>
          <a:lstStyle/>
          <a:p>
            <a:r>
              <a:rPr lang="en-US" altLang="ko-KR" dirty="0"/>
              <a:t>High-Speed silicon Modulation</a:t>
            </a:r>
            <a:endParaRPr lang="ko-KR" altLang="en-US" dirty="0"/>
          </a:p>
        </p:txBody>
      </p:sp>
      <p:grpSp>
        <p:nvGrpSpPr>
          <p:cNvPr id="10" name="그룹 9">
            <a:extLst>
              <a:ext uri="{FF2B5EF4-FFF2-40B4-BE49-F238E27FC236}">
                <a16:creationId xmlns:a16="http://schemas.microsoft.com/office/drawing/2014/main" id="{8371A4A6-4759-48DF-9D9E-AFEFB6D1A72F}"/>
              </a:ext>
            </a:extLst>
          </p:cNvPr>
          <p:cNvGrpSpPr/>
          <p:nvPr/>
        </p:nvGrpSpPr>
        <p:grpSpPr>
          <a:xfrm>
            <a:off x="838200" y="2044722"/>
            <a:ext cx="7036466" cy="1860952"/>
            <a:chOff x="838200" y="2525985"/>
            <a:chExt cx="7036466" cy="1860952"/>
          </a:xfrm>
        </p:grpSpPr>
        <p:sp>
          <p:nvSpPr>
            <p:cNvPr id="4" name="TextBox 3">
              <a:extLst>
                <a:ext uri="{FF2B5EF4-FFF2-40B4-BE49-F238E27FC236}">
                  <a16:creationId xmlns:a16="http://schemas.microsoft.com/office/drawing/2014/main" id="{6017B23F-32A4-470C-8126-82D0D8DB8FBE}"/>
                </a:ext>
              </a:extLst>
            </p:cNvPr>
            <p:cNvSpPr txBox="1"/>
            <p:nvPr/>
          </p:nvSpPr>
          <p:spPr>
            <a:xfrm>
              <a:off x="838200" y="2525985"/>
              <a:ext cx="6910137" cy="400110"/>
            </a:xfrm>
            <a:prstGeom prst="rect">
              <a:avLst/>
            </a:prstGeom>
            <a:noFill/>
          </p:spPr>
          <p:txBody>
            <a:bodyPr wrap="square" rtlCol="0">
              <a:spAutoFit/>
            </a:bodyPr>
            <a:lstStyle/>
            <a:p>
              <a:r>
                <a:rPr lang="en-US" altLang="ko-KR" sz="2000" b="1" dirty="0"/>
                <a:t>When the laser is turn..</a:t>
              </a:r>
              <a:endParaRPr lang="ko-KR" altLang="en-US" sz="2000" b="1" dirty="0"/>
            </a:p>
          </p:txBody>
        </p:sp>
        <p:grpSp>
          <p:nvGrpSpPr>
            <p:cNvPr id="9" name="그룹 8">
              <a:extLst>
                <a:ext uri="{FF2B5EF4-FFF2-40B4-BE49-F238E27FC236}">
                  <a16:creationId xmlns:a16="http://schemas.microsoft.com/office/drawing/2014/main" id="{11161FB2-29D3-4560-9026-867A43642EBC}"/>
                </a:ext>
              </a:extLst>
            </p:cNvPr>
            <p:cNvGrpSpPr/>
            <p:nvPr/>
          </p:nvGrpSpPr>
          <p:grpSpPr>
            <a:xfrm>
              <a:off x="838200" y="3099330"/>
              <a:ext cx="7036466" cy="1287607"/>
              <a:chOff x="711871" y="2659559"/>
              <a:chExt cx="7036466" cy="1287607"/>
            </a:xfrm>
          </p:grpSpPr>
          <p:sp>
            <p:nvSpPr>
              <p:cNvPr id="5" name="TextBox 4">
                <a:extLst>
                  <a:ext uri="{FF2B5EF4-FFF2-40B4-BE49-F238E27FC236}">
                    <a16:creationId xmlns:a16="http://schemas.microsoft.com/office/drawing/2014/main" id="{82E9D59F-C331-489A-A3DB-C4675D504855}"/>
                  </a:ext>
                </a:extLst>
              </p:cNvPr>
              <p:cNvSpPr txBox="1"/>
              <p:nvPr/>
            </p:nvSpPr>
            <p:spPr>
              <a:xfrm>
                <a:off x="711871" y="2659559"/>
                <a:ext cx="3200398" cy="769441"/>
              </a:xfrm>
              <a:prstGeom prst="rect">
                <a:avLst/>
              </a:prstGeom>
              <a:noFill/>
            </p:spPr>
            <p:txBody>
              <a:bodyPr wrap="square" rtlCol="0">
                <a:spAutoFit/>
              </a:bodyPr>
              <a:lstStyle/>
              <a:p>
                <a:r>
                  <a:rPr lang="en-US" altLang="ko-KR" sz="4400" b="1" dirty="0">
                    <a:effectLst>
                      <a:outerShdw blurRad="38100" dist="38100" dir="2700000" algn="tl">
                        <a:srgbClr val="000000">
                          <a:alpha val="43137"/>
                        </a:srgbClr>
                      </a:outerShdw>
                    </a:effectLst>
                  </a:rPr>
                  <a:t>“ON” as 1</a:t>
                </a:r>
                <a:endParaRPr lang="ko-KR" altLang="en-US" sz="44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55E90CC-A913-4673-B786-62497AB5B0E4}"/>
                  </a:ext>
                </a:extLst>
              </p:cNvPr>
              <p:cNvSpPr txBox="1"/>
              <p:nvPr/>
            </p:nvSpPr>
            <p:spPr>
              <a:xfrm>
                <a:off x="3912269" y="2676046"/>
                <a:ext cx="3200399" cy="769441"/>
              </a:xfrm>
              <a:prstGeom prst="rect">
                <a:avLst/>
              </a:prstGeom>
              <a:noFill/>
            </p:spPr>
            <p:txBody>
              <a:bodyPr wrap="square" rtlCol="0">
                <a:spAutoFit/>
              </a:bodyPr>
              <a:lstStyle/>
              <a:p>
                <a:r>
                  <a:rPr lang="en-US" altLang="ko-KR" sz="4400" b="1" dirty="0">
                    <a:effectLst>
                      <a:outerShdw blurRad="38100" dist="38100" dir="2700000" algn="tl">
                        <a:srgbClr val="000000">
                          <a:alpha val="43137"/>
                        </a:srgbClr>
                      </a:outerShdw>
                    </a:effectLst>
                  </a:rPr>
                  <a:t>“OFF” as 0</a:t>
                </a:r>
                <a:endParaRPr lang="ko-KR" altLang="en-US" sz="4400" b="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DBC1532-6EF2-459B-BDAE-07EF4B4C3C00}"/>
                  </a:ext>
                </a:extLst>
              </p:cNvPr>
              <p:cNvSpPr txBox="1"/>
              <p:nvPr/>
            </p:nvSpPr>
            <p:spPr>
              <a:xfrm>
                <a:off x="838200" y="3577834"/>
                <a:ext cx="6910137" cy="369332"/>
              </a:xfrm>
              <a:prstGeom prst="rect">
                <a:avLst/>
              </a:prstGeom>
              <a:noFill/>
            </p:spPr>
            <p:txBody>
              <a:bodyPr wrap="square" rtlCol="0">
                <a:spAutoFit/>
              </a:bodyPr>
              <a:lstStyle/>
              <a:p>
                <a:r>
                  <a:rPr lang="en-US" altLang="ko-KR" dirty="0">
                    <a:solidFill>
                      <a:srgbClr val="FF0000"/>
                    </a:solidFill>
                  </a:rPr>
                  <a:t>At high speeds</a:t>
                </a:r>
                <a:endParaRPr lang="ko-KR" altLang="en-US" dirty="0">
                  <a:solidFill>
                    <a:srgbClr val="FF0000"/>
                  </a:solidFill>
                </a:endParaRPr>
              </a:p>
            </p:txBody>
          </p:sp>
        </p:grpSp>
      </p:grpSp>
      <p:sp>
        <p:nvSpPr>
          <p:cNvPr id="11" name="TextBox 10">
            <a:extLst>
              <a:ext uri="{FF2B5EF4-FFF2-40B4-BE49-F238E27FC236}">
                <a16:creationId xmlns:a16="http://schemas.microsoft.com/office/drawing/2014/main" id="{00CF38B8-9CA2-49DC-A154-94435BC475A1}"/>
              </a:ext>
            </a:extLst>
          </p:cNvPr>
          <p:cNvSpPr txBox="1"/>
          <p:nvPr/>
        </p:nvSpPr>
        <p:spPr>
          <a:xfrm>
            <a:off x="838200" y="4133417"/>
            <a:ext cx="10515600" cy="369332"/>
          </a:xfrm>
          <a:prstGeom prst="rect">
            <a:avLst/>
          </a:prstGeom>
          <a:noFill/>
        </p:spPr>
        <p:txBody>
          <a:bodyPr wrap="square" rtlCol="0">
            <a:spAutoFit/>
          </a:bodyPr>
          <a:lstStyle/>
          <a:p>
            <a:r>
              <a:rPr lang="en-US" altLang="ko-KR" b="1" dirty="0"/>
              <a:t>-&gt; The simplest method of performing modulation</a:t>
            </a:r>
            <a:endParaRPr lang="ko-KR" altLang="en-US" b="1" dirty="0"/>
          </a:p>
        </p:txBody>
      </p:sp>
      <p:sp>
        <p:nvSpPr>
          <p:cNvPr id="13" name="TextBox 12">
            <a:extLst>
              <a:ext uri="{FF2B5EF4-FFF2-40B4-BE49-F238E27FC236}">
                <a16:creationId xmlns:a16="http://schemas.microsoft.com/office/drawing/2014/main" id="{80DB22FE-CC49-41CD-B456-904E3E103599}"/>
              </a:ext>
            </a:extLst>
          </p:cNvPr>
          <p:cNvSpPr txBox="1"/>
          <p:nvPr/>
        </p:nvSpPr>
        <p:spPr>
          <a:xfrm>
            <a:off x="1142997" y="4702895"/>
            <a:ext cx="6096000" cy="1323439"/>
          </a:xfrm>
          <a:prstGeom prst="rect">
            <a:avLst/>
          </a:prstGeom>
          <a:noFill/>
        </p:spPr>
        <p:txBody>
          <a:bodyPr wrap="square">
            <a:spAutoFit/>
          </a:bodyPr>
          <a:lstStyle/>
          <a:p>
            <a:pPr marL="342900" indent="-342900">
              <a:buFont typeface="+mj-lt"/>
              <a:buAutoNum type="arabicPeriod"/>
            </a:pPr>
            <a:r>
              <a:rPr lang="en-US" altLang="ko-KR" sz="1600" dirty="0"/>
              <a:t>C</a:t>
            </a:r>
            <a:r>
              <a:rPr lang="ko-KR" altLang="en-US" sz="1600" dirty="0" err="1"/>
              <a:t>onstantly</a:t>
            </a:r>
            <a:r>
              <a:rPr lang="ko-KR" altLang="en-US" sz="1600" dirty="0"/>
              <a:t> </a:t>
            </a:r>
            <a:r>
              <a:rPr lang="ko-KR" altLang="en-US" sz="1600" dirty="0" err="1"/>
              <a:t>heating</a:t>
            </a:r>
            <a:r>
              <a:rPr lang="ko-KR" altLang="en-US" sz="1600" dirty="0"/>
              <a:t> and </a:t>
            </a:r>
            <a:r>
              <a:rPr lang="ko-KR" altLang="en-US" sz="1600" dirty="0" err="1"/>
              <a:t>cooling</a:t>
            </a:r>
            <a:r>
              <a:rPr lang="ko-KR" altLang="en-US" sz="1600" dirty="0"/>
              <a:t> </a:t>
            </a:r>
            <a:r>
              <a:rPr lang="ko-KR" altLang="en-US" sz="1600" dirty="0" err="1"/>
              <a:t>the</a:t>
            </a:r>
            <a:r>
              <a:rPr lang="ko-KR" altLang="en-US" sz="1600" dirty="0"/>
              <a:t> </a:t>
            </a:r>
            <a:r>
              <a:rPr lang="ko-KR" altLang="en-US" sz="1600" dirty="0" err="1"/>
              <a:t>laser</a:t>
            </a:r>
            <a:endParaRPr lang="en-US" altLang="ko-KR" sz="1600" dirty="0"/>
          </a:p>
          <a:p>
            <a:pPr marL="342900" indent="-342900">
              <a:buFont typeface="+mj-lt"/>
              <a:buAutoNum type="arabicPeriod"/>
            </a:pPr>
            <a:endParaRPr lang="en-US" altLang="ko-KR" sz="1600" dirty="0"/>
          </a:p>
          <a:p>
            <a:pPr marL="342900" indent="-342900">
              <a:buFont typeface="+mj-lt"/>
              <a:buAutoNum type="arabicPeriod"/>
            </a:pPr>
            <a:r>
              <a:rPr lang="en-US" altLang="ko-KR" sz="1600" dirty="0"/>
              <a:t>Constant changes in temperature can create problems – such as shifts in the wavelength the laser generates- that </a:t>
            </a:r>
            <a:r>
              <a:rPr lang="en-US" altLang="ko-KR" sz="1600" dirty="0" err="1"/>
              <a:t>distor</a:t>
            </a:r>
            <a:r>
              <a:rPr lang="en-US" altLang="ko-KR" sz="1600" dirty="0"/>
              <a:t> the optical data</a:t>
            </a:r>
            <a:endParaRPr lang="ko-KR" altLang="en-US" sz="1600" dirty="0"/>
          </a:p>
        </p:txBody>
      </p:sp>
      <p:grpSp>
        <p:nvGrpSpPr>
          <p:cNvPr id="20" name="그룹 19">
            <a:extLst>
              <a:ext uri="{FF2B5EF4-FFF2-40B4-BE49-F238E27FC236}">
                <a16:creationId xmlns:a16="http://schemas.microsoft.com/office/drawing/2014/main" id="{12C8F86F-74E3-447D-B3D6-B1A6D5D952D8}"/>
              </a:ext>
            </a:extLst>
          </p:cNvPr>
          <p:cNvGrpSpPr/>
          <p:nvPr/>
        </p:nvGrpSpPr>
        <p:grpSpPr>
          <a:xfrm>
            <a:off x="7383376" y="3316575"/>
            <a:ext cx="4539915" cy="1876641"/>
            <a:chOff x="7090611" y="3593717"/>
            <a:chExt cx="4539915" cy="1876641"/>
          </a:xfrm>
        </p:grpSpPr>
        <p:grpSp>
          <p:nvGrpSpPr>
            <p:cNvPr id="18" name="그룹 17">
              <a:extLst>
                <a:ext uri="{FF2B5EF4-FFF2-40B4-BE49-F238E27FC236}">
                  <a16:creationId xmlns:a16="http://schemas.microsoft.com/office/drawing/2014/main" id="{648AAEA1-77F3-4846-82C5-AD5C1940D045}"/>
                </a:ext>
              </a:extLst>
            </p:cNvPr>
            <p:cNvGrpSpPr/>
            <p:nvPr/>
          </p:nvGrpSpPr>
          <p:grpSpPr>
            <a:xfrm>
              <a:off x="7238997" y="3721008"/>
              <a:ext cx="4259182" cy="1635249"/>
              <a:chOff x="7238997" y="3750023"/>
              <a:chExt cx="4259182" cy="1635249"/>
            </a:xfrm>
          </p:grpSpPr>
          <p:sp>
            <p:nvSpPr>
              <p:cNvPr id="15" name="TextBox 14">
                <a:extLst>
                  <a:ext uri="{FF2B5EF4-FFF2-40B4-BE49-F238E27FC236}">
                    <a16:creationId xmlns:a16="http://schemas.microsoft.com/office/drawing/2014/main" id="{E657D52D-A757-46E0-A73A-97D2A23E6661}"/>
                  </a:ext>
                </a:extLst>
              </p:cNvPr>
              <p:cNvSpPr txBox="1"/>
              <p:nvPr/>
            </p:nvSpPr>
            <p:spPr>
              <a:xfrm>
                <a:off x="8253662" y="3750023"/>
                <a:ext cx="2229853" cy="383394"/>
              </a:xfrm>
              <a:prstGeom prst="rect">
                <a:avLst/>
              </a:prstGeom>
              <a:noFill/>
            </p:spPr>
            <p:txBody>
              <a:bodyPr wrap="square">
                <a:spAutoFit/>
              </a:bodyPr>
              <a:lstStyle/>
              <a:p>
                <a:r>
                  <a:rPr lang="en-US" altLang="ko-KR" b="1">
                    <a:effectLst>
                      <a:outerShdw blurRad="38100" dist="38100" dir="2700000" algn="tl">
                        <a:srgbClr val="000000">
                          <a:alpha val="43137"/>
                        </a:srgbClr>
                      </a:outerShdw>
                    </a:effectLst>
                  </a:rPr>
                  <a:t>Another option</a:t>
                </a:r>
                <a:endParaRPr lang="ko-KR" altLang="en-US" b="1"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647AA050-86AC-4B2D-96E9-51CF54107698}"/>
                  </a:ext>
                </a:extLst>
              </p:cNvPr>
              <p:cNvSpPr txBox="1"/>
              <p:nvPr/>
            </p:nvSpPr>
            <p:spPr>
              <a:xfrm>
                <a:off x="7238997" y="4461942"/>
                <a:ext cx="4259182" cy="923330"/>
              </a:xfrm>
              <a:prstGeom prst="rect">
                <a:avLst/>
              </a:prstGeom>
              <a:noFill/>
            </p:spPr>
            <p:txBody>
              <a:bodyPr wrap="square">
                <a:spAutoFit/>
              </a:bodyPr>
              <a:lstStyle/>
              <a:p>
                <a:r>
                  <a:rPr lang="en-US" altLang="ko-KR" dirty="0"/>
                  <a:t>the use of an external modulator that acts as a shutter that opens and closes at high speeds</a:t>
                </a:r>
                <a:endParaRPr lang="ko-KR" altLang="en-US" dirty="0"/>
              </a:p>
            </p:txBody>
          </p:sp>
        </p:grpSp>
        <p:sp>
          <p:nvSpPr>
            <p:cNvPr id="19" name="직사각형 18">
              <a:extLst>
                <a:ext uri="{FF2B5EF4-FFF2-40B4-BE49-F238E27FC236}">
                  <a16:creationId xmlns:a16="http://schemas.microsoft.com/office/drawing/2014/main" id="{705B0240-FC31-4784-BFCC-47F7B4006E68}"/>
                </a:ext>
              </a:extLst>
            </p:cNvPr>
            <p:cNvSpPr/>
            <p:nvPr/>
          </p:nvSpPr>
          <p:spPr>
            <a:xfrm>
              <a:off x="7090611" y="3593717"/>
              <a:ext cx="4539915" cy="18766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41096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6AF4E-9C15-446B-919C-285B2AC6DBE2}"/>
              </a:ext>
            </a:extLst>
          </p:cNvPr>
          <p:cNvSpPr>
            <a:spLocks noGrp="1"/>
          </p:cNvSpPr>
          <p:nvPr>
            <p:ph type="title"/>
          </p:nvPr>
        </p:nvSpPr>
        <p:spPr/>
        <p:txBody>
          <a:bodyPr/>
          <a:lstStyle/>
          <a:p>
            <a:r>
              <a:rPr lang="en-US" altLang="ko-KR" dirty="0"/>
              <a:t>High-Speed silicon Modulation</a:t>
            </a:r>
            <a:endParaRPr lang="ko-KR" altLang="en-US" dirty="0"/>
          </a:p>
        </p:txBody>
      </p:sp>
      <p:sp>
        <p:nvSpPr>
          <p:cNvPr id="3" name="TextBox 2">
            <a:extLst>
              <a:ext uri="{FF2B5EF4-FFF2-40B4-BE49-F238E27FC236}">
                <a16:creationId xmlns:a16="http://schemas.microsoft.com/office/drawing/2014/main" id="{EA96E359-9A09-4025-9C87-A01B45A386FF}"/>
              </a:ext>
            </a:extLst>
          </p:cNvPr>
          <p:cNvSpPr txBox="1"/>
          <p:nvPr/>
        </p:nvSpPr>
        <p:spPr>
          <a:xfrm>
            <a:off x="962526" y="1957137"/>
            <a:ext cx="7652085" cy="461665"/>
          </a:xfrm>
          <a:prstGeom prst="rect">
            <a:avLst/>
          </a:prstGeom>
          <a:noFill/>
        </p:spPr>
        <p:txBody>
          <a:bodyPr wrap="square" rtlCol="0">
            <a:spAutoFit/>
          </a:bodyPr>
          <a:lstStyle/>
          <a:p>
            <a:r>
              <a:rPr lang="en-US" altLang="ko-KR" sz="2400" b="1" dirty="0">
                <a:solidFill>
                  <a:srgbClr val="FF0000"/>
                </a:solidFill>
              </a:rPr>
              <a:t>Modulator are not currently made from silicon</a:t>
            </a:r>
            <a:endParaRPr lang="ko-KR" altLang="en-US" sz="2400" b="1" dirty="0">
              <a:solidFill>
                <a:srgbClr val="FF0000"/>
              </a:solidFill>
            </a:endParaRPr>
          </a:p>
        </p:txBody>
      </p:sp>
      <p:sp>
        <p:nvSpPr>
          <p:cNvPr id="4" name="TextBox 3">
            <a:extLst>
              <a:ext uri="{FF2B5EF4-FFF2-40B4-BE49-F238E27FC236}">
                <a16:creationId xmlns:a16="http://schemas.microsoft.com/office/drawing/2014/main" id="{53F5EA72-6394-4170-A68F-B06AC57BD694}"/>
              </a:ext>
            </a:extLst>
          </p:cNvPr>
          <p:cNvSpPr txBox="1"/>
          <p:nvPr/>
        </p:nvSpPr>
        <p:spPr>
          <a:xfrm>
            <a:off x="962526" y="2598821"/>
            <a:ext cx="7074569" cy="1200329"/>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Tend to be considerably slower than what is required for even basic enterprise communication</a:t>
            </a:r>
          </a:p>
          <a:p>
            <a:endParaRPr lang="en-US" altLang="ko-KR" dirty="0"/>
          </a:p>
          <a:p>
            <a:pPr marL="285750" indent="-285750">
              <a:buFont typeface="Arial" panose="020B0604020202020204" pitchFamily="34" charset="0"/>
              <a:buChar char="•"/>
            </a:pPr>
            <a:r>
              <a:rPr lang="en-US" altLang="ko-KR" dirty="0"/>
              <a:t>The fastest silicon-based modulator`s speed = 20MHz</a:t>
            </a:r>
            <a:endParaRPr lang="ko-KR" altLang="en-US" dirty="0"/>
          </a:p>
        </p:txBody>
      </p:sp>
      <p:sp>
        <p:nvSpPr>
          <p:cNvPr id="5" name="화살표: 오른쪽 4">
            <a:extLst>
              <a:ext uri="{FF2B5EF4-FFF2-40B4-BE49-F238E27FC236}">
                <a16:creationId xmlns:a16="http://schemas.microsoft.com/office/drawing/2014/main" id="{7355943C-8807-4460-BB00-CBD1461FF5AD}"/>
              </a:ext>
            </a:extLst>
          </p:cNvPr>
          <p:cNvSpPr/>
          <p:nvPr/>
        </p:nvSpPr>
        <p:spPr>
          <a:xfrm>
            <a:off x="838200" y="4491789"/>
            <a:ext cx="557463" cy="62564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630C2811-E312-444B-A24D-00CF0F655E14}"/>
              </a:ext>
            </a:extLst>
          </p:cNvPr>
          <p:cNvSpPr txBox="1"/>
          <p:nvPr/>
        </p:nvSpPr>
        <p:spPr>
          <a:xfrm>
            <a:off x="1572125" y="4498008"/>
            <a:ext cx="8919411" cy="1200329"/>
          </a:xfrm>
          <a:prstGeom prst="rect">
            <a:avLst/>
          </a:prstGeom>
          <a:noFill/>
        </p:spPr>
        <p:txBody>
          <a:bodyPr wrap="square">
            <a:spAutoFit/>
          </a:bodyPr>
          <a:lstStyle/>
          <a:p>
            <a:r>
              <a:rPr lang="en-US" altLang="ko-KR" dirty="0"/>
              <a:t>This limitation is a function of how the light beam is modulated within its silicon channel. Specifically, previous approaches turned the light on and off by using a diode to inject electrical current into the silicon conduit through which the light was traveling.</a:t>
            </a:r>
            <a:endParaRPr lang="ko-KR" altLang="en-US" dirty="0"/>
          </a:p>
        </p:txBody>
      </p:sp>
      <p:sp>
        <p:nvSpPr>
          <p:cNvPr id="8" name="TextBox 7">
            <a:extLst>
              <a:ext uri="{FF2B5EF4-FFF2-40B4-BE49-F238E27FC236}">
                <a16:creationId xmlns:a16="http://schemas.microsoft.com/office/drawing/2014/main" id="{D0740E0D-9ACD-43DB-8FB8-320C05EE5210}"/>
              </a:ext>
            </a:extLst>
          </p:cNvPr>
          <p:cNvSpPr txBox="1"/>
          <p:nvPr/>
        </p:nvSpPr>
        <p:spPr>
          <a:xfrm>
            <a:off x="1572125" y="5672397"/>
            <a:ext cx="4780548" cy="369332"/>
          </a:xfrm>
          <a:prstGeom prst="rect">
            <a:avLst/>
          </a:prstGeom>
          <a:noFill/>
        </p:spPr>
        <p:txBody>
          <a:bodyPr wrap="square" rtlCol="0">
            <a:spAutoFit/>
          </a:bodyPr>
          <a:lstStyle/>
          <a:p>
            <a:r>
              <a:rPr lang="en-US" altLang="ko-KR" dirty="0">
                <a:solidFill>
                  <a:srgbClr val="FF0000"/>
                </a:solidFill>
              </a:rPr>
              <a:t>PN junction, CMOS</a:t>
            </a:r>
            <a:endParaRPr lang="ko-KR" altLang="en-US" dirty="0">
              <a:solidFill>
                <a:srgbClr val="FF0000"/>
              </a:solidFill>
            </a:endParaRPr>
          </a:p>
        </p:txBody>
      </p:sp>
    </p:spTree>
    <p:extLst>
      <p:ext uri="{BB962C8B-B14F-4D97-AF65-F5344CB8AC3E}">
        <p14:creationId xmlns:p14="http://schemas.microsoft.com/office/powerpoint/2010/main" val="249350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6AF4E-9C15-446B-919C-285B2AC6DBE2}"/>
              </a:ext>
            </a:extLst>
          </p:cNvPr>
          <p:cNvSpPr>
            <a:spLocks noGrp="1"/>
          </p:cNvSpPr>
          <p:nvPr>
            <p:ph type="title"/>
          </p:nvPr>
        </p:nvSpPr>
        <p:spPr/>
        <p:txBody>
          <a:bodyPr/>
          <a:lstStyle/>
          <a:p>
            <a:r>
              <a:rPr lang="en-US" altLang="ko-KR" dirty="0"/>
              <a:t>High-Speed silicon Modulation</a:t>
            </a:r>
            <a:endParaRPr lang="ko-KR" altLang="en-US" dirty="0"/>
          </a:p>
        </p:txBody>
      </p:sp>
      <p:pic>
        <p:nvPicPr>
          <p:cNvPr id="6" name="그림 5">
            <a:extLst>
              <a:ext uri="{FF2B5EF4-FFF2-40B4-BE49-F238E27FC236}">
                <a16:creationId xmlns:a16="http://schemas.microsoft.com/office/drawing/2014/main" id="{83C37B85-96C4-4BC2-AC63-10104DCA3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42328"/>
            <a:ext cx="4375484" cy="4810546"/>
          </a:xfrm>
          <a:prstGeom prst="rect">
            <a:avLst/>
          </a:prstGeom>
        </p:spPr>
      </p:pic>
      <p:sp>
        <p:nvSpPr>
          <p:cNvPr id="8" name="TextBox 7">
            <a:extLst>
              <a:ext uri="{FF2B5EF4-FFF2-40B4-BE49-F238E27FC236}">
                <a16:creationId xmlns:a16="http://schemas.microsoft.com/office/drawing/2014/main" id="{C5C9213D-603E-40C2-805F-3EACC55A1CC1}"/>
              </a:ext>
            </a:extLst>
          </p:cNvPr>
          <p:cNvSpPr txBox="1"/>
          <p:nvPr/>
        </p:nvSpPr>
        <p:spPr>
          <a:xfrm>
            <a:off x="6096000" y="2013101"/>
            <a:ext cx="4716379" cy="461665"/>
          </a:xfrm>
          <a:prstGeom prst="rect">
            <a:avLst/>
          </a:prstGeom>
          <a:noFill/>
        </p:spPr>
        <p:txBody>
          <a:bodyPr wrap="square">
            <a:spAutoFit/>
          </a:bodyPr>
          <a:lstStyle/>
          <a:p>
            <a:pPr algn="ctr"/>
            <a:r>
              <a:rPr lang="en-US" altLang="ko-KR" sz="2400" b="1" dirty="0"/>
              <a:t>phase shifting</a:t>
            </a:r>
            <a:endParaRPr lang="ko-KR" altLang="en-US" sz="2400" b="1" dirty="0"/>
          </a:p>
        </p:txBody>
      </p:sp>
      <p:sp>
        <p:nvSpPr>
          <p:cNvPr id="10" name="TextBox 9">
            <a:extLst>
              <a:ext uri="{FF2B5EF4-FFF2-40B4-BE49-F238E27FC236}">
                <a16:creationId xmlns:a16="http://schemas.microsoft.com/office/drawing/2014/main" id="{566B7FCA-AE7B-4604-9500-251B5665BDAA}"/>
              </a:ext>
            </a:extLst>
          </p:cNvPr>
          <p:cNvSpPr txBox="1"/>
          <p:nvPr/>
        </p:nvSpPr>
        <p:spPr>
          <a:xfrm>
            <a:off x="5406189" y="2797179"/>
            <a:ext cx="6096000" cy="2862322"/>
          </a:xfrm>
          <a:prstGeom prst="rect">
            <a:avLst/>
          </a:prstGeom>
          <a:noFill/>
        </p:spPr>
        <p:txBody>
          <a:bodyPr wrap="square">
            <a:spAutoFit/>
          </a:bodyPr>
          <a:lstStyle/>
          <a:p>
            <a:pPr marL="342900" indent="-342900">
              <a:buFont typeface="+mj-lt"/>
              <a:buAutoNum type="arabicPeriod"/>
            </a:pPr>
            <a:r>
              <a:rPr lang="en-US" altLang="ko-KR" dirty="0"/>
              <a:t>The modulator breaks the light beam into two smaller beams. </a:t>
            </a:r>
          </a:p>
          <a:p>
            <a:pPr marL="342900" indent="-342900">
              <a:buFont typeface="+mj-lt"/>
              <a:buAutoNum type="arabicPeriod"/>
            </a:pPr>
            <a:endParaRPr lang="en-US" altLang="ko-KR" dirty="0"/>
          </a:p>
          <a:p>
            <a:pPr marL="342900" indent="-342900">
              <a:buFont typeface="+mj-lt"/>
              <a:buAutoNum type="arabicPeriod"/>
            </a:pPr>
            <a:r>
              <a:rPr lang="en-US" altLang="ko-KR" dirty="0"/>
              <a:t>It then makes the </a:t>
            </a:r>
            <a:r>
              <a:rPr lang="en-US" altLang="ko-KR" dirty="0" err="1"/>
              <a:t>lightwaves</a:t>
            </a:r>
            <a:r>
              <a:rPr lang="en-US" altLang="ko-KR" dirty="0"/>
              <a:t> of one beam out of sync (that is, out of phase) with those of the other</a:t>
            </a:r>
          </a:p>
          <a:p>
            <a:pPr marL="342900" indent="-342900">
              <a:buFont typeface="+mj-lt"/>
              <a:buAutoNum type="arabicPeriod"/>
            </a:pPr>
            <a:endParaRPr lang="en-US" altLang="ko-KR" dirty="0"/>
          </a:p>
          <a:p>
            <a:pPr marL="342900" indent="-342900">
              <a:buFont typeface="+mj-lt"/>
              <a:buAutoNum type="arabicPeriod"/>
            </a:pPr>
            <a:r>
              <a:rPr lang="en-US" altLang="ko-KR" dirty="0"/>
              <a:t>then, it merges the beams back together.</a:t>
            </a:r>
          </a:p>
          <a:p>
            <a:pPr marL="342900" indent="-342900">
              <a:buFont typeface="+mj-lt"/>
              <a:buAutoNum type="arabicPeriod"/>
            </a:pPr>
            <a:endParaRPr lang="en-US" altLang="ko-KR" dirty="0"/>
          </a:p>
          <a:p>
            <a:pPr marL="342900" indent="-342900">
              <a:buFont typeface="+mj-lt"/>
              <a:buAutoNum type="arabicPeriod"/>
            </a:pPr>
            <a:r>
              <a:rPr lang="en-US" altLang="ko-KR" dirty="0"/>
              <a:t>This on-and-off activity is then translated into patterns of 1s and 0s</a:t>
            </a:r>
            <a:endParaRPr lang="ko-KR" altLang="en-US" dirty="0"/>
          </a:p>
        </p:txBody>
      </p:sp>
      <p:sp>
        <p:nvSpPr>
          <p:cNvPr id="12" name="TextBox 11">
            <a:extLst>
              <a:ext uri="{FF2B5EF4-FFF2-40B4-BE49-F238E27FC236}">
                <a16:creationId xmlns:a16="http://schemas.microsoft.com/office/drawing/2014/main" id="{C66CD6B4-446A-4ED6-AD17-88652E321F6D}"/>
              </a:ext>
            </a:extLst>
          </p:cNvPr>
          <p:cNvSpPr txBox="1"/>
          <p:nvPr/>
        </p:nvSpPr>
        <p:spPr>
          <a:xfrm>
            <a:off x="5406189" y="5981914"/>
            <a:ext cx="6096000" cy="369332"/>
          </a:xfrm>
          <a:prstGeom prst="rect">
            <a:avLst/>
          </a:prstGeom>
          <a:noFill/>
        </p:spPr>
        <p:txBody>
          <a:bodyPr wrap="square">
            <a:spAutoFit/>
          </a:bodyPr>
          <a:lstStyle/>
          <a:p>
            <a:pPr algn="ctr"/>
            <a:r>
              <a:rPr lang="en-US" altLang="ko-KR" dirty="0">
                <a:solidFill>
                  <a:srgbClr val="FF0000"/>
                </a:solidFill>
              </a:rPr>
              <a:t>amplitude modulation (AM)</a:t>
            </a:r>
            <a:endParaRPr lang="ko-KR" altLang="en-US" dirty="0">
              <a:solidFill>
                <a:srgbClr val="FF0000"/>
              </a:solidFill>
            </a:endParaRPr>
          </a:p>
        </p:txBody>
      </p:sp>
    </p:spTree>
    <p:extLst>
      <p:ext uri="{BB962C8B-B14F-4D97-AF65-F5344CB8AC3E}">
        <p14:creationId xmlns:p14="http://schemas.microsoft.com/office/powerpoint/2010/main" val="4274411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6AF4E-9C15-446B-919C-285B2AC6DBE2}"/>
              </a:ext>
            </a:extLst>
          </p:cNvPr>
          <p:cNvSpPr>
            <a:spLocks noGrp="1"/>
          </p:cNvSpPr>
          <p:nvPr>
            <p:ph type="title"/>
          </p:nvPr>
        </p:nvSpPr>
        <p:spPr/>
        <p:txBody>
          <a:bodyPr/>
          <a:lstStyle/>
          <a:p>
            <a:r>
              <a:rPr lang="en-US" altLang="ko-KR" dirty="0"/>
              <a:t>High-Speed silicon Modulation</a:t>
            </a:r>
            <a:endParaRPr lang="ko-KR" altLang="en-US" dirty="0"/>
          </a:p>
        </p:txBody>
      </p:sp>
      <p:pic>
        <p:nvPicPr>
          <p:cNvPr id="4" name="그림 3">
            <a:extLst>
              <a:ext uri="{FF2B5EF4-FFF2-40B4-BE49-F238E27FC236}">
                <a16:creationId xmlns:a16="http://schemas.microsoft.com/office/drawing/2014/main" id="{98662E18-6E62-4E6A-8B47-563BE78EB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42" y="2226199"/>
            <a:ext cx="4969042" cy="3468420"/>
          </a:xfrm>
          <a:prstGeom prst="rect">
            <a:avLst/>
          </a:prstGeom>
        </p:spPr>
      </p:pic>
      <p:sp>
        <p:nvSpPr>
          <p:cNvPr id="7" name="TextBox 6">
            <a:extLst>
              <a:ext uri="{FF2B5EF4-FFF2-40B4-BE49-F238E27FC236}">
                <a16:creationId xmlns:a16="http://schemas.microsoft.com/office/drawing/2014/main" id="{7FFA5BE9-3DFE-43C9-889A-66319D4B01FB}"/>
              </a:ext>
            </a:extLst>
          </p:cNvPr>
          <p:cNvSpPr txBox="1"/>
          <p:nvPr/>
        </p:nvSpPr>
        <p:spPr>
          <a:xfrm>
            <a:off x="288758" y="5694619"/>
            <a:ext cx="5771147" cy="369332"/>
          </a:xfrm>
          <a:prstGeom prst="rect">
            <a:avLst/>
          </a:prstGeom>
          <a:noFill/>
        </p:spPr>
        <p:txBody>
          <a:bodyPr wrap="square">
            <a:spAutoFit/>
          </a:bodyPr>
          <a:lstStyle/>
          <a:p>
            <a:r>
              <a:rPr lang="en-US" altLang="ko-KR" b="1" dirty="0"/>
              <a:t>A proof of concept of a CMOS-based modulator</a:t>
            </a:r>
            <a:endParaRPr lang="ko-KR" altLang="en-US" b="1" dirty="0"/>
          </a:p>
        </p:txBody>
      </p:sp>
      <p:sp>
        <p:nvSpPr>
          <p:cNvPr id="9" name="TextBox 8">
            <a:extLst>
              <a:ext uri="{FF2B5EF4-FFF2-40B4-BE49-F238E27FC236}">
                <a16:creationId xmlns:a16="http://schemas.microsoft.com/office/drawing/2014/main" id="{581094D6-918C-420B-AD10-95AD3D941EA2}"/>
              </a:ext>
            </a:extLst>
          </p:cNvPr>
          <p:cNvSpPr txBox="1"/>
          <p:nvPr/>
        </p:nvSpPr>
        <p:spPr>
          <a:xfrm>
            <a:off x="5807242" y="2252249"/>
            <a:ext cx="6096000" cy="3970318"/>
          </a:xfrm>
          <a:prstGeom prst="rect">
            <a:avLst/>
          </a:prstGeom>
          <a:noFill/>
        </p:spPr>
        <p:txBody>
          <a:bodyPr wrap="square">
            <a:spAutoFit/>
          </a:bodyPr>
          <a:lstStyle/>
          <a:p>
            <a:r>
              <a:rPr lang="en-US" altLang="ko-KR" dirty="0"/>
              <a:t>Intel is now demonstrating its latest advance: a version of this phase-shifting technique that can modulate data at speeds in excess of </a:t>
            </a:r>
            <a:r>
              <a:rPr lang="en-US" altLang="ko-KR" dirty="0">
                <a:solidFill>
                  <a:srgbClr val="FF0000"/>
                </a:solidFill>
              </a:rPr>
              <a:t>1GHz.</a:t>
            </a:r>
            <a:r>
              <a:rPr lang="en-US" altLang="ko-KR" dirty="0"/>
              <a:t> This rate is more than a 50-fold increase over the previous threshold of about </a:t>
            </a:r>
            <a:r>
              <a:rPr lang="en-US" altLang="ko-KR" dirty="0">
                <a:solidFill>
                  <a:srgbClr val="FF0000"/>
                </a:solidFill>
              </a:rPr>
              <a:t>20MHz</a:t>
            </a:r>
            <a:r>
              <a:rPr lang="en-US" altLang="ko-KR" dirty="0"/>
              <a:t>. </a:t>
            </a:r>
          </a:p>
          <a:p>
            <a:endParaRPr lang="en-US" altLang="ko-KR" dirty="0"/>
          </a:p>
          <a:p>
            <a:r>
              <a:rPr lang="en-US" altLang="ko-KR" dirty="0"/>
              <a:t>Intel believes this technology can be extended to run at even higher speeds in the future, possibly to </a:t>
            </a:r>
            <a:r>
              <a:rPr lang="en-US" altLang="ko-KR" dirty="0">
                <a:solidFill>
                  <a:srgbClr val="FF0000"/>
                </a:solidFill>
              </a:rPr>
              <a:t>10GHz and beyond</a:t>
            </a:r>
            <a:r>
              <a:rPr lang="en-US" altLang="ko-KR" dirty="0"/>
              <a:t>. This breakthrough could move silicon photonics into important new areas. For the first time, silicon-based optical devices may be able to deliver the bandwidth load formerly managed only by high-end, expensive systems. </a:t>
            </a:r>
            <a:r>
              <a:rPr lang="en-US" altLang="ko-KR" dirty="0">
                <a:solidFill>
                  <a:srgbClr val="FF0000"/>
                </a:solidFill>
              </a:rPr>
              <a:t>The key concept here is that fiber optic capacity becomes available inexpensively</a:t>
            </a:r>
            <a:r>
              <a:rPr lang="en-US" altLang="ko-KR" dirty="0"/>
              <a:t>. </a:t>
            </a:r>
            <a:endParaRPr lang="ko-KR" altLang="en-US" dirty="0"/>
          </a:p>
        </p:txBody>
      </p:sp>
    </p:spTree>
    <p:extLst>
      <p:ext uri="{BB962C8B-B14F-4D97-AF65-F5344CB8AC3E}">
        <p14:creationId xmlns:p14="http://schemas.microsoft.com/office/powerpoint/2010/main" val="367515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0CC7B3-A9A3-4D37-B468-F1754D03C210}"/>
              </a:ext>
            </a:extLst>
          </p:cNvPr>
          <p:cNvSpPr>
            <a:spLocks noGrp="1"/>
          </p:cNvSpPr>
          <p:nvPr>
            <p:ph type="title"/>
          </p:nvPr>
        </p:nvSpPr>
        <p:spPr/>
        <p:txBody>
          <a:bodyPr/>
          <a:lstStyle/>
          <a:p>
            <a:r>
              <a:rPr lang="en-US" altLang="ko-KR" dirty="0"/>
              <a:t>The Optical Future</a:t>
            </a:r>
            <a:endParaRPr lang="ko-KR" altLang="en-US" dirty="0"/>
          </a:p>
        </p:txBody>
      </p:sp>
      <p:sp>
        <p:nvSpPr>
          <p:cNvPr id="7" name="TextBox 6">
            <a:extLst>
              <a:ext uri="{FF2B5EF4-FFF2-40B4-BE49-F238E27FC236}">
                <a16:creationId xmlns:a16="http://schemas.microsoft.com/office/drawing/2014/main" id="{0A28698B-C926-4AC3-97FF-3255E10008E1}"/>
              </a:ext>
            </a:extLst>
          </p:cNvPr>
          <p:cNvSpPr txBox="1"/>
          <p:nvPr/>
        </p:nvSpPr>
        <p:spPr>
          <a:xfrm>
            <a:off x="689810" y="1690688"/>
            <a:ext cx="11197389" cy="923330"/>
          </a:xfrm>
          <a:prstGeom prst="rect">
            <a:avLst/>
          </a:prstGeom>
          <a:noFill/>
        </p:spPr>
        <p:txBody>
          <a:bodyPr wrap="square">
            <a:spAutoFit/>
          </a:bodyPr>
          <a:lstStyle/>
          <a:p>
            <a:r>
              <a:rPr lang="en-US" altLang="ko-KR" dirty="0"/>
              <a:t>As Moore’s Law continues to push microprocessor speeds, and as increasing volumes of data are sent across the Internet, </a:t>
            </a:r>
            <a:r>
              <a:rPr lang="en-US" altLang="ko-KR" dirty="0">
                <a:solidFill>
                  <a:srgbClr val="FF0000"/>
                </a:solidFill>
              </a:rPr>
              <a:t>the demands placed on network infrastructure will increase significantly</a:t>
            </a:r>
            <a:r>
              <a:rPr lang="en-US" altLang="ko-KR" dirty="0"/>
              <a:t>. By taking advantage of silicon photonics, new products can scale bandwidth availability to meet this demand.</a:t>
            </a:r>
            <a:endParaRPr lang="ko-KR" altLang="en-US" dirty="0"/>
          </a:p>
        </p:txBody>
      </p:sp>
      <p:sp>
        <p:nvSpPr>
          <p:cNvPr id="9" name="TextBox 8">
            <a:extLst>
              <a:ext uri="{FF2B5EF4-FFF2-40B4-BE49-F238E27FC236}">
                <a16:creationId xmlns:a16="http://schemas.microsoft.com/office/drawing/2014/main" id="{330BD40A-C159-4060-94B5-E94E636A3C3B}"/>
              </a:ext>
            </a:extLst>
          </p:cNvPr>
          <p:cNvSpPr txBox="1"/>
          <p:nvPr/>
        </p:nvSpPr>
        <p:spPr>
          <a:xfrm>
            <a:off x="689810" y="2828835"/>
            <a:ext cx="11020927" cy="1200329"/>
          </a:xfrm>
          <a:prstGeom prst="rect">
            <a:avLst/>
          </a:prstGeom>
          <a:noFill/>
        </p:spPr>
        <p:txBody>
          <a:bodyPr wrap="square">
            <a:spAutoFit/>
          </a:bodyPr>
          <a:lstStyle/>
          <a:p>
            <a:r>
              <a:rPr lang="en-US" altLang="ko-KR" dirty="0"/>
              <a:t>In addition, </a:t>
            </a:r>
            <a:r>
              <a:rPr lang="en-US" altLang="ko-KR" dirty="0">
                <a:solidFill>
                  <a:srgbClr val="FF0000"/>
                </a:solidFill>
              </a:rPr>
              <a:t>due to the low cost of silicon solutions</a:t>
            </a:r>
            <a:r>
              <a:rPr lang="en-US" altLang="ko-KR" dirty="0"/>
              <a:t>, we can expect that servers and high-end PCs might one day come standard with an optical port for high-bandwidth communication. Likewise, other devices will be able to share in the bandwidth explosion provided by the optical building blocks of silicon photonics.</a:t>
            </a:r>
            <a:endParaRPr lang="ko-KR" altLang="en-US" dirty="0"/>
          </a:p>
        </p:txBody>
      </p:sp>
      <p:sp>
        <p:nvSpPr>
          <p:cNvPr id="11" name="TextBox 10">
            <a:extLst>
              <a:ext uri="{FF2B5EF4-FFF2-40B4-BE49-F238E27FC236}">
                <a16:creationId xmlns:a16="http://schemas.microsoft.com/office/drawing/2014/main" id="{776D24AE-C5CD-4247-9601-98F20DF1108E}"/>
              </a:ext>
            </a:extLst>
          </p:cNvPr>
          <p:cNvSpPr txBox="1"/>
          <p:nvPr/>
        </p:nvSpPr>
        <p:spPr>
          <a:xfrm>
            <a:off x="689810" y="4243981"/>
            <a:ext cx="11020926" cy="2031325"/>
          </a:xfrm>
          <a:prstGeom prst="rect">
            <a:avLst/>
          </a:prstGeom>
          <a:noFill/>
        </p:spPr>
        <p:txBody>
          <a:bodyPr wrap="square">
            <a:spAutoFit/>
          </a:bodyPr>
          <a:lstStyle/>
          <a:p>
            <a:r>
              <a:rPr lang="en-US" altLang="ko-KR" dirty="0"/>
              <a:t>Intel’s silicon photonics research is an end-to-end program that extends Moore’s Law into new areas. It brings the benefits of CMOS and Intel’s volume manufacturing expertise to fiber optic communications.</a:t>
            </a:r>
          </a:p>
          <a:p>
            <a:endParaRPr lang="en-US" altLang="ko-KR" dirty="0"/>
          </a:p>
          <a:p>
            <a:r>
              <a:rPr lang="en-US" altLang="ko-KR" b="1" dirty="0">
                <a:solidFill>
                  <a:srgbClr val="FF0000"/>
                </a:solidFill>
              </a:rPr>
              <a:t>The goal is not only achieving high-performance in silicon photonics, but doing so at a price point that makes the technology a natural fit-even an automatic feature—for all devices that consume bandwidth. Intel’s breakthrough silicon modulator will undoubtedly contribute to the reality of this vision.</a:t>
            </a:r>
            <a:endParaRPr lang="ko-KR" altLang="en-US" b="1" dirty="0">
              <a:solidFill>
                <a:srgbClr val="FF0000"/>
              </a:solidFill>
            </a:endParaRPr>
          </a:p>
        </p:txBody>
      </p:sp>
    </p:spTree>
    <p:extLst>
      <p:ext uri="{BB962C8B-B14F-4D97-AF65-F5344CB8AC3E}">
        <p14:creationId xmlns:p14="http://schemas.microsoft.com/office/powerpoint/2010/main" val="364644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A6DE5C-E45F-4D9E-BA52-002E6036891F}"/>
              </a:ext>
            </a:extLst>
          </p:cNvPr>
          <p:cNvSpPr>
            <a:spLocks noGrp="1"/>
          </p:cNvSpPr>
          <p:nvPr>
            <p:ph type="title"/>
          </p:nvPr>
        </p:nvSpPr>
        <p:spPr/>
        <p:txBody>
          <a:bodyPr/>
          <a:lstStyle/>
          <a:p>
            <a:r>
              <a:rPr lang="en-US" altLang="ko-KR" dirty="0"/>
              <a:t>Intro</a:t>
            </a:r>
            <a:endParaRPr lang="ko-KR" altLang="en-US" dirty="0"/>
          </a:p>
        </p:txBody>
      </p:sp>
      <p:pic>
        <p:nvPicPr>
          <p:cNvPr id="5" name="그림 4">
            <a:extLst>
              <a:ext uri="{FF2B5EF4-FFF2-40B4-BE49-F238E27FC236}">
                <a16:creationId xmlns:a16="http://schemas.microsoft.com/office/drawing/2014/main" id="{20F48AE5-385D-49B2-8200-CD9EF8B69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87"/>
            <a:ext cx="5049253" cy="4327931"/>
          </a:xfrm>
          <a:prstGeom prst="rect">
            <a:avLst/>
          </a:prstGeom>
        </p:spPr>
      </p:pic>
      <p:sp>
        <p:nvSpPr>
          <p:cNvPr id="6" name="TextBox 5">
            <a:extLst>
              <a:ext uri="{FF2B5EF4-FFF2-40B4-BE49-F238E27FC236}">
                <a16:creationId xmlns:a16="http://schemas.microsoft.com/office/drawing/2014/main" id="{887D7A84-FD40-451F-9DA5-91EFCDFA352F}"/>
              </a:ext>
            </a:extLst>
          </p:cNvPr>
          <p:cNvSpPr txBox="1"/>
          <p:nvPr/>
        </p:nvSpPr>
        <p:spPr>
          <a:xfrm>
            <a:off x="6444914" y="1738813"/>
            <a:ext cx="5213685" cy="461665"/>
          </a:xfrm>
          <a:prstGeom prst="rect">
            <a:avLst/>
          </a:prstGeom>
          <a:noFill/>
        </p:spPr>
        <p:txBody>
          <a:bodyPr wrap="square" rtlCol="0">
            <a:spAutoFit/>
          </a:bodyPr>
          <a:lstStyle/>
          <a:p>
            <a:pPr algn="ctr"/>
            <a:r>
              <a:rPr lang="en-US" altLang="ko-KR" sz="2400" b="1" dirty="0"/>
              <a:t>Moore`s Law</a:t>
            </a:r>
            <a:endParaRPr lang="ko-KR" altLang="en-US" sz="2400" b="1" dirty="0"/>
          </a:p>
        </p:txBody>
      </p:sp>
      <p:sp>
        <p:nvSpPr>
          <p:cNvPr id="7" name="TextBox 6">
            <a:extLst>
              <a:ext uri="{FF2B5EF4-FFF2-40B4-BE49-F238E27FC236}">
                <a16:creationId xmlns:a16="http://schemas.microsoft.com/office/drawing/2014/main" id="{4EB000AF-565A-47C5-B06C-B00B32EE2C36}"/>
              </a:ext>
            </a:extLst>
          </p:cNvPr>
          <p:cNvSpPr txBox="1"/>
          <p:nvPr/>
        </p:nvSpPr>
        <p:spPr>
          <a:xfrm>
            <a:off x="6304550" y="2848519"/>
            <a:ext cx="5562599" cy="3170099"/>
          </a:xfrm>
          <a:prstGeom prst="rect">
            <a:avLst/>
          </a:prstGeom>
          <a:noFill/>
        </p:spPr>
        <p:txBody>
          <a:bodyPr wrap="square" rtlCol="0">
            <a:spAutoFit/>
          </a:bodyPr>
          <a:lstStyle/>
          <a:p>
            <a:pPr marL="285750" indent="-285750">
              <a:buFont typeface="Arial" panose="020B0604020202020204" pitchFamily="34" charset="0"/>
              <a:buChar char="•"/>
            </a:pPr>
            <a:r>
              <a:rPr lang="en-US" altLang="ko-KR" sz="2000" i="0" dirty="0">
                <a:solidFill>
                  <a:srgbClr val="000000"/>
                </a:solidFill>
              </a:rPr>
              <a:t>IC performance doubles every 24 months</a:t>
            </a:r>
          </a:p>
          <a:p>
            <a:pPr marL="285750" indent="-285750">
              <a:buFont typeface="Arial" panose="020B0604020202020204" pitchFamily="34" charset="0"/>
              <a:buChar char="•"/>
            </a:pPr>
            <a:endParaRPr lang="en-US" altLang="ko-KR" sz="2000" dirty="0">
              <a:solidFill>
                <a:srgbClr val="000000"/>
              </a:solidFill>
            </a:endParaRPr>
          </a:p>
          <a:p>
            <a:pPr marL="285750" indent="-285750">
              <a:buFont typeface="Arial" panose="020B0604020202020204" pitchFamily="34" charset="0"/>
              <a:buChar char="•"/>
            </a:pPr>
            <a:endParaRPr lang="en-US" altLang="ko-KR" sz="2000" dirty="0">
              <a:solidFill>
                <a:srgbClr val="000000"/>
              </a:solidFill>
            </a:endParaRPr>
          </a:p>
          <a:p>
            <a:pPr marL="285750" indent="-285750">
              <a:buFont typeface="Arial" panose="020B0604020202020204" pitchFamily="34" charset="0"/>
              <a:buChar char="•"/>
            </a:pPr>
            <a:r>
              <a:rPr lang="en-US" altLang="ko-KR" sz="2000" i="0" dirty="0">
                <a:solidFill>
                  <a:srgbClr val="000000"/>
                </a:solidFill>
              </a:rPr>
              <a:t>Increasing design and manufacturing costs</a:t>
            </a:r>
          </a:p>
          <a:p>
            <a:pPr marL="285750" indent="-285750">
              <a:buFont typeface="Arial" panose="020B0604020202020204" pitchFamily="34" charset="0"/>
              <a:buChar char="•"/>
            </a:pPr>
            <a:endParaRPr lang="en-US" altLang="ko-KR" sz="2000" dirty="0">
              <a:solidFill>
                <a:srgbClr val="000000"/>
              </a:solidFill>
            </a:endParaRPr>
          </a:p>
          <a:p>
            <a:pPr marL="285750" indent="-285750">
              <a:buFont typeface="Arial" panose="020B0604020202020204" pitchFamily="34" charset="0"/>
              <a:buChar char="•"/>
            </a:pPr>
            <a:endParaRPr lang="en-US" altLang="ko-KR" sz="2000" i="0" dirty="0">
              <a:solidFill>
                <a:srgbClr val="000000"/>
              </a:solidFill>
            </a:endParaRPr>
          </a:p>
          <a:p>
            <a:pPr marL="285750" indent="-285750">
              <a:buFont typeface="Arial" panose="020B0604020202020204" pitchFamily="34" charset="0"/>
              <a:buChar char="•"/>
            </a:pPr>
            <a:r>
              <a:rPr lang="en-US" altLang="ko-KR" sz="2000" i="0" dirty="0"/>
              <a:t>Tunneling Effect </a:t>
            </a:r>
            <a:r>
              <a:rPr lang="en-US" altLang="ko-KR" sz="2000" i="0" dirty="0">
                <a:solidFill>
                  <a:srgbClr val="000000"/>
                </a:solidFill>
              </a:rPr>
              <a:t>Occurred</a:t>
            </a:r>
          </a:p>
          <a:p>
            <a:pPr marL="285750" indent="-285750">
              <a:buFont typeface="Arial" panose="020B0604020202020204" pitchFamily="34" charset="0"/>
              <a:buChar char="•"/>
            </a:pPr>
            <a:endParaRPr lang="en-US" altLang="ko-KR" sz="2000" i="0" dirty="0">
              <a:solidFill>
                <a:srgbClr val="000000"/>
              </a:solidFill>
            </a:endParaRPr>
          </a:p>
          <a:p>
            <a:pPr marL="285750" indent="-285750">
              <a:buFont typeface="Arial" panose="020B0604020202020204" pitchFamily="34" charset="0"/>
              <a:buChar char="•"/>
            </a:pPr>
            <a:endParaRPr lang="en-US" altLang="ko-KR" sz="2000" dirty="0">
              <a:solidFill>
                <a:srgbClr val="000000"/>
              </a:solidFill>
            </a:endParaRPr>
          </a:p>
          <a:p>
            <a:pPr marL="285750" indent="-285750">
              <a:buFont typeface="Arial" panose="020B0604020202020204" pitchFamily="34" charset="0"/>
              <a:buChar char="•"/>
            </a:pPr>
            <a:endParaRPr lang="ko-KR" altLang="en-US" sz="2000" dirty="0"/>
          </a:p>
        </p:txBody>
      </p:sp>
    </p:spTree>
    <p:extLst>
      <p:ext uri="{BB962C8B-B14F-4D97-AF65-F5344CB8AC3E}">
        <p14:creationId xmlns:p14="http://schemas.microsoft.com/office/powerpoint/2010/main" val="375273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A6DE5C-E45F-4D9E-BA52-002E6036891F}"/>
              </a:ext>
            </a:extLst>
          </p:cNvPr>
          <p:cNvSpPr>
            <a:spLocks noGrp="1"/>
          </p:cNvSpPr>
          <p:nvPr>
            <p:ph type="title"/>
          </p:nvPr>
        </p:nvSpPr>
        <p:spPr/>
        <p:txBody>
          <a:bodyPr/>
          <a:lstStyle/>
          <a:p>
            <a:r>
              <a:rPr lang="en-US" altLang="ko-KR" dirty="0"/>
              <a:t>Intro</a:t>
            </a:r>
            <a:endParaRPr lang="ko-KR" altLang="en-US" dirty="0"/>
          </a:p>
        </p:txBody>
      </p:sp>
      <p:pic>
        <p:nvPicPr>
          <p:cNvPr id="4" name="그림 3">
            <a:extLst>
              <a:ext uri="{FF2B5EF4-FFF2-40B4-BE49-F238E27FC236}">
                <a16:creationId xmlns:a16="http://schemas.microsoft.com/office/drawing/2014/main" id="{FBE71DDC-551B-460C-8A97-D5D1B0F99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734" y="1690688"/>
            <a:ext cx="5362530" cy="3334048"/>
          </a:xfrm>
          <a:prstGeom prst="rect">
            <a:avLst/>
          </a:prstGeom>
        </p:spPr>
      </p:pic>
      <p:sp>
        <p:nvSpPr>
          <p:cNvPr id="3" name="TextBox 2">
            <a:extLst>
              <a:ext uri="{FF2B5EF4-FFF2-40B4-BE49-F238E27FC236}">
                <a16:creationId xmlns:a16="http://schemas.microsoft.com/office/drawing/2014/main" id="{DF030FA7-2E62-40D8-9EAA-5CFDA0AAF0E0}"/>
              </a:ext>
            </a:extLst>
          </p:cNvPr>
          <p:cNvSpPr txBox="1"/>
          <p:nvPr/>
        </p:nvSpPr>
        <p:spPr>
          <a:xfrm>
            <a:off x="3489157" y="5813483"/>
            <a:ext cx="5213685" cy="461665"/>
          </a:xfrm>
          <a:prstGeom prst="rect">
            <a:avLst/>
          </a:prstGeom>
          <a:noFill/>
        </p:spPr>
        <p:txBody>
          <a:bodyPr wrap="square" rtlCol="0">
            <a:spAutoFit/>
          </a:bodyPr>
          <a:lstStyle/>
          <a:p>
            <a:pPr algn="ctr"/>
            <a:r>
              <a:rPr lang="en-US" altLang="ko-KR" sz="2400" b="1" dirty="0"/>
              <a:t>Tunneling effect</a:t>
            </a:r>
            <a:endParaRPr lang="ko-KR" altLang="en-US" sz="2400" b="1" dirty="0"/>
          </a:p>
        </p:txBody>
      </p:sp>
    </p:spTree>
    <p:extLst>
      <p:ext uri="{BB962C8B-B14F-4D97-AF65-F5344CB8AC3E}">
        <p14:creationId xmlns:p14="http://schemas.microsoft.com/office/powerpoint/2010/main" val="307917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A6DE5C-E45F-4D9E-BA52-002E6036891F}"/>
              </a:ext>
            </a:extLst>
          </p:cNvPr>
          <p:cNvSpPr>
            <a:spLocks noGrp="1"/>
          </p:cNvSpPr>
          <p:nvPr>
            <p:ph type="title"/>
          </p:nvPr>
        </p:nvSpPr>
        <p:spPr/>
        <p:txBody>
          <a:bodyPr/>
          <a:lstStyle/>
          <a:p>
            <a:r>
              <a:rPr lang="en-US" altLang="ko-KR" dirty="0"/>
              <a:t>Intro</a:t>
            </a:r>
            <a:endParaRPr lang="ko-KR" altLang="en-US" dirty="0"/>
          </a:p>
        </p:txBody>
      </p:sp>
      <p:sp>
        <p:nvSpPr>
          <p:cNvPr id="6" name="TextBox 5">
            <a:extLst>
              <a:ext uri="{FF2B5EF4-FFF2-40B4-BE49-F238E27FC236}">
                <a16:creationId xmlns:a16="http://schemas.microsoft.com/office/drawing/2014/main" id="{887D7A84-FD40-451F-9DA5-91EFCDFA352F}"/>
              </a:ext>
            </a:extLst>
          </p:cNvPr>
          <p:cNvSpPr txBox="1"/>
          <p:nvPr/>
        </p:nvSpPr>
        <p:spPr>
          <a:xfrm>
            <a:off x="6444914" y="1738813"/>
            <a:ext cx="5213685" cy="461665"/>
          </a:xfrm>
          <a:prstGeom prst="rect">
            <a:avLst/>
          </a:prstGeom>
          <a:noFill/>
        </p:spPr>
        <p:txBody>
          <a:bodyPr wrap="square" rtlCol="0">
            <a:spAutoFit/>
          </a:bodyPr>
          <a:lstStyle/>
          <a:p>
            <a:pPr algn="ctr"/>
            <a:r>
              <a:rPr lang="en-US" altLang="ko-KR" sz="2400" b="1" dirty="0"/>
              <a:t>Tunneling effect</a:t>
            </a:r>
            <a:endParaRPr lang="ko-KR" altLang="en-US" sz="2400" b="1" dirty="0"/>
          </a:p>
        </p:txBody>
      </p:sp>
      <p:sp>
        <p:nvSpPr>
          <p:cNvPr id="7" name="TextBox 6">
            <a:extLst>
              <a:ext uri="{FF2B5EF4-FFF2-40B4-BE49-F238E27FC236}">
                <a16:creationId xmlns:a16="http://schemas.microsoft.com/office/drawing/2014/main" id="{4EB000AF-565A-47C5-B06C-B00B32EE2C36}"/>
              </a:ext>
            </a:extLst>
          </p:cNvPr>
          <p:cNvSpPr txBox="1"/>
          <p:nvPr/>
        </p:nvSpPr>
        <p:spPr>
          <a:xfrm>
            <a:off x="6096000" y="2369208"/>
            <a:ext cx="5753563" cy="2246769"/>
          </a:xfrm>
          <a:prstGeom prst="rect">
            <a:avLst/>
          </a:prstGeom>
          <a:noFill/>
        </p:spPr>
        <p:txBody>
          <a:bodyPr wrap="square" rtlCol="0">
            <a:spAutoFit/>
          </a:bodyPr>
          <a:lstStyle/>
          <a:p>
            <a:endParaRPr lang="en-US" altLang="ko-KR" sz="2000" b="0" i="0" dirty="0">
              <a:solidFill>
                <a:srgbClr val="000000"/>
              </a:solidFill>
              <a:effectLst/>
              <a:latin typeface="+mj-lt"/>
            </a:endParaRPr>
          </a:p>
          <a:p>
            <a:pPr marL="285750" indent="-285750">
              <a:buFont typeface="Arial" panose="020B0604020202020204" pitchFamily="34" charset="0"/>
              <a:buChar char="•"/>
            </a:pPr>
            <a:endParaRPr lang="en-US" altLang="ko-KR" sz="2000" dirty="0">
              <a:solidFill>
                <a:srgbClr val="000000"/>
              </a:solidFill>
              <a:latin typeface="+mj-lt"/>
            </a:endParaRPr>
          </a:p>
          <a:p>
            <a:pPr marL="285750" indent="-285750">
              <a:buFont typeface="Arial" panose="020B0604020202020204" pitchFamily="34" charset="0"/>
              <a:buChar char="•"/>
            </a:pPr>
            <a:r>
              <a:rPr lang="en-US" altLang="ko-KR" sz="2000" b="0" i="0" dirty="0">
                <a:solidFill>
                  <a:srgbClr val="000000"/>
                </a:solidFill>
                <a:effectLst/>
                <a:latin typeface="+mj-lt"/>
              </a:rPr>
              <a:t>The properties of the waves of particles in quantum mechanics</a:t>
            </a:r>
          </a:p>
          <a:p>
            <a:pPr marL="285750" indent="-285750">
              <a:buFont typeface="Arial" panose="020B0604020202020204" pitchFamily="34" charset="0"/>
              <a:buChar char="•"/>
            </a:pPr>
            <a:endParaRPr lang="en-US" altLang="ko-KR" sz="2000" b="0" i="0" dirty="0">
              <a:solidFill>
                <a:srgbClr val="000000"/>
              </a:solidFill>
              <a:effectLst/>
              <a:latin typeface="+mj-lt"/>
            </a:endParaRPr>
          </a:p>
          <a:p>
            <a:pPr marL="285750" indent="-285750">
              <a:buFont typeface="Arial" panose="020B0604020202020204" pitchFamily="34" charset="0"/>
              <a:buChar char="•"/>
            </a:pPr>
            <a:endParaRPr lang="en-US" altLang="ko-KR" sz="2000" dirty="0">
              <a:solidFill>
                <a:srgbClr val="000000"/>
              </a:solidFill>
              <a:latin typeface="+mj-lt"/>
            </a:endParaRPr>
          </a:p>
          <a:p>
            <a:pPr marL="285750" indent="-285750">
              <a:buFont typeface="Arial" panose="020B0604020202020204" pitchFamily="34" charset="0"/>
              <a:buChar char="•"/>
            </a:pPr>
            <a:r>
              <a:rPr lang="en-US" altLang="ko-KR" sz="2000" b="0" i="0" dirty="0">
                <a:solidFill>
                  <a:srgbClr val="000000"/>
                </a:solidFill>
                <a:effectLst/>
                <a:latin typeface="+mj-lt"/>
              </a:rPr>
              <a:t>short circuit phenomenon</a:t>
            </a:r>
            <a:endParaRPr lang="ko-KR" altLang="en-US" sz="2000" dirty="0">
              <a:latin typeface="+mj-lt"/>
            </a:endParaRPr>
          </a:p>
        </p:txBody>
      </p:sp>
      <p:pic>
        <p:nvPicPr>
          <p:cNvPr id="9" name="그림 8">
            <a:extLst>
              <a:ext uri="{FF2B5EF4-FFF2-40B4-BE49-F238E27FC236}">
                <a16:creationId xmlns:a16="http://schemas.microsoft.com/office/drawing/2014/main" id="{D9F5ECF0-EBE8-42FF-8052-D50017DC7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36" y="2369208"/>
            <a:ext cx="5213684" cy="3567258"/>
          </a:xfrm>
          <a:prstGeom prst="rect">
            <a:avLst/>
          </a:prstGeom>
        </p:spPr>
      </p:pic>
      <p:sp>
        <p:nvSpPr>
          <p:cNvPr id="10" name="TextBox 9">
            <a:extLst>
              <a:ext uri="{FF2B5EF4-FFF2-40B4-BE49-F238E27FC236}">
                <a16:creationId xmlns:a16="http://schemas.microsoft.com/office/drawing/2014/main" id="{0B1E049B-A92A-4A2D-9287-4325EC23BC77}"/>
              </a:ext>
            </a:extLst>
          </p:cNvPr>
          <p:cNvSpPr txBox="1"/>
          <p:nvPr/>
        </p:nvSpPr>
        <p:spPr>
          <a:xfrm>
            <a:off x="6403269" y="4784707"/>
            <a:ext cx="5065295" cy="369332"/>
          </a:xfrm>
          <a:prstGeom prst="rect">
            <a:avLst/>
          </a:prstGeom>
          <a:noFill/>
        </p:spPr>
        <p:txBody>
          <a:bodyPr wrap="square" rtlCol="0">
            <a:spAutoFit/>
          </a:bodyPr>
          <a:lstStyle/>
          <a:p>
            <a:r>
              <a:rPr lang="en-US" altLang="ko-KR" b="0" i="0" dirty="0">
                <a:solidFill>
                  <a:srgbClr val="FF0000"/>
                </a:solidFill>
                <a:effectLst/>
              </a:rPr>
              <a:t>fatal error occurrence</a:t>
            </a:r>
            <a:endParaRPr lang="ko-KR" altLang="en-US" dirty="0">
              <a:solidFill>
                <a:srgbClr val="FF0000"/>
              </a:solidFill>
            </a:endParaRPr>
          </a:p>
        </p:txBody>
      </p:sp>
    </p:spTree>
    <p:extLst>
      <p:ext uri="{BB962C8B-B14F-4D97-AF65-F5344CB8AC3E}">
        <p14:creationId xmlns:p14="http://schemas.microsoft.com/office/powerpoint/2010/main" val="219228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A6DE5C-E45F-4D9E-BA52-002E6036891F}"/>
              </a:ext>
            </a:extLst>
          </p:cNvPr>
          <p:cNvSpPr>
            <a:spLocks noGrp="1"/>
          </p:cNvSpPr>
          <p:nvPr>
            <p:ph type="title"/>
          </p:nvPr>
        </p:nvSpPr>
        <p:spPr/>
        <p:txBody>
          <a:bodyPr/>
          <a:lstStyle/>
          <a:p>
            <a:r>
              <a:rPr lang="en-US" altLang="ko-KR" dirty="0"/>
              <a:t>Intro</a:t>
            </a:r>
            <a:endParaRPr lang="ko-KR" altLang="en-US" dirty="0"/>
          </a:p>
        </p:txBody>
      </p:sp>
      <p:grpSp>
        <p:nvGrpSpPr>
          <p:cNvPr id="9" name="그룹 8">
            <a:extLst>
              <a:ext uri="{FF2B5EF4-FFF2-40B4-BE49-F238E27FC236}">
                <a16:creationId xmlns:a16="http://schemas.microsoft.com/office/drawing/2014/main" id="{C00AB89F-BA10-4A9C-B432-E577BB90A2CD}"/>
              </a:ext>
            </a:extLst>
          </p:cNvPr>
          <p:cNvGrpSpPr/>
          <p:nvPr/>
        </p:nvGrpSpPr>
        <p:grpSpPr>
          <a:xfrm>
            <a:off x="1598194" y="2351149"/>
            <a:ext cx="8995611" cy="2155701"/>
            <a:chOff x="2217821" y="1690688"/>
            <a:chExt cx="8995611" cy="2155701"/>
          </a:xfrm>
        </p:grpSpPr>
        <p:sp>
          <p:nvSpPr>
            <p:cNvPr id="6" name="TextBox 5">
              <a:extLst>
                <a:ext uri="{FF2B5EF4-FFF2-40B4-BE49-F238E27FC236}">
                  <a16:creationId xmlns:a16="http://schemas.microsoft.com/office/drawing/2014/main" id="{887D7A84-FD40-451F-9DA5-91EFCDFA352F}"/>
                </a:ext>
              </a:extLst>
            </p:cNvPr>
            <p:cNvSpPr txBox="1"/>
            <p:nvPr/>
          </p:nvSpPr>
          <p:spPr>
            <a:xfrm>
              <a:off x="2217821" y="1690688"/>
              <a:ext cx="8803106" cy="646331"/>
            </a:xfrm>
            <a:prstGeom prst="rect">
              <a:avLst/>
            </a:prstGeom>
            <a:noFill/>
          </p:spPr>
          <p:txBody>
            <a:bodyPr wrap="square" rtlCol="0">
              <a:spAutoFit/>
            </a:bodyPr>
            <a:lstStyle/>
            <a:p>
              <a:pPr algn="ctr"/>
              <a:r>
                <a:rPr lang="en-US" altLang="ko-KR" sz="3600" b="1" dirty="0"/>
                <a:t>Intel`s</a:t>
              </a:r>
              <a:r>
                <a:rPr lang="ko-KR" altLang="en-US" sz="3600" b="1" dirty="0"/>
                <a:t> </a:t>
              </a:r>
              <a:r>
                <a:rPr lang="en-US" altLang="ko-KR" sz="3600" b="1" dirty="0"/>
                <a:t>research</a:t>
              </a:r>
              <a:r>
                <a:rPr lang="ko-KR" altLang="en-US" sz="3600" b="1" dirty="0"/>
                <a:t> </a:t>
              </a:r>
              <a:r>
                <a:rPr lang="en-US" altLang="ko-KR" sz="3600" b="1" dirty="0"/>
                <a:t>into</a:t>
              </a:r>
              <a:r>
                <a:rPr lang="ko-KR" altLang="en-US" sz="3600" b="1" dirty="0"/>
                <a:t> </a:t>
              </a:r>
              <a:r>
                <a:rPr lang="en-US" altLang="ko-KR" sz="3600" b="1" dirty="0"/>
                <a:t>silicon</a:t>
              </a:r>
              <a:r>
                <a:rPr lang="ko-KR" altLang="en-US" sz="3600" b="1" dirty="0"/>
                <a:t> </a:t>
              </a:r>
              <a:r>
                <a:rPr lang="en-US" altLang="ko-KR" sz="3600" b="1" dirty="0"/>
                <a:t>photonics</a:t>
              </a:r>
              <a:endParaRPr lang="ko-KR" altLang="en-US" sz="3600" b="1" dirty="0"/>
            </a:p>
          </p:txBody>
        </p:sp>
        <p:sp>
          <p:nvSpPr>
            <p:cNvPr id="7" name="TextBox 6">
              <a:extLst>
                <a:ext uri="{FF2B5EF4-FFF2-40B4-BE49-F238E27FC236}">
                  <a16:creationId xmlns:a16="http://schemas.microsoft.com/office/drawing/2014/main" id="{4EB000AF-565A-47C5-B06C-B00B32EE2C36}"/>
                </a:ext>
              </a:extLst>
            </p:cNvPr>
            <p:cNvSpPr txBox="1"/>
            <p:nvPr/>
          </p:nvSpPr>
          <p:spPr>
            <a:xfrm>
              <a:off x="2217821" y="2461394"/>
              <a:ext cx="8995611" cy="1384995"/>
            </a:xfrm>
            <a:prstGeom prst="rect">
              <a:avLst/>
            </a:prstGeom>
            <a:noFill/>
          </p:spPr>
          <p:txBody>
            <a:bodyPr wrap="square" rtlCol="0">
              <a:spAutoFit/>
            </a:bodyPr>
            <a:lstStyle/>
            <a:p>
              <a:r>
                <a:rPr lang="en-US" altLang="ko-KR" sz="2800" dirty="0">
                  <a:latin typeface="Noto Sans"/>
                </a:rPr>
                <a:t>= an end-to-end program to extend Moore`s Law into new areas, such as </a:t>
              </a:r>
              <a:r>
                <a:rPr lang="en-US" altLang="ko-KR" sz="2800" dirty="0">
                  <a:solidFill>
                    <a:srgbClr val="FF0000"/>
                  </a:solidFill>
                  <a:latin typeface="Noto Sans"/>
                </a:rPr>
                <a:t>fiber optics</a:t>
              </a:r>
            </a:p>
            <a:p>
              <a:pPr marL="285750" indent="-285750">
                <a:buFont typeface="Arial" panose="020B0604020202020204" pitchFamily="34" charset="0"/>
                <a:buChar char="•"/>
              </a:pPr>
              <a:endParaRPr lang="ko-KR" altLang="en-US" sz="2800" dirty="0">
                <a:solidFill>
                  <a:srgbClr val="FF0000"/>
                </a:solidFill>
              </a:endParaRPr>
            </a:p>
          </p:txBody>
        </p:sp>
      </p:grpSp>
    </p:spTree>
    <p:extLst>
      <p:ext uri="{BB962C8B-B14F-4D97-AF65-F5344CB8AC3E}">
        <p14:creationId xmlns:p14="http://schemas.microsoft.com/office/powerpoint/2010/main" val="262912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A6DE5C-E45F-4D9E-BA52-002E6036891F}"/>
              </a:ext>
            </a:extLst>
          </p:cNvPr>
          <p:cNvSpPr>
            <a:spLocks noGrp="1"/>
          </p:cNvSpPr>
          <p:nvPr>
            <p:ph type="title"/>
          </p:nvPr>
        </p:nvSpPr>
        <p:spPr/>
        <p:txBody>
          <a:bodyPr/>
          <a:lstStyle/>
          <a:p>
            <a:r>
              <a:rPr lang="en-US" altLang="ko-KR" dirty="0"/>
              <a:t>Intro</a:t>
            </a:r>
            <a:endParaRPr lang="ko-KR" altLang="en-US" dirty="0"/>
          </a:p>
        </p:txBody>
      </p:sp>
      <p:sp>
        <p:nvSpPr>
          <p:cNvPr id="3" name="TextBox 2">
            <a:extLst>
              <a:ext uri="{FF2B5EF4-FFF2-40B4-BE49-F238E27FC236}">
                <a16:creationId xmlns:a16="http://schemas.microsoft.com/office/drawing/2014/main" id="{05B3D022-67FC-42CE-923B-18701EC44152}"/>
              </a:ext>
            </a:extLst>
          </p:cNvPr>
          <p:cNvSpPr txBox="1"/>
          <p:nvPr/>
        </p:nvSpPr>
        <p:spPr>
          <a:xfrm>
            <a:off x="2839453" y="1690688"/>
            <a:ext cx="6154151" cy="584775"/>
          </a:xfrm>
          <a:prstGeom prst="rect">
            <a:avLst/>
          </a:prstGeom>
          <a:noFill/>
        </p:spPr>
        <p:txBody>
          <a:bodyPr wrap="square" rtlCol="0">
            <a:spAutoFit/>
          </a:bodyPr>
          <a:lstStyle/>
          <a:p>
            <a:pPr algn="ctr"/>
            <a:r>
              <a:rPr lang="en-US" altLang="ko-KR" sz="3200" b="1" dirty="0"/>
              <a:t>Benefit of using light signal</a:t>
            </a:r>
            <a:endParaRPr lang="ko-KR" altLang="en-US" sz="3200" b="1" dirty="0"/>
          </a:p>
        </p:txBody>
      </p:sp>
      <p:sp>
        <p:nvSpPr>
          <p:cNvPr id="4" name="TextBox 3">
            <a:extLst>
              <a:ext uri="{FF2B5EF4-FFF2-40B4-BE49-F238E27FC236}">
                <a16:creationId xmlns:a16="http://schemas.microsoft.com/office/drawing/2014/main" id="{FBE89948-6E0A-4052-96FC-16C0BBDCBCA6}"/>
              </a:ext>
            </a:extLst>
          </p:cNvPr>
          <p:cNvSpPr txBox="1"/>
          <p:nvPr/>
        </p:nvSpPr>
        <p:spPr>
          <a:xfrm>
            <a:off x="2422358" y="2936376"/>
            <a:ext cx="7347284" cy="286232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Significantly greater capacity</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Farther and faster then cooper</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Can transmit numerous </a:t>
            </a:r>
            <a:r>
              <a:rPr lang="en-US" altLang="ko-KR" dirty="0" err="1"/>
              <a:t>lightwaves</a:t>
            </a:r>
            <a:r>
              <a:rPr lang="en-US" altLang="ko-KR" dirty="0"/>
              <a:t> simultaneously</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Lighter and impervious ( no electrical interference and crosstalk)</a:t>
            </a:r>
            <a:endParaRPr lang="ko-KR" altLang="en-US" dirty="0"/>
          </a:p>
        </p:txBody>
      </p:sp>
    </p:spTree>
    <p:extLst>
      <p:ext uri="{BB962C8B-B14F-4D97-AF65-F5344CB8AC3E}">
        <p14:creationId xmlns:p14="http://schemas.microsoft.com/office/powerpoint/2010/main" val="5100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A6DE5C-E45F-4D9E-BA52-002E6036891F}"/>
              </a:ext>
            </a:extLst>
          </p:cNvPr>
          <p:cNvSpPr>
            <a:spLocks noGrp="1"/>
          </p:cNvSpPr>
          <p:nvPr>
            <p:ph type="title"/>
          </p:nvPr>
        </p:nvSpPr>
        <p:spPr/>
        <p:txBody>
          <a:bodyPr/>
          <a:lstStyle/>
          <a:p>
            <a:r>
              <a:rPr lang="en-US" altLang="ko-KR" dirty="0"/>
              <a:t>Intro</a:t>
            </a:r>
            <a:endParaRPr lang="ko-KR" altLang="en-US" dirty="0"/>
          </a:p>
        </p:txBody>
      </p:sp>
      <p:sp>
        <p:nvSpPr>
          <p:cNvPr id="3" name="TextBox 2">
            <a:extLst>
              <a:ext uri="{FF2B5EF4-FFF2-40B4-BE49-F238E27FC236}">
                <a16:creationId xmlns:a16="http://schemas.microsoft.com/office/drawing/2014/main" id="{05B3D022-67FC-42CE-923B-18701EC44152}"/>
              </a:ext>
            </a:extLst>
          </p:cNvPr>
          <p:cNvSpPr txBox="1"/>
          <p:nvPr/>
        </p:nvSpPr>
        <p:spPr>
          <a:xfrm>
            <a:off x="3497178" y="1828346"/>
            <a:ext cx="4764505" cy="923330"/>
          </a:xfrm>
          <a:prstGeom prst="rect">
            <a:avLst/>
          </a:prstGeom>
          <a:noFill/>
        </p:spPr>
        <p:txBody>
          <a:bodyPr wrap="square" rtlCol="0">
            <a:spAutoFit/>
          </a:bodyPr>
          <a:lstStyle/>
          <a:p>
            <a:pPr algn="ctr"/>
            <a:r>
              <a:rPr lang="en-US" altLang="ko-KR" sz="5400" b="1" dirty="0">
                <a:effectLst>
                  <a:outerShdw blurRad="38100" dist="38100" dir="2700000" algn="tl">
                    <a:srgbClr val="000000">
                      <a:alpha val="43137"/>
                    </a:srgbClr>
                  </a:outerShdw>
                </a:effectLst>
              </a:rPr>
              <a:t>“Siliconize”</a:t>
            </a:r>
            <a:endParaRPr lang="ko-KR" altLang="en-US" sz="5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C8FF50D6-3FB1-43AB-BAFC-D4B6A8C76646}"/>
              </a:ext>
            </a:extLst>
          </p:cNvPr>
          <p:cNvSpPr txBox="1"/>
          <p:nvPr/>
        </p:nvSpPr>
        <p:spPr>
          <a:xfrm>
            <a:off x="1558089" y="3429000"/>
            <a:ext cx="9075821" cy="2862322"/>
          </a:xfrm>
          <a:prstGeom prst="rect">
            <a:avLst/>
          </a:prstGeom>
          <a:noFill/>
        </p:spPr>
        <p:txBody>
          <a:bodyPr wrap="square" rtlCol="0">
            <a:spAutoFit/>
          </a:bodyPr>
          <a:lstStyle/>
          <a:p>
            <a:r>
              <a:rPr lang="en-US" altLang="ko-KR" sz="2000" dirty="0"/>
              <a:t>Intel have been actively exploring the use of silicon as the primary basis of photonic components.</a:t>
            </a:r>
          </a:p>
          <a:p>
            <a:endParaRPr lang="en-US" altLang="ko-KR" sz="2000" dirty="0"/>
          </a:p>
          <a:p>
            <a:r>
              <a:rPr lang="en-US" altLang="ko-KR" sz="2000" dirty="0"/>
              <a:t>This research has established Intel`s reputation in a specialized field called silicon photonics, which appears poised to provide solutions that break through longstanding limitations of silicon as a material for fiber optics.</a:t>
            </a:r>
          </a:p>
          <a:p>
            <a:endParaRPr lang="en-US" altLang="ko-KR" sz="2000" dirty="0"/>
          </a:p>
          <a:p>
            <a:r>
              <a:rPr lang="en-US" altLang="ko-KR" sz="2000" dirty="0"/>
              <a:t>This white paper discusses Intel`s quest to siliconize photonics by using silicon to create these building blocks.</a:t>
            </a:r>
            <a:endParaRPr lang="ko-KR" altLang="en-US" sz="2000" dirty="0"/>
          </a:p>
        </p:txBody>
      </p:sp>
    </p:spTree>
    <p:extLst>
      <p:ext uri="{BB962C8B-B14F-4D97-AF65-F5344CB8AC3E}">
        <p14:creationId xmlns:p14="http://schemas.microsoft.com/office/powerpoint/2010/main" val="44164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6F6C13-6566-4F79-8BA4-4C2F57E0C277}"/>
              </a:ext>
            </a:extLst>
          </p:cNvPr>
          <p:cNvSpPr>
            <a:spLocks noGrp="1"/>
          </p:cNvSpPr>
          <p:nvPr>
            <p:ph type="title"/>
          </p:nvPr>
        </p:nvSpPr>
        <p:spPr/>
        <p:txBody>
          <a:bodyPr/>
          <a:lstStyle/>
          <a:p>
            <a:r>
              <a:rPr lang="en-US" altLang="ko-KR" dirty="0"/>
              <a:t>Basic Photonics</a:t>
            </a:r>
            <a:endParaRPr lang="ko-KR" altLang="en-US" dirty="0"/>
          </a:p>
        </p:txBody>
      </p:sp>
      <p:pic>
        <p:nvPicPr>
          <p:cNvPr id="5" name="그림 4">
            <a:extLst>
              <a:ext uri="{FF2B5EF4-FFF2-40B4-BE49-F238E27FC236}">
                <a16:creationId xmlns:a16="http://schemas.microsoft.com/office/drawing/2014/main" id="{04F2DE55-3052-4AD7-855B-98AB1DC6D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54939"/>
            <a:ext cx="5225542" cy="2506437"/>
          </a:xfrm>
          <a:prstGeom prst="rect">
            <a:avLst/>
          </a:prstGeom>
        </p:spPr>
      </p:pic>
      <p:sp>
        <p:nvSpPr>
          <p:cNvPr id="7" name="TextBox 6">
            <a:extLst>
              <a:ext uri="{FF2B5EF4-FFF2-40B4-BE49-F238E27FC236}">
                <a16:creationId xmlns:a16="http://schemas.microsoft.com/office/drawing/2014/main" id="{FFAB4FF8-29B1-46DB-94D4-9B47F5B9E767}"/>
              </a:ext>
            </a:extLst>
          </p:cNvPr>
          <p:cNvSpPr txBox="1"/>
          <p:nvPr/>
        </p:nvSpPr>
        <p:spPr>
          <a:xfrm>
            <a:off x="838200" y="5036650"/>
            <a:ext cx="6481012" cy="646331"/>
          </a:xfrm>
          <a:prstGeom prst="rect">
            <a:avLst/>
          </a:prstGeom>
          <a:noFill/>
        </p:spPr>
        <p:txBody>
          <a:bodyPr wrap="square">
            <a:spAutoFit/>
          </a:bodyPr>
          <a:lstStyle/>
          <a:p>
            <a:r>
              <a:rPr lang="en-US" altLang="ko-KR" b="1" dirty="0"/>
              <a:t>Today’s fiber optic lasers primarily use infrared wavelengths for communication</a:t>
            </a:r>
            <a:endParaRPr lang="ko-KR" altLang="en-US" b="1" dirty="0"/>
          </a:p>
        </p:txBody>
      </p:sp>
    </p:spTree>
    <p:extLst>
      <p:ext uri="{BB962C8B-B14F-4D97-AF65-F5344CB8AC3E}">
        <p14:creationId xmlns:p14="http://schemas.microsoft.com/office/powerpoint/2010/main" val="304865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6F6C13-6566-4F79-8BA4-4C2F57E0C277}"/>
              </a:ext>
            </a:extLst>
          </p:cNvPr>
          <p:cNvSpPr>
            <a:spLocks noGrp="1"/>
          </p:cNvSpPr>
          <p:nvPr>
            <p:ph type="title"/>
          </p:nvPr>
        </p:nvSpPr>
        <p:spPr/>
        <p:txBody>
          <a:bodyPr/>
          <a:lstStyle/>
          <a:p>
            <a:r>
              <a:rPr lang="en-US" altLang="ko-KR" dirty="0"/>
              <a:t>Basic Photonics</a:t>
            </a:r>
            <a:endParaRPr lang="ko-KR" altLang="en-US" dirty="0"/>
          </a:p>
        </p:txBody>
      </p:sp>
      <p:pic>
        <p:nvPicPr>
          <p:cNvPr id="4" name="그림 3">
            <a:extLst>
              <a:ext uri="{FF2B5EF4-FFF2-40B4-BE49-F238E27FC236}">
                <a16:creationId xmlns:a16="http://schemas.microsoft.com/office/drawing/2014/main" id="{4E8B4536-AE73-40CE-9510-FA5154A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03" y="1966827"/>
            <a:ext cx="5130675" cy="3149845"/>
          </a:xfrm>
          <a:prstGeom prst="rect">
            <a:avLst/>
          </a:prstGeom>
        </p:spPr>
      </p:pic>
      <p:sp>
        <p:nvSpPr>
          <p:cNvPr id="5" name="TextBox 4">
            <a:extLst>
              <a:ext uri="{FF2B5EF4-FFF2-40B4-BE49-F238E27FC236}">
                <a16:creationId xmlns:a16="http://schemas.microsoft.com/office/drawing/2014/main" id="{04419D7F-8927-4CB8-8344-A5A6A3C8DB80}"/>
              </a:ext>
            </a:extLst>
          </p:cNvPr>
          <p:cNvSpPr txBox="1"/>
          <p:nvPr/>
        </p:nvSpPr>
        <p:spPr>
          <a:xfrm>
            <a:off x="5839326" y="1859339"/>
            <a:ext cx="5514474" cy="3139321"/>
          </a:xfrm>
          <a:prstGeom prst="rect">
            <a:avLst/>
          </a:prstGeom>
          <a:noFill/>
        </p:spPr>
        <p:txBody>
          <a:bodyPr wrap="square" rtlCol="0">
            <a:spAutoFit/>
          </a:bodyPr>
          <a:lstStyle/>
          <a:p>
            <a:pPr marL="342900" indent="-342900">
              <a:buFont typeface="+mj-lt"/>
              <a:buAutoNum type="arabicPeriod"/>
            </a:pPr>
            <a:r>
              <a:rPr lang="en-US" altLang="ko-KR" dirty="0"/>
              <a:t>A laser creates a beam of light onto which a modulator encodes data</a:t>
            </a:r>
          </a:p>
          <a:p>
            <a:pPr marL="342900" indent="-342900">
              <a:buFont typeface="+mj-lt"/>
              <a:buAutoNum type="arabicPeriod"/>
            </a:pPr>
            <a:endParaRPr lang="en-US" altLang="ko-KR" dirty="0"/>
          </a:p>
          <a:p>
            <a:pPr marL="342900" indent="-342900">
              <a:buFont typeface="+mj-lt"/>
              <a:buAutoNum type="arabicPeriod"/>
            </a:pPr>
            <a:r>
              <a:rPr lang="en-US" altLang="ko-KR" dirty="0"/>
              <a:t>The light is then transported via a glass fiber to a destination of interest</a:t>
            </a:r>
          </a:p>
          <a:p>
            <a:pPr marL="342900" indent="-342900">
              <a:buFont typeface="+mj-lt"/>
              <a:buAutoNum type="arabicPeriod"/>
            </a:pPr>
            <a:endParaRPr lang="en-US" altLang="ko-KR" dirty="0"/>
          </a:p>
          <a:p>
            <a:pPr marL="342900" indent="-342900">
              <a:buFont typeface="+mj-lt"/>
              <a:buAutoNum type="arabicPeriod"/>
            </a:pPr>
            <a:r>
              <a:rPr lang="en-US" altLang="ko-KR" dirty="0"/>
              <a:t>Fibers often carry multiple wavelengths of light simultaneously-each one encoded with its own data stream. These wavelengths are combined by a device called a multiplexer and placed on the fiber</a:t>
            </a:r>
          </a:p>
        </p:txBody>
      </p:sp>
    </p:spTree>
    <p:extLst>
      <p:ext uri="{BB962C8B-B14F-4D97-AF65-F5344CB8AC3E}">
        <p14:creationId xmlns:p14="http://schemas.microsoft.com/office/powerpoint/2010/main" val="24488302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1033</Words>
  <Application>Microsoft Office PowerPoint</Application>
  <PresentationFormat>와이드스크린</PresentationFormat>
  <Paragraphs>108</Paragraphs>
  <Slides>17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Noto Sans</vt:lpstr>
      <vt:lpstr>맑은 고딕</vt:lpstr>
      <vt:lpstr>Arial</vt:lpstr>
      <vt:lpstr>Office 테마</vt:lpstr>
      <vt:lpstr>Introducing Intel`s Advances in Silicon Photonics</vt:lpstr>
      <vt:lpstr>Intro</vt:lpstr>
      <vt:lpstr>Intro</vt:lpstr>
      <vt:lpstr>Intro</vt:lpstr>
      <vt:lpstr>Intro</vt:lpstr>
      <vt:lpstr>Intro</vt:lpstr>
      <vt:lpstr>Intro</vt:lpstr>
      <vt:lpstr>Basic Photonics</vt:lpstr>
      <vt:lpstr>Basic Photonics</vt:lpstr>
      <vt:lpstr>Basic Photonics</vt:lpstr>
      <vt:lpstr>Basic Photonics</vt:lpstr>
      <vt:lpstr>Silicon Photonics</vt:lpstr>
      <vt:lpstr>High-Speed silicon Modulation</vt:lpstr>
      <vt:lpstr>High-Speed silicon Modulation</vt:lpstr>
      <vt:lpstr>High-Speed silicon Modulation</vt:lpstr>
      <vt:lpstr>High-Speed silicon Modulation</vt:lpstr>
      <vt:lpstr>The Optical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Intel`s Advances in Silicon Photonics</dc:title>
  <dc:creator>진태원</dc:creator>
  <cp:lastModifiedBy>진태원</cp:lastModifiedBy>
  <cp:revision>12</cp:revision>
  <dcterms:created xsi:type="dcterms:W3CDTF">2020-09-28T22:33:50Z</dcterms:created>
  <dcterms:modified xsi:type="dcterms:W3CDTF">2020-09-29T00:09:15Z</dcterms:modified>
</cp:coreProperties>
</file>