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0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71A6F-E13F-414F-951E-C8DE91A2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B1B853-F89C-4C2E-A665-375B25F63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81FF7-FC2C-4C3C-9C9E-59C7C0D1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B9D4D-6BD5-45D0-B64C-6069D8D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2C42B-056A-4F69-997C-B9C964C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3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C0CF-3F4F-4D1F-9B73-B03950D4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5DA22-446F-49A4-99A3-727007F5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850E9-B41E-44CB-9315-74B24AE8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9AED-C0C8-485A-91E1-AEEA0841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6128D-EB44-42BF-AD36-2F651D1E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C00B75-6887-4D52-81E7-384460E37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45BBB-D07F-432E-A8D3-70DD58D9E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E26D-E588-4BBF-826A-FACDC1F3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72963-8658-4FF7-AD20-8015659D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27B06-D4FA-4350-AEB4-48791A5E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8D2F4-36A0-4F94-A75D-4397BC73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E85AF-F66E-416D-92BE-B15199B9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B3236-5753-4F2D-B781-AFE98A6D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1F994-06DA-4B11-A005-DC2D73B3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ADB6B-2DFE-4891-8926-7673FD3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2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710C9-1B18-419E-9716-AB097934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53B65-1188-41A1-96CE-1039BBF3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3F661-32FB-4D87-87CC-CA60B3EB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B38D-DB69-4DE7-8881-0D501F0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5F04F-5B99-4A61-A88B-AABE1A23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0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C1054-8781-40F4-A7CD-B1749476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0CD2C-3F7D-4F3B-8305-2C2E385D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3DFA4-8219-4142-8D15-8B83042E6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26220-2206-439E-9335-46C2CCF7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FAA39-2BAE-47FC-B7BB-CC086C0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84A1-141A-4127-B8F8-4AE8B1EA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506A-A9C7-4A89-868D-E7298E59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781DC-616B-43CC-AF26-976ADD22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8D4A5-D6A0-42CD-AA31-DCB3C60BD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E3D5F-D73A-42FC-AF7C-D84F95AED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648C63-A8A3-41B1-84A7-BF070C50D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10E57B-59A7-427B-AA6F-F876D36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7711B-A1BE-4FE6-882E-CEAD25D8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675CCC-8977-4924-A8A6-2FB3CCF8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FF3BF-4A58-4216-B2CE-839C2B0C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5FD7DD-5013-4A58-AF8C-B9986329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035455-041A-471D-AA1D-D8E50245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A85C2-E0BC-49C1-B0BF-27AC6C4B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2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C3B67-8F56-47F0-8911-181AC170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FB96B8-2F59-4CBF-9C3F-8E9E5240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64CE0-F62E-4CE4-A89C-3FADF296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0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CF3F7-03FD-48E6-9188-526EF7EC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1BB2C-BB77-49D9-AB02-2C8FBC0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BB66C-9DDB-4427-910B-D244EB32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355CE-CA3D-4D5D-9325-E56A1B9E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AE541-A45A-4FDD-B8ED-7DFAF79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EB118-F123-472F-A292-DBC1F8E5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CAD9A-373C-48AB-8F41-3B37A845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EDCC9F-214F-4D4E-8752-CC1C0F0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E6E79-3123-4145-AC54-63DB79CFB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C079F-26DE-42C4-8F65-FCCD4A26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C42E7-FE94-4AEA-AD6E-3CF00030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6A816-8262-4263-B10C-158913FB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F9D23-868E-4312-BB4F-E273939C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95AC9-9067-443E-A212-CA86E3F1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E32FA-E146-4A70-B661-059366B39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6B5B-5B79-4379-B869-C303974EEA09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CA358-B582-426E-AE2B-E273C7AD3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15F18-5B71-4CF1-9D38-F38C525E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AB9A-01C2-41E3-B602-1A413D5F9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55344-7264-4486-B17E-8BB08374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Strain Engineering of Plasma Dispersion Effect for </a:t>
            </a:r>
            <a:r>
              <a:rPr lang="en-US" altLang="ko-KR" dirty="0" err="1"/>
              <a:t>SiGe</a:t>
            </a:r>
            <a:r>
              <a:rPr lang="en-US" altLang="ko-KR" dirty="0"/>
              <a:t> Optical Modulators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9695CF-FA84-49B8-AA85-26AC9DB1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/>
          <a:p>
            <a:r>
              <a:rPr lang="en-US" altLang="ko-KR" dirty="0"/>
              <a:t>Mitsuru </a:t>
            </a:r>
            <a:r>
              <a:rPr lang="en-US" altLang="ko-KR" dirty="0" err="1"/>
              <a:t>Takenaka</a:t>
            </a:r>
            <a:r>
              <a:rPr lang="en-US" altLang="ko-KR" dirty="0"/>
              <a:t>, Member, IEEE, and Shinichi Takagi, Member, IEEE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B5E6-DFFA-470A-AB53-DC3CCD8B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we`ll</a:t>
            </a:r>
            <a:r>
              <a:rPr lang="ko-KR" altLang="en-US" b="1" dirty="0"/>
              <a:t> </a:t>
            </a:r>
            <a:r>
              <a:rPr lang="en-US" altLang="ko-KR" b="1" dirty="0"/>
              <a:t>using</a:t>
            </a:r>
            <a:r>
              <a:rPr lang="ko-KR" altLang="en-US" b="1" dirty="0"/>
              <a:t> </a:t>
            </a:r>
            <a:r>
              <a:rPr lang="en-US" altLang="ko-KR" b="1" dirty="0"/>
              <a:t>the</a:t>
            </a:r>
            <a:r>
              <a:rPr lang="ko-KR" altLang="en-US" b="1" dirty="0"/>
              <a:t> </a:t>
            </a:r>
            <a:r>
              <a:rPr lang="en-US" altLang="ko-KR" b="1" dirty="0"/>
              <a:t>6-band</a:t>
            </a:r>
            <a:r>
              <a:rPr lang="ko-KR" altLang="en-US" b="1" dirty="0"/>
              <a:t> </a:t>
            </a:r>
            <a:r>
              <a:rPr lang="en-US" altLang="ko-KR" b="1" dirty="0" err="1"/>
              <a:t>k.p</a:t>
            </a:r>
            <a:r>
              <a:rPr lang="ko-KR" altLang="en-US" b="1" dirty="0"/>
              <a:t> </a:t>
            </a:r>
            <a:r>
              <a:rPr lang="en-US" altLang="ko-KR" b="1" dirty="0"/>
              <a:t>method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the</a:t>
            </a:r>
            <a:r>
              <a:rPr lang="ko-KR" altLang="en-US" b="1" dirty="0"/>
              <a:t> </a:t>
            </a:r>
            <a:r>
              <a:rPr lang="en-US" altLang="ko-KR" b="1" dirty="0" err="1"/>
              <a:t>Drude</a:t>
            </a:r>
            <a:r>
              <a:rPr lang="ko-KR" altLang="en-US" b="1" dirty="0"/>
              <a:t> </a:t>
            </a:r>
            <a:r>
              <a:rPr lang="en-US" altLang="ko-KR" b="1" dirty="0"/>
              <a:t>model!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We predict that the application of compressive strain to </a:t>
            </a:r>
            <a:r>
              <a:rPr lang="en-US" altLang="ko-KR" dirty="0" err="1"/>
              <a:t>SiGe</a:t>
            </a:r>
            <a:r>
              <a:rPr lang="en-US" altLang="ko-KR" dirty="0"/>
              <a:t> will reduce the hole conductivity mass, resulting in enhanced plasma dispersion effect and free-carrier absorption.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0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7177F-14C7-424A-9523-78EF6416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EFFECT OF STRAIN ON PLASMA DISPERSION EFFECT AND FREE-CARRIER ABSORPTION OF </a:t>
            </a:r>
            <a:r>
              <a:rPr lang="en-US" altLang="ko-KR" sz="3200" dirty="0" err="1"/>
              <a:t>SiGe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894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AB6E-ED53-41D1-947A-01B60DA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strain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15DA-1858-4204-8732-D150B13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28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AB6E-ED53-41D1-947A-01B60DA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strain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15DA-1858-4204-8732-D150B13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30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AB6E-ED53-41D1-947A-01B60DA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strain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15DA-1858-4204-8732-D150B13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7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AB6E-ED53-41D1-947A-01B60DA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strain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15DA-1858-4204-8732-D150B13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2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3AB6E-ED53-41D1-947A-01B60DA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 of strain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15DA-1858-4204-8732-D150B13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94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7177F-14C7-424A-9523-78EF6416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/>
              <a:t>Introduction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4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B5E6-DFFA-470A-AB53-DC3CCD8B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Si </a:t>
            </a:r>
            <a:r>
              <a:rPr lang="ko-KR" altLang="en-US" dirty="0"/>
              <a:t>변조기의 속도 </a:t>
            </a:r>
            <a:r>
              <a:rPr lang="en-US" altLang="ko-KR" dirty="0"/>
              <a:t>– 1GHZ</a:t>
            </a:r>
          </a:p>
          <a:p>
            <a:endParaRPr lang="en-US" altLang="ko-KR" dirty="0"/>
          </a:p>
          <a:p>
            <a:r>
              <a:rPr lang="en-US" altLang="ko-KR" dirty="0"/>
              <a:t>Franz-</a:t>
            </a:r>
            <a:r>
              <a:rPr lang="en-US" altLang="ko-KR" dirty="0" err="1"/>
              <a:t>Keldysh</a:t>
            </a:r>
            <a:r>
              <a:rPr lang="ko-KR" altLang="en-US" dirty="0"/>
              <a:t> </a:t>
            </a:r>
            <a:r>
              <a:rPr lang="en-US" altLang="ko-KR" dirty="0"/>
              <a:t>effect,</a:t>
            </a:r>
            <a:r>
              <a:rPr lang="ko-KR" altLang="en-US" dirty="0"/>
              <a:t> </a:t>
            </a:r>
            <a:r>
              <a:rPr lang="en-US" altLang="ko-KR" dirty="0"/>
              <a:t>QCSE </a:t>
            </a:r>
            <a:r>
              <a:rPr lang="ko-KR" altLang="en-US" dirty="0"/>
              <a:t>등의 다양한 노력이 있었으나</a:t>
            </a:r>
            <a:r>
              <a:rPr lang="en-US" altLang="ko-KR" dirty="0"/>
              <a:t>, Si</a:t>
            </a:r>
            <a:r>
              <a:rPr lang="ko-KR" altLang="en-US" dirty="0"/>
              <a:t> 변조기를 만드는 가장 흔한 방식은 </a:t>
            </a:r>
            <a:r>
              <a:rPr lang="en-US" altLang="ko-KR" dirty="0"/>
              <a:t>plasma dispersion effect</a:t>
            </a:r>
            <a:r>
              <a:rPr lang="ko-KR" altLang="en-US" dirty="0"/>
              <a:t>를 </a:t>
            </a:r>
            <a:r>
              <a:rPr lang="en-US" altLang="ko-KR" dirty="0"/>
              <a:t>employ </a:t>
            </a:r>
            <a:r>
              <a:rPr lang="ko-KR" altLang="en-US" dirty="0"/>
              <a:t>하는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그럼</a:t>
            </a:r>
            <a:r>
              <a:rPr lang="en-US" altLang="ko-KR" dirty="0"/>
              <a:t>.. What is Plasma Dispersion Effect?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4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P.D.E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B5E6-DFFA-470A-AB53-DC3CCD8B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refractive index!</a:t>
            </a:r>
          </a:p>
          <a:p>
            <a:pPr marL="0" indent="0">
              <a:buNone/>
            </a:pPr>
            <a:r>
              <a:rPr lang="en-US" altLang="ko-KR" dirty="0"/>
              <a:t>	-&gt; change carrier density.. How?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Need to Know about Carrier injection, depletion and accumulation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95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- P.D.E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E24CCB-BEAA-47C8-A679-D71F3C0D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2218"/>
            <a:ext cx="4872302" cy="29233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E84B7-17A1-4B89-8059-6455182D23E6}"/>
              </a:ext>
            </a:extLst>
          </p:cNvPr>
          <p:cNvSpPr txBox="1"/>
          <p:nvPr/>
        </p:nvSpPr>
        <p:spPr>
          <a:xfrm>
            <a:off x="6565900" y="1742280"/>
            <a:ext cx="5626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/>
              <a:t>Forward vias?</a:t>
            </a:r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/>
              <a:t>Reverse vias?</a:t>
            </a:r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/>
              <a:t>How about p-</a:t>
            </a:r>
            <a:r>
              <a:rPr lang="en-US" altLang="ko-KR" b="1" dirty="0" err="1"/>
              <a:t>i</a:t>
            </a:r>
            <a:r>
              <a:rPr lang="en-US" altLang="ko-KR" b="1" dirty="0"/>
              <a:t>-n?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9E516-9E4A-4FD4-9B7D-07C538A2A6B6}"/>
              </a:ext>
            </a:extLst>
          </p:cNvPr>
          <p:cNvSpPr txBox="1"/>
          <p:nvPr/>
        </p:nvSpPr>
        <p:spPr>
          <a:xfrm>
            <a:off x="6667500" y="2184400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</a:t>
            </a:r>
            <a:r>
              <a:rPr lang="ko-KR" altLang="en-US" dirty="0"/>
              <a:t>의 아래에 </a:t>
            </a:r>
            <a:r>
              <a:rPr lang="en-US" altLang="ko-KR" dirty="0"/>
              <a:t>hole</a:t>
            </a:r>
            <a:r>
              <a:rPr lang="ko-KR" altLang="en-US" dirty="0"/>
              <a:t>이 훨씬 많이 쌓인다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Capacitor</a:t>
            </a:r>
            <a:r>
              <a:rPr lang="ko-KR" altLang="en-US" dirty="0"/>
              <a:t>로의 역할</a:t>
            </a:r>
            <a:r>
              <a:rPr lang="en-US" altLang="ko-KR" dirty="0"/>
              <a:t>, Capacitance</a:t>
            </a:r>
            <a:r>
              <a:rPr lang="ko-KR" altLang="en-US" dirty="0"/>
              <a:t> 증가</a:t>
            </a:r>
            <a:endParaRPr lang="en-US" altLang="ko-KR" dirty="0"/>
          </a:p>
          <a:p>
            <a:r>
              <a:rPr lang="en-US" altLang="ko-KR" dirty="0"/>
              <a:t>-&gt; MOSCAP, carrier accumulation </a:t>
            </a:r>
            <a:r>
              <a:rPr lang="ko-KR" altLang="en-US" dirty="0"/>
              <a:t>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799A6-8A4D-443E-892F-B3276C489339}"/>
              </a:ext>
            </a:extLst>
          </p:cNvPr>
          <p:cNvSpPr txBox="1"/>
          <p:nvPr/>
        </p:nvSpPr>
        <p:spPr>
          <a:xfrm>
            <a:off x="6667500" y="3796507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</a:t>
            </a:r>
            <a:r>
              <a:rPr lang="ko-KR" altLang="en-US" dirty="0"/>
              <a:t>의 아래에 </a:t>
            </a:r>
            <a:r>
              <a:rPr lang="en-US" altLang="ko-KR" dirty="0"/>
              <a:t>electron</a:t>
            </a:r>
            <a:r>
              <a:rPr lang="ko-KR" altLang="en-US" dirty="0"/>
              <a:t>이 쌓인다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Under </a:t>
            </a:r>
            <a:r>
              <a:rPr lang="en-US" altLang="ko-KR" dirty="0" err="1"/>
              <a:t>V_th</a:t>
            </a:r>
            <a:r>
              <a:rPr lang="en-US" altLang="ko-KR" dirty="0"/>
              <a:t>, OFF </a:t>
            </a:r>
            <a:r>
              <a:rPr lang="ko-KR" altLang="en-US" dirty="0"/>
              <a:t>상태 </a:t>
            </a:r>
            <a:r>
              <a:rPr lang="en-US" altLang="ko-KR" dirty="0"/>
              <a:t>= depletion</a:t>
            </a:r>
          </a:p>
          <a:p>
            <a:r>
              <a:rPr lang="en-US" altLang="ko-KR" dirty="0"/>
              <a:t>-&gt; Over </a:t>
            </a:r>
            <a:r>
              <a:rPr lang="en-US" altLang="ko-KR" dirty="0" err="1"/>
              <a:t>V_th</a:t>
            </a:r>
            <a:r>
              <a:rPr lang="en-US" altLang="ko-KR" dirty="0"/>
              <a:t>, ON</a:t>
            </a:r>
            <a:r>
              <a:rPr lang="ko-KR" altLang="en-US" dirty="0"/>
              <a:t> 상태 </a:t>
            </a:r>
            <a:r>
              <a:rPr lang="en-US" altLang="ko-KR" dirty="0"/>
              <a:t>= inversion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1B42C-825E-4FE8-9A78-822721D63465}"/>
              </a:ext>
            </a:extLst>
          </p:cNvPr>
          <p:cNvSpPr txBox="1"/>
          <p:nvPr/>
        </p:nvSpPr>
        <p:spPr>
          <a:xfrm>
            <a:off x="6667500" y="5435599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</a:t>
            </a:r>
            <a:r>
              <a:rPr lang="ko-KR" altLang="en-US" dirty="0"/>
              <a:t>를 걸어주면 양쪽의 </a:t>
            </a:r>
            <a:r>
              <a:rPr lang="en-US" altLang="ko-KR" b="1" dirty="0"/>
              <a:t>carrier </a:t>
            </a:r>
            <a:r>
              <a:rPr lang="ko-KR" altLang="en-US" b="1" dirty="0"/>
              <a:t>들이 </a:t>
            </a:r>
            <a:r>
              <a:rPr lang="en-US" altLang="ko-KR" b="1" dirty="0"/>
              <a:t>injection </a:t>
            </a:r>
            <a:r>
              <a:rPr lang="ko-KR" altLang="en-US" dirty="0"/>
              <a:t>된다</a:t>
            </a:r>
            <a:r>
              <a:rPr lang="en-US" altLang="ko-KR" dirty="0"/>
              <a:t>! </a:t>
            </a:r>
            <a:r>
              <a:rPr lang="ko-KR" altLang="en-US" dirty="0"/>
              <a:t>이때</a:t>
            </a:r>
            <a:r>
              <a:rPr lang="en-US" altLang="ko-KR" dirty="0"/>
              <a:t>, hole </a:t>
            </a:r>
            <a:r>
              <a:rPr lang="ko-KR" altLang="en-US" dirty="0"/>
              <a:t>이동도가 더 높으므로 </a:t>
            </a:r>
            <a:r>
              <a:rPr lang="en-US" altLang="ko-KR" dirty="0"/>
              <a:t>p+ injection</a:t>
            </a:r>
          </a:p>
        </p:txBody>
      </p:sp>
    </p:spTree>
    <p:extLst>
      <p:ext uri="{BB962C8B-B14F-4D97-AF65-F5344CB8AC3E}">
        <p14:creationId xmlns:p14="http://schemas.microsoft.com/office/powerpoint/2010/main" val="245817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B5E6-DFFA-470A-AB53-DC3CCD8B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Carrier</a:t>
            </a:r>
            <a:r>
              <a:rPr lang="ko-KR" altLang="en-US" dirty="0"/>
              <a:t> </a:t>
            </a:r>
            <a:r>
              <a:rPr lang="en-US" altLang="ko-KR" dirty="0"/>
              <a:t>Injection</a:t>
            </a:r>
            <a:r>
              <a:rPr lang="ko-KR" altLang="en-US" dirty="0"/>
              <a:t> </a:t>
            </a:r>
            <a:r>
              <a:rPr lang="en-US" altLang="ko-KR" dirty="0"/>
              <a:t>enables</a:t>
            </a:r>
            <a:r>
              <a:rPr lang="ko-KR" altLang="en-US" dirty="0"/>
              <a:t> </a:t>
            </a:r>
            <a:r>
              <a:rPr lang="en-US" altLang="ko-KR" dirty="0"/>
              <a:t>greater</a:t>
            </a:r>
            <a:r>
              <a:rPr lang="ko-KR" altLang="en-US" dirty="0"/>
              <a:t> </a:t>
            </a:r>
            <a:r>
              <a:rPr lang="en-US" altLang="ko-KR" dirty="0"/>
              <a:t>modulation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free-carrier</a:t>
            </a:r>
            <a:r>
              <a:rPr lang="ko-KR" altLang="en-US" dirty="0"/>
              <a:t> </a:t>
            </a:r>
            <a:r>
              <a:rPr lang="en-US" altLang="ko-KR" dirty="0"/>
              <a:t>density</a:t>
            </a:r>
            <a:r>
              <a:rPr lang="ko-KR" altLang="en-US" dirty="0"/>
              <a:t> </a:t>
            </a:r>
            <a:r>
              <a:rPr lang="en-US" altLang="ko-KR" dirty="0"/>
              <a:t>than</a:t>
            </a:r>
            <a:r>
              <a:rPr lang="ko-KR" altLang="en-US" dirty="0"/>
              <a:t> </a:t>
            </a:r>
            <a:r>
              <a:rPr lang="en-US" altLang="ko-KR" dirty="0"/>
              <a:t>carrier</a:t>
            </a:r>
            <a:r>
              <a:rPr lang="ko-KR" altLang="en-US" dirty="0"/>
              <a:t> </a:t>
            </a:r>
            <a:r>
              <a:rPr lang="en-US" altLang="ko-KR" dirty="0"/>
              <a:t>depletion,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ring-based</a:t>
            </a:r>
            <a:r>
              <a:rPr lang="ko-KR" altLang="en-US" dirty="0"/>
              <a:t> </a:t>
            </a:r>
            <a:r>
              <a:rPr lang="en-US" altLang="ko-KR" dirty="0"/>
              <a:t>modulators!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Makes free-carrier absorption greater!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Q1)</a:t>
            </a:r>
            <a:r>
              <a:rPr lang="ko-KR" altLang="en-US" dirty="0"/>
              <a:t> </a:t>
            </a:r>
            <a:r>
              <a:rPr lang="en-US" altLang="ko-KR" dirty="0"/>
              <a:t>What is free-carrier density and absorption?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Q2) What is ring-based modulators?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17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- free-carrier absorption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7C6637-95F4-4356-9403-69F0D5E6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178050"/>
            <a:ext cx="6825036" cy="25019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C93E76-FC6F-4F60-8660-D13FE03370B2}"/>
              </a:ext>
            </a:extLst>
          </p:cNvPr>
          <p:cNvSpPr txBox="1"/>
          <p:nvPr/>
        </p:nvSpPr>
        <p:spPr>
          <a:xfrm>
            <a:off x="624868" y="5003800"/>
            <a:ext cx="1022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Free-carrier absorption = inter-band absorption</a:t>
            </a:r>
          </a:p>
          <a:p>
            <a:endParaRPr lang="en-US" altLang="ko-KR" dirty="0"/>
          </a:p>
          <a:p>
            <a:r>
              <a:rPr lang="en-US" altLang="ko-KR" dirty="0"/>
              <a:t>More density -&gt; more absorption -&gt; more </a:t>
            </a:r>
            <a:r>
              <a:rPr lang="en-US" altLang="ko-KR" dirty="0" err="1"/>
              <a:t>V_piL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00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– </a:t>
            </a:r>
            <a:r>
              <a:rPr lang="en-US" altLang="ko-KR" dirty="0" err="1"/>
              <a:t>V_piL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3B5E6-DFFA-470A-AB53-DC3CCD8B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parameter that means modulation efficiency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6C3DC-1C72-402F-8B94-BFFD6F8C4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27963" r="11481" b="29444"/>
          <a:stretch/>
        </p:blipFill>
        <p:spPr>
          <a:xfrm>
            <a:off x="838200" y="2540794"/>
            <a:ext cx="4229100" cy="292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878A5-C12C-4D4D-B839-3BB0EA451FBC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6358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𝑃h𝑎𝑠𝑒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𝑠h𝑖𝑓𝑡𝑖𝑛𝑔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determine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𝐫𝐞𝐟𝐫𝐚𝐜𝐭𝐢𝐯𝐞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𝐢𝐧𝐝𝐞𝐱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878A5-C12C-4D4D-B839-3BB0EA451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358151" cy="276999"/>
              </a:xfrm>
              <a:prstGeom prst="rect">
                <a:avLst/>
              </a:prstGeom>
              <a:blipFill>
                <a:blip r:embed="rId3"/>
                <a:stretch>
                  <a:fillRect l="-96" r="-288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08EDA3-31E8-4E20-BA03-32A8677379EE}"/>
                  </a:ext>
                </a:extLst>
              </p:cNvPr>
              <p:cNvSpPr txBox="1"/>
              <p:nvPr/>
            </p:nvSpPr>
            <p:spPr>
              <a:xfrm>
                <a:off x="5638800" y="4001294"/>
                <a:ext cx="2168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𝑀𝑍𝐼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08EDA3-31E8-4E20-BA03-32A86773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001294"/>
                <a:ext cx="2168414" cy="276999"/>
              </a:xfrm>
              <a:prstGeom prst="rect">
                <a:avLst/>
              </a:prstGeom>
              <a:blipFill>
                <a:blip r:embed="rId4"/>
                <a:stretch>
                  <a:fillRect l="-1404" r="-112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8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7698-5BCC-4E79-9161-0B826DA3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- Summary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2EBC8C8-0F2E-4685-B921-3BFAF28F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Q. How to enhance </a:t>
            </a:r>
            <a:r>
              <a:rPr lang="en-US" altLang="ko-KR" dirty="0" err="1"/>
              <a:t>SiGe</a:t>
            </a:r>
            <a:r>
              <a:rPr lang="en-US" altLang="ko-KR" dirty="0"/>
              <a:t> modulator?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lphaUcPeriod"/>
            </a:pPr>
            <a:r>
              <a:rPr lang="en-US" altLang="ko-KR" dirty="0"/>
              <a:t>Improve </a:t>
            </a:r>
            <a:r>
              <a:rPr lang="en-US" altLang="ko-KR" dirty="0" err="1"/>
              <a:t>V_piL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enhance Plasma Dispersion Effect</a:t>
            </a:r>
          </a:p>
          <a:p>
            <a:pPr marL="0" indent="0">
              <a:buNone/>
            </a:pPr>
            <a:r>
              <a:rPr lang="en-US" altLang="ko-KR" dirty="0"/>
              <a:t>	-&gt; enhance Free-Carrier absorption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strain </a:t>
            </a:r>
            <a:r>
              <a:rPr lang="en-US" altLang="ko-KR" dirty="0" err="1"/>
              <a:t>SiGe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Reduce hole conductivity mass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15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372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Strain Engineering of Plasma Dispersion Effect for SiGe Optical Modulators</vt:lpstr>
      <vt:lpstr>Introduction</vt:lpstr>
      <vt:lpstr>Introduction</vt:lpstr>
      <vt:lpstr>Introduction – P.D.E</vt:lpstr>
      <vt:lpstr>Introduction - P.D.E</vt:lpstr>
      <vt:lpstr>Introduction</vt:lpstr>
      <vt:lpstr>Introduction - free-carrier absorption</vt:lpstr>
      <vt:lpstr>Introduction – V_piL</vt:lpstr>
      <vt:lpstr>Introduction - Summary</vt:lpstr>
      <vt:lpstr>Introduction</vt:lpstr>
      <vt:lpstr>EFFECT OF STRAIN ON PLASMA DISPERSION EFFECT AND FREE-CARRIER ABSORPTION OF SiGe</vt:lpstr>
      <vt:lpstr>Effect of strain</vt:lpstr>
      <vt:lpstr>Effect of strain</vt:lpstr>
      <vt:lpstr>Effect of strain</vt:lpstr>
      <vt:lpstr>Effect of strain</vt:lpstr>
      <vt:lpstr>Effect of strain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Strain Engineering of Plasma Dispersion Effect for SiGe Optical Modulators</dc:title>
  <dc:creator>진태원</dc:creator>
  <cp:lastModifiedBy>진태원</cp:lastModifiedBy>
  <cp:revision>8</cp:revision>
  <dcterms:created xsi:type="dcterms:W3CDTF">2020-10-14T07:45:40Z</dcterms:created>
  <dcterms:modified xsi:type="dcterms:W3CDTF">2020-10-14T12:16:01Z</dcterms:modified>
</cp:coreProperties>
</file>