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58" r:id="rId7"/>
    <p:sldId id="281" r:id="rId8"/>
    <p:sldId id="282" r:id="rId9"/>
    <p:sldId id="257" r:id="rId10"/>
    <p:sldId id="267" r:id="rId11"/>
    <p:sldId id="266" r:id="rId12"/>
    <p:sldId id="259" r:id="rId13"/>
    <p:sldId id="269" r:id="rId14"/>
    <p:sldId id="268" r:id="rId15"/>
    <p:sldId id="271" r:id="rId16"/>
    <p:sldId id="270" r:id="rId17"/>
    <p:sldId id="272" r:id="rId18"/>
    <p:sldId id="273" r:id="rId19"/>
    <p:sldId id="274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92CE-F9C2-4224-9FCD-940FB69A2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D9F89-EE91-4A55-8009-F8DBA4E9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D5198-B099-4A07-A21E-AD9E0EB1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DD1E3-F5CD-40C8-A8ED-FE2572AF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A6B85-CCC4-4F29-A2FF-BEBE1682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3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AD7F-958C-4D56-9C55-66105D2F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33AE1-F993-4D19-9819-121D90D5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ACDD4-58DC-4868-97F3-4C250831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3F165-588D-463A-95AA-5BF16B71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35770-13AA-4B74-A876-9CC2AC90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3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9E4E29-869B-4DDC-B08D-DDD238E1C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83826-00E1-4589-927B-48CE59FA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1CAA6-C933-4148-8FB1-13EEC866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4E435-5288-449E-9BC1-45DEFD1F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5C4FE-63E0-442B-8C24-80170992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B9510-4AF1-4E5A-93DA-B03F8312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AE974-D27E-4FAA-864D-1896A56B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4AB4B-CA7C-49DE-9CFB-E17314C8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2F59-E47E-4856-91D1-2185BE9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8572A-454C-463C-AAF7-07E8E78F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085A-7F1F-4680-AD71-47A0AA91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22468-79AB-4F60-96C9-E83BBADA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2B76F-3B03-4505-A511-A7BEED65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0D0CE-29C6-45C3-9194-0A213355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7894E-8881-4E32-8DDC-95669DA1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5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31F0-C60F-4C7D-A7F7-CCD32DDD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00519-6396-41B2-9364-0E5CCAFA4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AEEB1-2DEC-4B6F-B8AA-E9B62B005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9577C-E0F8-4816-AFA9-8D5A3138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CD1D3-9317-4C00-98E2-FA7E1083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CA896-91B7-4694-9311-D5B0F5E6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C1B7-E515-4A23-BBF3-C092F02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904DB-03BE-4969-A81D-961D0E8E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3439D-EDE7-48C1-B477-0B8CF576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9C60D-3509-4C18-A628-CF6E0AB81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F11DC-653D-4B3F-938A-5148F65CB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60B03C-B038-4441-AF02-006E53D5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B7FC5-4980-4501-88C5-8EFAB19C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61376-F2C9-4930-9D99-097CBED8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4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A4CBF-E25F-4DA0-80C4-33B1F59E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A3A3C-333D-4850-9E9A-042B839E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6054DD-7B28-439A-8B6D-5943656D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4A1131-16E3-4F8F-B28C-8B4E8141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A4E9B-0428-4161-9B41-3ECFFB75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E6255-61FC-47ED-BB8B-368BC3A5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5C317E-162C-4EF0-8EEF-9797D024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7567-7299-4E7C-A68A-DCADBFE5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38EE2-73D2-4BCA-A604-050F022A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E6A7E-DE2E-493F-8F29-371C82A5D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D5B52-87AC-4F01-A972-C7BEE063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F9B0-72FA-4D04-AB53-29501336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6D5C4-B6E4-4067-B563-3502E25E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EABE0-D0FB-4EEC-97A5-9B11C240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F939D3-58D2-4C6C-BD24-B0D99A200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2AA517-42B2-45B4-B90B-8F11983B0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76BFA-71CE-4C46-94B5-FF2BC79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70273-C5B7-4583-913E-77F0C8E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1D5DB-A43D-42EF-8EED-66542911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3CB424-3104-480D-8AAC-73B786A7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78130-17F2-4F3A-A37F-28F5977E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4F736-6729-4C35-AD7D-25390B431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C86D-2026-4B03-B7F3-E1601C7B580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039B2-AC4C-4BBA-B839-00450083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DABED-FF06-4EE4-A6F0-236DED38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5E5F-078B-4567-A018-1F6747E96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D68C-1E3F-4157-A421-738781AA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요약 </a:t>
            </a:r>
            <a:r>
              <a:rPr lang="en-US" altLang="ko-KR" dirty="0"/>
              <a:t>– PART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1329C-612D-4010-8BF8-6BCFA60B6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F8ED-E8A9-4183-A1EF-6C6AC07F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Optical waveguide mode solver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C65ED6-5853-4722-AAB9-27D49A99F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17" b="15646"/>
          <a:stretch/>
        </p:blipFill>
        <p:spPr>
          <a:xfrm>
            <a:off x="530293" y="1978720"/>
            <a:ext cx="4786164" cy="354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F8809-A678-478A-8F67-7ED08D67BF3E}"/>
              </a:ext>
            </a:extLst>
          </p:cNvPr>
          <p:cNvSpPr txBox="1"/>
          <p:nvPr/>
        </p:nvSpPr>
        <p:spPr>
          <a:xfrm>
            <a:off x="5848710" y="1999087"/>
            <a:ext cx="581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Waveguide mode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476A3-B781-4F1B-8410-6C694A559B30}"/>
              </a:ext>
            </a:extLst>
          </p:cNvPr>
          <p:cNvSpPr txBox="1"/>
          <p:nvPr/>
        </p:nvSpPr>
        <p:spPr>
          <a:xfrm>
            <a:off x="6485703" y="2905780"/>
            <a:ext cx="4539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Transverse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Do not change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Time-invariant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650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F8ED-E8A9-4183-A1EF-6C6AC07F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Optical waveguide mode solver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C65ED6-5853-4722-AAB9-27D49A99F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17" b="15646"/>
          <a:stretch/>
        </p:blipFill>
        <p:spPr>
          <a:xfrm>
            <a:off x="530293" y="1978720"/>
            <a:ext cx="4786164" cy="354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F8809-A678-478A-8F67-7ED08D67BF3E}"/>
              </a:ext>
            </a:extLst>
          </p:cNvPr>
          <p:cNvSpPr txBox="1"/>
          <p:nvPr/>
        </p:nvSpPr>
        <p:spPr>
          <a:xfrm>
            <a:off x="5848710" y="1999087"/>
            <a:ext cx="5812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What is an eigenmode?</a:t>
            </a:r>
          </a:p>
          <a:p>
            <a:pPr algn="ctr"/>
            <a:endParaRPr lang="en-US" altLang="ko-KR" sz="3600" b="1" dirty="0"/>
          </a:p>
          <a:p>
            <a:pPr algn="ctr"/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476A3-B781-4F1B-8410-6C694A559B30}"/>
              </a:ext>
            </a:extLst>
          </p:cNvPr>
          <p:cNvSpPr txBox="1"/>
          <p:nvPr/>
        </p:nvSpPr>
        <p:spPr>
          <a:xfrm>
            <a:off x="6096000" y="3249646"/>
            <a:ext cx="4539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Boundary condition</a:t>
            </a:r>
            <a:r>
              <a:rPr lang="ko-KR" altLang="en-US" sz="2800" dirty="0"/>
              <a:t>에 따라 결정되는 전자기파의 해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Mode?</a:t>
            </a:r>
          </a:p>
          <a:p>
            <a:r>
              <a:rPr lang="ko-KR" altLang="en-US" sz="2800" dirty="0"/>
              <a:t>파면의 형태</a:t>
            </a:r>
          </a:p>
        </p:txBody>
      </p:sp>
    </p:spTree>
    <p:extLst>
      <p:ext uri="{BB962C8B-B14F-4D97-AF65-F5344CB8AC3E}">
        <p14:creationId xmlns:p14="http://schemas.microsoft.com/office/powerpoint/2010/main" val="319876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3920-64EC-4DBE-A321-63B83E0F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Optical waveguide mode solver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80E3E-9CBF-4CBB-AD10-1BD01CF8B2C0}"/>
              </a:ext>
            </a:extLst>
          </p:cNvPr>
          <p:cNvSpPr txBox="1"/>
          <p:nvPr/>
        </p:nvSpPr>
        <p:spPr>
          <a:xfrm>
            <a:off x="838200" y="1773656"/>
            <a:ext cx="53929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Eigenmode Solvers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22F17-5F8B-4833-A896-5D40ECE3EA52}"/>
              </a:ext>
            </a:extLst>
          </p:cNvPr>
          <p:cNvSpPr txBox="1"/>
          <p:nvPr/>
        </p:nvSpPr>
        <p:spPr>
          <a:xfrm>
            <a:off x="973347" y="28524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Determine time-harmonic solutions to Maxwell`s equations in the frequency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Numerous simulations are required to obtain wavelength sweeps needed to study waveguide dispersion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FEM</a:t>
            </a:r>
            <a:r>
              <a:rPr lang="en-US" altLang="ko-KR" dirty="0"/>
              <a:t>, FD, EIM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34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3920-64EC-4DBE-A321-63B83E0F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Optical waveguide mode solver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80E3E-9CBF-4CBB-AD10-1BD01CF8B2C0}"/>
              </a:ext>
            </a:extLst>
          </p:cNvPr>
          <p:cNvSpPr txBox="1"/>
          <p:nvPr/>
        </p:nvSpPr>
        <p:spPr>
          <a:xfrm>
            <a:off x="838200" y="1773656"/>
            <a:ext cx="8806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 – Finite Element 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22F17-5F8B-4833-A896-5D40ECE3EA52}"/>
              </a:ext>
            </a:extLst>
          </p:cNvPr>
          <p:cNvSpPr txBox="1"/>
          <p:nvPr/>
        </p:nvSpPr>
        <p:spPr>
          <a:xfrm>
            <a:off x="990600" y="493282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Particularly well suited for high-index contrast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Has the benefit that the mesh is compatible with the finite difference time domain(FDTD)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38284-D10A-4FCF-BDDC-35DA4B5EBDC8}"/>
              </a:ext>
            </a:extLst>
          </p:cNvPr>
          <p:cNvSpPr txBox="1"/>
          <p:nvPr/>
        </p:nvSpPr>
        <p:spPr>
          <a:xfrm>
            <a:off x="838200" y="4048154"/>
            <a:ext cx="8806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 – Finite Difference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5C0CD-C817-4C87-9829-613ADFA83E77}"/>
              </a:ext>
            </a:extLst>
          </p:cNvPr>
          <p:cNvSpPr txBox="1"/>
          <p:nvPr/>
        </p:nvSpPr>
        <p:spPr>
          <a:xfrm>
            <a:off x="990600" y="265833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Mesh is unstructured(Flexible meshing is desirable)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Useful for three-dimensional structures</a:t>
            </a:r>
          </a:p>
        </p:txBody>
      </p:sp>
    </p:spTree>
    <p:extLst>
      <p:ext uri="{BB962C8B-B14F-4D97-AF65-F5344CB8AC3E}">
        <p14:creationId xmlns:p14="http://schemas.microsoft.com/office/powerpoint/2010/main" val="178546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Optical waveguide mode solver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90EF6-2E9B-48CA-AB6B-249EEE48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0" y="2345126"/>
            <a:ext cx="8593806" cy="3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178F98-5A66-4B7B-8193-770F855AB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4" r="823" b="14587"/>
          <a:stretch/>
        </p:blipFill>
        <p:spPr>
          <a:xfrm>
            <a:off x="8281357" y="2328872"/>
            <a:ext cx="3536831" cy="30195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simulation steps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D76CC-EE22-4D4B-9B81-112AD9F13D69}"/>
              </a:ext>
            </a:extLst>
          </p:cNvPr>
          <p:cNvSpPr txBox="1"/>
          <p:nvPr/>
        </p:nvSpPr>
        <p:spPr>
          <a:xfrm>
            <a:off x="838200" y="1932317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b="1" dirty="0"/>
              <a:t>Define waveguide structure including the waveguide and the cladding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/>
              <a:t>Specify the materials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/>
              <a:t>Choose a mesh and accuracy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/>
              <a:t>Choose boundary conditions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/>
              <a:t>Specify the wavelength, or range of wavelengths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272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propagation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0490F-C4E2-488C-91B2-B7EBDACB0FCC}"/>
              </a:ext>
            </a:extLst>
          </p:cNvPr>
          <p:cNvSpPr txBox="1"/>
          <p:nvPr/>
        </p:nvSpPr>
        <p:spPr>
          <a:xfrm>
            <a:off x="7333890" y="4642008"/>
            <a:ext cx="212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FDTD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E34A5-AF5B-4556-9C6F-C9ABFB5C3686}"/>
              </a:ext>
            </a:extLst>
          </p:cNvPr>
          <p:cNvSpPr txBox="1"/>
          <p:nvPr/>
        </p:nvSpPr>
        <p:spPr>
          <a:xfrm>
            <a:off x="717430" y="216232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“The design of photonic devices usually requires an understanding of how light will propagate in the structure”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01AB8-7D4C-42E1-ABD5-AE3F2CC8664E}"/>
              </a:ext>
            </a:extLst>
          </p:cNvPr>
          <p:cNvSpPr txBox="1"/>
          <p:nvPr/>
        </p:nvSpPr>
        <p:spPr>
          <a:xfrm>
            <a:off x="717430" y="3793542"/>
            <a:ext cx="501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Non-uniform devices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076A9-97B2-4D55-A6E6-E8A2170D5C31}"/>
              </a:ext>
            </a:extLst>
          </p:cNvPr>
          <p:cNvSpPr txBox="1"/>
          <p:nvPr/>
        </p:nvSpPr>
        <p:spPr>
          <a:xfrm>
            <a:off x="2153728" y="4272677"/>
            <a:ext cx="3578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Reflections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Scattering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D68A7F9-0623-4CB5-9CED-27590507595A}"/>
              </a:ext>
            </a:extLst>
          </p:cNvPr>
          <p:cNvSpPr/>
          <p:nvPr/>
        </p:nvSpPr>
        <p:spPr>
          <a:xfrm>
            <a:off x="5141343" y="4449846"/>
            <a:ext cx="1673525" cy="137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1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propagation- 3D FDTD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0490F-C4E2-488C-91B2-B7EBDACB0FCC}"/>
              </a:ext>
            </a:extLst>
          </p:cNvPr>
          <p:cNvSpPr txBox="1"/>
          <p:nvPr/>
        </p:nvSpPr>
        <p:spPr>
          <a:xfrm>
            <a:off x="838200" y="1690688"/>
            <a:ext cx="212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FDTD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076A9-97B2-4D55-A6E6-E8A2170D5C31}"/>
              </a:ext>
            </a:extLst>
          </p:cNvPr>
          <p:cNvSpPr txBox="1"/>
          <p:nvPr/>
        </p:nvSpPr>
        <p:spPr>
          <a:xfrm>
            <a:off x="838200" y="2966710"/>
            <a:ext cx="10515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Numerical method for solving the 3D Maxwell equations (exact)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Useful for analyzing the interaction of light with complicated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Simulates the propagation of a pulse of light which contains a broad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 single simulation provides the response of the optical system for a wide range of wavelengths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Can model materials that are dispersive and nonlinear (of course LTI too)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2BB0A-9FEC-4605-A70E-8A2D24760E0E}"/>
              </a:ext>
            </a:extLst>
          </p:cNvPr>
          <p:cNvSpPr txBox="1"/>
          <p:nvPr/>
        </p:nvSpPr>
        <p:spPr>
          <a:xfrm>
            <a:off x="6096000" y="1466491"/>
            <a:ext cx="513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Computationally intensive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2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propagation- 3D FDTD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61F1FB-583F-48B6-91F1-9605542854DB}"/>
              </a:ext>
            </a:extLst>
          </p:cNvPr>
          <p:cNvGrpSpPr/>
          <p:nvPr/>
        </p:nvGrpSpPr>
        <p:grpSpPr>
          <a:xfrm>
            <a:off x="1338532" y="2497345"/>
            <a:ext cx="9033298" cy="2794959"/>
            <a:chOff x="838200" y="1738221"/>
            <a:chExt cx="9033298" cy="27949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55A1B1E-1094-4079-B168-C618383BF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264" r="17821" b="71321"/>
            <a:stretch/>
          </p:blipFill>
          <p:spPr>
            <a:xfrm>
              <a:off x="3214778" y="1738221"/>
              <a:ext cx="1903562" cy="181154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7C5F43-DCB0-42E8-87C4-979627231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1" t="2263" r="50000" b="73082"/>
            <a:stretch/>
          </p:blipFill>
          <p:spPr>
            <a:xfrm>
              <a:off x="838200" y="1738221"/>
              <a:ext cx="1903562" cy="169077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E35076-490D-4549-A0D6-F90C86C77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04" t="33459" r="49416" b="25786"/>
            <a:stretch/>
          </p:blipFill>
          <p:spPr>
            <a:xfrm>
              <a:off x="5591356" y="1738221"/>
              <a:ext cx="1903563" cy="27949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444AE8-DFF0-43BD-9525-334ED9CC3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3962" r="17821" b="25283"/>
            <a:stretch/>
          </p:blipFill>
          <p:spPr>
            <a:xfrm>
              <a:off x="7967935" y="1738221"/>
              <a:ext cx="1903563" cy="2794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91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propagation- 2D, 2.5D FDTD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ACF14-114E-49E6-8314-51FCDA104666}"/>
              </a:ext>
            </a:extLst>
          </p:cNvPr>
          <p:cNvSpPr txBox="1"/>
          <p:nvPr/>
        </p:nvSpPr>
        <p:spPr>
          <a:xfrm>
            <a:off x="838200" y="1773656"/>
            <a:ext cx="8806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FDTD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6E91-600C-4595-9D19-D151E425A3EE}"/>
              </a:ext>
            </a:extLst>
          </p:cNvPr>
          <p:cNvSpPr txBox="1"/>
          <p:nvPr/>
        </p:nvSpPr>
        <p:spPr>
          <a:xfrm>
            <a:off x="990600" y="493282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Faster than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Invariant </a:t>
            </a:r>
            <a:r>
              <a:rPr lang="ko-KR" altLang="en-US" dirty="0"/>
              <a:t>한 </a:t>
            </a:r>
            <a:r>
              <a:rPr lang="en-US" altLang="ko-KR" dirty="0"/>
              <a:t>part -&gt; 2D, </a:t>
            </a:r>
            <a:r>
              <a:rPr lang="ko-KR" altLang="en-US" dirty="0" err="1"/>
              <a:t>아닌거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3BC6-74A3-443A-92E5-9C30F0C76A81}"/>
              </a:ext>
            </a:extLst>
          </p:cNvPr>
          <p:cNvSpPr txBox="1"/>
          <p:nvPr/>
        </p:nvSpPr>
        <p:spPr>
          <a:xfrm>
            <a:off x="838200" y="4048154"/>
            <a:ext cx="8806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2.5D FDTD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1711E-4283-49A3-B542-7632CF9BB172}"/>
              </a:ext>
            </a:extLst>
          </p:cNvPr>
          <p:cNvSpPr txBox="1"/>
          <p:nvPr/>
        </p:nvSpPr>
        <p:spPr>
          <a:xfrm>
            <a:off x="990600" y="265833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Dramatically improving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structure is invariant in one dimension</a:t>
            </a:r>
          </a:p>
        </p:txBody>
      </p:sp>
    </p:spTree>
    <p:extLst>
      <p:ext uri="{BB962C8B-B14F-4D97-AF65-F5344CB8AC3E}">
        <p14:creationId xmlns:p14="http://schemas.microsoft.com/office/powerpoint/2010/main" val="20586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E99A-5A2A-4B00-A66A-5D8FF6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EF1F5-FFBF-48E2-B5E5-55F4694C733A}"/>
              </a:ext>
            </a:extLst>
          </p:cNvPr>
          <p:cNvSpPr txBox="1"/>
          <p:nvPr/>
        </p:nvSpPr>
        <p:spPr>
          <a:xfrm>
            <a:off x="336884" y="2319499"/>
            <a:ext cx="115182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0" i="0" dirty="0">
                <a:solidFill>
                  <a:srgbClr val="FF0000"/>
                </a:solidFill>
                <a:effectLst/>
              </a:rPr>
              <a:t>“We are on the cusp of revolutionary changes in communication and microsystems technology”</a:t>
            </a:r>
          </a:p>
          <a:p>
            <a:pPr algn="ctr"/>
            <a:endParaRPr lang="en-US" altLang="ko-KR" sz="28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through the marriage of photonics and electronics on a single platform.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14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propagation- Other Method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3D385-715B-4DCE-A1E0-D770A81B2F43}"/>
              </a:ext>
            </a:extLst>
          </p:cNvPr>
          <p:cNvSpPr txBox="1"/>
          <p:nvPr/>
        </p:nvSpPr>
        <p:spPr>
          <a:xfrm>
            <a:off x="838200" y="1773656"/>
            <a:ext cx="8806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BPM – Beam Propagation Method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1E7B8-F191-45F0-89A1-991376E8AACD}"/>
              </a:ext>
            </a:extLst>
          </p:cNvPr>
          <p:cNvSpPr txBox="1"/>
          <p:nvPr/>
        </p:nvSpPr>
        <p:spPr>
          <a:xfrm>
            <a:off x="838200" y="4312448"/>
            <a:ext cx="1066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 – Eigenmode Expansion 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9D1EE-3AB4-43DC-8657-F5433F678E47}"/>
              </a:ext>
            </a:extLst>
          </p:cNvPr>
          <p:cNvSpPr txBox="1"/>
          <p:nvPr/>
        </p:nvSpPr>
        <p:spPr>
          <a:xfrm>
            <a:off x="990600" y="2658331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 approximate solution, ‘exact’ solution of Maxwell`s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structures with small index of refraction contrasts, typically as a scalar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Useful for designing Mach-Zehnder interferometers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7B239-A66B-4146-8989-D4509BC0F0B9}"/>
              </a:ext>
            </a:extLst>
          </p:cNvPr>
          <p:cNvSpPr txBox="1"/>
          <p:nvPr/>
        </p:nvSpPr>
        <p:spPr>
          <a:xfrm>
            <a:off x="990600" y="519712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Considered the propagation of light by decomposing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Accurate for an infinite numbers of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propagation- Other Method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3D385-715B-4DCE-A1E0-D770A81B2F43}"/>
              </a:ext>
            </a:extLst>
          </p:cNvPr>
          <p:cNvSpPr txBox="1"/>
          <p:nvPr/>
        </p:nvSpPr>
        <p:spPr>
          <a:xfrm>
            <a:off x="838200" y="1773656"/>
            <a:ext cx="8806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CMT – Coupled Mode Theory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1E7B8-F191-45F0-89A1-991376E8AACD}"/>
              </a:ext>
            </a:extLst>
          </p:cNvPr>
          <p:cNvSpPr txBox="1"/>
          <p:nvPr/>
        </p:nvSpPr>
        <p:spPr>
          <a:xfrm>
            <a:off x="838200" y="4135659"/>
            <a:ext cx="8806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TMM – Transfer Matrix 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6DBAF-8A59-4A8F-91E0-10CE13D9D566}"/>
              </a:ext>
            </a:extLst>
          </p:cNvPr>
          <p:cNvSpPr txBox="1"/>
          <p:nvPr/>
        </p:nvSpPr>
        <p:spPr>
          <a:xfrm>
            <a:off x="990600" y="2658331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Widely used for solving optical structures such as couplers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Based on perturbation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9C43D-E848-4E14-AE4A-2D3B769D7D50}"/>
              </a:ext>
            </a:extLst>
          </p:cNvPr>
          <p:cNvSpPr txBox="1"/>
          <p:nvPr/>
        </p:nvSpPr>
        <p:spPr>
          <a:xfrm>
            <a:off x="990600" y="493046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Very simple and fast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refraction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Provides an exact answer for one-dimensional structures such as TF reflectors </a:t>
            </a:r>
          </a:p>
        </p:txBody>
      </p:sp>
    </p:spTree>
    <p:extLst>
      <p:ext uri="{BB962C8B-B14F-4D97-AF65-F5344CB8AC3E}">
        <p14:creationId xmlns:p14="http://schemas.microsoft.com/office/powerpoint/2010/main" val="345221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1FD9-947A-41E5-80D3-59D20F5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80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E99A-5A2A-4B00-A66A-5D8FF6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D7328-3150-480B-89FD-35CD3B183A32}"/>
              </a:ext>
            </a:extLst>
          </p:cNvPr>
          <p:cNvSpPr txBox="1"/>
          <p:nvPr/>
        </p:nvSpPr>
        <p:spPr>
          <a:xfrm>
            <a:off x="6288506" y="1932812"/>
            <a:ext cx="522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Electronic-photonic</a:t>
            </a:r>
          </a:p>
          <a:p>
            <a:pPr algn="ctr"/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circuits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CA4EC-B89E-4423-9602-3B2223841007}"/>
              </a:ext>
            </a:extLst>
          </p:cNvPr>
          <p:cNvSpPr txBox="1"/>
          <p:nvPr/>
        </p:nvSpPr>
        <p:spPr>
          <a:xfrm>
            <a:off x="6778241" y="3501486"/>
            <a:ext cx="4731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Will play a ubiquitous role globally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High-speed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12564-28F7-47DF-B753-3F8371407EA4}"/>
              </a:ext>
            </a:extLst>
          </p:cNvPr>
          <p:cNvSpPr txBox="1"/>
          <p:nvPr/>
        </p:nvSpPr>
        <p:spPr>
          <a:xfrm>
            <a:off x="7002379" y="4824925"/>
            <a:ext cx="42832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Ex)	High-performance computing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medical applications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data centers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F60361-4DF0-4592-A09D-5F1C073F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3586"/>
            <a:ext cx="4710064" cy="32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E99A-5A2A-4B00-A66A-5D8FF6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2ADFE-27C2-418F-B32A-899C77DBF181}"/>
              </a:ext>
            </a:extLst>
          </p:cNvPr>
          <p:cNvSpPr txBox="1"/>
          <p:nvPr/>
        </p:nvSpPr>
        <p:spPr>
          <a:xfrm>
            <a:off x="1375274" y="1991627"/>
            <a:ext cx="3978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Electronic-photonics circuits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DDBE7A-ACFF-412E-980C-A41E7623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342"/>
            <a:ext cx="6728992" cy="2134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DED54-E3B5-413B-8EE2-A9F2FA110F8F}"/>
              </a:ext>
            </a:extLst>
          </p:cNvPr>
          <p:cNvSpPr txBox="1"/>
          <p:nvPr/>
        </p:nvSpPr>
        <p:spPr>
          <a:xfrm>
            <a:off x="6728992" y="3344674"/>
            <a:ext cx="518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Every attempts to directly integrate photonic functionally into CMOS or bipolar silicon has yielded poorly-performing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3CC36-09C9-4383-B1B9-F8F5394073BA}"/>
              </a:ext>
            </a:extLst>
          </p:cNvPr>
          <p:cNvSpPr txBox="1"/>
          <p:nvPr/>
        </p:nvSpPr>
        <p:spPr>
          <a:xfrm>
            <a:off x="6513095" y="2606010"/>
            <a:ext cx="56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Can we reused electronic industry`s capabilities?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BF715-B4CB-411B-BFDD-794E80313C39}"/>
              </a:ext>
            </a:extLst>
          </p:cNvPr>
          <p:cNvSpPr txBox="1"/>
          <p:nvPr/>
        </p:nvSpPr>
        <p:spPr>
          <a:xfrm>
            <a:off x="1034716" y="5632293"/>
            <a:ext cx="10956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Using the tools for truly advanced microelectronics to try to build photonics is a mistake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2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E99A-5A2A-4B00-A66A-5D8FF6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2ADFE-27C2-418F-B32A-899C77DBF181}"/>
              </a:ext>
            </a:extLst>
          </p:cNvPr>
          <p:cNvSpPr txBox="1"/>
          <p:nvPr/>
        </p:nvSpPr>
        <p:spPr>
          <a:xfrm>
            <a:off x="1463841" y="2521917"/>
            <a:ext cx="397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Silicon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8853D-B315-45EA-A5F7-3DA41C733A87}"/>
              </a:ext>
            </a:extLst>
          </p:cNvPr>
          <p:cNvSpPr txBox="1"/>
          <p:nvPr/>
        </p:nvSpPr>
        <p:spPr>
          <a:xfrm>
            <a:off x="810126" y="3689752"/>
            <a:ext cx="5285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Fantastic material system for building photonic devices as well as electronic ones!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Re-use is possible!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C012531-0168-4DBA-98C5-44DBBDAB1358}"/>
              </a:ext>
            </a:extLst>
          </p:cNvPr>
          <p:cNvSpPr/>
          <p:nvPr/>
        </p:nvSpPr>
        <p:spPr>
          <a:xfrm>
            <a:off x="6208295" y="3429000"/>
            <a:ext cx="1540042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E6E0E-3BCE-4578-88AE-FB05ED0C9C42}"/>
              </a:ext>
            </a:extLst>
          </p:cNvPr>
          <p:cNvSpPr txBox="1"/>
          <p:nvPr/>
        </p:nvSpPr>
        <p:spPr>
          <a:xfrm>
            <a:off x="7535779" y="3491616"/>
            <a:ext cx="3978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Silicon</a:t>
            </a:r>
          </a:p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Photonics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69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944802-7B64-42B1-9C63-8D0EBC62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3396"/>
            <a:ext cx="4629796" cy="25149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2CE99A-5A2A-4B00-A66A-5D8FF6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challenges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BB69A-775C-4A1D-8A4D-CC63CFD2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Waveguides and passive components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0FBEE-46A0-40D4-B6D6-861D14551B5C}"/>
              </a:ext>
            </a:extLst>
          </p:cNvPr>
          <p:cNvSpPr txBox="1"/>
          <p:nvPr/>
        </p:nvSpPr>
        <p:spPr>
          <a:xfrm>
            <a:off x="6485703" y="2905780"/>
            <a:ext cx="4539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SOI wafers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Reduce the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Cost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771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E99A-5A2A-4B00-A66A-5D8FF6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challenges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BB69A-775C-4A1D-8A4D-CC63CFD2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Modulators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5D251-AFDD-4623-9CEB-517FAB79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842"/>
            <a:ext cx="4439270" cy="3820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4C750-4BB3-4423-BD8E-BCC3BA42DBD5}"/>
              </a:ext>
            </a:extLst>
          </p:cNvPr>
          <p:cNvSpPr txBox="1"/>
          <p:nvPr/>
        </p:nvSpPr>
        <p:spPr>
          <a:xfrm>
            <a:off x="6485703" y="2905780"/>
            <a:ext cx="4539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Plasma Dispersion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MZI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Significantly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High thermal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D7C1-5D88-4CF1-8562-79E570B0C4BB}"/>
              </a:ext>
            </a:extLst>
          </p:cNvPr>
          <p:cNvSpPr txBox="1"/>
          <p:nvPr/>
        </p:nvSpPr>
        <p:spPr>
          <a:xfrm>
            <a:off x="6745059" y="3429000"/>
            <a:ext cx="4773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Carrier-depletion mode device,</a:t>
            </a:r>
          </a:p>
          <a:p>
            <a:r>
              <a:rPr lang="en-US" altLang="ko-KR" sz="1800" dirty="0"/>
              <a:t>Based on a Reverse-biased </a:t>
            </a:r>
            <a:r>
              <a:rPr lang="en-US" altLang="ko-KR" sz="1800" dirty="0" err="1"/>
              <a:t>pn</a:t>
            </a:r>
            <a:r>
              <a:rPr lang="en-US" altLang="ko-KR" sz="1800" dirty="0"/>
              <a:t> junction</a:t>
            </a:r>
          </a:p>
        </p:txBody>
      </p:sp>
    </p:spTree>
    <p:extLst>
      <p:ext uri="{BB962C8B-B14F-4D97-AF65-F5344CB8AC3E}">
        <p14:creationId xmlns:p14="http://schemas.microsoft.com/office/powerpoint/2010/main" val="224271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AC17C3-38F0-4FC2-88B5-C9AFECCB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0" y="2616472"/>
            <a:ext cx="5739300" cy="25222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2CE99A-5A2A-4B00-A66A-5D8FF6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challenges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BB69A-775C-4A1D-8A4D-CC63CFD2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Photodetectors, Light sources ..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E45629-9588-4DA9-A3BA-6FE098C3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32" y="2440667"/>
            <a:ext cx="484890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F8ED-E8A9-4183-A1EF-6C6AC07F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Modelling and design approaches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A83530-75C1-49B6-BFDD-96579E73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6"/>
            <a:ext cx="5257800" cy="3549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00241-6445-49EB-BB6D-274F95DA7D79}"/>
              </a:ext>
            </a:extLst>
          </p:cNvPr>
          <p:cNvSpPr txBox="1"/>
          <p:nvPr/>
        </p:nvSpPr>
        <p:spPr>
          <a:xfrm>
            <a:off x="6365608" y="3249646"/>
            <a:ext cx="4539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Passive Optical</a:t>
            </a:r>
          </a:p>
          <a:p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Active Optical</a:t>
            </a:r>
          </a:p>
          <a:p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Electrical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7C9FB-FB68-4A2F-81EF-25490CF910B7}"/>
              </a:ext>
            </a:extLst>
          </p:cNvPr>
          <p:cNvSpPr txBox="1"/>
          <p:nvPr/>
        </p:nvSpPr>
        <p:spPr>
          <a:xfrm>
            <a:off x="6365608" y="1978720"/>
            <a:ext cx="453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Component Models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366E8-BA56-4A6E-903A-E159006A119B}"/>
              </a:ext>
            </a:extLst>
          </p:cNvPr>
          <p:cNvSpPr txBox="1"/>
          <p:nvPr/>
        </p:nvSpPr>
        <p:spPr>
          <a:xfrm>
            <a:off x="725905" y="1209061"/>
            <a:ext cx="299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About silicon photonics!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8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575</Words>
  <Application>Microsoft Office PowerPoint</Application>
  <PresentationFormat>와이드스크린</PresentationFormat>
  <Paragraphs>154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논문 요약 – PART 1</vt:lpstr>
      <vt:lpstr>Introduction</vt:lpstr>
      <vt:lpstr>Introduction</vt:lpstr>
      <vt:lpstr>Introduction</vt:lpstr>
      <vt:lpstr>Introduction</vt:lpstr>
      <vt:lpstr>Technical challenges</vt:lpstr>
      <vt:lpstr>Technical challenges</vt:lpstr>
      <vt:lpstr>Technical challenges</vt:lpstr>
      <vt:lpstr>Modelling and design approaches</vt:lpstr>
      <vt:lpstr>Optical waveguide mode solver</vt:lpstr>
      <vt:lpstr>Optical waveguide mode solver</vt:lpstr>
      <vt:lpstr>Optical waveguide mode solver</vt:lpstr>
      <vt:lpstr>Optical waveguide mode solver</vt:lpstr>
      <vt:lpstr>Optical waveguide mode solver</vt:lpstr>
      <vt:lpstr>The simulation steps</vt:lpstr>
      <vt:lpstr>Wave propagation</vt:lpstr>
      <vt:lpstr>Wave propagation- 3D FDTD</vt:lpstr>
      <vt:lpstr>Wave propagation- 3D FDTD</vt:lpstr>
      <vt:lpstr>Wave propagation- 2D, 2.5D FDTD</vt:lpstr>
      <vt:lpstr>Wave propagation- Other Method</vt:lpstr>
      <vt:lpstr>Wave propagation- Other Method</vt:lpstr>
      <vt:lpstr>Modellings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요약 – PART 1</dc:title>
  <dc:creator>진태원</dc:creator>
  <cp:lastModifiedBy>진태원</cp:lastModifiedBy>
  <cp:revision>15</cp:revision>
  <dcterms:created xsi:type="dcterms:W3CDTF">2020-09-16T13:07:27Z</dcterms:created>
  <dcterms:modified xsi:type="dcterms:W3CDTF">2020-09-17T00:17:25Z</dcterms:modified>
</cp:coreProperties>
</file>