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0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9049F-D0B1-425C-AEC3-8C6F5CD50BD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A333F-3783-4D7C-A649-04A3C7DD3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1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Malgun Gothic" panose="020B0503020000020004" pitchFamily="50" charset="-127"/>
              </a:rPr>
              <a:t>전자가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채워져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 err="1">
                <a:effectLst/>
                <a:ea typeface="Malgun Gothic" panose="020B0503020000020004" pitchFamily="50" charset="-127"/>
              </a:rPr>
              <a:t>있음에대한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확률을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계산하는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확률함수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333F-3783-4D7C-A649-04A3C7DD3E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41BA-CCAF-498C-9147-70D5E9896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C569E-5F0B-427A-89A1-CF2E92D5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11C68-B0CE-43D3-A854-EAA30ED7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AF750-867C-46CF-BB8B-5477946A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1BA67-8A4D-4B26-A8B7-C2AB8975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D0359-5679-4412-B024-3BDEDE19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CEA90-558F-4008-AC1B-1CEFD3C97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79EB8-3548-4E77-AD6C-7077468B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25326-E5E4-4EDA-A5A8-A731F9C9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66926-6148-44DA-8CAC-8977DE3D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2B880-4B9F-4620-BBF1-889FB7725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AAC88-4794-49BB-8C26-D20C0F45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B8B79-AFAE-40E3-AE19-9C785AA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F80FE-62AD-4DB2-96F5-A97CB4C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A518C-475E-475F-95D5-F4C84649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5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EA7A6-384B-4EC6-930F-307A9DAD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D44F7-9095-4A2E-8A42-9C88ECD9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620A-850D-451E-91CF-8A80191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5A7D6-0482-4C1C-BF18-0BA640D9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31DFB-BA25-4070-BBDD-9C1B9060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52127-6F48-49EC-8151-A490FD71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B96FF-D6F3-449C-A589-547E3AD6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67FBD-AC2F-447B-9ABC-A109036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EC01A-2D66-4469-8EC2-1F861D7D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AFD5B-9DC3-43C8-B593-D475FFED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18B58-1CCA-467A-8F8C-886C167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D2D1D-F5A4-449F-9DE0-B908AE551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31C50-C9E9-4F3B-9B73-5F9A251C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E8E96-712B-47E0-8FAF-B40B187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996D2-C411-4EBF-A2BE-59AB3BC8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16737-8677-4422-8F09-8229EEEC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4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FD8D6-7D2B-499D-AEF7-4BA1004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FF955-B941-4EAB-97E3-6C646A95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734EB-FDF7-4E8D-A7AD-CFF5BCD7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E037B2-20DA-4BA7-9AA3-39B44B9E4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1EA337-F4A4-4C04-8C04-87184605D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9BD88-AEBF-4FC6-A406-9BD81F7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042193-46CF-41AA-9790-582B1E13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3E2D69-5B03-4740-912D-478170EA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5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215C-A6A7-4D95-9B2C-A1FEFE79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CDF8ED-C48B-4CDC-97A8-B165BBC3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24084-1E8D-481D-BAB1-43093074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BE5EFD-3A61-42D3-9786-A220759B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7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A8BEB-A283-41C9-AB9D-A1E8DCDF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5629F3-B398-4423-BA7E-BC882B04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074F4-A0C1-4587-B15E-492473DF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9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87A81-AF27-4CCC-9568-E487C8BC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F615E-8731-4BC4-A21E-17816261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9CAEB-1B7C-4E34-A611-D33B2621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4E1D3-7115-4FB6-9BF8-D1D10319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CCD05-13DC-4294-B371-E7810126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A1D33-1259-440A-BAE5-D356E0AD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5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21300-31A4-4D04-B311-5F220A2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16E8B-C417-482A-8B8C-7020B49E7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0F24B-2857-4850-BE00-08C67B6C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F3898-5878-478A-9B91-CE3E92AF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DAD4B-27E4-4EC9-A2E7-823F6F0F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91205-B966-4D69-AE6E-A82621EA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0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FEBAC-619A-4B22-BCA9-65D623A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1BCCD-E588-40B0-84E4-1E530C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C5852-3609-47E5-A10F-371E653A5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ED5A-2026-4D55-ADA8-9456A8A9431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C989-5AFC-443E-B317-45756886D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960FD-5EBA-48C6-B7A6-396ECC651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A359-4498-4E83-A119-EA6361F7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1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F82B-CE1A-4A74-ABD0-516659EC3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617" y="1344432"/>
            <a:ext cx="9144000" cy="2387600"/>
          </a:xfrm>
        </p:spPr>
        <p:txBody>
          <a:bodyPr/>
          <a:lstStyle/>
          <a:p>
            <a:r>
              <a:rPr lang="en-US" altLang="ko-KR" dirty="0" err="1"/>
              <a:t>pn</a:t>
            </a:r>
            <a:r>
              <a:rPr lang="en-US" altLang="ko-KR" dirty="0"/>
              <a:t> Junction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19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0CE4AD9-968D-4A89-9B8E-AF5AD43B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8" y="1830388"/>
            <a:ext cx="5563640" cy="39482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applied bias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628AE43-4123-4883-BC98-D99A5683104F}"/>
              </a:ext>
            </a:extLst>
          </p:cNvPr>
          <p:cNvGrpSpPr/>
          <p:nvPr/>
        </p:nvGrpSpPr>
        <p:grpSpPr>
          <a:xfrm>
            <a:off x="6096000" y="2100180"/>
            <a:ext cx="5213925" cy="4027246"/>
            <a:chOff x="5973612" y="2142417"/>
            <a:chExt cx="5213925" cy="40272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AD3923-8D5D-4512-BD61-D3316775D366}"/>
                </a:ext>
              </a:extLst>
            </p:cNvPr>
            <p:cNvSpPr txBox="1"/>
            <p:nvPr/>
          </p:nvSpPr>
          <p:spPr>
            <a:xfrm>
              <a:off x="5973612" y="2142417"/>
              <a:ext cx="5091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Bulit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-in Potential Barrier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27D5F5-FBA9-4018-9BBE-D001A12211B2}"/>
                </a:ext>
              </a:extLst>
            </p:cNvPr>
            <p:cNvSpPr txBox="1"/>
            <p:nvPr/>
          </p:nvSpPr>
          <p:spPr>
            <a:xfrm>
              <a:off x="6096000" y="3122675"/>
              <a:ext cx="509153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600" dirty="0"/>
                <a:t>N</a:t>
              </a:r>
              <a:r>
                <a:rPr lang="ko-KR" altLang="en-US" sz="1600" dirty="0"/>
                <a:t>영역</a:t>
              </a:r>
              <a:r>
                <a:rPr lang="en-US" altLang="ko-KR" sz="1600" dirty="0"/>
                <a:t>, </a:t>
              </a:r>
              <a:r>
                <a:rPr lang="ko-KR" altLang="en-US" sz="1600" dirty="0" err="1"/>
                <a:t>컨덕션</a:t>
              </a:r>
              <a:r>
                <a:rPr lang="ko-KR" altLang="en-US" sz="1600" dirty="0"/>
                <a:t> 밴드의 전자는 </a:t>
              </a:r>
              <a:r>
                <a:rPr lang="en-US" altLang="ko-KR" sz="1600" dirty="0"/>
                <a:t>P</a:t>
              </a:r>
              <a:r>
                <a:rPr lang="ko-KR" altLang="en-US" sz="1600" dirty="0"/>
                <a:t>영역으로 </a:t>
              </a:r>
              <a:r>
                <a:rPr lang="ko-KR" altLang="en-US" sz="1600" dirty="0" err="1"/>
                <a:t>가려한다</a:t>
              </a: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/>
                <a:t>이 사이에는 </a:t>
              </a:r>
              <a:r>
                <a:rPr lang="en-US" altLang="ko-KR" sz="1600" dirty="0" err="1"/>
                <a:t>V_bi</a:t>
              </a:r>
              <a:r>
                <a:rPr lang="ko-KR" altLang="en-US" sz="1600" dirty="0"/>
                <a:t>라고 부르는 </a:t>
              </a:r>
              <a:r>
                <a:rPr lang="en-US" altLang="ko-KR" sz="1600" dirty="0"/>
                <a:t>Potential Barrier</a:t>
              </a:r>
              <a:r>
                <a:rPr lang="ko-KR" altLang="en-US" sz="1600" dirty="0"/>
                <a:t>가 존재하며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이를 </a:t>
              </a:r>
              <a:r>
                <a:rPr lang="en-US" altLang="ko-KR" sz="1600" dirty="0"/>
                <a:t>Built-in Potential Barrier</a:t>
              </a:r>
              <a:r>
                <a:rPr lang="ko-KR" altLang="en-US" sz="1600" dirty="0"/>
                <a:t>라고 한다</a:t>
              </a:r>
              <a:r>
                <a:rPr lang="en-US" altLang="ko-KR" sz="1600" dirty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dirty="0"/>
                <a:t>Built-in Potential Barrier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majority carriers </a:t>
              </a:r>
              <a:r>
                <a:rPr lang="ko-KR" altLang="en-US" sz="1600" dirty="0"/>
                <a:t>과 </a:t>
              </a:r>
              <a:r>
                <a:rPr lang="en-US" altLang="ko-KR" sz="1600" dirty="0"/>
                <a:t>minority carriers</a:t>
              </a:r>
              <a:r>
                <a:rPr lang="ko-KR" altLang="en-US" sz="1600" dirty="0"/>
                <a:t>의 평형에 의해 유지된다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956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applied 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65A90C-EBB2-43EC-98F1-E47367F0530C}"/>
                  </a:ext>
                </a:extLst>
              </p:cNvPr>
              <p:cNvSpPr txBox="1"/>
              <p:nvPr/>
            </p:nvSpPr>
            <p:spPr>
              <a:xfrm>
                <a:off x="1083792" y="5414540"/>
                <a:ext cx="4637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Fermi level of intrinsic semiconductor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65A90C-EBB2-43EC-98F1-E47367F0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92" y="5414540"/>
                <a:ext cx="463750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360C499-C8F8-4240-8F83-EFCFC5464B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1"/>
          <a:stretch/>
        </p:blipFill>
        <p:spPr>
          <a:xfrm>
            <a:off x="1614063" y="2443630"/>
            <a:ext cx="3148437" cy="221796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10FB3F-B2C6-432A-B19A-C5E76E2D86FF}"/>
              </a:ext>
            </a:extLst>
          </p:cNvPr>
          <p:cNvGrpSpPr/>
          <p:nvPr/>
        </p:nvGrpSpPr>
        <p:grpSpPr>
          <a:xfrm>
            <a:off x="5346700" y="1897864"/>
            <a:ext cx="6210300" cy="3309500"/>
            <a:chOff x="5346700" y="2271680"/>
            <a:chExt cx="6210300" cy="33095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AD3923-8D5D-4512-BD61-D3316775D366}"/>
                </a:ext>
              </a:extLst>
            </p:cNvPr>
            <p:cNvSpPr txBox="1"/>
            <p:nvPr/>
          </p:nvSpPr>
          <p:spPr>
            <a:xfrm>
              <a:off x="6096000" y="2271680"/>
              <a:ext cx="5091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Built-in Potential Barrier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1E1A7-AD0B-41D7-895F-0F943E444D6B}"/>
                    </a:ext>
                  </a:extLst>
                </p:cNvPr>
                <p:cNvSpPr txBox="1"/>
                <p:nvPr/>
              </p:nvSpPr>
              <p:spPr>
                <a:xfrm>
                  <a:off x="7651464" y="2989761"/>
                  <a:ext cx="1980607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𝐹𝑝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1E1A7-AD0B-41D7-895F-0F943E44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464" y="2989761"/>
                  <a:ext cx="1980607" cy="298415"/>
                </a:xfrm>
                <a:prstGeom prst="rect">
                  <a:avLst/>
                </a:prstGeom>
                <a:blipFill>
                  <a:blip r:embed="rId4"/>
                  <a:stretch>
                    <a:fillRect l="-1538" r="-3385" b="-265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2B5D5-A575-440B-B57B-4D399069D541}"/>
                    </a:ext>
                  </a:extLst>
                </p:cNvPr>
                <p:cNvSpPr txBox="1"/>
                <p:nvPr/>
              </p:nvSpPr>
              <p:spPr>
                <a:xfrm>
                  <a:off x="6870700" y="3569824"/>
                  <a:ext cx="4442498" cy="6163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F2B5D5-A575-440B-B57B-4D399069D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700" y="3569824"/>
                  <a:ext cx="4442498" cy="616387"/>
                </a:xfrm>
                <a:prstGeom prst="rect">
                  <a:avLst/>
                </a:prstGeom>
                <a:blipFill>
                  <a:blip r:embed="rId5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327681-5A68-43AB-B9EC-FEA7A15E5A9B}"/>
                    </a:ext>
                  </a:extLst>
                </p:cNvPr>
                <p:cNvSpPr txBox="1"/>
                <p:nvPr/>
              </p:nvSpPr>
              <p:spPr>
                <a:xfrm>
                  <a:off x="5461000" y="4299676"/>
                  <a:ext cx="6096000" cy="6651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327681-5A68-43AB-B9EC-FEA7A15E5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000" y="4299676"/>
                  <a:ext cx="6096000" cy="6651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1EC0E30-6608-4BF1-AF52-F56A78AA0A67}"/>
                    </a:ext>
                  </a:extLst>
                </p:cNvPr>
                <p:cNvSpPr txBox="1"/>
                <p:nvPr/>
              </p:nvSpPr>
              <p:spPr>
                <a:xfrm>
                  <a:off x="5346700" y="4916062"/>
                  <a:ext cx="6096000" cy="6651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𝐹𝑝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1EC0E30-6608-4BF1-AF52-F56A78AA0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700" y="4916062"/>
                  <a:ext cx="6096000" cy="6651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00886C-DB26-4549-8760-B79A47B59D58}"/>
                  </a:ext>
                </a:extLst>
              </p:cNvPr>
              <p:cNvSpPr txBox="1"/>
              <p:nvPr/>
            </p:nvSpPr>
            <p:spPr>
              <a:xfrm>
                <a:off x="6921585" y="5689924"/>
                <a:ext cx="3653180" cy="62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func>
                        <m:func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00886C-DB26-4549-8760-B79A47B5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85" y="5689924"/>
                <a:ext cx="3653180" cy="6290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24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applied bias – Charges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AD3923-8D5D-4512-BD61-D3316775D366}"/>
              </a:ext>
            </a:extLst>
          </p:cNvPr>
          <p:cNvSpPr txBox="1"/>
          <p:nvPr/>
        </p:nvSpPr>
        <p:spPr>
          <a:xfrm>
            <a:off x="6096000" y="1897864"/>
            <a:ext cx="5091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Poisson`s equation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51BD57-0EE1-432B-A838-30DA98FB4146}"/>
              </a:ext>
            </a:extLst>
          </p:cNvPr>
          <p:cNvSpPr txBox="1"/>
          <p:nvPr/>
        </p:nvSpPr>
        <p:spPr>
          <a:xfrm>
            <a:off x="1773467" y="2758997"/>
            <a:ext cx="42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4DABEC-62D2-4675-9BE4-A6B384AA46AE}"/>
              </a:ext>
            </a:extLst>
          </p:cNvPr>
          <p:cNvGrpSpPr/>
          <p:nvPr/>
        </p:nvGrpSpPr>
        <p:grpSpPr>
          <a:xfrm>
            <a:off x="1180334" y="2297974"/>
            <a:ext cx="3834063" cy="3166991"/>
            <a:chOff x="1287911" y="1668609"/>
            <a:chExt cx="3834063" cy="31669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416C41-134B-453E-BBDA-1A982E51539E}"/>
                </a:ext>
              </a:extLst>
            </p:cNvPr>
            <p:cNvSpPr txBox="1"/>
            <p:nvPr/>
          </p:nvSpPr>
          <p:spPr>
            <a:xfrm>
              <a:off x="3641039" y="2644209"/>
              <a:ext cx="44917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+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1C709C-BE41-42E0-990B-CDD8B2C2B622}"/>
                </a:ext>
              </a:extLst>
            </p:cNvPr>
            <p:cNvSpPr txBox="1"/>
            <p:nvPr/>
          </p:nvSpPr>
          <p:spPr>
            <a:xfrm>
              <a:off x="2457382" y="3161916"/>
              <a:ext cx="4491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1"/>
                  </a:solidFill>
                </a:rPr>
                <a:t>-</a:t>
              </a:r>
              <a:endParaRPr lang="ko-KR" altLang="en-US" sz="6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F13D0A-09E8-41F3-B154-2E4A4F253301}"/>
                </a:ext>
              </a:extLst>
            </p:cNvPr>
            <p:cNvGrpSpPr/>
            <p:nvPr/>
          </p:nvGrpSpPr>
          <p:grpSpPr>
            <a:xfrm>
              <a:off x="1287911" y="1668609"/>
              <a:ext cx="3834063" cy="3166991"/>
              <a:chOff x="1287911" y="1668609"/>
              <a:chExt cx="3834063" cy="316699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F1C30D8-B833-4D0C-AD5E-1459990A6843}"/>
                  </a:ext>
                </a:extLst>
              </p:cNvPr>
              <p:cNvGrpSpPr/>
              <p:nvPr/>
            </p:nvGrpSpPr>
            <p:grpSpPr>
              <a:xfrm>
                <a:off x="1287911" y="2019300"/>
                <a:ext cx="3834063" cy="2816300"/>
                <a:chOff x="1287911" y="2019300"/>
                <a:chExt cx="3834063" cy="2816300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85A939D6-CF47-47B6-A5FE-A03051313701}"/>
                    </a:ext>
                  </a:extLst>
                </p:cNvPr>
                <p:cNvCxnSpPr/>
                <p:nvPr/>
              </p:nvCxnSpPr>
              <p:spPr>
                <a:xfrm>
                  <a:off x="1287911" y="3352095"/>
                  <a:ext cx="383406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41CCFA8B-D47C-415E-97AD-FCDBB97B6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4943" y="2019300"/>
                  <a:ext cx="0" cy="28163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5FA1A1E-8A62-44A1-BB35-6438DACFCC81}"/>
                    </a:ext>
                  </a:extLst>
                </p:cNvPr>
                <p:cNvGrpSpPr/>
                <p:nvPr/>
              </p:nvGrpSpPr>
              <p:grpSpPr>
                <a:xfrm>
                  <a:off x="2159000" y="3352095"/>
                  <a:ext cx="1045943" cy="764265"/>
                  <a:chOff x="2159000" y="3352095"/>
                  <a:chExt cx="1045943" cy="764265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042E014A-0A52-4026-B3A9-B6D7ABFFB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9000" y="4116360"/>
                    <a:ext cx="1045943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F9CFB55E-76D8-4C74-B980-0B1E2A8EE2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9000" y="3352095"/>
                    <a:ext cx="0" cy="764265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3A2AA4CB-4E17-4424-B288-950CD68CF4DC}"/>
                    </a:ext>
                  </a:extLst>
                </p:cNvPr>
                <p:cNvGrpSpPr/>
                <p:nvPr/>
              </p:nvGrpSpPr>
              <p:grpSpPr>
                <a:xfrm>
                  <a:off x="3204943" y="2742240"/>
                  <a:ext cx="1388174" cy="609856"/>
                  <a:chOff x="3204943" y="2742240"/>
                  <a:chExt cx="1388174" cy="609856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A5CBD3A9-3E2F-4B4D-83E1-031650A03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4943" y="2742240"/>
                    <a:ext cx="1388174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5404C23B-68DA-41E5-9A6B-5C1CBDB933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93117" y="2742240"/>
                    <a:ext cx="0" cy="609856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F09BB5-FD2D-4895-9A39-EA9B2543D739}"/>
                  </a:ext>
                </a:extLst>
              </p:cNvPr>
              <p:cNvSpPr txBox="1"/>
              <p:nvPr/>
            </p:nvSpPr>
            <p:spPr>
              <a:xfrm>
                <a:off x="2159000" y="1684354"/>
                <a:ext cx="3475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P</a:t>
                </a:r>
                <a:endParaRPr lang="ko-KR" altLang="en-US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45EF97-4CC6-473F-BDEB-480FBD196F29}"/>
                  </a:ext>
                </a:extLst>
              </p:cNvPr>
              <p:cNvSpPr txBox="1"/>
              <p:nvPr/>
            </p:nvSpPr>
            <p:spPr>
              <a:xfrm>
                <a:off x="4003842" y="1668609"/>
                <a:ext cx="3475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N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231E24A-88AD-4D43-A910-C82B08428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321884" y="3348554"/>
                    <a:ext cx="497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231E24A-88AD-4D43-A910-C82B084281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1884" y="3348554"/>
                    <a:ext cx="497507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9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6AD20C-5FC6-444E-8A77-43543EAA3B50}"/>
                      </a:ext>
                    </a:extLst>
                  </p:cNvPr>
                  <p:cNvSpPr txBox="1"/>
                  <p:nvPr/>
                </p:nvSpPr>
                <p:spPr>
                  <a:xfrm>
                    <a:off x="1839325" y="3012708"/>
                    <a:ext cx="493468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6AD20C-5FC6-444E-8A77-43543EAA3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325" y="3012708"/>
                    <a:ext cx="493468" cy="2984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469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1F7D963-97D2-485C-ABEC-89AA92DBCE68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396" y="3966683"/>
                    <a:ext cx="6423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1F7D963-97D2-485C-ABEC-89AA92DBCE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396" y="3966683"/>
                    <a:ext cx="64235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40F6E20-EFE7-4EBD-A155-93A5F80F59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05840" y="2599008"/>
                    <a:ext cx="6451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40F6E20-EFE7-4EBD-A155-93A5F80F5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840" y="2599008"/>
                    <a:ext cx="64517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17" r="-943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A48FE13-7017-43E8-B6C0-B310FF14BDF7}"/>
              </a:ext>
            </a:extLst>
          </p:cNvPr>
          <p:cNvSpPr txBox="1"/>
          <p:nvPr/>
        </p:nvSpPr>
        <p:spPr>
          <a:xfrm>
            <a:off x="7194176" y="2389665"/>
            <a:ext cx="32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Derive from Coulomb`s Law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E2AE68-AD55-4D83-B034-7B441CE9BB09}"/>
                  </a:ext>
                </a:extLst>
              </p:cNvPr>
              <p:cNvSpPr txBox="1"/>
              <p:nvPr/>
            </p:nvSpPr>
            <p:spPr>
              <a:xfrm>
                <a:off x="10364811" y="2403231"/>
                <a:ext cx="98898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E2AE68-AD55-4D83-B034-7B441CE9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811" y="2403231"/>
                <a:ext cx="988989" cy="310598"/>
              </a:xfrm>
              <a:prstGeom prst="rect">
                <a:avLst/>
              </a:prstGeom>
              <a:blipFill>
                <a:blip r:embed="rId6"/>
                <a:stretch>
                  <a:fillRect l="-3681" r="-3067" b="-25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AFDEAF-0202-49A2-8D3F-3EA90A7B3A04}"/>
                  </a:ext>
                </a:extLst>
              </p:cNvPr>
              <p:cNvSpPr txBox="1"/>
              <p:nvPr/>
            </p:nvSpPr>
            <p:spPr>
              <a:xfrm>
                <a:off x="7325562" y="3204071"/>
                <a:ext cx="2961580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AFDEAF-0202-49A2-8D3F-3EA90A7B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562" y="3204071"/>
                <a:ext cx="2961580" cy="602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514194-760E-407E-83D9-D0F5126697A0}"/>
                  </a:ext>
                </a:extLst>
              </p:cNvPr>
              <p:cNvSpPr txBox="1"/>
              <p:nvPr/>
            </p:nvSpPr>
            <p:spPr>
              <a:xfrm>
                <a:off x="7113484" y="4040739"/>
                <a:ext cx="3385735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514194-760E-407E-83D9-D0F512669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84" y="4040739"/>
                <a:ext cx="3385735" cy="565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B2A7D5-8DA1-4BA4-8BEE-11884CEB0F94}"/>
                  </a:ext>
                </a:extLst>
              </p:cNvPr>
              <p:cNvSpPr txBox="1"/>
              <p:nvPr/>
            </p:nvSpPr>
            <p:spPr>
              <a:xfrm>
                <a:off x="7113484" y="4755634"/>
                <a:ext cx="344498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B2A7D5-8DA1-4BA4-8BEE-11884CEB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84" y="4755634"/>
                <a:ext cx="3444982" cy="565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CC4F6A-F36D-4032-A081-BD415C3E9319}"/>
                  </a:ext>
                </a:extLst>
              </p:cNvPr>
              <p:cNvSpPr txBox="1"/>
              <p:nvPr/>
            </p:nvSpPr>
            <p:spPr>
              <a:xfrm>
                <a:off x="8116707" y="5546791"/>
                <a:ext cx="137928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CC4F6A-F36D-4032-A081-BD415C3E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7" y="5546791"/>
                <a:ext cx="1379287" cy="301686"/>
              </a:xfrm>
              <a:prstGeom prst="rect">
                <a:avLst/>
              </a:prstGeom>
              <a:blipFill>
                <a:blip r:embed="rId10"/>
                <a:stretch>
                  <a:fillRect l="-2203" b="-2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applied bias – Voltage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AD3923-8D5D-4512-BD61-D3316775D366}"/>
              </a:ext>
            </a:extLst>
          </p:cNvPr>
          <p:cNvSpPr txBox="1"/>
          <p:nvPr/>
        </p:nvSpPr>
        <p:spPr>
          <a:xfrm>
            <a:off x="6096000" y="1897864"/>
            <a:ext cx="5091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Poisson`s 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equtation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51BD57-0EE1-432B-A838-30DA98FB4146}"/>
              </a:ext>
            </a:extLst>
          </p:cNvPr>
          <p:cNvSpPr txBox="1"/>
          <p:nvPr/>
        </p:nvSpPr>
        <p:spPr>
          <a:xfrm>
            <a:off x="1773467" y="2758997"/>
            <a:ext cx="42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48FE13-7017-43E8-B6C0-B310FF14BDF7}"/>
              </a:ext>
            </a:extLst>
          </p:cNvPr>
          <p:cNvSpPr txBox="1"/>
          <p:nvPr/>
        </p:nvSpPr>
        <p:spPr>
          <a:xfrm>
            <a:off x="7194176" y="2389665"/>
            <a:ext cx="32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Derive from Coulomb`s Law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E2AE68-AD55-4D83-B034-7B441CE9BB09}"/>
                  </a:ext>
                </a:extLst>
              </p:cNvPr>
              <p:cNvSpPr txBox="1"/>
              <p:nvPr/>
            </p:nvSpPr>
            <p:spPr>
              <a:xfrm>
                <a:off x="10364811" y="2403231"/>
                <a:ext cx="98898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E2AE68-AD55-4D83-B034-7B441CE9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811" y="2403231"/>
                <a:ext cx="988989" cy="310598"/>
              </a:xfrm>
              <a:prstGeom prst="rect">
                <a:avLst/>
              </a:prstGeom>
              <a:blipFill>
                <a:blip r:embed="rId2"/>
                <a:stretch>
                  <a:fillRect l="-3681" r="-3067" b="-25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AFDEAF-0202-49A2-8D3F-3EA90A7B3A04}"/>
                  </a:ext>
                </a:extLst>
              </p:cNvPr>
              <p:cNvSpPr txBox="1"/>
              <p:nvPr/>
            </p:nvSpPr>
            <p:spPr>
              <a:xfrm>
                <a:off x="7325562" y="3204071"/>
                <a:ext cx="2961580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AFDEAF-0202-49A2-8D3F-3EA90A7B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562" y="3204071"/>
                <a:ext cx="2961580" cy="602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514194-760E-407E-83D9-D0F5126697A0}"/>
                  </a:ext>
                </a:extLst>
              </p:cNvPr>
              <p:cNvSpPr txBox="1"/>
              <p:nvPr/>
            </p:nvSpPr>
            <p:spPr>
              <a:xfrm>
                <a:off x="7113484" y="4040739"/>
                <a:ext cx="3385735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514194-760E-407E-83D9-D0F512669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84" y="4040739"/>
                <a:ext cx="3385735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B2A7D5-8DA1-4BA4-8BEE-11884CEB0F94}"/>
                  </a:ext>
                </a:extLst>
              </p:cNvPr>
              <p:cNvSpPr txBox="1"/>
              <p:nvPr/>
            </p:nvSpPr>
            <p:spPr>
              <a:xfrm>
                <a:off x="7113484" y="4755634"/>
                <a:ext cx="344498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B2A7D5-8DA1-4BA4-8BEE-11884CEB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84" y="4755634"/>
                <a:ext cx="3444982" cy="565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CC4F6A-F36D-4032-A081-BD415C3E9319}"/>
                  </a:ext>
                </a:extLst>
              </p:cNvPr>
              <p:cNvSpPr txBox="1"/>
              <p:nvPr/>
            </p:nvSpPr>
            <p:spPr>
              <a:xfrm>
                <a:off x="8116707" y="5546791"/>
                <a:ext cx="137928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5CC4F6A-F36D-4032-A081-BD415C3E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7" y="5546791"/>
                <a:ext cx="1379287" cy="301686"/>
              </a:xfrm>
              <a:prstGeom prst="rect">
                <a:avLst/>
              </a:prstGeom>
              <a:blipFill>
                <a:blip r:embed="rId6"/>
                <a:stretch>
                  <a:fillRect l="-2203" b="-2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3C7376-FEFA-4B82-BBC8-C9934AC7AB11}"/>
              </a:ext>
            </a:extLst>
          </p:cNvPr>
          <p:cNvGrpSpPr/>
          <p:nvPr/>
        </p:nvGrpSpPr>
        <p:grpSpPr>
          <a:xfrm>
            <a:off x="838200" y="2379800"/>
            <a:ext cx="4139099" cy="3166991"/>
            <a:chOff x="931568" y="2297974"/>
            <a:chExt cx="4139099" cy="31669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F13D0A-09E8-41F3-B154-2E4A4F253301}"/>
                </a:ext>
              </a:extLst>
            </p:cNvPr>
            <p:cNvGrpSpPr/>
            <p:nvPr/>
          </p:nvGrpSpPr>
          <p:grpSpPr>
            <a:xfrm>
              <a:off x="1180334" y="2297974"/>
              <a:ext cx="3834063" cy="3166991"/>
              <a:chOff x="1287911" y="1668609"/>
              <a:chExt cx="3834063" cy="316699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F1C30D8-B833-4D0C-AD5E-1459990A6843}"/>
                  </a:ext>
                </a:extLst>
              </p:cNvPr>
              <p:cNvGrpSpPr/>
              <p:nvPr/>
            </p:nvGrpSpPr>
            <p:grpSpPr>
              <a:xfrm>
                <a:off x="1287911" y="2019300"/>
                <a:ext cx="3834063" cy="2816300"/>
                <a:chOff x="1287911" y="2019300"/>
                <a:chExt cx="3834063" cy="2816300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85A939D6-CF47-47B6-A5FE-A03051313701}"/>
                    </a:ext>
                  </a:extLst>
                </p:cNvPr>
                <p:cNvCxnSpPr/>
                <p:nvPr/>
              </p:nvCxnSpPr>
              <p:spPr>
                <a:xfrm>
                  <a:off x="1287911" y="3352095"/>
                  <a:ext cx="383406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41CCFA8B-D47C-415E-97AD-FCDBB97B6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4943" y="2019300"/>
                  <a:ext cx="0" cy="28163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F09BB5-FD2D-4895-9A39-EA9B2543D739}"/>
                  </a:ext>
                </a:extLst>
              </p:cNvPr>
              <p:cNvSpPr txBox="1"/>
              <p:nvPr/>
            </p:nvSpPr>
            <p:spPr>
              <a:xfrm>
                <a:off x="2159000" y="1684354"/>
                <a:ext cx="3475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P</a:t>
                </a:r>
                <a:endParaRPr lang="ko-KR" altLang="en-US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45EF97-4CC6-473F-BDEB-480FBD196F29}"/>
                  </a:ext>
                </a:extLst>
              </p:cNvPr>
              <p:cNvSpPr txBox="1"/>
              <p:nvPr/>
            </p:nvSpPr>
            <p:spPr>
              <a:xfrm>
                <a:off x="4003842" y="1668609"/>
                <a:ext cx="3475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N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231E24A-88AD-4D43-A910-C82B08428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842" y="2987649"/>
                    <a:ext cx="497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231E24A-88AD-4D43-A910-C82B084281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3842" y="2987649"/>
                    <a:ext cx="49750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4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6AD20C-5FC6-444E-8A77-43543EAA3B50}"/>
                      </a:ext>
                    </a:extLst>
                  </p:cNvPr>
                  <p:cNvSpPr txBox="1"/>
                  <p:nvPr/>
                </p:nvSpPr>
                <p:spPr>
                  <a:xfrm>
                    <a:off x="1839325" y="3012708"/>
                    <a:ext cx="493468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6AD20C-5FC6-444E-8A77-43543EAA3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325" y="3012708"/>
                    <a:ext cx="493468" cy="2984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469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F0F0D0E-75DA-4BC5-A42F-29F44C57E7B1}"/>
                </a:ext>
              </a:extLst>
            </p:cNvPr>
            <p:cNvGrpSpPr/>
            <p:nvPr/>
          </p:nvGrpSpPr>
          <p:grpSpPr>
            <a:xfrm>
              <a:off x="931568" y="3962175"/>
              <a:ext cx="4139099" cy="1195928"/>
              <a:chOff x="931568" y="3962175"/>
              <a:chExt cx="4139099" cy="1195928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C1983AE-B6FB-4C8D-B358-2734FA053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511" y="3977919"/>
                <a:ext cx="1118884" cy="11801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9056EFA-0409-4293-A1C2-03A9AA0149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6395" y="3962175"/>
                <a:ext cx="973663" cy="11959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70B4893-9DA4-49CB-A8F7-6CEEE680A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68" y="3977919"/>
                <a:ext cx="1045943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98FC746-6CC5-4719-A070-16DE9EFE7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4724" y="3977919"/>
                <a:ext cx="1045943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790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applied bias – Electric Field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51BD57-0EE1-432B-A838-30DA98FB4146}"/>
              </a:ext>
            </a:extLst>
          </p:cNvPr>
          <p:cNvSpPr txBox="1"/>
          <p:nvPr/>
        </p:nvSpPr>
        <p:spPr>
          <a:xfrm>
            <a:off x="1773467" y="2758997"/>
            <a:ext cx="42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3C7376-FEFA-4B82-BBC8-C9934AC7AB11}"/>
              </a:ext>
            </a:extLst>
          </p:cNvPr>
          <p:cNvGrpSpPr/>
          <p:nvPr/>
        </p:nvGrpSpPr>
        <p:grpSpPr>
          <a:xfrm>
            <a:off x="838200" y="2379800"/>
            <a:ext cx="4139099" cy="3166991"/>
            <a:chOff x="931568" y="2297974"/>
            <a:chExt cx="4139099" cy="31669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F13D0A-09E8-41F3-B154-2E4A4F253301}"/>
                </a:ext>
              </a:extLst>
            </p:cNvPr>
            <p:cNvGrpSpPr/>
            <p:nvPr/>
          </p:nvGrpSpPr>
          <p:grpSpPr>
            <a:xfrm>
              <a:off x="1180334" y="2297974"/>
              <a:ext cx="3834063" cy="3166991"/>
              <a:chOff x="1287911" y="1668609"/>
              <a:chExt cx="3834063" cy="316699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F1C30D8-B833-4D0C-AD5E-1459990A6843}"/>
                  </a:ext>
                </a:extLst>
              </p:cNvPr>
              <p:cNvGrpSpPr/>
              <p:nvPr/>
            </p:nvGrpSpPr>
            <p:grpSpPr>
              <a:xfrm>
                <a:off x="1287911" y="2019300"/>
                <a:ext cx="3834063" cy="2816300"/>
                <a:chOff x="1287911" y="2019300"/>
                <a:chExt cx="3834063" cy="2816300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85A939D6-CF47-47B6-A5FE-A03051313701}"/>
                    </a:ext>
                  </a:extLst>
                </p:cNvPr>
                <p:cNvCxnSpPr/>
                <p:nvPr/>
              </p:nvCxnSpPr>
              <p:spPr>
                <a:xfrm>
                  <a:off x="1287911" y="3352095"/>
                  <a:ext cx="383406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41CCFA8B-D47C-415E-97AD-FCDBB97B6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4943" y="2019300"/>
                  <a:ext cx="0" cy="28163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F09BB5-FD2D-4895-9A39-EA9B2543D739}"/>
                  </a:ext>
                </a:extLst>
              </p:cNvPr>
              <p:cNvSpPr txBox="1"/>
              <p:nvPr/>
            </p:nvSpPr>
            <p:spPr>
              <a:xfrm>
                <a:off x="2159000" y="1684354"/>
                <a:ext cx="3475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P</a:t>
                </a:r>
                <a:endParaRPr lang="ko-KR" altLang="en-US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45EF97-4CC6-473F-BDEB-480FBD196F29}"/>
                  </a:ext>
                </a:extLst>
              </p:cNvPr>
              <p:cNvSpPr txBox="1"/>
              <p:nvPr/>
            </p:nvSpPr>
            <p:spPr>
              <a:xfrm>
                <a:off x="4003842" y="1668609"/>
                <a:ext cx="3475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N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231E24A-88AD-4D43-A910-C82B08428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842" y="2987649"/>
                    <a:ext cx="497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231E24A-88AD-4D43-A910-C82B084281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3842" y="2987649"/>
                    <a:ext cx="497507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4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6AD20C-5FC6-444E-8A77-43543EAA3B50}"/>
                      </a:ext>
                    </a:extLst>
                  </p:cNvPr>
                  <p:cNvSpPr txBox="1"/>
                  <p:nvPr/>
                </p:nvSpPr>
                <p:spPr>
                  <a:xfrm>
                    <a:off x="1839325" y="3012708"/>
                    <a:ext cx="493468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6AD20C-5FC6-444E-8A77-43543EAA3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325" y="3012708"/>
                    <a:ext cx="493468" cy="2984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469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F0F0D0E-75DA-4BC5-A42F-29F44C57E7B1}"/>
                </a:ext>
              </a:extLst>
            </p:cNvPr>
            <p:cNvGrpSpPr/>
            <p:nvPr/>
          </p:nvGrpSpPr>
          <p:grpSpPr>
            <a:xfrm>
              <a:off x="931568" y="3962175"/>
              <a:ext cx="4139099" cy="1195928"/>
              <a:chOff x="931568" y="3962175"/>
              <a:chExt cx="4139099" cy="1195928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C1983AE-B6FB-4C8D-B358-2734FA053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511" y="3977919"/>
                <a:ext cx="1118884" cy="11801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9056EFA-0409-4293-A1C2-03A9AA0149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6395" y="3962175"/>
                <a:ext cx="973663" cy="11959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70B4893-9DA4-49CB-A8F7-6CEEE680A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68" y="3977919"/>
                <a:ext cx="1045943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98FC746-6CC5-4719-A070-16DE9EFE7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4724" y="3977919"/>
                <a:ext cx="1045943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246D8F-0318-439E-8BBC-02C9E168193B}"/>
                  </a:ext>
                </a:extLst>
              </p:cNvPr>
              <p:cNvSpPr txBox="1"/>
              <p:nvPr/>
            </p:nvSpPr>
            <p:spPr>
              <a:xfrm>
                <a:off x="6822492" y="5471642"/>
                <a:ext cx="3298309" cy="899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effectLst/>
                          <a:latin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altLang="ko-KR" sz="20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000" b="1" i="1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0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1" i="1" smtClean="0">
                              <a:effectLst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000" b="1" i="1" smtClean="0">
                              <a:effectLst/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ko-KR" altLang="en-US" sz="2000" b="1" i="1" dirty="0">
                  <a:effectLst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246D8F-0318-439E-8BBC-02C9E1681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92" y="5471642"/>
                <a:ext cx="3298309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5BCD7DD-1F79-4419-BA07-59E259A6CC99}"/>
              </a:ext>
            </a:extLst>
          </p:cNvPr>
          <p:cNvGrpSpPr/>
          <p:nvPr/>
        </p:nvGrpSpPr>
        <p:grpSpPr>
          <a:xfrm>
            <a:off x="6413086" y="2381779"/>
            <a:ext cx="4082829" cy="3166991"/>
            <a:chOff x="6413086" y="2381779"/>
            <a:chExt cx="4082829" cy="316699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7882910-AA4E-40A8-93F2-A71A9AAA6B52}"/>
                </a:ext>
              </a:extLst>
            </p:cNvPr>
            <p:cNvGrpSpPr/>
            <p:nvPr/>
          </p:nvGrpSpPr>
          <p:grpSpPr>
            <a:xfrm>
              <a:off x="6413086" y="2381779"/>
              <a:ext cx="4082829" cy="3166991"/>
              <a:chOff x="931568" y="2297974"/>
              <a:chExt cx="4082829" cy="31669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639DF75-EFBF-42AF-87CA-5AD9BEAF7AC1}"/>
                  </a:ext>
                </a:extLst>
              </p:cNvPr>
              <p:cNvGrpSpPr/>
              <p:nvPr/>
            </p:nvGrpSpPr>
            <p:grpSpPr>
              <a:xfrm>
                <a:off x="1180334" y="2297974"/>
                <a:ext cx="3834063" cy="3166991"/>
                <a:chOff x="1287911" y="1668609"/>
                <a:chExt cx="3834063" cy="3166991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27480DA3-DED7-4773-AA30-C774DAF1D3FD}"/>
                    </a:ext>
                  </a:extLst>
                </p:cNvPr>
                <p:cNvGrpSpPr/>
                <p:nvPr/>
              </p:nvGrpSpPr>
              <p:grpSpPr>
                <a:xfrm>
                  <a:off x="1287911" y="2019300"/>
                  <a:ext cx="3834063" cy="2816300"/>
                  <a:chOff x="1287911" y="2019300"/>
                  <a:chExt cx="3834063" cy="2816300"/>
                </a:xfrm>
              </p:grpSpPr>
              <p:cxnSp>
                <p:nvCxnSpPr>
                  <p:cNvPr id="64" name="직선 연결선 63">
                    <a:extLst>
                      <a:ext uri="{FF2B5EF4-FFF2-40B4-BE49-F238E27FC236}">
                        <a16:creationId xmlns:a16="http://schemas.microsoft.com/office/drawing/2014/main" id="{3E585796-9C43-4486-915D-3FF19EA15ED3}"/>
                      </a:ext>
                    </a:extLst>
                  </p:cNvPr>
                  <p:cNvCxnSpPr/>
                  <p:nvPr/>
                </p:nvCxnSpPr>
                <p:spPr>
                  <a:xfrm>
                    <a:off x="1287911" y="3352095"/>
                    <a:ext cx="3834063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>
                    <a:extLst>
                      <a:ext uri="{FF2B5EF4-FFF2-40B4-BE49-F238E27FC236}">
                        <a16:creationId xmlns:a16="http://schemas.microsoft.com/office/drawing/2014/main" id="{B242B7B4-89F2-4F18-A4B6-460FDDEF8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4943" y="2019300"/>
                    <a:ext cx="0" cy="281630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A04B3-B0D6-467D-AD53-BABF25A308DE}"/>
                    </a:ext>
                  </a:extLst>
                </p:cNvPr>
                <p:cNvSpPr txBox="1"/>
                <p:nvPr/>
              </p:nvSpPr>
              <p:spPr>
                <a:xfrm>
                  <a:off x="2159000" y="1684354"/>
                  <a:ext cx="347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P</a:t>
                  </a:r>
                  <a:endParaRPr lang="ko-KR" altLang="en-US" sz="20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9B8790-C9BC-4249-9C87-601C3E1FC461}"/>
                    </a:ext>
                  </a:extLst>
                </p:cNvPr>
                <p:cNvSpPr txBox="1"/>
                <p:nvPr/>
              </p:nvSpPr>
              <p:spPr>
                <a:xfrm>
                  <a:off x="4003842" y="1668609"/>
                  <a:ext cx="347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N</a:t>
                  </a:r>
                  <a:endParaRPr lang="ko-KR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A55F9A3C-A4D1-42F4-8FAC-52D6B0FC3F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3842" y="2987649"/>
                      <a:ext cx="4975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A55F9A3C-A4D1-42F4-8FAC-52D6B0FC3F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3842" y="2987649"/>
                      <a:ext cx="497507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098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496A1FF9-88EA-4D62-9DFD-2EBA89ED4A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9325" y="3012708"/>
                      <a:ext cx="493468" cy="298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496A1FF9-88EA-4D62-9DFD-2EBA89ED4A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9325" y="3012708"/>
                      <a:ext cx="493468" cy="2984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469"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B7B2B24-7D73-431E-8601-B1C45F6C4092}"/>
                  </a:ext>
                </a:extLst>
              </p:cNvPr>
              <p:cNvGrpSpPr/>
              <p:nvPr/>
            </p:nvGrpSpPr>
            <p:grpSpPr>
              <a:xfrm>
                <a:off x="931568" y="3044524"/>
                <a:ext cx="4082829" cy="933395"/>
                <a:chOff x="931568" y="3044524"/>
                <a:chExt cx="4082829" cy="933395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D30EC7CF-3705-4945-8E1B-5854512AC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68" y="3977919"/>
                  <a:ext cx="1045943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C463CA6-21A5-4C08-A655-C8E79A9D6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8454" y="3044524"/>
                  <a:ext cx="1045943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DB4171A-F8A3-4A09-A149-36BD016F0278}"/>
                </a:ext>
              </a:extLst>
            </p:cNvPr>
            <p:cNvSpPr/>
            <p:nvPr/>
          </p:nvSpPr>
          <p:spPr>
            <a:xfrm>
              <a:off x="7463118" y="3133165"/>
              <a:ext cx="2017058" cy="927847"/>
            </a:xfrm>
            <a:custGeom>
              <a:avLst/>
              <a:gdLst>
                <a:gd name="connsiteX0" fmla="*/ 0 w 2017058"/>
                <a:gd name="connsiteY0" fmla="*/ 927847 h 927847"/>
                <a:gd name="connsiteX1" fmla="*/ 712694 w 2017058"/>
                <a:gd name="connsiteY1" fmla="*/ 779929 h 927847"/>
                <a:gd name="connsiteX2" fmla="*/ 1102658 w 2017058"/>
                <a:gd name="connsiteY2" fmla="*/ 416859 h 927847"/>
                <a:gd name="connsiteX3" fmla="*/ 1371600 w 2017058"/>
                <a:gd name="connsiteY3" fmla="*/ 80682 h 927847"/>
                <a:gd name="connsiteX4" fmla="*/ 2017058 w 2017058"/>
                <a:gd name="connsiteY4" fmla="*/ 0 h 92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058" h="927847">
                  <a:moveTo>
                    <a:pt x="0" y="927847"/>
                  </a:moveTo>
                  <a:cubicBezTo>
                    <a:pt x="264459" y="896470"/>
                    <a:pt x="528918" y="865094"/>
                    <a:pt x="712694" y="779929"/>
                  </a:cubicBezTo>
                  <a:cubicBezTo>
                    <a:pt x="896470" y="694764"/>
                    <a:pt x="992840" y="533400"/>
                    <a:pt x="1102658" y="416859"/>
                  </a:cubicBezTo>
                  <a:cubicBezTo>
                    <a:pt x="1212476" y="300318"/>
                    <a:pt x="1219200" y="150158"/>
                    <a:pt x="1371600" y="80682"/>
                  </a:cubicBezTo>
                  <a:cubicBezTo>
                    <a:pt x="1524000" y="11206"/>
                    <a:pt x="1770529" y="5603"/>
                    <a:pt x="2017058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2A562A-AAC2-4DAD-8C86-4B2166EE8798}"/>
                  </a:ext>
                </a:extLst>
              </p:cNvPr>
              <p:cNvSpPr txBox="1"/>
              <p:nvPr/>
            </p:nvSpPr>
            <p:spPr>
              <a:xfrm>
                <a:off x="8167935" y="3054370"/>
                <a:ext cx="370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2A562A-AAC2-4DAD-8C86-4B2166EE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935" y="3054370"/>
                <a:ext cx="370999" cy="276999"/>
              </a:xfrm>
              <a:prstGeom prst="rect">
                <a:avLst/>
              </a:prstGeom>
              <a:blipFill>
                <a:blip r:embed="rId7"/>
                <a:stretch>
                  <a:fillRect l="-11475" r="-1639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9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Charge Width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973F90-1D1A-4CC3-8040-54B3792300A5}"/>
                  </a:ext>
                </a:extLst>
              </p:cNvPr>
              <p:cNvSpPr txBox="1"/>
              <p:nvPr/>
            </p:nvSpPr>
            <p:spPr>
              <a:xfrm>
                <a:off x="1487308" y="2037721"/>
                <a:ext cx="2752548" cy="60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ko-KR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973F90-1D1A-4CC3-8040-54B37923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08" y="2037721"/>
                <a:ext cx="2752548" cy="6033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02ED4-32D2-412C-8FB9-30A7E2AEB68B}"/>
                  </a:ext>
                </a:extLst>
              </p:cNvPr>
              <p:cNvSpPr txBox="1"/>
              <p:nvPr/>
            </p:nvSpPr>
            <p:spPr>
              <a:xfrm>
                <a:off x="4364979" y="2037721"/>
                <a:ext cx="1135760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02ED4-32D2-412C-8FB9-30A7E2AE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79" y="2037721"/>
                <a:ext cx="1135760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5EF22FF5-176C-4FD4-8A03-4B0404B9779B}"/>
              </a:ext>
            </a:extLst>
          </p:cNvPr>
          <p:cNvGrpSpPr/>
          <p:nvPr/>
        </p:nvGrpSpPr>
        <p:grpSpPr>
          <a:xfrm>
            <a:off x="518779" y="3429000"/>
            <a:ext cx="6098240" cy="2330557"/>
            <a:chOff x="373582" y="4216910"/>
            <a:chExt cx="6098240" cy="233055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DF404F-0202-46E6-9C5A-A10BC5190CB3}"/>
                </a:ext>
              </a:extLst>
            </p:cNvPr>
            <p:cNvGrpSpPr/>
            <p:nvPr/>
          </p:nvGrpSpPr>
          <p:grpSpPr>
            <a:xfrm>
              <a:off x="1417599" y="4216910"/>
              <a:ext cx="3655267" cy="1556755"/>
              <a:chOff x="1417599" y="4216910"/>
              <a:chExt cx="3655267" cy="1556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386F6AF-D5C7-4B9D-B0CB-CEA99EFE732F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599" y="4216910"/>
                    <a:ext cx="1819088" cy="3978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386F6AF-D5C7-4B9D-B0CB-CEA99EFE7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599" y="4216910"/>
                    <a:ext cx="1819088" cy="3978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41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0C8B89D-26AB-4164-99FE-B7FC553E4FA1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539" y="4862005"/>
                    <a:ext cx="3300327" cy="911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0C8B89D-26AB-4164-99FE-B7FC553E4F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2539" y="4862005"/>
                    <a:ext cx="3300327" cy="9116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7C3D6F-5268-4B3A-9071-B88EC5CFE285}"/>
                    </a:ext>
                  </a:extLst>
                </p:cNvPr>
                <p:cNvSpPr txBox="1"/>
                <p:nvPr/>
              </p:nvSpPr>
              <p:spPr>
                <a:xfrm>
                  <a:off x="373582" y="6085802"/>
                  <a:ext cx="609824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𝑆𝑝𝑎𝑐𝑒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𝐶h𝑎𝑟𝑔𝑒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7C3D6F-5268-4B3A-9071-B88EC5CFE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82" y="6085802"/>
                  <a:ext cx="609824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273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 applied bias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EB76334-BC53-43AB-9E83-2C11024A73DE}"/>
              </a:ext>
            </a:extLst>
          </p:cNvPr>
          <p:cNvGrpSpPr/>
          <p:nvPr/>
        </p:nvGrpSpPr>
        <p:grpSpPr>
          <a:xfrm>
            <a:off x="1637256" y="2756825"/>
            <a:ext cx="2884534" cy="2295525"/>
            <a:chOff x="1656003" y="2097919"/>
            <a:chExt cx="2884534" cy="22955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FE8B534-2E61-4413-B84A-989316958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14" t="729" r="-110" b="-729"/>
            <a:stretch/>
          </p:blipFill>
          <p:spPr>
            <a:xfrm>
              <a:off x="1656003" y="2097919"/>
              <a:ext cx="2884534" cy="22955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87123B-8440-49AC-B228-2830AFB89586}"/>
                </a:ext>
              </a:extLst>
            </p:cNvPr>
            <p:cNvSpPr/>
            <p:nvPr/>
          </p:nvSpPr>
          <p:spPr>
            <a:xfrm>
              <a:off x="2850776" y="3974986"/>
              <a:ext cx="255495" cy="369332"/>
            </a:xfrm>
            <a:prstGeom prst="rect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4D17E3-7010-437F-97D8-EF3B947F8D0D}"/>
              </a:ext>
            </a:extLst>
          </p:cNvPr>
          <p:cNvGrpSpPr/>
          <p:nvPr/>
        </p:nvGrpSpPr>
        <p:grpSpPr>
          <a:xfrm>
            <a:off x="6096000" y="1904935"/>
            <a:ext cx="5213925" cy="3999304"/>
            <a:chOff x="6096000" y="2271680"/>
            <a:chExt cx="5213925" cy="399930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A9CAA35-455C-4FE1-B66D-ABB945B518AD}"/>
                </a:ext>
              </a:extLst>
            </p:cNvPr>
            <p:cNvGrpSpPr/>
            <p:nvPr/>
          </p:nvGrpSpPr>
          <p:grpSpPr>
            <a:xfrm>
              <a:off x="6096000" y="2271680"/>
              <a:ext cx="5213925" cy="3944528"/>
              <a:chOff x="6096000" y="2271680"/>
              <a:chExt cx="5213925" cy="394452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C88895A-A94D-4D8D-887E-F197B060A200}"/>
                  </a:ext>
                </a:extLst>
              </p:cNvPr>
              <p:cNvGrpSpPr/>
              <p:nvPr/>
            </p:nvGrpSpPr>
            <p:grpSpPr>
              <a:xfrm>
                <a:off x="6096000" y="2271680"/>
                <a:ext cx="5213925" cy="3944528"/>
                <a:chOff x="5973612" y="2142417"/>
                <a:chExt cx="5213925" cy="3944528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E91225-8265-400C-91AF-6D0F17BF71D8}"/>
                    </a:ext>
                  </a:extLst>
                </p:cNvPr>
                <p:cNvSpPr txBox="1"/>
                <p:nvPr/>
              </p:nvSpPr>
              <p:spPr>
                <a:xfrm>
                  <a:off x="5973612" y="2142417"/>
                  <a:ext cx="50915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Reverse applied bias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6ABB6A3-E48B-4060-AC66-ACBAA0C3038F}"/>
                    </a:ext>
                  </a:extLst>
                </p:cNvPr>
                <p:cNvSpPr txBox="1"/>
                <p:nvPr/>
              </p:nvSpPr>
              <p:spPr>
                <a:xfrm>
                  <a:off x="6096000" y="2793736"/>
                  <a:ext cx="5091537" cy="3293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600" b="1" dirty="0"/>
                    <a:t>평형상태가 아니다</a:t>
                  </a:r>
                  <a:endParaRPr lang="en-US" altLang="ko-KR" sz="1600" b="1" dirty="0"/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altLang="ko-KR" sz="1600" dirty="0"/>
                </a:p>
                <a:p>
                  <a:endParaRPr lang="en-US" altLang="ko-KR" sz="1600" dirty="0"/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altLang="ko-KR" sz="1600" dirty="0"/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altLang="ko-KR" sz="16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600" b="1" dirty="0" err="1"/>
                    <a:t>포텐셜</a:t>
                  </a:r>
                  <a:r>
                    <a:rPr lang="ko-KR" altLang="en-US" sz="1600" b="1" dirty="0"/>
                    <a:t> 배리어가 커짐</a:t>
                  </a:r>
                  <a:endParaRPr lang="en-US" altLang="ko-KR" sz="1600" b="1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600" b="1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600" b="1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600" b="1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600" b="1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b="1" dirty="0"/>
                    <a:t>Space Charge Width</a:t>
                  </a:r>
                  <a:r>
                    <a:rPr lang="ko-KR" altLang="en-US" sz="1600" b="1" dirty="0"/>
                    <a:t>의 증가</a:t>
                  </a:r>
                  <a:endParaRPr lang="en-US" altLang="ko-KR" sz="1600" dirty="0"/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altLang="ko-KR" sz="1600" dirty="0"/>
                </a:p>
                <a:p>
                  <a:endParaRPr lang="ko-KR" altLang="en-US" sz="1600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1920EF-C7FE-4BBE-A53E-11D07AEA347E}"/>
                  </a:ext>
                </a:extLst>
              </p:cNvPr>
              <p:cNvSpPr txBox="1"/>
              <p:nvPr/>
            </p:nvSpPr>
            <p:spPr>
              <a:xfrm>
                <a:off x="6557554" y="3429000"/>
                <a:ext cx="4629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전압의 인가로 인해 평형상태가 깨지고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 err="1"/>
                  <a:t>페르미</a:t>
                </a:r>
                <a:r>
                  <a:rPr lang="ko-KR" altLang="en-US" sz="1400" dirty="0"/>
                  <a:t> 준위 또한 변한다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5B60F3-3E6F-41AB-8F36-D4B0585606BE}"/>
                  </a:ext>
                </a:extLst>
              </p:cNvPr>
              <p:cNvSpPr txBox="1"/>
              <p:nvPr/>
            </p:nvSpPr>
            <p:spPr>
              <a:xfrm>
                <a:off x="6557554" y="4584992"/>
                <a:ext cx="4629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Junction</a:t>
                </a:r>
                <a:r>
                  <a:rPr lang="ko-KR" altLang="en-US" sz="1400" dirty="0"/>
                  <a:t>이 만드는 전기장과 인가한 전압의 전기장 방향이 같기때문에 </a:t>
                </a:r>
                <a:r>
                  <a:rPr lang="ko-KR" altLang="en-US" sz="1400" dirty="0" err="1"/>
                  <a:t>포텐셜</a:t>
                </a:r>
                <a:r>
                  <a:rPr lang="ko-KR" altLang="en-US" sz="1400" dirty="0"/>
                  <a:t> 배리어가 커진다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06FCE4-22D2-4393-944F-254473C102CD}"/>
                </a:ext>
              </a:extLst>
            </p:cNvPr>
            <p:cNvSpPr txBox="1"/>
            <p:nvPr/>
          </p:nvSpPr>
          <p:spPr>
            <a:xfrm>
              <a:off x="6586631" y="5747764"/>
              <a:ext cx="4629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도핑 농도에는 변함이 없지만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전기장이 증가했기에 </a:t>
              </a:r>
              <a:r>
                <a:rPr lang="en-US" altLang="ko-KR" sz="1400" dirty="0"/>
                <a:t>W</a:t>
              </a:r>
              <a:r>
                <a:rPr lang="ko-KR" altLang="en-US" sz="1400" dirty="0"/>
                <a:t>가 </a:t>
              </a:r>
              <a:r>
                <a:rPr lang="ko-KR" altLang="en-US" sz="1400" dirty="0" err="1"/>
                <a:t>늘어나야한다</a:t>
              </a:r>
              <a:r>
                <a:rPr lang="en-US" altLang="ko-KR" sz="1400" dirty="0"/>
                <a:t>. (Bulk </a:t>
              </a:r>
              <a:r>
                <a:rPr lang="ko-KR" altLang="en-US" sz="1400" dirty="0"/>
                <a:t>부분에는 전기장이 미세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942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A9B5E-75AD-48E5-ACE4-D889C36E3194}"/>
              </a:ext>
            </a:extLst>
          </p:cNvPr>
          <p:cNvSpPr/>
          <p:nvPr/>
        </p:nvSpPr>
        <p:spPr>
          <a:xfrm>
            <a:off x="1842583" y="3977919"/>
            <a:ext cx="216389" cy="7862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880430-022B-42FD-9862-16C7AB71C39B}"/>
              </a:ext>
            </a:extLst>
          </p:cNvPr>
          <p:cNvSpPr/>
          <p:nvPr/>
        </p:nvSpPr>
        <p:spPr>
          <a:xfrm>
            <a:off x="4524482" y="3371605"/>
            <a:ext cx="216388" cy="6188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365125"/>
            <a:ext cx="11228294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Reverse applied bias - Junction Capacitance</a:t>
            </a:r>
            <a:endParaRPr lang="ko-KR" altLang="en-US" sz="4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9CAA35-455C-4FE1-B66D-ABB945B518AD}"/>
              </a:ext>
            </a:extLst>
          </p:cNvPr>
          <p:cNvGrpSpPr/>
          <p:nvPr/>
        </p:nvGrpSpPr>
        <p:grpSpPr>
          <a:xfrm>
            <a:off x="6096000" y="2271680"/>
            <a:ext cx="5213925" cy="2836532"/>
            <a:chOff x="6096000" y="2271680"/>
            <a:chExt cx="5213925" cy="283653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C88895A-A94D-4D8D-887E-F197B060A200}"/>
                </a:ext>
              </a:extLst>
            </p:cNvPr>
            <p:cNvGrpSpPr/>
            <p:nvPr/>
          </p:nvGrpSpPr>
          <p:grpSpPr>
            <a:xfrm>
              <a:off x="6096000" y="2271680"/>
              <a:ext cx="5213925" cy="2713422"/>
              <a:chOff x="5973612" y="2142417"/>
              <a:chExt cx="5213925" cy="27134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E91225-8265-400C-91AF-6D0F17BF71D8}"/>
                  </a:ext>
                </a:extLst>
              </p:cNvPr>
              <p:cNvSpPr txBox="1"/>
              <p:nvPr/>
            </p:nvSpPr>
            <p:spPr>
              <a:xfrm>
                <a:off x="5973612" y="2142417"/>
                <a:ext cx="50915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Junction Capacitance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ABB6A3-E48B-4060-AC66-ACBAA0C3038F}"/>
                  </a:ext>
                </a:extLst>
              </p:cNvPr>
              <p:cNvSpPr txBox="1"/>
              <p:nvPr/>
            </p:nvSpPr>
            <p:spPr>
              <a:xfrm>
                <a:off x="6096000" y="2793736"/>
                <a:ext cx="509153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Charge</a:t>
                </a:r>
                <a:r>
                  <a:rPr lang="ko-KR" altLang="en-US" sz="1600" b="1" dirty="0"/>
                  <a:t>에 변화가 생긴다</a:t>
                </a:r>
                <a:endParaRPr lang="en-US" altLang="ko-KR" sz="1600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평면 </a:t>
                </a:r>
                <a:r>
                  <a:rPr lang="en-US" altLang="ko-KR" sz="1600" b="1" dirty="0"/>
                  <a:t>Capacitor</a:t>
                </a:r>
                <a:r>
                  <a:rPr lang="ko-KR" altLang="en-US" sz="1600" b="1" dirty="0"/>
                  <a:t>와 같은 식 유도</a:t>
                </a:r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endParaRPr lang="ko-KR" altLang="en-US" sz="16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1920EF-C7FE-4BBE-A53E-11D07AEA347E}"/>
                </a:ext>
              </a:extLst>
            </p:cNvPr>
            <p:cNvSpPr txBox="1"/>
            <p:nvPr/>
          </p:nvSpPr>
          <p:spPr>
            <a:xfrm>
              <a:off x="6557554" y="3429000"/>
              <a:ext cx="4629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Capacitor</a:t>
              </a:r>
              <a:r>
                <a:rPr lang="ko-KR" altLang="en-US" sz="1400" dirty="0"/>
                <a:t>에서 일어나는 현상이</a:t>
              </a:r>
              <a:r>
                <a:rPr lang="en-US" altLang="ko-KR" sz="1400" dirty="0"/>
                <a:t>, Junction</a:t>
              </a:r>
              <a:r>
                <a:rPr lang="ko-KR" altLang="en-US" sz="1400" dirty="0"/>
                <a:t>에서 그대로 생긴다</a:t>
              </a:r>
              <a:r>
                <a:rPr lang="en-US" altLang="ko-KR" sz="1400" dirty="0"/>
                <a:t>. -&gt; </a:t>
              </a:r>
              <a:r>
                <a:rPr lang="en-US" altLang="ko-KR" sz="1400" dirty="0" err="1"/>
                <a:t>Capacitacne</a:t>
              </a:r>
              <a:r>
                <a:rPr lang="ko-KR" altLang="en-US" sz="1400" dirty="0"/>
                <a:t>가 생김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5B60F3-3E6F-41AB-8F36-D4B0585606BE}"/>
                </a:ext>
              </a:extLst>
            </p:cNvPr>
            <p:cNvSpPr txBox="1"/>
            <p:nvPr/>
          </p:nvSpPr>
          <p:spPr>
            <a:xfrm>
              <a:off x="6557554" y="4584992"/>
              <a:ext cx="4629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Bulk</a:t>
              </a:r>
              <a:r>
                <a:rPr lang="ko-KR" altLang="en-US" sz="1400" dirty="0"/>
                <a:t>부분은 변화가 거의 없는 두개의 전하덩어리라고 보면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결국은 평면 </a:t>
              </a:r>
              <a:r>
                <a:rPr lang="ko-KR" altLang="en-US" sz="1400" dirty="0" err="1"/>
                <a:t>캐패시터</a:t>
              </a:r>
              <a:r>
                <a:rPr lang="ko-KR" altLang="en-US" sz="1400" dirty="0"/>
                <a:t> 꼴이니까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3F0351C-8995-432A-AFAC-6F9674C8C6B5}"/>
              </a:ext>
            </a:extLst>
          </p:cNvPr>
          <p:cNvGrpSpPr/>
          <p:nvPr/>
        </p:nvGrpSpPr>
        <p:grpSpPr>
          <a:xfrm>
            <a:off x="1180334" y="2297974"/>
            <a:ext cx="3834063" cy="3166991"/>
            <a:chOff x="1180334" y="2297974"/>
            <a:chExt cx="3834063" cy="31669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E7D7EF4-0853-4BAC-A9FB-09C73F6F8E2D}"/>
                </a:ext>
              </a:extLst>
            </p:cNvPr>
            <p:cNvGrpSpPr/>
            <p:nvPr/>
          </p:nvGrpSpPr>
          <p:grpSpPr>
            <a:xfrm>
              <a:off x="1180334" y="2297974"/>
              <a:ext cx="3834063" cy="3166991"/>
              <a:chOff x="1180334" y="2297974"/>
              <a:chExt cx="3834063" cy="316699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7BC7395-A4D3-42D9-8BA0-FE4A79FE1A6E}"/>
                  </a:ext>
                </a:extLst>
              </p:cNvPr>
              <p:cNvGrpSpPr/>
              <p:nvPr/>
            </p:nvGrpSpPr>
            <p:grpSpPr>
              <a:xfrm>
                <a:off x="1180334" y="2297974"/>
                <a:ext cx="3834063" cy="3166991"/>
                <a:chOff x="1287911" y="1668609"/>
                <a:chExt cx="3834063" cy="316699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79364F-44CF-43C0-BC9D-A72EBFC481F3}"/>
                    </a:ext>
                  </a:extLst>
                </p:cNvPr>
                <p:cNvSpPr txBox="1"/>
                <p:nvPr/>
              </p:nvSpPr>
              <p:spPr>
                <a:xfrm>
                  <a:off x="3641039" y="2644209"/>
                  <a:ext cx="449179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chemeClr val="accent1"/>
                      </a:solidFill>
                    </a:rPr>
                    <a:t>+</a:t>
                  </a:r>
                  <a:endParaRPr lang="ko-KR" altLang="en-US" sz="4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0C2A77F-DD53-430F-9CEE-3B1717CEAFA6}"/>
                    </a:ext>
                  </a:extLst>
                </p:cNvPr>
                <p:cNvSpPr txBox="1"/>
                <p:nvPr/>
              </p:nvSpPr>
              <p:spPr>
                <a:xfrm>
                  <a:off x="2457382" y="3161916"/>
                  <a:ext cx="44917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>
                      <a:solidFill>
                        <a:schemeClr val="accent1"/>
                      </a:solidFill>
                    </a:rPr>
                    <a:t>-</a:t>
                  </a:r>
                  <a:endParaRPr lang="ko-KR" altLang="en-US" sz="6000" b="1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77343762-E718-45E7-8A53-45872733736A}"/>
                    </a:ext>
                  </a:extLst>
                </p:cNvPr>
                <p:cNvGrpSpPr/>
                <p:nvPr/>
              </p:nvGrpSpPr>
              <p:grpSpPr>
                <a:xfrm>
                  <a:off x="1287911" y="1668609"/>
                  <a:ext cx="3834063" cy="3166991"/>
                  <a:chOff x="1287911" y="1668609"/>
                  <a:chExt cx="3834063" cy="3166991"/>
                </a:xfrm>
              </p:grpSpPr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FB4D7D37-F20C-4625-AE7B-FDB13A65C3B6}"/>
                      </a:ext>
                    </a:extLst>
                  </p:cNvPr>
                  <p:cNvGrpSpPr/>
                  <p:nvPr/>
                </p:nvGrpSpPr>
                <p:grpSpPr>
                  <a:xfrm>
                    <a:off x="1287911" y="2019300"/>
                    <a:ext cx="3834063" cy="2816300"/>
                    <a:chOff x="1287911" y="2019300"/>
                    <a:chExt cx="3834063" cy="2816300"/>
                  </a:xfrm>
                </p:grpSpPr>
                <p:cxnSp>
                  <p:nvCxnSpPr>
                    <p:cNvPr id="29" name="직선 연결선 28">
                      <a:extLst>
                        <a:ext uri="{FF2B5EF4-FFF2-40B4-BE49-F238E27FC236}">
                          <a16:creationId xmlns:a16="http://schemas.microsoft.com/office/drawing/2014/main" id="{43A3AF5C-7A98-40A1-A953-C7BF19AA0C7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87911" y="3352095"/>
                      <a:ext cx="3834063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직선 화살표 연결선 29">
                      <a:extLst>
                        <a:ext uri="{FF2B5EF4-FFF2-40B4-BE49-F238E27FC236}">
                          <a16:creationId xmlns:a16="http://schemas.microsoft.com/office/drawing/2014/main" id="{ABC2E86B-2132-424A-8C8B-A5BCA51CA8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4943" y="2019300"/>
                      <a:ext cx="0" cy="28163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69DCB0B9-8CB1-4D5B-86D8-F3D66DA29B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4882" y="3352095"/>
                      <a:ext cx="1270061" cy="764265"/>
                      <a:chOff x="1934882" y="3352095"/>
                      <a:chExt cx="1270061" cy="764265"/>
                    </a:xfrm>
                  </p:grpSpPr>
                  <p:cxnSp>
                    <p:nvCxnSpPr>
                      <p:cNvPr id="35" name="직선 연결선 34">
                        <a:extLst>
                          <a:ext uri="{FF2B5EF4-FFF2-40B4-BE49-F238E27FC236}">
                            <a16:creationId xmlns:a16="http://schemas.microsoft.com/office/drawing/2014/main" id="{1C2A96F3-19EE-4B08-9822-A17B79D95F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34882" y="4116360"/>
                        <a:ext cx="12700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직선 연결선 35">
                        <a:extLst>
                          <a:ext uri="{FF2B5EF4-FFF2-40B4-BE49-F238E27FC236}">
                            <a16:creationId xmlns:a16="http://schemas.microsoft.com/office/drawing/2014/main" id="{4C64063E-C1CF-4410-A512-51DDEB072B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59000" y="3352095"/>
                        <a:ext cx="0" cy="76426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7864BDE0-B07C-4C8D-891B-C379CDED89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04943" y="2742240"/>
                      <a:ext cx="1659938" cy="609856"/>
                      <a:chOff x="3204943" y="2742240"/>
                      <a:chExt cx="1659938" cy="609856"/>
                    </a:xfrm>
                  </p:grpSpPr>
                  <p:cxnSp>
                    <p:nvCxnSpPr>
                      <p:cNvPr id="33" name="직선 연결선 32">
                        <a:extLst>
                          <a:ext uri="{FF2B5EF4-FFF2-40B4-BE49-F238E27FC236}">
                            <a16:creationId xmlns:a16="http://schemas.microsoft.com/office/drawing/2014/main" id="{601374C5-3EF0-44F7-AF36-6C8EB62A49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04943" y="2742240"/>
                        <a:ext cx="165993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직선 연결선 33">
                        <a:extLst>
                          <a:ext uri="{FF2B5EF4-FFF2-40B4-BE49-F238E27FC236}">
                            <a16:creationId xmlns:a16="http://schemas.microsoft.com/office/drawing/2014/main" id="{3A0A0AF2-B875-41B4-AB07-E02B9E07F1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93117" y="2742240"/>
                        <a:ext cx="0" cy="609856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5E23249-4A35-46CF-86B3-90C83524635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9000" y="1684354"/>
                    <a:ext cx="34758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P</a:t>
                    </a:r>
                    <a:endParaRPr lang="ko-KR" altLang="en-US" sz="2000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C487B5B-74B8-4CFF-9010-AA02C43828BC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842" y="1668609"/>
                    <a:ext cx="34758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N</a:t>
                    </a:r>
                    <a:endParaRPr lang="ko-KR" altLang="en-US" sz="20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2932881B-83CC-4720-B293-483F375483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1884" y="3348554"/>
                        <a:ext cx="49750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2932881B-83CC-4720-B293-483F375483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21884" y="3348554"/>
                        <a:ext cx="497507" cy="27699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6098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833DFC0F-FBD0-42D8-9403-AC4BB4998B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9325" y="3012708"/>
                        <a:ext cx="493468" cy="298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833DFC0F-FBD0-42D8-9403-AC4BB4998B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39325" y="3012708"/>
                        <a:ext cx="493468" cy="29841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2469" b="-204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4E45AFB2-99E9-4826-A5A3-19E0BC3FF4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7396" y="3966683"/>
                        <a:ext cx="64235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4E45AFB2-99E9-4826-A5A3-19E0BC3FF45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7396" y="3966683"/>
                        <a:ext cx="642355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E8591D2C-FDFD-4F61-A7A6-1AD2C13B7B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5840" y="2599008"/>
                        <a:ext cx="64517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E8591D2C-FDFD-4F61-A7A6-1AD2C13B7B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840" y="2599008"/>
                        <a:ext cx="645177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717" r="-943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CF049DA-0B33-4AE4-A107-625F8841F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7305" y="3981460"/>
                <a:ext cx="0" cy="764265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432D7F3-640B-4CA1-AAD9-ECA68E0D47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0870" y="3371605"/>
              <a:ext cx="16434" cy="6063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39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365125"/>
            <a:ext cx="11228294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Reverse applied bias – One-Sided Junctions</a:t>
            </a:r>
            <a:endParaRPr lang="ko-KR" altLang="en-US" sz="4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9CAA35-455C-4FE1-B66D-ABB945B518AD}"/>
              </a:ext>
            </a:extLst>
          </p:cNvPr>
          <p:cNvGrpSpPr/>
          <p:nvPr/>
        </p:nvGrpSpPr>
        <p:grpSpPr>
          <a:xfrm>
            <a:off x="6096000" y="2271680"/>
            <a:ext cx="5213925" cy="2713422"/>
            <a:chOff x="6096000" y="2271680"/>
            <a:chExt cx="5213925" cy="271342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C88895A-A94D-4D8D-887E-F197B060A200}"/>
                </a:ext>
              </a:extLst>
            </p:cNvPr>
            <p:cNvGrpSpPr/>
            <p:nvPr/>
          </p:nvGrpSpPr>
          <p:grpSpPr>
            <a:xfrm>
              <a:off x="6096000" y="2271680"/>
              <a:ext cx="5213925" cy="2713422"/>
              <a:chOff x="5973612" y="2142417"/>
              <a:chExt cx="5213925" cy="27134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E91225-8265-400C-91AF-6D0F17BF71D8}"/>
                  </a:ext>
                </a:extLst>
              </p:cNvPr>
              <p:cNvSpPr txBox="1"/>
              <p:nvPr/>
            </p:nvSpPr>
            <p:spPr>
              <a:xfrm>
                <a:off x="5973612" y="2142417"/>
                <a:ext cx="50915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Junction Capacitance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ABB6A3-E48B-4060-AC66-ACBAA0C3038F}"/>
                  </a:ext>
                </a:extLst>
              </p:cNvPr>
              <p:cNvSpPr txBox="1"/>
              <p:nvPr/>
            </p:nvSpPr>
            <p:spPr>
              <a:xfrm>
                <a:off x="6096000" y="2793736"/>
                <a:ext cx="509153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Charge</a:t>
                </a:r>
                <a:r>
                  <a:rPr lang="ko-KR" altLang="en-US" sz="1600" b="1" dirty="0"/>
                  <a:t>에 변화가 생긴다</a:t>
                </a:r>
                <a:endParaRPr lang="en-US" altLang="ko-KR" sz="1600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평면 </a:t>
                </a:r>
                <a:r>
                  <a:rPr lang="en-US" altLang="ko-KR" sz="1600" b="1" dirty="0"/>
                  <a:t>Capacitor</a:t>
                </a:r>
                <a:r>
                  <a:rPr lang="ko-KR" altLang="en-US" sz="1600" b="1" dirty="0"/>
                  <a:t>와 같은 식 유도</a:t>
                </a:r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endParaRPr lang="ko-KR" altLang="en-US" sz="16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1920EF-C7FE-4BBE-A53E-11D07AEA347E}"/>
                </a:ext>
              </a:extLst>
            </p:cNvPr>
            <p:cNvSpPr txBox="1"/>
            <p:nvPr/>
          </p:nvSpPr>
          <p:spPr>
            <a:xfrm>
              <a:off x="6557554" y="3429000"/>
              <a:ext cx="4629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Capacitor</a:t>
              </a:r>
              <a:r>
                <a:rPr lang="ko-KR" altLang="en-US" sz="1400" dirty="0"/>
                <a:t>에서 일어나는 현상이</a:t>
              </a:r>
              <a:r>
                <a:rPr lang="en-US" altLang="ko-KR" sz="1400" dirty="0"/>
                <a:t>, Junction</a:t>
              </a:r>
              <a:r>
                <a:rPr lang="ko-KR" altLang="en-US" sz="1400" dirty="0"/>
                <a:t>에서 그대로 생긴다</a:t>
              </a:r>
              <a:r>
                <a:rPr lang="en-US" altLang="ko-KR" sz="1400" dirty="0"/>
                <a:t>. -&gt; </a:t>
              </a:r>
              <a:r>
                <a:rPr lang="en-US" altLang="ko-KR" sz="1400" dirty="0" err="1"/>
                <a:t>Capacitacne</a:t>
              </a:r>
              <a:r>
                <a:rPr lang="ko-KR" altLang="en-US" sz="1400" dirty="0"/>
                <a:t>가 생김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5B60F3-3E6F-41AB-8F36-D4B0585606BE}"/>
                </a:ext>
              </a:extLst>
            </p:cNvPr>
            <p:cNvSpPr txBox="1"/>
            <p:nvPr/>
          </p:nvSpPr>
          <p:spPr>
            <a:xfrm>
              <a:off x="6557554" y="4584992"/>
              <a:ext cx="4629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T= 0K</a:t>
              </a:r>
              <a:r>
                <a:rPr lang="ko-KR" altLang="en-US" sz="1400" dirty="0"/>
                <a:t>인 상황이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7D7EF4-0853-4BAC-A9FB-09C73F6F8E2D}"/>
              </a:ext>
            </a:extLst>
          </p:cNvPr>
          <p:cNvGrpSpPr/>
          <p:nvPr/>
        </p:nvGrpSpPr>
        <p:grpSpPr>
          <a:xfrm>
            <a:off x="1180334" y="2297974"/>
            <a:ext cx="3834063" cy="4089379"/>
            <a:chOff x="1180334" y="2297974"/>
            <a:chExt cx="3834063" cy="408937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7BC7395-A4D3-42D9-8BA0-FE4A79FE1A6E}"/>
                </a:ext>
              </a:extLst>
            </p:cNvPr>
            <p:cNvGrpSpPr/>
            <p:nvPr/>
          </p:nvGrpSpPr>
          <p:grpSpPr>
            <a:xfrm>
              <a:off x="1180334" y="2297974"/>
              <a:ext cx="3834063" cy="4075932"/>
              <a:chOff x="1287911" y="1668609"/>
              <a:chExt cx="3834063" cy="40759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79364F-44CF-43C0-BC9D-A72EBFC481F3}"/>
                  </a:ext>
                </a:extLst>
              </p:cNvPr>
              <p:cNvSpPr txBox="1"/>
              <p:nvPr/>
            </p:nvSpPr>
            <p:spPr>
              <a:xfrm>
                <a:off x="3641039" y="2644209"/>
                <a:ext cx="4491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</a:rPr>
                  <a:t>+</a:t>
                </a:r>
                <a:endParaRPr lang="ko-KR" altLang="en-US" sz="4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C2A77F-DD53-430F-9CEE-3B1717CEAFA6}"/>
                  </a:ext>
                </a:extLst>
              </p:cNvPr>
              <p:cNvSpPr txBox="1"/>
              <p:nvPr/>
            </p:nvSpPr>
            <p:spPr>
              <a:xfrm>
                <a:off x="2808217" y="3427450"/>
                <a:ext cx="4491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solidFill>
                      <a:schemeClr val="accent1"/>
                    </a:solidFill>
                  </a:rPr>
                  <a:t>-</a:t>
                </a:r>
                <a:endParaRPr lang="ko-KR" altLang="en-US" sz="6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7343762-E718-45E7-8A53-45872733736A}"/>
                  </a:ext>
                </a:extLst>
              </p:cNvPr>
              <p:cNvGrpSpPr/>
              <p:nvPr/>
            </p:nvGrpSpPr>
            <p:grpSpPr>
              <a:xfrm>
                <a:off x="1287911" y="1668609"/>
                <a:ext cx="3834063" cy="4075932"/>
                <a:chOff x="1287911" y="1668609"/>
                <a:chExt cx="3834063" cy="4075932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B4D7D37-F20C-4625-AE7B-FDB13A65C3B6}"/>
                    </a:ext>
                  </a:extLst>
                </p:cNvPr>
                <p:cNvGrpSpPr/>
                <p:nvPr/>
              </p:nvGrpSpPr>
              <p:grpSpPr>
                <a:xfrm>
                  <a:off x="1287911" y="2019300"/>
                  <a:ext cx="3834063" cy="3725241"/>
                  <a:chOff x="1287911" y="2019300"/>
                  <a:chExt cx="3834063" cy="3725241"/>
                </a:xfrm>
              </p:grpSpPr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43A3AF5C-7A98-40A1-A953-C7BF19AA0C79}"/>
                      </a:ext>
                    </a:extLst>
                  </p:cNvPr>
                  <p:cNvCxnSpPr/>
                  <p:nvPr/>
                </p:nvCxnSpPr>
                <p:spPr>
                  <a:xfrm>
                    <a:off x="1287911" y="3352095"/>
                    <a:ext cx="3834063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화살표 연결선 29">
                    <a:extLst>
                      <a:ext uri="{FF2B5EF4-FFF2-40B4-BE49-F238E27FC236}">
                        <a16:creationId xmlns:a16="http://schemas.microsoft.com/office/drawing/2014/main" id="{ABC2E86B-2132-424A-8C8B-A5BCA51CA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04943" y="2019300"/>
                    <a:ext cx="0" cy="281630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69DCB0B9-8CB1-4D5B-86D8-F3D66DA29B43}"/>
                      </a:ext>
                    </a:extLst>
                  </p:cNvPr>
                  <p:cNvGrpSpPr/>
                  <p:nvPr/>
                </p:nvGrpSpPr>
                <p:grpSpPr>
                  <a:xfrm>
                    <a:off x="2913778" y="3348555"/>
                    <a:ext cx="313660" cy="2395986"/>
                    <a:chOff x="2913778" y="3348555"/>
                    <a:chExt cx="313660" cy="2395986"/>
                  </a:xfrm>
                </p:grpSpPr>
                <p:cxnSp>
                  <p:nvCxnSpPr>
                    <p:cNvPr id="35" name="직선 연결선 34">
                      <a:extLst>
                        <a:ext uri="{FF2B5EF4-FFF2-40B4-BE49-F238E27FC236}">
                          <a16:creationId xmlns:a16="http://schemas.microsoft.com/office/drawing/2014/main" id="{1C2A96F3-19EE-4B08-9822-A17B79D95F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13778" y="5735466"/>
                      <a:ext cx="313660" cy="0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직선 연결선 35">
                      <a:extLst>
                        <a:ext uri="{FF2B5EF4-FFF2-40B4-BE49-F238E27FC236}">
                          <a16:creationId xmlns:a16="http://schemas.microsoft.com/office/drawing/2014/main" id="{4C64063E-C1CF-4410-A512-51DDEB072B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191496" y="3348555"/>
                      <a:ext cx="15278" cy="2395986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7864BDE0-B07C-4C8D-891B-C379CDED89D5}"/>
                      </a:ext>
                    </a:extLst>
                  </p:cNvPr>
                  <p:cNvGrpSpPr/>
                  <p:nvPr/>
                </p:nvGrpSpPr>
                <p:grpSpPr>
                  <a:xfrm>
                    <a:off x="3204943" y="2742240"/>
                    <a:ext cx="1388174" cy="609856"/>
                    <a:chOff x="3204943" y="2742240"/>
                    <a:chExt cx="1388174" cy="609856"/>
                  </a:xfrm>
                </p:grpSpPr>
                <p:cxnSp>
                  <p:nvCxnSpPr>
                    <p:cNvPr id="33" name="직선 연결선 32">
                      <a:extLst>
                        <a:ext uri="{FF2B5EF4-FFF2-40B4-BE49-F238E27FC236}">
                          <a16:creationId xmlns:a16="http://schemas.microsoft.com/office/drawing/2014/main" id="{601374C5-3EF0-44F7-AF36-6C8EB62A49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04943" y="2742240"/>
                      <a:ext cx="1388174" cy="0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직선 연결선 33">
                      <a:extLst>
                        <a:ext uri="{FF2B5EF4-FFF2-40B4-BE49-F238E27FC236}">
                          <a16:creationId xmlns:a16="http://schemas.microsoft.com/office/drawing/2014/main" id="{3A0A0AF2-B875-41B4-AB07-E02B9E07F1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93117" y="2742240"/>
                      <a:ext cx="0" cy="609856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E23249-4A35-46CF-86B3-90C83524635A}"/>
                    </a:ext>
                  </a:extLst>
                </p:cNvPr>
                <p:cNvSpPr txBox="1"/>
                <p:nvPr/>
              </p:nvSpPr>
              <p:spPr>
                <a:xfrm>
                  <a:off x="2159000" y="1684354"/>
                  <a:ext cx="347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P</a:t>
                  </a:r>
                  <a:endParaRPr lang="ko-KR" altLang="en-US" sz="20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C487B5B-74B8-4CFF-9010-AA02C43828BC}"/>
                    </a:ext>
                  </a:extLst>
                </p:cNvPr>
                <p:cNvSpPr txBox="1"/>
                <p:nvPr/>
              </p:nvSpPr>
              <p:spPr>
                <a:xfrm>
                  <a:off x="4003842" y="1668609"/>
                  <a:ext cx="347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N</a:t>
                  </a:r>
                  <a:endParaRPr lang="ko-KR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2932881B-83CC-4720-B293-483F375483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1884" y="3348554"/>
                      <a:ext cx="4975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2932881B-83CC-4720-B293-483F375483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1884" y="3348554"/>
                      <a:ext cx="497507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09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33DFC0F-FBD0-42D8-9403-AC4BB4998B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4036" y="3050139"/>
                      <a:ext cx="493468" cy="298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33DFC0F-FBD0-42D8-9403-AC4BB4998B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64036" y="3050139"/>
                      <a:ext cx="493468" cy="29841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469"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E45AFB2-99E9-4826-A5A3-19E0BC3FF4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7396" y="3966683"/>
                      <a:ext cx="6423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E45AFB2-99E9-4826-A5A3-19E0BC3FF4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7396" y="3966683"/>
                      <a:ext cx="64235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8591D2C-FDFD-4F61-A7A6-1AD2C13B7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40" y="2599008"/>
                      <a:ext cx="64517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8591D2C-FDFD-4F61-A7A6-1AD2C13B7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40" y="2599008"/>
                      <a:ext cx="645177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717" r="-943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CF049DA-0B33-4AE4-A107-625F8841F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201" y="3965667"/>
              <a:ext cx="0" cy="242168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2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</a:t>
            </a:r>
            <a:r>
              <a:rPr lang="en-US" altLang="ko-KR" dirty="0" err="1"/>
              <a:t>pn</a:t>
            </a:r>
            <a:r>
              <a:rPr lang="en-US" altLang="ko-KR" dirty="0"/>
              <a:t> junction?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2009A-986F-440C-A6AE-1C4EE650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501" y="1901463"/>
            <a:ext cx="4735034" cy="241640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P-type semiconductor</a:t>
            </a:r>
          </a:p>
          <a:p>
            <a:endParaRPr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FC5D6-6D5A-4A30-9484-29A8C51FB8DE}"/>
              </a:ext>
            </a:extLst>
          </p:cNvPr>
          <p:cNvSpPr txBox="1"/>
          <p:nvPr/>
        </p:nvSpPr>
        <p:spPr>
          <a:xfrm>
            <a:off x="6781287" y="2585912"/>
            <a:ext cx="4043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Majority carriers = electrons(donor)</a:t>
            </a:r>
          </a:p>
          <a:p>
            <a:endParaRPr lang="en-US" altLang="ko-KR" dirty="0"/>
          </a:p>
          <a:p>
            <a:r>
              <a:rPr lang="en-US" altLang="ko-KR" dirty="0"/>
              <a:t>Mainly using the group 5 element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08A4E93-36E8-45BD-8FBA-91ACA774AF27}"/>
              </a:ext>
            </a:extLst>
          </p:cNvPr>
          <p:cNvSpPr txBox="1">
            <a:spLocks/>
          </p:cNvSpPr>
          <p:nvPr/>
        </p:nvSpPr>
        <p:spPr>
          <a:xfrm>
            <a:off x="6429757" y="4208980"/>
            <a:ext cx="4735034" cy="241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N-type semiconductor</a:t>
            </a:r>
          </a:p>
          <a:p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ED4AD-FDAB-427B-B2A6-D3C712AB0A09}"/>
              </a:ext>
            </a:extLst>
          </p:cNvPr>
          <p:cNvSpPr txBox="1"/>
          <p:nvPr/>
        </p:nvSpPr>
        <p:spPr>
          <a:xfrm>
            <a:off x="6725543" y="4893429"/>
            <a:ext cx="4043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Majority carriers = holes(acceptors)</a:t>
            </a:r>
          </a:p>
          <a:p>
            <a:endParaRPr lang="en-US" altLang="ko-KR" dirty="0"/>
          </a:p>
          <a:p>
            <a:r>
              <a:rPr lang="en-US" altLang="ko-KR" dirty="0"/>
              <a:t>Mainly using the group 3 element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8279D6-34FC-442B-A6EC-F2051D192110}"/>
              </a:ext>
            </a:extLst>
          </p:cNvPr>
          <p:cNvGrpSpPr/>
          <p:nvPr/>
        </p:nvGrpSpPr>
        <p:grpSpPr>
          <a:xfrm>
            <a:off x="1079310" y="2849599"/>
            <a:ext cx="4954692" cy="3038217"/>
            <a:chOff x="542414" y="2849599"/>
            <a:chExt cx="4954692" cy="303821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2D42FB0-CABE-49FA-BD5B-AEFA01C87C5C}"/>
                </a:ext>
              </a:extLst>
            </p:cNvPr>
            <p:cNvGrpSpPr/>
            <p:nvPr/>
          </p:nvGrpSpPr>
          <p:grpSpPr>
            <a:xfrm>
              <a:off x="542414" y="2849599"/>
              <a:ext cx="4954692" cy="2133600"/>
              <a:chOff x="927020" y="4221116"/>
              <a:chExt cx="4954692" cy="213360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C3E3318-912A-46AF-A2AF-1F157582B2CE}"/>
                  </a:ext>
                </a:extLst>
              </p:cNvPr>
              <p:cNvGrpSpPr/>
              <p:nvPr/>
            </p:nvGrpSpPr>
            <p:grpSpPr>
              <a:xfrm>
                <a:off x="927020" y="4221116"/>
                <a:ext cx="4954692" cy="2133600"/>
                <a:chOff x="838200" y="3962400"/>
                <a:chExt cx="4954692" cy="21336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35D440B-BE62-4700-AB00-D20E802088A9}"/>
                    </a:ext>
                  </a:extLst>
                </p:cNvPr>
                <p:cNvSpPr/>
                <p:nvPr/>
              </p:nvSpPr>
              <p:spPr>
                <a:xfrm>
                  <a:off x="838200" y="3962400"/>
                  <a:ext cx="4954692" cy="21336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F0FA7A5E-5EB6-46FD-9D51-14F9E00A9697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3315546" y="3962400"/>
                  <a:ext cx="0" cy="2133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771309-E579-4046-80DC-29601751EC5A}"/>
                  </a:ext>
                </a:extLst>
              </p:cNvPr>
              <p:cNvSpPr txBox="1"/>
              <p:nvPr/>
            </p:nvSpPr>
            <p:spPr>
              <a:xfrm>
                <a:off x="1892967" y="4983734"/>
                <a:ext cx="449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P</a:t>
                </a:r>
                <a:endParaRPr lang="ko-KR" altLang="en-US" sz="28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8E56B4-F122-4125-AE54-75AAB81866C9}"/>
                  </a:ext>
                </a:extLst>
              </p:cNvPr>
              <p:cNvSpPr txBox="1"/>
              <p:nvPr/>
            </p:nvSpPr>
            <p:spPr>
              <a:xfrm>
                <a:off x="4418450" y="4983734"/>
                <a:ext cx="449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N</a:t>
                </a:r>
                <a:endParaRPr lang="ko-KR" altLang="en-US" sz="2800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EFB039-9E14-4E79-A680-14C61ED3044F}"/>
                </a:ext>
              </a:extLst>
            </p:cNvPr>
            <p:cNvGrpSpPr/>
            <p:nvPr/>
          </p:nvGrpSpPr>
          <p:grpSpPr>
            <a:xfrm>
              <a:off x="1732950" y="4983199"/>
              <a:ext cx="3539562" cy="904617"/>
              <a:chOff x="1732950" y="4983199"/>
              <a:chExt cx="3539562" cy="904617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8C5E37B9-1831-46FD-B4FC-B5982AE6B13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>
                <a:off x="3019760" y="4983199"/>
                <a:ext cx="268872" cy="53528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5A813-6D0B-4731-8A3A-64861AECDC0E}"/>
                  </a:ext>
                </a:extLst>
              </p:cNvPr>
              <p:cNvSpPr txBox="1"/>
              <p:nvPr/>
            </p:nvSpPr>
            <p:spPr>
              <a:xfrm>
                <a:off x="1732950" y="5518484"/>
                <a:ext cx="353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Metallurgical junction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</a:t>
            </a:r>
            <a:r>
              <a:rPr lang="en-US" altLang="ko-KR" dirty="0" err="1"/>
              <a:t>pn</a:t>
            </a:r>
            <a:r>
              <a:rPr lang="en-US" altLang="ko-KR" dirty="0"/>
              <a:t> junction?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BDB5C8-7413-4093-ABEC-5732D9DC689F}"/>
              </a:ext>
            </a:extLst>
          </p:cNvPr>
          <p:cNvGrpSpPr/>
          <p:nvPr/>
        </p:nvGrpSpPr>
        <p:grpSpPr>
          <a:xfrm>
            <a:off x="910921" y="2022399"/>
            <a:ext cx="4588043" cy="2813201"/>
            <a:chOff x="1058703" y="2960044"/>
            <a:chExt cx="4588043" cy="28132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3E5EC5-E1D6-4804-B259-39EAF7A7C7DE}"/>
                </a:ext>
              </a:extLst>
            </p:cNvPr>
            <p:cNvSpPr txBox="1"/>
            <p:nvPr/>
          </p:nvSpPr>
          <p:spPr>
            <a:xfrm>
              <a:off x="2256511" y="2975789"/>
              <a:ext cx="347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</a:t>
              </a:r>
              <a:endParaRPr lang="ko-KR" altLang="en-US" sz="28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217058-5775-408B-9C27-F955A5A8FDA8}"/>
                </a:ext>
              </a:extLst>
            </p:cNvPr>
            <p:cNvSpPr txBox="1"/>
            <p:nvPr/>
          </p:nvSpPr>
          <p:spPr>
            <a:xfrm>
              <a:off x="4101353" y="2960044"/>
              <a:ext cx="347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N</a:t>
              </a:r>
              <a:endParaRPr lang="ko-KR" altLang="en-US" sz="280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40A5758-A0DE-4EC8-AD54-CD37E2F5AE69}"/>
                </a:ext>
              </a:extLst>
            </p:cNvPr>
            <p:cNvGrpSpPr/>
            <p:nvPr/>
          </p:nvGrpSpPr>
          <p:grpSpPr>
            <a:xfrm>
              <a:off x="1058703" y="3706011"/>
              <a:ext cx="4588043" cy="2067234"/>
              <a:chOff x="1058703" y="3706011"/>
              <a:chExt cx="4588043" cy="2067234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DF8C380-4D8E-4DB1-A3B7-5EC05034B7EA}"/>
                  </a:ext>
                </a:extLst>
              </p:cNvPr>
              <p:cNvGrpSpPr/>
              <p:nvPr/>
            </p:nvGrpSpPr>
            <p:grpSpPr>
              <a:xfrm>
                <a:off x="1058703" y="3706011"/>
                <a:ext cx="4588043" cy="2067234"/>
                <a:chOff x="256673" y="2422358"/>
                <a:chExt cx="4588043" cy="1748589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20532A5B-946E-406C-806B-A3BB1A1BBEF2}"/>
                    </a:ext>
                  </a:extLst>
                </p:cNvPr>
                <p:cNvCxnSpPr/>
                <p:nvPr/>
              </p:nvCxnSpPr>
              <p:spPr>
                <a:xfrm>
                  <a:off x="647129" y="4170947"/>
                  <a:ext cx="383406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47C650AB-B2B8-4D30-8559-0AE291502A13}"/>
                    </a:ext>
                  </a:extLst>
                </p:cNvPr>
                <p:cNvCxnSpPr/>
                <p:nvPr/>
              </p:nvCxnSpPr>
              <p:spPr>
                <a:xfrm flipV="1">
                  <a:off x="2550695" y="2422358"/>
                  <a:ext cx="0" cy="1748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4BFA09B9-6222-4C1A-AFBA-0722EE578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53" y="2975809"/>
                  <a:ext cx="1844842" cy="0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469ABD2-1A64-47DF-9412-72B1737F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0695" y="3429000"/>
                  <a:ext cx="1844842" cy="0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5E03AC42-6CE9-4BE1-95BE-3B8839CE5F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673" y="2730763"/>
                      <a:ext cx="44917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b="1" dirty="0"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5E03AC42-6CE9-4BE1-95BE-3B8839CE5F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6673" y="2730763"/>
                      <a:ext cx="449179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7D05BFA1-32BC-4079-B323-CDB1F141F2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95537" y="3172830"/>
                      <a:ext cx="44917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b="1" dirty="0"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7D05BFA1-32BC-4079-B323-CDB1F141F2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5537" y="3172830"/>
                      <a:ext cx="449179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67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A8ABC482-F7AE-4501-AEF9-13E0FFF3D3CB}"/>
                  </a:ext>
                </a:extLst>
              </p:cNvPr>
              <p:cNvGrpSpPr/>
              <p:nvPr/>
            </p:nvGrpSpPr>
            <p:grpSpPr>
              <a:xfrm>
                <a:off x="2066844" y="4861282"/>
                <a:ext cx="2801921" cy="772068"/>
                <a:chOff x="2066844" y="4861282"/>
                <a:chExt cx="2801921" cy="772068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045ED197-AB90-4171-B2EF-3979BDD9C46F}"/>
                    </a:ext>
                  </a:extLst>
                </p:cNvPr>
                <p:cNvGrpSpPr/>
                <p:nvPr/>
              </p:nvGrpSpPr>
              <p:grpSpPr>
                <a:xfrm>
                  <a:off x="2066844" y="4861282"/>
                  <a:ext cx="1888776" cy="272780"/>
                  <a:chOff x="2066844" y="4861282"/>
                  <a:chExt cx="1888776" cy="272780"/>
                </a:xfrm>
              </p:grpSpPr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BF6DD1B6-07A6-45A0-875F-0070900BC007}"/>
                      </a:ext>
                    </a:extLst>
                  </p:cNvPr>
                  <p:cNvCxnSpPr/>
                  <p:nvPr/>
                </p:nvCxnSpPr>
                <p:spPr>
                  <a:xfrm>
                    <a:off x="2823106" y="5134062"/>
                    <a:ext cx="1132514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D53BE06-CFA2-45E9-A2FF-90BD8B359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844" y="4861282"/>
                    <a:ext cx="13225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b="1" dirty="0"/>
                      <a:t>Hole diffusion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4E314D03-214F-4BBD-9720-597C974B27C9}"/>
                    </a:ext>
                  </a:extLst>
                </p:cNvPr>
                <p:cNvGrpSpPr/>
                <p:nvPr/>
              </p:nvGrpSpPr>
              <p:grpSpPr>
                <a:xfrm>
                  <a:off x="2823106" y="5387129"/>
                  <a:ext cx="2045659" cy="246221"/>
                  <a:chOff x="2823106" y="5387129"/>
                  <a:chExt cx="2045659" cy="246221"/>
                </a:xfrm>
              </p:grpSpPr>
              <p:cxnSp>
                <p:nvCxnSpPr>
                  <p:cNvPr id="54" name="직선 화살표 연결선 53">
                    <a:extLst>
                      <a:ext uri="{FF2B5EF4-FFF2-40B4-BE49-F238E27FC236}">
                        <a16:creationId xmlns:a16="http://schemas.microsoft.com/office/drawing/2014/main" id="{659955B3-2D4E-4896-BAA9-6FC130D2E0DD}"/>
                      </a:ext>
                    </a:extLst>
                  </p:cNvPr>
                  <p:cNvCxnSpPr/>
                  <p:nvPr/>
                </p:nvCxnSpPr>
                <p:spPr>
                  <a:xfrm>
                    <a:off x="2823106" y="5387130"/>
                    <a:ext cx="1132514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221B04D-4615-4BD0-9394-617DE6D45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546246" y="5387129"/>
                    <a:ext cx="13225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b="1" dirty="0"/>
                      <a:t>Electron diffusion</a:t>
                    </a:r>
                    <a:endParaRPr lang="ko-KR" altLang="en-US" sz="1000" b="1" dirty="0"/>
                  </a:p>
                </p:txBody>
              </p:sp>
            </p:grpSp>
          </p:grp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4CF7198-1249-467F-8E49-D73F32965844}"/>
              </a:ext>
            </a:extLst>
          </p:cNvPr>
          <p:cNvSpPr txBox="1"/>
          <p:nvPr/>
        </p:nvSpPr>
        <p:spPr>
          <a:xfrm>
            <a:off x="838200" y="5234209"/>
            <a:ext cx="560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Doping concentration is uniform in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Abrupt change in doping at the junction</a:t>
            </a:r>
            <a:endParaRPr lang="ko-KR" altLang="en-US" sz="16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628AE43-4123-4883-BC98-D99A5683104F}"/>
              </a:ext>
            </a:extLst>
          </p:cNvPr>
          <p:cNvGrpSpPr/>
          <p:nvPr/>
        </p:nvGrpSpPr>
        <p:grpSpPr>
          <a:xfrm>
            <a:off x="6096000" y="2271680"/>
            <a:ext cx="5213925" cy="3205864"/>
            <a:chOff x="5973612" y="2142417"/>
            <a:chExt cx="5213925" cy="320586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AD3923-8D5D-4512-BD61-D3316775D366}"/>
                </a:ext>
              </a:extLst>
            </p:cNvPr>
            <p:cNvSpPr txBox="1"/>
            <p:nvPr/>
          </p:nvSpPr>
          <p:spPr>
            <a:xfrm>
              <a:off x="5973612" y="2142417"/>
              <a:ext cx="5091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What`s happening around the junction?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27D5F5-FBA9-4018-9BBE-D001A12211B2}"/>
                </a:ext>
              </a:extLst>
            </p:cNvPr>
            <p:cNvSpPr txBox="1"/>
            <p:nvPr/>
          </p:nvSpPr>
          <p:spPr>
            <a:xfrm>
              <a:off x="6096000" y="2793736"/>
              <a:ext cx="509153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600" dirty="0"/>
                <a:t>Majority carriers will begin diffusing into the other region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dirty="0"/>
                <a:t>As electrons diffuse, positively charged donor atoms are left behind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dirty="0"/>
                <a:t>As holes diffuse, negatively charged acceptor atoms are left behind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/>
            </a:p>
            <a:p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8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598D6-0567-4869-B07C-E6C628E1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</a:t>
            </a:r>
            <a:r>
              <a:rPr lang="en-US" altLang="ko-KR" dirty="0" err="1"/>
              <a:t>pn</a:t>
            </a:r>
            <a:r>
              <a:rPr lang="en-US" altLang="ko-KR" dirty="0"/>
              <a:t> junction?</a:t>
            </a:r>
            <a:endParaRPr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BE783D1-3B16-4412-8183-CD725CB8D7C2}"/>
              </a:ext>
            </a:extLst>
          </p:cNvPr>
          <p:cNvGrpSpPr/>
          <p:nvPr/>
        </p:nvGrpSpPr>
        <p:grpSpPr>
          <a:xfrm>
            <a:off x="838200" y="1806634"/>
            <a:ext cx="7157298" cy="4501802"/>
            <a:chOff x="2079067" y="2074489"/>
            <a:chExt cx="7157298" cy="450180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6359C61-B807-4BDE-81BF-2A9BF431B48E}"/>
                </a:ext>
              </a:extLst>
            </p:cNvPr>
            <p:cNvGrpSpPr/>
            <p:nvPr/>
          </p:nvGrpSpPr>
          <p:grpSpPr>
            <a:xfrm>
              <a:off x="2196911" y="2074489"/>
              <a:ext cx="7039454" cy="4501802"/>
              <a:chOff x="1079310" y="2725168"/>
              <a:chExt cx="7039454" cy="450180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97C0666-359B-48F8-8DB9-9D2934F0358E}"/>
                  </a:ext>
                </a:extLst>
              </p:cNvPr>
              <p:cNvSpPr/>
              <p:nvPr/>
            </p:nvSpPr>
            <p:spPr>
              <a:xfrm>
                <a:off x="1079310" y="2849599"/>
                <a:ext cx="7039454" cy="2133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5F9A1716-F7A7-4A43-9791-482F5292F6D6}"/>
                  </a:ext>
                </a:extLst>
              </p:cNvPr>
              <p:cNvCxnSpPr/>
              <p:nvPr/>
            </p:nvCxnSpPr>
            <p:spPr>
              <a:xfrm>
                <a:off x="4434111" y="2849599"/>
                <a:ext cx="0" cy="2133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38E0DFC-2174-4320-8FED-19A88738A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256" y="2849599"/>
                <a:ext cx="0" cy="437737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FBF3B39-0055-4309-BF3A-B9E6116B6A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4421" y="2849599"/>
                <a:ext cx="34164" cy="437737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95B866-188E-447D-8016-FD66EE777305}"/>
                  </a:ext>
                </a:extLst>
              </p:cNvPr>
              <p:cNvSpPr txBox="1"/>
              <p:nvPr/>
            </p:nvSpPr>
            <p:spPr>
              <a:xfrm>
                <a:off x="1542177" y="3654789"/>
                <a:ext cx="449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P</a:t>
                </a:r>
                <a:endParaRPr lang="ko-KR" altLang="en-US" sz="28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D9F8B-03E1-49E6-A5C8-8E9DCD7C6940}"/>
                  </a:ext>
                </a:extLst>
              </p:cNvPr>
              <p:cNvSpPr txBox="1"/>
              <p:nvPr/>
            </p:nvSpPr>
            <p:spPr>
              <a:xfrm>
                <a:off x="7204085" y="3654789"/>
                <a:ext cx="449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N</a:t>
                </a:r>
                <a:endParaRPr lang="ko-KR" altLang="en-US" sz="2800" b="1" dirty="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76D98065-32C4-4AB1-ADF6-63C6C76C8448}"/>
                  </a:ext>
                </a:extLst>
              </p:cNvPr>
              <p:cNvGrpSpPr/>
              <p:nvPr/>
            </p:nvGrpSpPr>
            <p:grpSpPr>
              <a:xfrm>
                <a:off x="2560567" y="2725168"/>
                <a:ext cx="3801857" cy="2265677"/>
                <a:chOff x="2560567" y="2725168"/>
                <a:chExt cx="3801857" cy="2265677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7282E278-5F60-461F-8055-437204B7ACB5}"/>
                    </a:ext>
                  </a:extLst>
                </p:cNvPr>
                <p:cNvGrpSpPr/>
                <p:nvPr/>
              </p:nvGrpSpPr>
              <p:grpSpPr>
                <a:xfrm>
                  <a:off x="2560567" y="2725168"/>
                  <a:ext cx="1626040" cy="2265677"/>
                  <a:chOff x="2560567" y="2725168"/>
                  <a:chExt cx="1626040" cy="2265677"/>
                </a:xfrm>
              </p:grpSpPr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896390D0-56E9-456D-AA08-094BCE2811B6}"/>
                      </a:ext>
                    </a:extLst>
                  </p:cNvPr>
                  <p:cNvGrpSpPr/>
                  <p:nvPr/>
                </p:nvGrpSpPr>
                <p:grpSpPr>
                  <a:xfrm>
                    <a:off x="2560567" y="2725168"/>
                    <a:ext cx="1626040" cy="1016106"/>
                    <a:chOff x="2560567" y="2725168"/>
                    <a:chExt cx="1626040" cy="1016106"/>
                  </a:xfrm>
                </p:grpSpPr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E12354A-548F-4708-8060-105DF252E1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0567" y="2725169"/>
                      <a:ext cx="449179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0" b="1" dirty="0"/>
                        <a:t>-</a:t>
                      </a:r>
                      <a:endParaRPr lang="ko-KR" altLang="en-US" sz="6000" b="1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2166E7A3-DA48-4D81-9CD0-782B58DAF6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52854" y="2725169"/>
                      <a:ext cx="449179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0" b="1" dirty="0"/>
                        <a:t>-</a:t>
                      </a:r>
                      <a:endParaRPr lang="ko-KR" altLang="en-US" sz="6000" b="1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0D7D568-7AF5-4FE8-8082-D2FE2045D2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45141" y="2725611"/>
                      <a:ext cx="449179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0" b="1" dirty="0"/>
                        <a:t>-</a:t>
                      </a:r>
                      <a:endParaRPr lang="ko-KR" altLang="en-US" sz="6000" b="1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D17F2DC-2BE4-466F-88EF-0E5EDFB097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37428" y="2725168"/>
                      <a:ext cx="449179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0" b="1" dirty="0"/>
                        <a:t>-</a:t>
                      </a:r>
                      <a:endParaRPr lang="ko-KR" altLang="en-US" sz="6000" b="1" dirty="0"/>
                    </a:p>
                  </p:txBody>
                </p:sp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BB5DB79E-3812-4E74-991C-78C2FABE1381}"/>
                      </a:ext>
                    </a:extLst>
                  </p:cNvPr>
                  <p:cNvGrpSpPr/>
                  <p:nvPr/>
                </p:nvGrpSpPr>
                <p:grpSpPr>
                  <a:xfrm>
                    <a:off x="2560567" y="3146736"/>
                    <a:ext cx="1626040" cy="1844109"/>
                    <a:chOff x="2560567" y="3146736"/>
                    <a:chExt cx="1626040" cy="1844109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7B4296F7-50B0-401E-A803-4563586B4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0567" y="3146736"/>
                      <a:ext cx="1626040" cy="1016106"/>
                      <a:chOff x="2560567" y="2725168"/>
                      <a:chExt cx="1626040" cy="1016106"/>
                    </a:xfrm>
                  </p:grpSpPr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49863426-B0FE-4BE0-9BCD-1C2896D248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567" y="2725169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24CB20A1-151C-40AF-9EEB-517991BD82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2854" y="2725169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6E35DBC4-D9E0-4D93-A19E-092C5AEBAF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45141" y="2725611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64203414-32BF-4C8A-A083-15A6CCA36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7428" y="2725168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</p:grp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34D6B7CB-993B-4CDB-9E65-ED6BAEC85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0567" y="3556472"/>
                      <a:ext cx="1626040" cy="1016106"/>
                      <a:chOff x="2560567" y="2725168"/>
                      <a:chExt cx="1626040" cy="1016106"/>
                    </a:xfrm>
                  </p:grpSpPr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89BCCAC7-290F-493F-B2A3-E4FEB517CD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567" y="2725169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A2F727DC-BC95-40EC-8F91-A307209B3E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2854" y="2725169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5A202903-FA7C-4C7C-A7D9-0D9DF16E0C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45141" y="2725611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32D94DEB-C4FB-40D7-A5BA-AB9512869A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7428" y="2725168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</p:grpSp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94328039-311F-4552-AB9D-A742CD75E9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0567" y="3974739"/>
                      <a:ext cx="1626040" cy="1016106"/>
                      <a:chOff x="2560567" y="2783508"/>
                      <a:chExt cx="1626040" cy="1016106"/>
                    </a:xfrm>
                  </p:grpSpPr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81DC1ABA-5D7D-4B61-A617-1C6452281D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567" y="2783509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C4731FC-3E95-4007-9C29-23B0AA5367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2854" y="2783509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461B25B-E8E8-4B87-AD40-965FE00EBF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45141" y="2783951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24471AB-1991-4B6F-8634-33058E372B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7428" y="2783508"/>
                        <a:ext cx="449179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6000" b="1" dirty="0"/>
                          <a:t>-</a:t>
                        </a:r>
                        <a:endParaRPr lang="ko-KR" altLang="en-US" sz="6000" b="1" dirty="0"/>
                      </a:p>
                    </p:txBody>
                  </p:sp>
                </p:grpSp>
              </p:grp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51527C33-029E-4E29-866C-5AFCB0CCFDBA}"/>
                    </a:ext>
                  </a:extLst>
                </p:cNvPr>
                <p:cNvGrpSpPr/>
                <p:nvPr/>
              </p:nvGrpSpPr>
              <p:grpSpPr>
                <a:xfrm>
                  <a:off x="4736384" y="2905015"/>
                  <a:ext cx="1626040" cy="1957900"/>
                  <a:chOff x="2560567" y="2725168"/>
                  <a:chExt cx="1626040" cy="1957900"/>
                </a:xfrm>
              </p:grpSpPr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477540C4-F187-44FA-A45F-6794DCA50135}"/>
                      </a:ext>
                    </a:extLst>
                  </p:cNvPr>
                  <p:cNvGrpSpPr/>
                  <p:nvPr/>
                </p:nvGrpSpPr>
                <p:grpSpPr>
                  <a:xfrm>
                    <a:off x="2560567" y="2725168"/>
                    <a:ext cx="1626040" cy="708329"/>
                    <a:chOff x="2560567" y="2725168"/>
                    <a:chExt cx="1626040" cy="708329"/>
                  </a:xfrm>
                </p:grpSpPr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64CD7423-F528-472F-8E06-C852D9CF1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0567" y="2725169"/>
                      <a:ext cx="449179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4000" b="1" dirty="0"/>
                        <a:t>+</a:t>
                      </a:r>
                      <a:endParaRPr lang="ko-KR" altLang="en-US" sz="4000" b="1" dirty="0"/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AD6BDE66-7781-4AA1-AF96-9EBDF942C2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52854" y="2725169"/>
                      <a:ext cx="449179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4000" b="1" dirty="0"/>
                        <a:t>+</a:t>
                      </a:r>
                      <a:endParaRPr lang="ko-KR" altLang="en-US" sz="4000" b="1" dirty="0"/>
                    </a:p>
                  </p:txBody>
                </p: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B0BF3917-0B42-4183-A7F1-225E7CEF43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45141" y="2725611"/>
                      <a:ext cx="449179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4000" b="1" dirty="0"/>
                        <a:t>+</a:t>
                      </a:r>
                      <a:endParaRPr lang="ko-KR" altLang="en-US" sz="4000" b="1" dirty="0"/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5DD35DB-FF9E-43F4-A30E-C6F14F364C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37428" y="2725168"/>
                      <a:ext cx="449179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4000" b="1" dirty="0"/>
                        <a:t>+</a:t>
                      </a:r>
                      <a:endParaRPr lang="ko-KR" altLang="en-US" sz="4000" b="1" dirty="0"/>
                    </a:p>
                  </p:txBody>
                </p:sp>
              </p:grpSp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DEDF8D15-1985-42BC-8862-EE262678F8EF}"/>
                      </a:ext>
                    </a:extLst>
                  </p:cNvPr>
                  <p:cNvGrpSpPr/>
                  <p:nvPr/>
                </p:nvGrpSpPr>
                <p:grpSpPr>
                  <a:xfrm>
                    <a:off x="2560567" y="3146736"/>
                    <a:ext cx="1626040" cy="1536332"/>
                    <a:chOff x="2560567" y="3146736"/>
                    <a:chExt cx="1626040" cy="1536332"/>
                  </a:xfrm>
                </p:grpSpPr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4BD55497-5573-4286-8EED-4B705CF796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0567" y="3146736"/>
                      <a:ext cx="1626040" cy="708329"/>
                      <a:chOff x="2560567" y="2725168"/>
                      <a:chExt cx="1626040" cy="708329"/>
                    </a:xfrm>
                  </p:grpSpPr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405BF479-E5AB-4AD8-85D8-5C9A4BBCA7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567" y="2725169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A752A2C-0FDB-4A57-970A-728D12925A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2854" y="2725169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F6B9F812-F8FA-4DF0-B69F-D4255F6474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45141" y="2725611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9634D14C-C187-4A70-9685-DF55271273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7428" y="2725168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</p:grpSp>
                <p:grpSp>
                  <p:nvGrpSpPr>
                    <p:cNvPr id="61" name="그룹 60">
                      <a:extLst>
                        <a:ext uri="{FF2B5EF4-FFF2-40B4-BE49-F238E27FC236}">
                          <a16:creationId xmlns:a16="http://schemas.microsoft.com/office/drawing/2014/main" id="{D1CE9BBA-884D-4E1E-8D33-09CDCFB67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0567" y="3556472"/>
                      <a:ext cx="1626040" cy="708329"/>
                      <a:chOff x="2560567" y="2725168"/>
                      <a:chExt cx="1626040" cy="708329"/>
                    </a:xfrm>
                  </p:grpSpPr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88C43466-3F91-4B45-97F6-F4F549365A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567" y="2725169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24933204-92B1-4E01-BC85-DC6A39D289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2854" y="2725169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40B131B3-BC09-4483-9CC3-B09E2095AA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45141" y="2725611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A1ED8A49-5CB6-4F9E-90FB-2BE2DDF566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7428" y="2725168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</p:grpSp>
                <p:grpSp>
                  <p:nvGrpSpPr>
                    <p:cNvPr id="62" name="그룹 61">
                      <a:extLst>
                        <a:ext uri="{FF2B5EF4-FFF2-40B4-BE49-F238E27FC236}">
                          <a16:creationId xmlns:a16="http://schemas.microsoft.com/office/drawing/2014/main" id="{558657DD-B1B5-4F8D-8D15-FC33B25781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0567" y="3974739"/>
                      <a:ext cx="1626040" cy="708329"/>
                      <a:chOff x="2560567" y="2783508"/>
                      <a:chExt cx="1626040" cy="708329"/>
                    </a:xfrm>
                  </p:grpSpPr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734344C0-4B9B-495D-AE1A-17CCAC07FB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0567" y="2783509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C999F94C-F3E3-46A8-B216-49D68FD427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2854" y="2783509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C49C3F8F-5C84-4CF5-AFD7-5DC46DC3C0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45141" y="2783951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AC20473-D8B1-4A9C-8361-3B147C61C7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7428" y="2783508"/>
                        <a:ext cx="449179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4000" b="1" dirty="0"/>
                          <a:t>+</a:t>
                        </a:r>
                        <a:endParaRPr lang="ko-KR" altLang="en-US" sz="4000" b="1" dirty="0"/>
                      </a:p>
                    </p:txBody>
                  </p:sp>
                </p:grpSp>
              </p:grpSp>
            </p:grpSp>
          </p:grp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51C557C3-7FCA-4E05-844C-9414B020118E}"/>
                </a:ext>
              </a:extLst>
            </p:cNvPr>
            <p:cNvGrpSpPr/>
            <p:nvPr/>
          </p:nvGrpSpPr>
          <p:grpSpPr>
            <a:xfrm>
              <a:off x="2079067" y="4387936"/>
              <a:ext cx="7157298" cy="1560282"/>
              <a:chOff x="2079067" y="4387936"/>
              <a:chExt cx="7157298" cy="1560282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7411968C-88C1-4FE4-9ACA-6A815FB47916}"/>
                  </a:ext>
                </a:extLst>
              </p:cNvPr>
              <p:cNvGrpSpPr/>
              <p:nvPr/>
            </p:nvGrpSpPr>
            <p:grpSpPr>
              <a:xfrm>
                <a:off x="3505857" y="4387936"/>
                <a:ext cx="4309611" cy="399745"/>
                <a:chOff x="3505857" y="4334865"/>
                <a:chExt cx="4309611" cy="399745"/>
              </a:xfrm>
            </p:grpSpPr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61C39748-F780-4B30-B64C-E82198DF2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5857" y="4525818"/>
                  <a:ext cx="430961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0660CC04-A288-49B1-9539-CF68FEA440DA}"/>
                    </a:ext>
                  </a:extLst>
                </p:cNvPr>
                <p:cNvSpPr/>
                <p:nvPr/>
              </p:nvSpPr>
              <p:spPr>
                <a:xfrm>
                  <a:off x="4462742" y="4334865"/>
                  <a:ext cx="2501469" cy="3997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Space charge region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FF3ADD88-862C-4E50-B4B3-F6649E1A49EF}"/>
                  </a:ext>
                </a:extLst>
              </p:cNvPr>
              <p:cNvGrpSpPr/>
              <p:nvPr/>
            </p:nvGrpSpPr>
            <p:grpSpPr>
              <a:xfrm>
                <a:off x="2079067" y="5047673"/>
                <a:ext cx="7157298" cy="900545"/>
                <a:chOff x="2079067" y="5047673"/>
                <a:chExt cx="7157298" cy="900545"/>
              </a:xfrm>
            </p:grpSpPr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92F18C03-E6A6-4AFC-9901-77B50741B398}"/>
                    </a:ext>
                  </a:extLst>
                </p:cNvPr>
                <p:cNvCxnSpPr/>
                <p:nvPr/>
              </p:nvCxnSpPr>
              <p:spPr>
                <a:xfrm>
                  <a:off x="2496440" y="5551055"/>
                  <a:ext cx="930251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C9F98080-D3D5-49FB-8759-4D0AE5B7833F}"/>
                    </a:ext>
                  </a:extLst>
                </p:cNvPr>
                <p:cNvCxnSpPr/>
                <p:nvPr/>
              </p:nvCxnSpPr>
              <p:spPr>
                <a:xfrm>
                  <a:off x="7950512" y="5551055"/>
                  <a:ext cx="930251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31509662-D0D2-4A83-8A31-5C12764BC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6727" y="5047673"/>
                  <a:ext cx="171413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D65546CC-529F-4463-ADF1-A56811B63A8C}"/>
                    </a:ext>
                  </a:extLst>
                </p:cNvPr>
                <p:cNvCxnSpPr/>
                <p:nvPr/>
              </p:nvCxnSpPr>
              <p:spPr>
                <a:xfrm>
                  <a:off x="6695451" y="5948218"/>
                  <a:ext cx="930251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>
                  <a:extLst>
                    <a:ext uri="{FF2B5EF4-FFF2-40B4-BE49-F238E27FC236}">
                      <a16:creationId xmlns:a16="http://schemas.microsoft.com/office/drawing/2014/main" id="{6A263D88-1345-4DFA-8BEF-087CE03B159B}"/>
                    </a:ext>
                  </a:extLst>
                </p:cNvPr>
                <p:cNvCxnSpPr/>
                <p:nvPr/>
              </p:nvCxnSpPr>
              <p:spPr>
                <a:xfrm>
                  <a:off x="3678168" y="5948218"/>
                  <a:ext cx="930251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7C67241-EDCD-4891-B2E3-0DD0ECAD98C8}"/>
                    </a:ext>
                  </a:extLst>
                </p:cNvPr>
                <p:cNvSpPr txBox="1"/>
                <p:nvPr/>
              </p:nvSpPr>
              <p:spPr>
                <a:xfrm>
                  <a:off x="4965268" y="5051179"/>
                  <a:ext cx="12970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E-field</a:t>
                  </a:r>
                  <a:endParaRPr lang="ko-KR" altLang="en-US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B61F309-596E-4611-BE95-8F341317E489}"/>
                    </a:ext>
                  </a:extLst>
                </p:cNvPr>
                <p:cNvSpPr txBox="1"/>
                <p:nvPr/>
              </p:nvSpPr>
              <p:spPr>
                <a:xfrm>
                  <a:off x="2079067" y="5250319"/>
                  <a:ext cx="13225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Hole diffusion</a:t>
                  </a:r>
                  <a:endParaRPr lang="ko-KR" altLang="en-US" sz="1100" b="1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C83B366-2DE9-4EF2-9116-58EA53CFDD0D}"/>
                    </a:ext>
                  </a:extLst>
                </p:cNvPr>
                <p:cNvSpPr txBox="1"/>
                <p:nvPr/>
              </p:nvSpPr>
              <p:spPr>
                <a:xfrm>
                  <a:off x="7815468" y="5267304"/>
                  <a:ext cx="142089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Electron diffusion</a:t>
                  </a:r>
                  <a:endParaRPr lang="ko-KR" altLang="en-US" sz="1100" b="1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6ADC380-8761-48AD-B313-7D5B04FA85B2}"/>
                    </a:ext>
                  </a:extLst>
                </p:cNvPr>
                <p:cNvSpPr txBox="1"/>
                <p:nvPr/>
              </p:nvSpPr>
              <p:spPr>
                <a:xfrm>
                  <a:off x="3646518" y="5627867"/>
                  <a:ext cx="12970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E-field on holes</a:t>
                  </a:r>
                  <a:endParaRPr lang="ko-KR" altLang="en-US" sz="1100" b="1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7DB605E-1FD4-406C-9284-009C6AE34FC2}"/>
                    </a:ext>
                  </a:extLst>
                </p:cNvPr>
                <p:cNvSpPr txBox="1"/>
                <p:nvPr/>
              </p:nvSpPr>
              <p:spPr>
                <a:xfrm>
                  <a:off x="6303164" y="5621552"/>
                  <a:ext cx="14884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b="1" dirty="0"/>
                    <a:t>E-field on electrons</a:t>
                  </a:r>
                  <a:endParaRPr lang="ko-KR" altLang="en-US" sz="1100" b="1" dirty="0"/>
                </a:p>
              </p:txBody>
            </p:sp>
          </p:grp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7CE0B30-909C-43B6-9F53-1BF457EEA17C}"/>
              </a:ext>
            </a:extLst>
          </p:cNvPr>
          <p:cNvSpPr txBox="1"/>
          <p:nvPr/>
        </p:nvSpPr>
        <p:spPr>
          <a:xfrm>
            <a:off x="6843480" y="5534123"/>
            <a:ext cx="5171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Space charge region is also referred to as the</a:t>
            </a:r>
            <a:r>
              <a:rPr lang="ko-KR" altLang="en-US" sz="1600" dirty="0"/>
              <a:t> </a:t>
            </a:r>
            <a:r>
              <a:rPr lang="en-US" altLang="ko-KR" sz="1600" b="1" dirty="0"/>
              <a:t>depletion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 thermal equilibrium, the diffusion force and the E-field force exactly balance each other</a:t>
            </a:r>
          </a:p>
        </p:txBody>
      </p:sp>
    </p:spTree>
    <p:extLst>
      <p:ext uri="{BB962C8B-B14F-4D97-AF65-F5344CB8AC3E}">
        <p14:creationId xmlns:p14="http://schemas.microsoft.com/office/powerpoint/2010/main" val="234554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Three-ways of band diagrams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F2944-E9EC-4BA9-AFC0-F8C92747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84" y="2281237"/>
            <a:ext cx="8058150" cy="2295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18F4A-0E0C-4B20-888F-954BC072533F}"/>
              </a:ext>
            </a:extLst>
          </p:cNvPr>
          <p:cNvSpPr txBox="1"/>
          <p:nvPr/>
        </p:nvSpPr>
        <p:spPr>
          <a:xfrm>
            <a:off x="2677886" y="4982645"/>
            <a:ext cx="63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fermi level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6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Level - DOS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C63624-AD18-4A46-8A55-C86AD3DA4D5D}"/>
              </a:ext>
            </a:extLst>
          </p:cNvPr>
          <p:cNvGrpSpPr/>
          <p:nvPr/>
        </p:nvGrpSpPr>
        <p:grpSpPr>
          <a:xfrm>
            <a:off x="429635" y="1926359"/>
            <a:ext cx="10924165" cy="4395223"/>
            <a:chOff x="429635" y="1926359"/>
            <a:chExt cx="10924165" cy="43952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DB27B6-2D31-46B8-9D89-CD6CBF49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35" y="1926359"/>
              <a:ext cx="4839641" cy="372629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81E5D60-683C-4892-A6B9-58882D5F92DC}"/>
                </a:ext>
              </a:extLst>
            </p:cNvPr>
            <p:cNvGrpSpPr/>
            <p:nvPr/>
          </p:nvGrpSpPr>
          <p:grpSpPr>
            <a:xfrm>
              <a:off x="6139875" y="2072289"/>
              <a:ext cx="5213925" cy="2713422"/>
              <a:chOff x="5973612" y="2142417"/>
              <a:chExt cx="5213925" cy="271342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60E71D-A79F-4726-BEA5-D7BF0371BA3A}"/>
                  </a:ext>
                </a:extLst>
              </p:cNvPr>
              <p:cNvSpPr txBox="1"/>
              <p:nvPr/>
            </p:nvSpPr>
            <p:spPr>
              <a:xfrm>
                <a:off x="5973612" y="2142417"/>
                <a:ext cx="50915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Maxwell-Boltzmann distribution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57C0F2-CB57-41F5-89F5-97F6D6EBB12A}"/>
                  </a:ext>
                </a:extLst>
              </p:cNvPr>
              <p:cNvSpPr txBox="1"/>
              <p:nvPr/>
            </p:nvSpPr>
            <p:spPr>
              <a:xfrm>
                <a:off x="6096000" y="2793736"/>
                <a:ext cx="509153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</a:rPr>
                  <a:t>The quantization of the former was not considered.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</a:rPr>
                  <a:t>Quite different from the actual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000000"/>
                    </a:solidFill>
                  </a:rPr>
                  <a:t>U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</a:rPr>
                  <a:t>nder certain conditions, use as an approximation, </a:t>
                </a:r>
                <a:endParaRPr lang="ko-KR" altLang="en-US" sz="1600" dirty="0"/>
              </a:p>
            </p:txBody>
          </p:sp>
        </p:grpSp>
        <p:pic>
          <p:nvPicPr>
            <p:cNvPr id="2050" name="Picture 2" descr="-(E-Ef)/kT ">
              <a:extLst>
                <a:ext uri="{FF2B5EF4-FFF2-40B4-BE49-F238E27FC236}">
                  <a16:creationId xmlns:a16="http://schemas.microsoft.com/office/drawing/2014/main" id="{A75E9C92-6AB9-4505-B45B-8C82235B3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7381" y="5445282"/>
              <a:ext cx="2781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02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Level - DOS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9564DE-EA81-4DDC-B00A-92502C36DB37}"/>
              </a:ext>
            </a:extLst>
          </p:cNvPr>
          <p:cNvGrpSpPr/>
          <p:nvPr/>
        </p:nvGrpSpPr>
        <p:grpSpPr>
          <a:xfrm>
            <a:off x="429635" y="1651797"/>
            <a:ext cx="10924165" cy="4981911"/>
            <a:chOff x="429635" y="1651797"/>
            <a:chExt cx="10924165" cy="49819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ADD162-4E65-4964-94AC-A6201361E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635" y="1926359"/>
              <a:ext cx="4839641" cy="3726296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623D861-0D5B-4935-87C5-69AF70936C39}"/>
                </a:ext>
              </a:extLst>
            </p:cNvPr>
            <p:cNvGrpSpPr/>
            <p:nvPr/>
          </p:nvGrpSpPr>
          <p:grpSpPr>
            <a:xfrm>
              <a:off x="6017489" y="1651797"/>
              <a:ext cx="5336311" cy="4981911"/>
              <a:chOff x="6017489" y="1651797"/>
              <a:chExt cx="5336311" cy="498191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81C784E-C7BA-43EB-AEA4-BB60D7451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5808" y="5633443"/>
                <a:ext cx="2314898" cy="100026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29F4524-F3A3-457C-A8C1-79ED4DF1F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2420" y="3101517"/>
                <a:ext cx="2305050" cy="1095375"/>
              </a:xfrm>
              <a:prstGeom prst="rect">
                <a:avLst/>
              </a:prstGeom>
            </p:spPr>
          </p:pic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F628AE43-4123-4883-BC98-D99A5683104F}"/>
                  </a:ext>
                </a:extLst>
              </p:cNvPr>
              <p:cNvGrpSpPr/>
              <p:nvPr/>
            </p:nvGrpSpPr>
            <p:grpSpPr>
              <a:xfrm>
                <a:off x="6139875" y="4183723"/>
                <a:ext cx="5213925" cy="1482316"/>
                <a:chOff x="5973612" y="2142417"/>
                <a:chExt cx="5213925" cy="1482316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6AD3923-8D5D-4512-BD61-D3316775D366}"/>
                    </a:ext>
                  </a:extLst>
                </p:cNvPr>
                <p:cNvSpPr txBox="1"/>
                <p:nvPr/>
              </p:nvSpPr>
              <p:spPr>
                <a:xfrm>
                  <a:off x="5973612" y="2142417"/>
                  <a:ext cx="50915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Fermi-</a:t>
                  </a:r>
                  <a:r>
                    <a:rPr lang="en-US" altLang="ko-KR" sz="20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dirac</a:t>
                  </a:r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distribution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B27D5F5-FBA9-4018-9BBE-D001A12211B2}"/>
                    </a:ext>
                  </a:extLst>
                </p:cNvPr>
                <p:cNvSpPr txBox="1"/>
                <p:nvPr/>
              </p:nvSpPr>
              <p:spPr>
                <a:xfrm>
                  <a:off x="6096000" y="2793736"/>
                  <a:ext cx="509153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dirty="0"/>
                    <a:t>Consider the principle of foul exclusion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6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</a:rPr>
                    <a:t>actual distribution</a:t>
                  </a:r>
                  <a:endParaRPr lang="ko-KR" altLang="en-US" sz="1600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27172FA-7E0C-4B27-B0BF-E8647D3F79A9}"/>
                  </a:ext>
                </a:extLst>
              </p:cNvPr>
              <p:cNvGrpSpPr/>
              <p:nvPr/>
            </p:nvGrpSpPr>
            <p:grpSpPr>
              <a:xfrm>
                <a:off x="6017489" y="1651797"/>
                <a:ext cx="5213925" cy="1482316"/>
                <a:chOff x="6034807" y="2289829"/>
                <a:chExt cx="5213925" cy="14823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8D9603C-C847-40E3-AB70-AE8A96855460}"/>
                    </a:ext>
                  </a:extLst>
                </p:cNvPr>
                <p:cNvSpPr txBox="1"/>
                <p:nvPr/>
              </p:nvSpPr>
              <p:spPr>
                <a:xfrm>
                  <a:off x="6034807" y="2289829"/>
                  <a:ext cx="50915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Bose-Einstein distribution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D60E32-921D-416D-B643-CA59BC918BF2}"/>
                    </a:ext>
                  </a:extLst>
                </p:cNvPr>
                <p:cNvSpPr txBox="1"/>
                <p:nvPr/>
              </p:nvSpPr>
              <p:spPr>
                <a:xfrm>
                  <a:off x="6157195" y="2941148"/>
                  <a:ext cx="509153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+mj-ea"/>
                      <a:ea typeface="+mj-ea"/>
                    </a:rPr>
                    <a:t>Do not consider the principle of foul exclusion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600" dirty="0">
                    <a:latin typeface="+mj-ea"/>
                    <a:ea typeface="+mj-ea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+mj-ea"/>
                      <a:ea typeface="+mj-ea"/>
                    </a:rPr>
                    <a:t>Quite different from the actual distribution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71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Level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E0FC4-BBE5-4E15-90BC-F657DB64E056}"/>
              </a:ext>
            </a:extLst>
          </p:cNvPr>
          <p:cNvSpPr txBox="1"/>
          <p:nvPr/>
        </p:nvSpPr>
        <p:spPr>
          <a:xfrm>
            <a:off x="1892968" y="1956597"/>
            <a:ext cx="840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Definition of Fermi Level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342F5-D0E2-457F-B7F2-9E12A4BC0468}"/>
              </a:ext>
            </a:extLst>
          </p:cNvPr>
          <p:cNvSpPr txBox="1"/>
          <p:nvPr/>
        </p:nvSpPr>
        <p:spPr>
          <a:xfrm>
            <a:off x="1892967" y="3187075"/>
            <a:ext cx="8406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Maximum energy level an electron can have at 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Energy level with a half chance of electrons being filled at any temperature T</a:t>
            </a:r>
            <a:endParaRPr lang="en-US" altLang="ko-KR" sz="2000" b="0" i="0" dirty="0">
              <a:solidFill>
                <a:srgbClr val="000000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32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6A2-B29A-4C58-A0E8-E98E4D1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applied bias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9333DC-1024-4A37-A18B-141B83CA0C5D}"/>
              </a:ext>
            </a:extLst>
          </p:cNvPr>
          <p:cNvGrpSpPr/>
          <p:nvPr/>
        </p:nvGrpSpPr>
        <p:grpSpPr>
          <a:xfrm>
            <a:off x="1352239" y="2181790"/>
            <a:ext cx="3357155" cy="3110980"/>
            <a:chOff x="1489164" y="1873510"/>
            <a:chExt cx="3357155" cy="31109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BED504-6128-4D04-ACE8-477913E2D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19" r="37940"/>
            <a:stretch/>
          </p:blipFill>
          <p:spPr>
            <a:xfrm>
              <a:off x="1489164" y="1873510"/>
              <a:ext cx="3357155" cy="311098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0D126F6-9DB1-4DC5-9BDE-AAABC63D2A98}"/>
                </a:ext>
              </a:extLst>
            </p:cNvPr>
            <p:cNvSpPr/>
            <p:nvPr/>
          </p:nvSpPr>
          <p:spPr>
            <a:xfrm>
              <a:off x="3017520" y="4428309"/>
              <a:ext cx="587829" cy="404948"/>
            </a:xfrm>
            <a:prstGeom prst="rect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218CE7-950D-4393-9E83-8F49F38B10AD}"/>
              </a:ext>
            </a:extLst>
          </p:cNvPr>
          <p:cNvGrpSpPr/>
          <p:nvPr/>
        </p:nvGrpSpPr>
        <p:grpSpPr>
          <a:xfrm>
            <a:off x="6096000" y="2271680"/>
            <a:ext cx="5213925" cy="2959643"/>
            <a:chOff x="6096000" y="2271680"/>
            <a:chExt cx="5213925" cy="295964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628AE43-4123-4883-BC98-D99A5683104F}"/>
                </a:ext>
              </a:extLst>
            </p:cNvPr>
            <p:cNvGrpSpPr/>
            <p:nvPr/>
          </p:nvGrpSpPr>
          <p:grpSpPr>
            <a:xfrm>
              <a:off x="6096000" y="2271680"/>
              <a:ext cx="5213925" cy="2959643"/>
              <a:chOff x="5973612" y="2142417"/>
              <a:chExt cx="5213925" cy="295964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AD3923-8D5D-4512-BD61-D3316775D366}"/>
                  </a:ext>
                </a:extLst>
              </p:cNvPr>
              <p:cNvSpPr txBox="1"/>
              <p:nvPr/>
            </p:nvSpPr>
            <p:spPr>
              <a:xfrm>
                <a:off x="5973612" y="2142417"/>
                <a:ext cx="50915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Two assumptions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27D5F5-FBA9-4018-9BBE-D001A12211B2}"/>
                  </a:ext>
                </a:extLst>
              </p:cNvPr>
              <p:cNvSpPr txBox="1"/>
              <p:nvPr/>
            </p:nvSpPr>
            <p:spPr>
              <a:xfrm>
                <a:off x="6096000" y="2793736"/>
                <a:ext cx="509153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Boltzmann approximation is valid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Complete ionization exists</a:t>
                </a:r>
                <a:endParaRPr lang="ko-KR" altLang="en-US" sz="1600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600" dirty="0"/>
              </a:p>
              <a:p>
                <a:endParaRPr lang="ko-KR" altLang="en-US" sz="16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3A7E29-B20C-4991-9C26-0227482623E3}"/>
                </a:ext>
              </a:extLst>
            </p:cNvPr>
            <p:cNvSpPr txBox="1"/>
            <p:nvPr/>
          </p:nvSpPr>
          <p:spPr>
            <a:xfrm>
              <a:off x="6557554" y="3429000"/>
              <a:ext cx="4629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Each semiconductor region is non-degenerately doped</a:t>
              </a:r>
              <a:endParaRPr lang="ko-KR" alt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351F1A-0517-4F79-875D-CBE2843D20F0}"/>
                </a:ext>
              </a:extLst>
            </p:cNvPr>
            <p:cNvSpPr txBox="1"/>
            <p:nvPr/>
          </p:nvSpPr>
          <p:spPr>
            <a:xfrm>
              <a:off x="6557554" y="4584992"/>
              <a:ext cx="4629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The temperature of the </a:t>
              </a:r>
              <a:r>
                <a:rPr lang="en-US" altLang="ko-KR" sz="1400" dirty="0" err="1"/>
                <a:t>pn</a:t>
              </a:r>
              <a:r>
                <a:rPr lang="en-US" altLang="ko-KR" sz="1400" dirty="0"/>
                <a:t> junction is not ‘too low’</a:t>
              </a:r>
              <a:endParaRPr lang="ko-KR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65A90C-EBB2-43EC-98F1-E47367F0530C}"/>
                  </a:ext>
                </a:extLst>
              </p:cNvPr>
              <p:cNvSpPr txBox="1"/>
              <p:nvPr/>
            </p:nvSpPr>
            <p:spPr>
              <a:xfrm>
                <a:off x="1083792" y="5414540"/>
                <a:ext cx="4637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Fermi level of intrinsic semiconductor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65A90C-EBB2-43EC-98F1-E47367F0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92" y="5414540"/>
                <a:ext cx="46375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793</Words>
  <Application>Microsoft Office PowerPoint</Application>
  <PresentationFormat>와이드스크린</PresentationFormat>
  <Paragraphs>228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</vt:lpstr>
      <vt:lpstr>맑은 고딕</vt:lpstr>
      <vt:lpstr>Arial</vt:lpstr>
      <vt:lpstr>Cambria Math</vt:lpstr>
      <vt:lpstr>Office 테마</vt:lpstr>
      <vt:lpstr>pn Junction</vt:lpstr>
      <vt:lpstr>What is the pn junction?</vt:lpstr>
      <vt:lpstr>What is the pn junction?</vt:lpstr>
      <vt:lpstr>What is the pn junction?</vt:lpstr>
      <vt:lpstr>Three-ways of band diagrams</vt:lpstr>
      <vt:lpstr>Fermi Level - DOS</vt:lpstr>
      <vt:lpstr>Fermi Level - DOS</vt:lpstr>
      <vt:lpstr>Fermi Level </vt:lpstr>
      <vt:lpstr>Zero applied bias</vt:lpstr>
      <vt:lpstr>Zero applied bias</vt:lpstr>
      <vt:lpstr>Zero applied bias</vt:lpstr>
      <vt:lpstr>Zero applied bias – Charges</vt:lpstr>
      <vt:lpstr>Zero applied bias – Voltage</vt:lpstr>
      <vt:lpstr>Zero applied bias – Electric Field</vt:lpstr>
      <vt:lpstr>Space Charge Width</vt:lpstr>
      <vt:lpstr>Reverse applied bias</vt:lpstr>
      <vt:lpstr>Reverse applied bias - Junction Capacitance</vt:lpstr>
      <vt:lpstr>Reverse applied bias – One-Sided Junctions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 Junction</dc:title>
  <dc:creator>진태원</dc:creator>
  <cp:lastModifiedBy>진태원</cp:lastModifiedBy>
  <cp:revision>18</cp:revision>
  <dcterms:created xsi:type="dcterms:W3CDTF">2020-09-11T00:05:52Z</dcterms:created>
  <dcterms:modified xsi:type="dcterms:W3CDTF">2020-09-11T03:21:12Z</dcterms:modified>
</cp:coreProperties>
</file>