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66707CE-81A2-4C3E-9162-9A33CDC7A5AD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мышью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 уровень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ый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уро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вен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укт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3A3422B-1F8D-46CA-83D5-E036DE76C22A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79DDB83-26E3-4B13-B348-9C7F2D25CE6E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 flipH="1" rot="10800000">
            <a:off x="9143280" y="5143680"/>
            <a:ext cx="58669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 rot="16200000">
            <a:off x="759240" y="2517840"/>
            <a:ext cx="514332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tIns="91440" bIns="91440" anchor="b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DE9DE66-AAF7-4E5E-AEC9-6BE5DBA881DC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 flipH="1">
            <a:off x="-720" y="0"/>
            <a:ext cx="457164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 rot="5400000">
            <a:off x="1946160" y="2517840"/>
            <a:ext cx="514260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3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92CA376-71F6-4614-AE41-C935631EC6C4}" type="slidenum"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tIns="91440" bIns="9144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A5234B2-28C6-441A-BC6F-0ECD400CA0BD}" type="slidenum"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34160" y="938160"/>
            <a:ext cx="813420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Производственно-технологическая</a:t>
            </a:r>
            <a:r>
              <a:rPr b="0"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практика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90600" y="278928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Вебер-Пфляумер Владислав Витальевич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Карагандинский Коммерческий Колледж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группа ВТ-14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ТОО «Институт Гипроуглегормаш»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Был ознакомлен с ТБ, расписанием рабочего дня, командой людей которые помогали с обучением всего того, что связанно с WebSocket’ом, так же работал с сервером организации.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Путь к созданию локального WebSocket’a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71960" y="1919160"/>
            <a:ext cx="399960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WebSocket предназначенный для обмена сообщениями между браузером и веб-сервером в режиме реального времени.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Сервер будет создавать, изменять, удалять и читать БД пользователей. Грубо говоря - регистрация пользователей.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4694400" y="1919160"/>
            <a:ext cx="399960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Для достижения цели, нам потребуется: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SQL и MySQL - БД зарег. пользователей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HTTP, REST  и Json - для обмена сообщ.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JavaSE8 и Spark - сервер для БД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JDBC и Gson - для объединения всего сказанного ранее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SQL и MySQL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226080" y="1465920"/>
            <a:ext cx="2807640" cy="316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Для начала нужно создать новую БД, где будут изменяться данные пользователей.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В таблице Users главная информация зарегистрированного пользователя.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В таблице Info важная необязательная информация зарегистрированного пользователя.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384360" y="557280"/>
            <a:ext cx="2807640" cy="39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152280">
              <a:lnSpc>
                <a:spcPct val="145000"/>
              </a:lnSpc>
            </a:pP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CREATE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SCHEMA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`</a:t>
            </a:r>
            <a:r>
              <a:rPr b="0" lang="ru-RU" sz="8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sqlcollegeweber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 DEFAULT CHARACTER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SET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utf8 ;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USE sqlcollegeweber;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CREATE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TABLE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`</a:t>
            </a:r>
            <a:r>
              <a:rPr b="0" lang="ru-RU" sz="8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sqlcollegeweber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`.</a:t>
            </a:r>
            <a:r>
              <a:rPr b="0" lang="ru-RU" sz="8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`users`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(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</a:t>
            </a:r>
            <a:r>
              <a:rPr b="0" lang="ru-RU" sz="8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`id`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INT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NOT NULL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AUTO_INCREMENT,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</a:t>
            </a:r>
            <a:r>
              <a:rPr b="0" lang="ru-RU" sz="8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`first_name`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VARCHAR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(</a:t>
            </a:r>
            <a:r>
              <a:rPr b="0" lang="ru-RU" sz="800" spc="-1" strike="noStrike">
                <a:solidFill>
                  <a:srgbClr val="005cc5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45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)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NOT NULL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,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</a:t>
            </a:r>
            <a:r>
              <a:rPr b="0" lang="ru-RU" sz="8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`last_name`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VARCHAR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(</a:t>
            </a:r>
            <a:r>
              <a:rPr b="0" lang="ru-RU" sz="800" spc="-1" strike="noStrike">
                <a:solidFill>
                  <a:srgbClr val="005cc5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45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)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NOT NULL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,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PRIMARY KEY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(</a:t>
            </a:r>
            <a:r>
              <a:rPr b="0" lang="ru-RU" sz="8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`id`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))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ENGINE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=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InnoDB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DEFAULT CHARACTER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SET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=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utf8;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CREATE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TABLE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`</a:t>
            </a:r>
            <a:r>
              <a:rPr b="0" lang="ru-RU" sz="800" spc="-1" strike="noStrike">
                <a:solidFill>
                  <a:srgbClr val="6f42c1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sqlcollegeweber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`.</a:t>
            </a:r>
            <a:r>
              <a:rPr b="0" lang="ru-RU" sz="8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`info`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(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</a:t>
            </a:r>
            <a:r>
              <a:rPr b="0" lang="ru-RU" sz="8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`id`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INT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NOT NULL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AUTO_INCREMENT,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</a:t>
            </a:r>
            <a:r>
              <a:rPr b="0" lang="ru-RU" sz="8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`age`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INT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NULL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DEFAULT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NULL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,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</a:t>
            </a:r>
            <a:r>
              <a:rPr b="0" lang="ru-RU" sz="8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`data`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DATE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NULL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DEFAULT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NULL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,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PRIMARY KEY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(</a:t>
            </a:r>
            <a:r>
              <a:rPr b="0" lang="ru-RU" sz="800" spc="-1" strike="noStrike">
                <a:solidFill>
                  <a:srgbClr val="032f62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`id`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))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ENGINE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=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InnoDB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DEFAULT CHARACTER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SET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0" lang="ru-RU" sz="800" spc="-1" strike="noStrike">
                <a:solidFill>
                  <a:srgbClr val="d73a49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=</a:t>
            </a:r>
            <a:r>
              <a:rPr b="0" lang="ru-RU" sz="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utf8;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6501240" y="687600"/>
            <a:ext cx="1809360" cy="622800"/>
          </a:xfrm>
          <a:prstGeom prst="round2SameRect">
            <a:avLst>
              <a:gd name="adj1" fmla="val 46285"/>
              <a:gd name="adj2" fmla="val 0"/>
            </a:avLst>
          </a:prstGeom>
          <a:noFill/>
          <a:ln w="1908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152280" algn="ctr">
              <a:lnSpc>
                <a:spcPct val="145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SQL College Weber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6344640" y="1574280"/>
            <a:ext cx="826560" cy="62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7712640" y="1574280"/>
            <a:ext cx="826560" cy="62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6447960" y="2461320"/>
            <a:ext cx="922680" cy="4993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8"/>
          <p:cNvSpPr/>
          <p:nvPr/>
        </p:nvSpPr>
        <p:spPr>
          <a:xfrm>
            <a:off x="6447960" y="3127680"/>
            <a:ext cx="922680" cy="4993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First Name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9"/>
          <p:cNvSpPr/>
          <p:nvPr/>
        </p:nvSpPr>
        <p:spPr>
          <a:xfrm>
            <a:off x="6447960" y="3793680"/>
            <a:ext cx="922680" cy="4993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Last Name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0"/>
          <p:cNvSpPr/>
          <p:nvPr/>
        </p:nvSpPr>
        <p:spPr>
          <a:xfrm>
            <a:off x="7801560" y="2461320"/>
            <a:ext cx="922680" cy="4993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1"/>
          <p:cNvSpPr/>
          <p:nvPr/>
        </p:nvSpPr>
        <p:spPr>
          <a:xfrm>
            <a:off x="7801560" y="3127680"/>
            <a:ext cx="922680" cy="4993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2"/>
          <p:cNvSpPr/>
          <p:nvPr/>
        </p:nvSpPr>
        <p:spPr>
          <a:xfrm>
            <a:off x="7801560" y="3793680"/>
            <a:ext cx="922680" cy="4993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3"/>
          <p:cNvSpPr/>
          <p:nvPr/>
        </p:nvSpPr>
        <p:spPr>
          <a:xfrm rot="10800000">
            <a:off x="6462360" y="2711880"/>
            <a:ext cx="140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4"/>
          <p:cNvSpPr/>
          <p:nvPr/>
        </p:nvSpPr>
        <p:spPr>
          <a:xfrm>
            <a:off x="6447960" y="27111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5"/>
          <p:cNvSpPr/>
          <p:nvPr/>
        </p:nvSpPr>
        <p:spPr>
          <a:xfrm rot="10800000">
            <a:off x="7371000" y="2711160"/>
            <a:ext cx="612720" cy="513360"/>
          </a:xfrm>
          <a:prstGeom prst="bentConnector4">
            <a:avLst>
              <a:gd name="adj1" fmla="val -18514"/>
              <a:gd name="adj2" fmla="val 74306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6"/>
          <p:cNvSpPr/>
          <p:nvPr/>
        </p:nvSpPr>
        <p:spPr>
          <a:xfrm rot="10800000">
            <a:off x="7371000" y="3377160"/>
            <a:ext cx="612720" cy="1179720"/>
          </a:xfrm>
          <a:prstGeom prst="bentConnector4">
            <a:avLst>
              <a:gd name="adj1" fmla="val -18514"/>
              <a:gd name="adj2" fmla="val 88529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7"/>
          <p:cNvSpPr/>
          <p:nvPr/>
        </p:nvSpPr>
        <p:spPr>
          <a:xfrm rot="10800000">
            <a:off x="7371000" y="4043520"/>
            <a:ext cx="612720" cy="1845720"/>
          </a:xfrm>
          <a:prstGeom prst="bentConnector4">
            <a:avLst>
              <a:gd name="adj1" fmla="val -18514"/>
              <a:gd name="adj2" fmla="val 92681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8"/>
          <p:cNvSpPr/>
          <p:nvPr/>
        </p:nvSpPr>
        <p:spPr>
          <a:xfrm rot="10800000">
            <a:off x="8740080" y="2711160"/>
            <a:ext cx="612720" cy="513360"/>
          </a:xfrm>
          <a:prstGeom prst="bentConnector4">
            <a:avLst>
              <a:gd name="adj1" fmla="val -18514"/>
              <a:gd name="adj2" fmla="val 74306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9"/>
          <p:cNvSpPr/>
          <p:nvPr/>
        </p:nvSpPr>
        <p:spPr>
          <a:xfrm rot="10800000">
            <a:off x="8740080" y="3377520"/>
            <a:ext cx="612720" cy="1179720"/>
          </a:xfrm>
          <a:prstGeom prst="bentConnector4">
            <a:avLst>
              <a:gd name="adj1" fmla="val -18514"/>
              <a:gd name="adj2" fmla="val 88529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0"/>
          <p:cNvSpPr/>
          <p:nvPr/>
        </p:nvSpPr>
        <p:spPr>
          <a:xfrm rot="10800000">
            <a:off x="8740080" y="4043520"/>
            <a:ext cx="612720" cy="1845720"/>
          </a:xfrm>
          <a:prstGeom prst="bentConnector4">
            <a:avLst>
              <a:gd name="adj1" fmla="val -18514"/>
              <a:gd name="adj2" fmla="val 92681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1"/>
          <p:cNvSpPr/>
          <p:nvPr/>
        </p:nvSpPr>
        <p:spPr>
          <a:xfrm rot="5400000">
            <a:off x="6950520" y="1118520"/>
            <a:ext cx="263520" cy="647640"/>
          </a:xfrm>
          <a:prstGeom prst="bentConnector3">
            <a:avLst>
              <a:gd name="adj1" fmla="val 50016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2"/>
          <p:cNvSpPr/>
          <p:nvPr/>
        </p:nvSpPr>
        <p:spPr>
          <a:xfrm flipH="1" rot="16200000">
            <a:off x="7633440" y="1082520"/>
            <a:ext cx="263520" cy="719640"/>
          </a:xfrm>
          <a:prstGeom prst="bentConnector3">
            <a:avLst>
              <a:gd name="adj1" fmla="val 50016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265680" y="186480"/>
            <a:ext cx="4044960" cy="777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265680" y="906840"/>
            <a:ext cx="4044960" cy="1747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С помощью протокола HTTP мы будем разговаривать с сервером и все, что нам нужно от HTTP, это ответ от сервера.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4869000" y="186480"/>
            <a:ext cx="4044960" cy="777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REST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4"/>
          <p:cNvSpPr txBox="1"/>
          <p:nvPr/>
        </p:nvSpPr>
        <p:spPr>
          <a:xfrm>
            <a:off x="265680" y="2913840"/>
            <a:ext cx="2388240" cy="1405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1xx - информация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2xx - успех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3xx - перенаправление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4xx - ошибка клиента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5xx - ошибка сервера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TextShape 5"/>
          <p:cNvSpPr txBox="1"/>
          <p:nvPr/>
        </p:nvSpPr>
        <p:spPr>
          <a:xfrm>
            <a:off x="2654280" y="2745000"/>
            <a:ext cx="1780200" cy="1994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39680">
              <a:lnSpc>
                <a:spcPct val="130000"/>
              </a:lnSpc>
            </a:pP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HTTP/1.1 200 OK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Date: Thu, 19 Feb 2009 12:27:04 GMT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Server: Apache/2.2.3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Last-Modified: Wed, 18 Jun 2003 16:05:58 GMT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ETag: "56d-9989200-1132c580"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Content-Type: video/x-msvideo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Content-Length: 160993792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Accept-Ranges: bytes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Connection: close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TextShape 6"/>
          <p:cNvSpPr txBox="1"/>
          <p:nvPr/>
        </p:nvSpPr>
        <p:spPr>
          <a:xfrm>
            <a:off x="5065200" y="754200"/>
            <a:ext cx="3724200" cy="486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GET POST DELETE PUT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7"/>
          <p:cNvSpPr txBox="1"/>
          <p:nvPr/>
        </p:nvSpPr>
        <p:spPr>
          <a:xfrm>
            <a:off x="4869000" y="1393200"/>
            <a:ext cx="3463920" cy="1351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Синтаксис для добавления новых пользователей</a:t>
            </a:r>
            <a:r>
              <a:rPr b="0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http://localhost/add ?</a:t>
            </a:r>
            <a:r>
              <a:rPr b="0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first = &lt;Имя пользователя&gt;</a:t>
            </a:r>
            <a:r>
              <a:rPr b="0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last = &lt;Фамилия пользователя&gt;</a:t>
            </a:r>
            <a:r>
              <a:rPr b="0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age = &lt;Возраст пользователя&gt;</a:t>
            </a:r>
            <a:r>
              <a:rPr b="0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data = &lt;Дата рождения пользователя&gt;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4869000" y="2786040"/>
            <a:ext cx="38077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ru-RU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http://localhost/add?first=Vlad&amp;last=Weber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9"/>
          <p:cNvSpPr/>
          <p:nvPr/>
        </p:nvSpPr>
        <p:spPr>
          <a:xfrm>
            <a:off x="4869000" y="3012840"/>
            <a:ext cx="420588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ru-RU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http://localhost/add?first=Vlad&amp;last=Weber&amp;age=19&amp;data=1998-01-19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Json и Gson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226080" y="1465920"/>
            <a:ext cx="2807640" cy="329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Json - это ответ сервера с БД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Чтобы получить Json, нужно взять с БД ответ и конвертировать ответ через библиотеку Gson.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Библиотека Gson автоматически конвертирует ответ в Json. Разработчику не обязательно создавать лишнее.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Чтобы парсить сложный Json в Java объект, можно воспользоваться http://www.jsonschema2pojo.org/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090760" y="1115640"/>
            <a:ext cx="2630880" cy="12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"id"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b="0" lang="ru-RU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"first_name"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b="0" lang="ru-RU" sz="1400" spc="-1" strike="noStrike">
                <a:solidFill>
                  <a:srgbClr val="c27ba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"Vlad"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"last_name"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b="0" lang="ru-RU" sz="1400" spc="-1" strike="noStrike">
                <a:solidFill>
                  <a:srgbClr val="c27ba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"Weber"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5090760" y="2563560"/>
            <a:ext cx="2630880" cy="17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"id"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b="0" lang="ru-RU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"first_name"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b="0" lang="ru-RU" sz="1400" spc="-1" strike="noStrike">
                <a:solidFill>
                  <a:srgbClr val="c27ba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"Vlad"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"last_name"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b="0" lang="ru-RU" sz="1400" spc="-1" strike="noStrike">
                <a:solidFill>
                  <a:srgbClr val="c27ba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"Weber"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"age"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b="0" lang="ru-RU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19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"data"</a:t>
            </a: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b="0" lang="ru-RU" sz="1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1998-01-19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4380480" y="313200"/>
            <a:ext cx="3647520" cy="622800"/>
          </a:xfrm>
          <a:prstGeom prst="round2SameRect">
            <a:avLst>
              <a:gd name="adj1" fmla="val 46285"/>
              <a:gd name="adj2" fmla="val 0"/>
            </a:avLst>
          </a:prstGeom>
          <a:noFill/>
          <a:ln w="1908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152280" algn="ctr">
              <a:lnSpc>
                <a:spcPct val="145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SQL College Weber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3553920" y="1115640"/>
            <a:ext cx="826560" cy="62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8028720" y="1115640"/>
            <a:ext cx="826560" cy="62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3935160" y="2217600"/>
            <a:ext cx="772560" cy="4219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3935160" y="3118680"/>
            <a:ext cx="772560" cy="4219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First Name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0"/>
          <p:cNvSpPr/>
          <p:nvPr/>
        </p:nvSpPr>
        <p:spPr>
          <a:xfrm>
            <a:off x="3935160" y="4019760"/>
            <a:ext cx="772560" cy="4219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Last Name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7800120" y="2249280"/>
            <a:ext cx="772560" cy="4219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7800120" y="3156840"/>
            <a:ext cx="772560" cy="4219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7800120" y="4064760"/>
            <a:ext cx="772560" cy="421920"/>
          </a:xfrm>
          <a:prstGeom prst="snip1Rect">
            <a:avLst>
              <a:gd name="adj" fmla="val 16667"/>
            </a:avLst>
          </a:pr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4"/>
          <p:cNvSpPr/>
          <p:nvPr/>
        </p:nvSpPr>
        <p:spPr>
          <a:xfrm flipH="1">
            <a:off x="3966480" y="624600"/>
            <a:ext cx="412920" cy="490320"/>
          </a:xfrm>
          <a:prstGeom prst="bentConnector2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5"/>
          <p:cNvSpPr/>
          <p:nvPr/>
        </p:nvSpPr>
        <p:spPr>
          <a:xfrm>
            <a:off x="8028720" y="624600"/>
            <a:ext cx="412920" cy="490320"/>
          </a:xfrm>
          <a:prstGeom prst="bentConnector2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6"/>
          <p:cNvSpPr/>
          <p:nvPr/>
        </p:nvSpPr>
        <p:spPr>
          <a:xfrm>
            <a:off x="3553920" y="1427040"/>
            <a:ext cx="381240" cy="1001520"/>
          </a:xfrm>
          <a:prstGeom prst="bentConnector3">
            <a:avLst>
              <a:gd name="adj1" fmla="val -21371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7"/>
          <p:cNvSpPr/>
          <p:nvPr/>
        </p:nvSpPr>
        <p:spPr>
          <a:xfrm>
            <a:off x="3553920" y="1427040"/>
            <a:ext cx="381240" cy="1902240"/>
          </a:xfrm>
          <a:prstGeom prst="bentConnector3">
            <a:avLst>
              <a:gd name="adj1" fmla="val -21371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8"/>
          <p:cNvSpPr/>
          <p:nvPr/>
        </p:nvSpPr>
        <p:spPr>
          <a:xfrm>
            <a:off x="3553920" y="1427040"/>
            <a:ext cx="381240" cy="2803320"/>
          </a:xfrm>
          <a:prstGeom prst="bentConnector3">
            <a:avLst>
              <a:gd name="adj1" fmla="val -21371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9"/>
          <p:cNvSpPr/>
          <p:nvPr/>
        </p:nvSpPr>
        <p:spPr>
          <a:xfrm flipH="1">
            <a:off x="8572680" y="1427040"/>
            <a:ext cx="282240" cy="1032840"/>
          </a:xfrm>
          <a:prstGeom prst="bentConnector3">
            <a:avLst>
              <a:gd name="adj1" fmla="val -2895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0"/>
          <p:cNvSpPr/>
          <p:nvPr/>
        </p:nvSpPr>
        <p:spPr>
          <a:xfrm flipH="1">
            <a:off x="8572680" y="1427040"/>
            <a:ext cx="282240" cy="1940760"/>
          </a:xfrm>
          <a:prstGeom prst="bentConnector3">
            <a:avLst>
              <a:gd name="adj1" fmla="val -2895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1"/>
          <p:cNvSpPr/>
          <p:nvPr/>
        </p:nvSpPr>
        <p:spPr>
          <a:xfrm flipH="1">
            <a:off x="8572680" y="1427040"/>
            <a:ext cx="282240" cy="2848320"/>
          </a:xfrm>
          <a:prstGeom prst="bentConnector3">
            <a:avLst>
              <a:gd name="adj1" fmla="val -2895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2"/>
          <p:cNvSpPr/>
          <p:nvPr/>
        </p:nvSpPr>
        <p:spPr>
          <a:xfrm>
            <a:off x="5207040" y="2532600"/>
            <a:ext cx="222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3"/>
          <p:cNvSpPr/>
          <p:nvPr/>
        </p:nvSpPr>
        <p:spPr>
          <a:xfrm>
            <a:off x="5234040" y="1465920"/>
            <a:ext cx="360" cy="1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4"/>
          <p:cNvSpPr/>
          <p:nvPr/>
        </p:nvSpPr>
        <p:spPr>
          <a:xfrm>
            <a:off x="5234040" y="1672560"/>
            <a:ext cx="360" cy="1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5"/>
          <p:cNvSpPr/>
          <p:nvPr/>
        </p:nvSpPr>
        <p:spPr>
          <a:xfrm>
            <a:off x="5234040" y="1881720"/>
            <a:ext cx="360" cy="1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6"/>
          <p:cNvSpPr/>
          <p:nvPr/>
        </p:nvSpPr>
        <p:spPr>
          <a:xfrm>
            <a:off x="5234040" y="2983320"/>
            <a:ext cx="360" cy="1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7"/>
          <p:cNvSpPr/>
          <p:nvPr/>
        </p:nvSpPr>
        <p:spPr>
          <a:xfrm>
            <a:off x="5234040" y="3189960"/>
            <a:ext cx="360" cy="1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8"/>
          <p:cNvSpPr/>
          <p:nvPr/>
        </p:nvSpPr>
        <p:spPr>
          <a:xfrm>
            <a:off x="5234040" y="3399120"/>
            <a:ext cx="360" cy="1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9"/>
          <p:cNvSpPr/>
          <p:nvPr/>
        </p:nvSpPr>
        <p:spPr>
          <a:xfrm>
            <a:off x="5234040" y="3610080"/>
            <a:ext cx="360" cy="1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0"/>
          <p:cNvSpPr/>
          <p:nvPr/>
        </p:nvSpPr>
        <p:spPr>
          <a:xfrm>
            <a:off x="5234040" y="3821040"/>
            <a:ext cx="360" cy="1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1"/>
          <p:cNvSpPr/>
          <p:nvPr/>
        </p:nvSpPr>
        <p:spPr>
          <a:xfrm>
            <a:off x="5214960" y="1508760"/>
            <a:ext cx="37800" cy="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2"/>
          <p:cNvSpPr/>
          <p:nvPr/>
        </p:nvSpPr>
        <p:spPr>
          <a:xfrm>
            <a:off x="5214960" y="1716840"/>
            <a:ext cx="37800" cy="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3"/>
          <p:cNvSpPr/>
          <p:nvPr/>
        </p:nvSpPr>
        <p:spPr>
          <a:xfrm>
            <a:off x="5214960" y="1922040"/>
            <a:ext cx="37800" cy="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4"/>
          <p:cNvSpPr/>
          <p:nvPr/>
        </p:nvSpPr>
        <p:spPr>
          <a:xfrm>
            <a:off x="5214960" y="3028680"/>
            <a:ext cx="37800" cy="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5"/>
          <p:cNvSpPr/>
          <p:nvPr/>
        </p:nvSpPr>
        <p:spPr>
          <a:xfrm>
            <a:off x="5214960" y="3236760"/>
            <a:ext cx="37800" cy="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6"/>
          <p:cNvSpPr/>
          <p:nvPr/>
        </p:nvSpPr>
        <p:spPr>
          <a:xfrm>
            <a:off x="5214960" y="3441960"/>
            <a:ext cx="37800" cy="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7"/>
          <p:cNvSpPr/>
          <p:nvPr/>
        </p:nvSpPr>
        <p:spPr>
          <a:xfrm>
            <a:off x="5214960" y="3647520"/>
            <a:ext cx="37800" cy="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8"/>
          <p:cNvSpPr/>
          <p:nvPr/>
        </p:nvSpPr>
        <p:spPr>
          <a:xfrm>
            <a:off x="5214960" y="3855600"/>
            <a:ext cx="37800" cy="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9"/>
          <p:cNvSpPr/>
          <p:nvPr/>
        </p:nvSpPr>
        <p:spPr>
          <a:xfrm flipH="1" rot="10800000">
            <a:off x="5214240" y="2428560"/>
            <a:ext cx="506520" cy="900720"/>
          </a:xfrm>
          <a:prstGeom prst="bentConnector3">
            <a:avLst>
              <a:gd name="adj1" fmla="val 13555"/>
            </a:avLst>
          </a:pr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0"/>
          <p:cNvSpPr/>
          <p:nvPr/>
        </p:nvSpPr>
        <p:spPr>
          <a:xfrm flipH="1" rot="10800000">
            <a:off x="5214240" y="3329640"/>
            <a:ext cx="506520" cy="1593720"/>
          </a:xfrm>
          <a:prstGeom prst="bentConnector3">
            <a:avLst>
              <a:gd name="adj1" fmla="val 25764"/>
            </a:avLst>
          </a:pr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1"/>
          <p:cNvSpPr/>
          <p:nvPr/>
        </p:nvSpPr>
        <p:spPr>
          <a:xfrm flipH="1" rot="10800000">
            <a:off x="5214240" y="4230720"/>
            <a:ext cx="506520" cy="2289240"/>
          </a:xfrm>
          <a:prstGeom prst="bentConnector3">
            <a:avLst>
              <a:gd name="adj1" fmla="val 39857"/>
            </a:avLst>
          </a:pr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2"/>
          <p:cNvSpPr/>
          <p:nvPr/>
        </p:nvSpPr>
        <p:spPr>
          <a:xfrm>
            <a:off x="5014440" y="4256640"/>
            <a:ext cx="37800" cy="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3"/>
          <p:cNvSpPr/>
          <p:nvPr/>
        </p:nvSpPr>
        <p:spPr>
          <a:xfrm>
            <a:off x="5105160" y="4192920"/>
            <a:ext cx="37800" cy="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4"/>
          <p:cNvSpPr/>
          <p:nvPr/>
        </p:nvSpPr>
        <p:spPr>
          <a:xfrm flipH="1">
            <a:off x="5051880" y="4275720"/>
            <a:ext cx="274716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5"/>
          <p:cNvSpPr/>
          <p:nvPr/>
        </p:nvSpPr>
        <p:spPr>
          <a:xfrm flipH="1">
            <a:off x="5142600" y="3368160"/>
            <a:ext cx="2656440" cy="843480"/>
          </a:xfrm>
          <a:prstGeom prst="bentConnector3">
            <a:avLst>
              <a:gd name="adj1" fmla="val 7043"/>
            </a:avLst>
          </a:pr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6"/>
          <p:cNvSpPr/>
          <p:nvPr/>
        </p:nvSpPr>
        <p:spPr>
          <a:xfrm flipH="1">
            <a:off x="5032800" y="3666600"/>
            <a:ext cx="181080" cy="589680"/>
          </a:xfrm>
          <a:prstGeom prst="bentConnector2">
            <a:avLst/>
          </a:pr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47"/>
          <p:cNvSpPr/>
          <p:nvPr/>
        </p:nvSpPr>
        <p:spPr>
          <a:xfrm flipH="1">
            <a:off x="5123880" y="3874680"/>
            <a:ext cx="90720" cy="317880"/>
          </a:xfrm>
          <a:prstGeom prst="bentConnector2">
            <a:avLst/>
          </a:pr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8"/>
          <p:cNvSpPr/>
          <p:nvPr/>
        </p:nvSpPr>
        <p:spPr>
          <a:xfrm rot="10800000">
            <a:off x="5052600" y="4275720"/>
            <a:ext cx="1872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9"/>
          <p:cNvSpPr/>
          <p:nvPr/>
        </p:nvSpPr>
        <p:spPr>
          <a:xfrm rot="10800000">
            <a:off x="5142960" y="4212000"/>
            <a:ext cx="1872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JavaSE8, JDBC и Spark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226080" y="1465920"/>
            <a:ext cx="2807640" cy="316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Сервер будет работать на ЯП JavaSE8.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Чтобы работать с БД, нужно будет подключить JDBC в проект. Через JDBC, проект будет иметь прямой доступ к MySQL.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Spark - это framework, для простого создания WebSocket’a. Spark дает возможность не думать про тонкости HTTP и является оптимизированным framework’ом на JavaSE8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3560760" y="233640"/>
            <a:ext cx="3999600" cy="1437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Обязательные файлы для JavaSE8 (Gradle):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>
              <a:lnSpc>
                <a:spcPct val="100000"/>
              </a:lnSpc>
            </a:pPr>
            <a:r>
              <a:rPr b="0" lang="ru-RU" sz="12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</a:t>
            </a:r>
            <a:r>
              <a:rPr b="0" lang="ru-RU" sz="12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ru-RU" sz="12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'mysql:mysql-connector-java:5.1.6'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</a:t>
            </a:r>
            <a:r>
              <a:rPr b="0" lang="ru-RU" sz="12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ru-RU" sz="12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JDBC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>
              <a:lnSpc>
                <a:spcPct val="100000"/>
              </a:lnSpc>
            </a:pPr>
            <a:r>
              <a:rPr b="0" lang="ru-RU" sz="12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</a:t>
            </a:r>
            <a:r>
              <a:rPr b="0" lang="ru-RU" sz="12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ru-RU" sz="12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'com.google.code.gson:gson:2.8.0'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</a:t>
            </a:r>
            <a:r>
              <a:rPr b="0" lang="ru-RU" sz="12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ru-RU" sz="12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Gson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>
              <a:lnSpc>
                <a:spcPct val="100000"/>
              </a:lnSpc>
            </a:pPr>
            <a:r>
              <a:rPr b="0" lang="ru-RU" sz="12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</a:t>
            </a:r>
            <a:r>
              <a:rPr b="0" lang="ru-RU" sz="1200" spc="-1" strike="noStrike">
                <a:solidFill>
                  <a:srgbClr val="6a737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ru-RU" sz="12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'com.sparkjava:spark-core:2.6.0'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</a:t>
            </a:r>
            <a:r>
              <a:rPr b="0" lang="ru-RU" sz="12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ru-RU" sz="12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Spark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3560760" y="1802880"/>
            <a:ext cx="5316120" cy="2990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JDBC - Подключение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private final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url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= "jdbc:mysql://localhost:3306/sqlcollegeweber";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private final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login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= "root";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private final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password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= "root";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try {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0" lang="ru-RU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//Соединение с БД в Java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0" lang="ru-RU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connection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= </a:t>
            </a:r>
            <a:r>
              <a:rPr b="0" lang="ru-RU" sz="9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DriverManager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lang="ru-RU" sz="9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getConnection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url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</a:t>
            </a:r>
            <a:r>
              <a:rPr b="0" lang="ru-RU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login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</a:t>
            </a:r>
            <a:r>
              <a:rPr b="0" lang="ru-RU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password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0" lang="ru-RU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//Передаем управление БД statement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0" lang="ru-RU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statement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= </a:t>
            </a:r>
            <a:r>
              <a:rPr b="0" lang="ru-RU" sz="9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connection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lang="ru-RU" sz="9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createStatement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();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 catch (</a:t>
            </a:r>
            <a:r>
              <a:rPr b="0" lang="ru-RU" sz="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SQLException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 {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0" lang="ru-RU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//Возвращаем ответ в консоль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b="0" lang="ru-RU" sz="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lang="ru-RU" sz="9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out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lang="ru-RU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println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("Error SQL Connecting");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ru-RU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851720" y="114120"/>
            <a:ext cx="4044960" cy="1107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Spark</a:t>
            </a:r>
            <a:r>
              <a:rPr b="0" lang="ru-RU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“Конец разработки”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147600" y="483120"/>
            <a:ext cx="4263480" cy="4177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kz.kcollege;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kz.kcollege.jdbc.JDBCDELETE;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kz.kcollege.jdbc.JDBCGET;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kz.kcollege.jdbc.JDBCPOST;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kz.kcollege.jdbc.JDBCPUT;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static spark.Spark.*;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class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Main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{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static void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main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[] args) {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port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80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"/users/:id"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(request, response) -&gt; </a:t>
            </a: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new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JDBCGET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().</a:t>
            </a:r>
            <a:r>
              <a:rPr b="0" lang="ru-RU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Integer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lang="ru-RU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parseInt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(request.params(</a:t>
            </a:r>
            <a:r>
              <a:rPr b="0" lang="ru-RU" sz="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":id"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))));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"/users"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(request, response) -&gt; </a:t>
            </a: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new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JDBCGET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().</a:t>
            </a:r>
            <a:r>
              <a:rPr b="0" lang="ru-RU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));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post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"/add"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(request, response) -&gt; </a:t>
            </a: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new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JDBCPOST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().</a:t>
            </a:r>
            <a:r>
              <a:rPr b="0" lang="ru-RU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start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(request));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delete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"/users/:id"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(request, response) -&gt; </a:t>
            </a: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new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JDBCDELETE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().</a:t>
            </a:r>
            <a:r>
              <a:rPr b="0" lang="ru-RU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delete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Integer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lang="ru-RU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parseInt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(request.params(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":id"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))));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b="0" lang="ru-RU" sz="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"/users/:id"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(request, response) -&gt; </a:t>
            </a:r>
            <a:r>
              <a:rPr b="0" lang="ru-RU" sz="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new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JDBCPUT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().</a:t>
            </a:r>
            <a:r>
              <a:rPr b="0" lang="ru-RU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update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(request,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Integer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</a:t>
            </a:r>
            <a:r>
              <a:rPr b="0" lang="ru-RU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parseInt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(request.params(</a:t>
            </a:r>
            <a:r>
              <a:rPr b="0" lang="ru-RU" sz="800" spc="-1" strike="noStrike">
                <a:solidFill>
                  <a:srgbClr val="b45f0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":id"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))));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5086800" y="1280520"/>
            <a:ext cx="825840" cy="430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GET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TextShape 4"/>
          <p:cNvSpPr txBox="1"/>
          <p:nvPr/>
        </p:nvSpPr>
        <p:spPr>
          <a:xfrm>
            <a:off x="5044680" y="3828960"/>
            <a:ext cx="958320" cy="430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POST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TextShape 5"/>
          <p:cNvSpPr txBox="1"/>
          <p:nvPr/>
        </p:nvSpPr>
        <p:spPr>
          <a:xfrm>
            <a:off x="5086800" y="2746800"/>
            <a:ext cx="850320" cy="430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PUT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6"/>
          <p:cNvSpPr txBox="1"/>
          <p:nvPr/>
        </p:nvSpPr>
        <p:spPr>
          <a:xfrm>
            <a:off x="4851720" y="1948680"/>
            <a:ext cx="1283760" cy="430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TextShape 7"/>
          <p:cNvSpPr txBox="1"/>
          <p:nvPr/>
        </p:nvSpPr>
        <p:spPr>
          <a:xfrm>
            <a:off x="6233400" y="1243440"/>
            <a:ext cx="2683800" cy="50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http://localhost/users/{id}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http://localhost/users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8"/>
          <p:cNvSpPr txBox="1"/>
          <p:nvPr/>
        </p:nvSpPr>
        <p:spPr>
          <a:xfrm>
            <a:off x="6212880" y="1976400"/>
            <a:ext cx="2724840" cy="37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http://localhost/users/{id}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TextShape 9"/>
          <p:cNvSpPr txBox="1"/>
          <p:nvPr/>
        </p:nvSpPr>
        <p:spPr>
          <a:xfrm>
            <a:off x="6259680" y="3600000"/>
            <a:ext cx="2630880" cy="110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http://localhost/add ?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first = &lt;Имя пользователя&gt;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last = &lt;Фамилия пользователя&gt;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age = &lt;Возраст пользователя&gt;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data = &lt;Дата рождения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пользователя&gt;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TextShape 10"/>
          <p:cNvSpPr txBox="1"/>
          <p:nvPr/>
        </p:nvSpPr>
        <p:spPr>
          <a:xfrm>
            <a:off x="6259680" y="2483280"/>
            <a:ext cx="2630880" cy="1285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http://localhost/users/{id} ?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first = &lt;Имя пользователя&gt;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last = &lt;Фамилия пользователя&gt;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age = &lt;Возраст пользователя&gt;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&amp; data = &lt;Дата рождения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</a:t>
            </a:r>
            <a:r>
              <a:rPr b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пользователя&gt;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90320" y="488160"/>
            <a:ext cx="622692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Заключение</a:t>
            </a:r>
            <a:r>
              <a:rPr b="0" lang="ru-RU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ru-RU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ru-RU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ru-RU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Проект можно посмотреть и клонировать  по ссылке</a:t>
            </a: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https://github.com/FromSi/FS_CollegeSpark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2017-11-23T23:47:22Z</dcterms:modified>
  <cp:revision>1</cp:revision>
  <dc:subject/>
  <dc:title/>
</cp:coreProperties>
</file>