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16DB4B5-3301-4536-A1EC-45703F574AA2}" type="datetimeFigureOut">
              <a:rPr lang="es-CL" smtClean="0"/>
              <a:t>05-12-2016</a:t>
            </a:fld>
            <a:endParaRPr lang="es-CL"/>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CL"/>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4184BD7-9ECF-4B9A-BC5E-0D78807672DC}" type="slidenum">
              <a:rPr lang="es-CL" smtClean="0"/>
              <a:t>‹Nº›</a:t>
            </a:fld>
            <a:endParaRPr lang="es-CL"/>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394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23025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299512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067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859038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16DB4B5-3301-4536-A1EC-45703F574AA2}" type="datetimeFigureOut">
              <a:rPr lang="es-CL" smtClean="0"/>
              <a:t>05-12-2016</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56847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16DB4B5-3301-4536-A1EC-45703F574AA2}" type="datetimeFigureOut">
              <a:rPr lang="es-CL" smtClean="0"/>
              <a:t>05-12-2016</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336042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DB4B5-3301-4536-A1EC-45703F574AA2}" type="datetimeFigureOut">
              <a:rPr lang="es-CL" smtClean="0"/>
              <a:t>05-12-2016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3011288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DB4B5-3301-4536-A1EC-45703F574AA2}" type="datetimeFigureOut">
              <a:rPr lang="es-CL" smtClean="0"/>
              <a:t>05-12-2016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66336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6DB4B5-3301-4536-A1EC-45703F574AA2}" type="datetimeFigureOut">
              <a:rPr lang="es-CL" smtClean="0"/>
              <a:t>05-12-2016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112839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6DB4B5-3301-4536-A1EC-45703F574AA2}" type="datetimeFigureOut">
              <a:rPr lang="es-CL" smtClean="0"/>
              <a:t>05-12-2016</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72298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298846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6DB4B5-3301-4536-A1EC-45703F574AA2}" type="datetimeFigureOut">
              <a:rPr lang="es-CL" smtClean="0"/>
              <a:t>05-12-2016</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284788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16DB4B5-3301-4536-A1EC-45703F574AA2}" type="datetimeFigureOut">
              <a:rPr lang="es-CL" smtClean="0"/>
              <a:t>05-12-2016</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132048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DB4B5-3301-4536-A1EC-45703F574AA2}" type="datetimeFigureOut">
              <a:rPr lang="es-CL" smtClean="0"/>
              <a:t>05-12-2016</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187075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340619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6DB4B5-3301-4536-A1EC-45703F574AA2}" type="datetimeFigureOut">
              <a:rPr lang="es-CL" smtClean="0"/>
              <a:t>05-12-2016</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D4184BD7-9ECF-4B9A-BC5E-0D78807672DC}" type="slidenum">
              <a:rPr lang="es-CL" smtClean="0"/>
              <a:t>‹Nº›</a:t>
            </a:fld>
            <a:endParaRPr lang="es-CL"/>
          </a:p>
        </p:txBody>
      </p:sp>
    </p:spTree>
    <p:extLst>
      <p:ext uri="{BB962C8B-B14F-4D97-AF65-F5344CB8AC3E}">
        <p14:creationId xmlns:p14="http://schemas.microsoft.com/office/powerpoint/2010/main" val="12376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16DB4B5-3301-4536-A1EC-45703F574AA2}" type="datetimeFigureOut">
              <a:rPr lang="es-CL" smtClean="0"/>
              <a:t>05-12-2016</a:t>
            </a:fld>
            <a:endParaRPr lang="es-CL"/>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CL"/>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4184BD7-9ECF-4B9A-BC5E-0D78807672DC}" type="slidenum">
              <a:rPr lang="es-CL" smtClean="0"/>
              <a:t>‹Nº›</a:t>
            </a:fld>
            <a:endParaRPr lang="es-CL"/>
          </a:p>
        </p:txBody>
      </p:sp>
    </p:spTree>
    <p:extLst>
      <p:ext uri="{BB962C8B-B14F-4D97-AF65-F5344CB8AC3E}">
        <p14:creationId xmlns:p14="http://schemas.microsoft.com/office/powerpoint/2010/main" val="1446907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384">
            <a:off x="10518" y="471355"/>
            <a:ext cx="2551442" cy="488373"/>
          </a:xfrm>
        </p:spPr>
        <p:txBody>
          <a:bodyPr>
            <a:normAutofit fontScale="90000"/>
          </a:bodyPr>
          <a:lstStyle/>
          <a:p>
            <a:r>
              <a:rPr lang="es-CL" sz="3200" dirty="0" smtClean="0"/>
              <a:t>Estilos de vida</a:t>
            </a:r>
            <a:endParaRPr lang="es-CL" sz="3200" dirty="0"/>
          </a:p>
        </p:txBody>
      </p:sp>
      <p:sp>
        <p:nvSpPr>
          <p:cNvPr id="3" name="Subtítulo 2"/>
          <p:cNvSpPr>
            <a:spLocks noGrp="1"/>
          </p:cNvSpPr>
          <p:nvPr>
            <p:ph type="subTitle" idx="1"/>
          </p:nvPr>
        </p:nvSpPr>
        <p:spPr>
          <a:xfrm rot="21427635">
            <a:off x="-699655" y="1586201"/>
            <a:ext cx="9144000" cy="1655762"/>
          </a:xfrm>
        </p:spPr>
        <p:txBody>
          <a:bodyPr>
            <a:noAutofit/>
          </a:bodyPr>
          <a:lstStyle/>
          <a:p>
            <a:r>
              <a:rPr lang="es-CL" sz="8800" dirty="0" err="1" smtClean="0"/>
              <a:t>HiP</a:t>
            </a:r>
            <a:r>
              <a:rPr lang="es-CL" sz="8800" dirty="0" smtClean="0"/>
              <a:t> HOP - Rap</a:t>
            </a:r>
            <a:endParaRPr lang="es-CL" sz="8800" dirty="0"/>
          </a:p>
        </p:txBody>
      </p:sp>
    </p:spTree>
    <p:extLst>
      <p:ext uri="{BB962C8B-B14F-4D97-AF65-F5344CB8AC3E}">
        <p14:creationId xmlns:p14="http://schemas.microsoft.com/office/powerpoint/2010/main" val="104156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Hip Hop </a:t>
            </a:r>
            <a:r>
              <a:rPr lang="es-CL" dirty="0" err="1" smtClean="0"/>
              <a:t>History</a:t>
            </a:r>
            <a:endParaRPr lang="es-CL" dirty="0"/>
          </a:p>
        </p:txBody>
      </p:sp>
      <p:sp>
        <p:nvSpPr>
          <p:cNvPr id="3" name="Marcador de contenido 2"/>
          <p:cNvSpPr>
            <a:spLocks noGrp="1"/>
          </p:cNvSpPr>
          <p:nvPr>
            <p:ph sz="quarter" idx="13"/>
          </p:nvPr>
        </p:nvSpPr>
        <p:spPr/>
        <p:txBody>
          <a:bodyPr>
            <a:noAutofit/>
          </a:bodyPr>
          <a:lstStyle/>
          <a:p>
            <a:r>
              <a:rPr lang="es-CL" sz="2400" dirty="0" smtClean="0">
                <a:latin typeface="Britannic Bold" panose="020B0903060703020204" pitchFamily="34" charset="0"/>
              </a:rPr>
              <a:t>Hip Hop </a:t>
            </a:r>
            <a:r>
              <a:rPr lang="es-CL" sz="2400" dirty="0" err="1" smtClean="0">
                <a:latin typeface="Britannic Bold" panose="020B0903060703020204" pitchFamily="34" charset="0"/>
              </a:rPr>
              <a:t>is</a:t>
            </a:r>
            <a:r>
              <a:rPr lang="es-CL" sz="2400" dirty="0" smtClean="0">
                <a:latin typeface="Britannic Bold" panose="020B0903060703020204" pitchFamily="34" charset="0"/>
              </a:rPr>
              <a:t> </a:t>
            </a:r>
            <a:r>
              <a:rPr lang="es-CL" sz="2400" dirty="0" err="1" smtClean="0">
                <a:latin typeface="Britannic Bold" panose="020B0903060703020204" pitchFamily="34" charset="0"/>
              </a:rPr>
              <a:t>an</a:t>
            </a:r>
            <a:r>
              <a:rPr lang="es-CL" sz="2400" dirty="0" smtClean="0">
                <a:latin typeface="Britannic Bold" panose="020B0903060703020204" pitchFamily="34" charset="0"/>
              </a:rPr>
              <a:t> </a:t>
            </a:r>
            <a:r>
              <a:rPr lang="es-CL" sz="2400" dirty="0" err="1" smtClean="0">
                <a:latin typeface="Britannic Bold" panose="020B0903060703020204" pitchFamily="34" charset="0"/>
              </a:rPr>
              <a:t>artistic</a:t>
            </a:r>
            <a:r>
              <a:rPr lang="es-CL" sz="2400" dirty="0" smtClean="0">
                <a:latin typeface="Britannic Bold" panose="020B0903060703020204" pitchFamily="34" charset="0"/>
              </a:rPr>
              <a:t> and cultural </a:t>
            </a:r>
            <a:r>
              <a:rPr lang="es-CL" sz="2400" dirty="0" err="1" smtClean="0">
                <a:latin typeface="Britannic Bold" panose="020B0903060703020204" pitchFamily="34" charset="0"/>
              </a:rPr>
              <a:t>movement</a:t>
            </a:r>
            <a:r>
              <a:rPr lang="es-CL" sz="2400" dirty="0" smtClean="0">
                <a:latin typeface="Britannic Bold" panose="020B0903060703020204" pitchFamily="34" charset="0"/>
              </a:rPr>
              <a:t> </a:t>
            </a:r>
            <a:r>
              <a:rPr lang="es-CL" sz="2400" dirty="0" err="1" smtClean="0">
                <a:latin typeface="Britannic Bold" panose="020B0903060703020204" pitchFamily="34" charset="0"/>
              </a:rPr>
              <a:t>composed</a:t>
            </a:r>
            <a:r>
              <a:rPr lang="es-CL" sz="2400" dirty="0" smtClean="0">
                <a:latin typeface="Britannic Bold" panose="020B0903060703020204" pitchFamily="34" charset="0"/>
              </a:rPr>
              <a:t> of a </a:t>
            </a:r>
            <a:r>
              <a:rPr lang="es-CL" sz="2400" dirty="0" err="1" smtClean="0">
                <a:latin typeface="Britannic Bold" panose="020B0903060703020204" pitchFamily="34" charset="0"/>
              </a:rPr>
              <a:t>broad</a:t>
            </a:r>
            <a:r>
              <a:rPr lang="es-CL" sz="2400" dirty="0" smtClean="0">
                <a:latin typeface="Britannic Bold" panose="020B0903060703020204" pitchFamily="34" charset="0"/>
              </a:rPr>
              <a:t> </a:t>
            </a:r>
            <a:r>
              <a:rPr lang="es-CL" sz="2400" dirty="0" err="1" smtClean="0">
                <a:latin typeface="Britannic Bold" panose="020B0903060703020204" pitchFamily="34" charset="0"/>
              </a:rPr>
              <a:t>conglomerate</a:t>
            </a:r>
            <a:r>
              <a:rPr lang="es-CL" sz="2400" dirty="0" smtClean="0">
                <a:latin typeface="Britannic Bold" panose="020B0903060703020204" pitchFamily="34" charset="0"/>
              </a:rPr>
              <a:t> of </a:t>
            </a:r>
            <a:r>
              <a:rPr lang="es-CL" sz="2400" dirty="0" err="1" smtClean="0">
                <a:latin typeface="Britannic Bold" panose="020B0903060703020204" pitchFamily="34" charset="0"/>
              </a:rPr>
              <a:t>artistic</a:t>
            </a:r>
            <a:r>
              <a:rPr lang="es-CL" sz="2400" dirty="0" smtClean="0">
                <a:latin typeface="Britannic Bold" panose="020B0903060703020204" pitchFamily="34" charset="0"/>
              </a:rPr>
              <a:t> </a:t>
            </a:r>
            <a:r>
              <a:rPr lang="es-CL" sz="2400" dirty="0" err="1" smtClean="0">
                <a:latin typeface="Britannic Bold" panose="020B0903060703020204" pitchFamily="34" charset="0"/>
              </a:rPr>
              <a:t>forms</a:t>
            </a:r>
            <a:r>
              <a:rPr lang="es-CL" sz="2400" dirty="0" smtClean="0">
                <a:latin typeface="Britannic Bold" panose="020B0903060703020204" pitchFamily="34" charset="0"/>
              </a:rPr>
              <a:t>, </a:t>
            </a:r>
            <a:r>
              <a:rPr lang="es-CL" sz="2400" dirty="0" err="1" smtClean="0">
                <a:latin typeface="Britannic Bold" panose="020B0903060703020204" pitchFamily="34" charset="0"/>
              </a:rPr>
              <a:t>originating</a:t>
            </a:r>
            <a:r>
              <a:rPr lang="es-CL" sz="2400" dirty="0" smtClean="0">
                <a:latin typeface="Britannic Bold" panose="020B0903060703020204" pitchFamily="34" charset="0"/>
              </a:rPr>
              <a:t> </a:t>
            </a:r>
            <a:r>
              <a:rPr lang="es-CL" sz="2400" dirty="0" err="1" smtClean="0">
                <a:latin typeface="Britannic Bold" panose="020B0903060703020204" pitchFamily="34" charset="0"/>
              </a:rPr>
              <a:t>within</a:t>
            </a:r>
            <a:r>
              <a:rPr lang="es-CL" sz="2400" dirty="0" smtClean="0">
                <a:latin typeface="Britannic Bold" panose="020B0903060703020204" pitchFamily="34" charset="0"/>
              </a:rPr>
              <a:t> a marginal </a:t>
            </a:r>
            <a:r>
              <a:rPr lang="es-CL" sz="2400" dirty="0" err="1" smtClean="0">
                <a:latin typeface="Britannic Bold" panose="020B0903060703020204" pitchFamily="34" charset="0"/>
              </a:rPr>
              <a:t>subculture</a:t>
            </a:r>
            <a:r>
              <a:rPr lang="es-CL" sz="2400" dirty="0" smtClean="0">
                <a:latin typeface="Britannic Bold" panose="020B0903060703020204" pitchFamily="34" charset="0"/>
              </a:rPr>
              <a:t> in </a:t>
            </a:r>
            <a:r>
              <a:rPr lang="es-CL" sz="2400" dirty="0" err="1" smtClean="0">
                <a:latin typeface="Britannic Bold" panose="020B0903060703020204" pitchFamily="34" charset="0"/>
              </a:rPr>
              <a:t>the</a:t>
            </a:r>
            <a:r>
              <a:rPr lang="es-CL" sz="2400" dirty="0" smtClean="0">
                <a:latin typeface="Britannic Bold" panose="020B0903060703020204" pitchFamily="34" charset="0"/>
              </a:rPr>
              <a:t> </a:t>
            </a:r>
            <a:r>
              <a:rPr lang="es-CL" sz="2400" dirty="0" err="1" smtClean="0">
                <a:latin typeface="Britannic Bold" panose="020B0903060703020204" pitchFamily="34" charset="0"/>
              </a:rPr>
              <a:t>south</a:t>
            </a:r>
            <a:r>
              <a:rPr lang="es-CL" sz="2400" dirty="0" smtClean="0">
                <a:latin typeface="Britannic Bold" panose="020B0903060703020204" pitchFamily="34" charset="0"/>
              </a:rPr>
              <a:t> Bronx and Harlem in new york </a:t>
            </a:r>
            <a:r>
              <a:rPr lang="es-CL" sz="2400" dirty="0" err="1" smtClean="0">
                <a:latin typeface="Britannic Bold" panose="020B0903060703020204" pitchFamily="34" charset="0"/>
              </a:rPr>
              <a:t>city</a:t>
            </a:r>
            <a:r>
              <a:rPr lang="es-CL" sz="2400" dirty="0" smtClean="0">
                <a:latin typeface="Britannic Bold" panose="020B0903060703020204" pitchFamily="34" charset="0"/>
              </a:rPr>
              <a:t> </a:t>
            </a:r>
            <a:r>
              <a:rPr lang="es-CL" sz="2400" dirty="0" err="1" smtClean="0">
                <a:latin typeface="Britannic Bold" panose="020B0903060703020204" pitchFamily="34" charset="0"/>
              </a:rPr>
              <a:t>among</a:t>
            </a:r>
            <a:r>
              <a:rPr lang="es-CL" sz="2400" dirty="0" smtClean="0">
                <a:latin typeface="Britannic Bold" panose="020B0903060703020204" pitchFamily="34" charset="0"/>
              </a:rPr>
              <a:t> Young latinos and </a:t>
            </a:r>
            <a:r>
              <a:rPr lang="es-CL" sz="2400" dirty="0" err="1" smtClean="0">
                <a:latin typeface="Britannic Bold" panose="020B0903060703020204" pitchFamily="34" charset="0"/>
              </a:rPr>
              <a:t>african</a:t>
            </a:r>
            <a:r>
              <a:rPr lang="es-CL" sz="2400" dirty="0" smtClean="0">
                <a:latin typeface="Britannic Bold" panose="020B0903060703020204" pitchFamily="34" charset="0"/>
              </a:rPr>
              <a:t> </a:t>
            </a:r>
            <a:r>
              <a:rPr lang="es-CL" sz="2400" dirty="0" err="1" smtClean="0">
                <a:latin typeface="Britannic Bold" panose="020B0903060703020204" pitchFamily="34" charset="0"/>
              </a:rPr>
              <a:t>americans</a:t>
            </a:r>
            <a:r>
              <a:rPr lang="es-CL" sz="2400" dirty="0" smtClean="0">
                <a:latin typeface="Britannic Bold" panose="020B0903060703020204" pitchFamily="34" charset="0"/>
              </a:rPr>
              <a:t> </a:t>
            </a:r>
            <a:r>
              <a:rPr lang="es-CL" sz="2400" dirty="0" err="1" smtClean="0">
                <a:latin typeface="Britannic Bold" panose="020B0903060703020204" pitchFamily="34" charset="0"/>
              </a:rPr>
              <a:t>durging</a:t>
            </a:r>
            <a:r>
              <a:rPr lang="es-CL" sz="2400" dirty="0" smtClean="0">
                <a:latin typeface="Britannic Bold" panose="020B0903060703020204" pitchFamily="34" charset="0"/>
              </a:rPr>
              <a:t> 1970S. IT IS </a:t>
            </a:r>
            <a:r>
              <a:rPr lang="es-CL" sz="2400" dirty="0" err="1" smtClean="0">
                <a:latin typeface="Britannic Bold" panose="020B0903060703020204" pitchFamily="34" charset="0"/>
              </a:rPr>
              <a:t>ChARACTERIZED</a:t>
            </a:r>
            <a:r>
              <a:rPr lang="es-CL" sz="2400" dirty="0" smtClean="0">
                <a:latin typeface="Britannic Bold" panose="020B0903060703020204" pitchFamily="34" charset="0"/>
              </a:rPr>
              <a:t> </a:t>
            </a:r>
            <a:r>
              <a:rPr lang="es-CL" sz="2400" dirty="0" err="1" smtClean="0">
                <a:latin typeface="Britannic Bold" panose="020B0903060703020204" pitchFamily="34" charset="0"/>
              </a:rPr>
              <a:t>by</a:t>
            </a:r>
            <a:r>
              <a:rPr lang="es-CL" sz="2400" dirty="0" smtClean="0">
                <a:latin typeface="Britannic Bold" panose="020B0903060703020204" pitchFamily="34" charset="0"/>
              </a:rPr>
              <a:t> </a:t>
            </a:r>
            <a:r>
              <a:rPr lang="es-CL" sz="2400" dirty="0" err="1" smtClean="0">
                <a:latin typeface="Britannic Bold" panose="020B0903060703020204" pitchFamily="34" charset="0"/>
              </a:rPr>
              <a:t>four</a:t>
            </a:r>
            <a:r>
              <a:rPr lang="es-CL" sz="2400" dirty="0" smtClean="0">
                <a:latin typeface="Britannic Bold" panose="020B0903060703020204" pitchFamily="34" charset="0"/>
              </a:rPr>
              <a:t> </a:t>
            </a:r>
            <a:r>
              <a:rPr lang="es-CL" sz="2400" dirty="0" err="1" smtClean="0">
                <a:latin typeface="Britannic Bold" panose="020B0903060703020204" pitchFamily="34" charset="0"/>
              </a:rPr>
              <a:t>elements</a:t>
            </a:r>
            <a:r>
              <a:rPr lang="es-CL" sz="2400" dirty="0" smtClean="0">
                <a:latin typeface="Britannic Bold" panose="020B0903060703020204" pitchFamily="34" charset="0"/>
              </a:rPr>
              <a:t>, </a:t>
            </a:r>
            <a:r>
              <a:rPr lang="es-CL" sz="2400" dirty="0" err="1" smtClean="0">
                <a:latin typeface="Britannic Bold" panose="020B0903060703020204" pitchFamily="34" charset="0"/>
              </a:rPr>
              <a:t>which</a:t>
            </a:r>
            <a:r>
              <a:rPr lang="es-CL" sz="2400" dirty="0" smtClean="0">
                <a:latin typeface="Britannic Bold" panose="020B0903060703020204" pitchFamily="34" charset="0"/>
              </a:rPr>
              <a:t> </a:t>
            </a:r>
            <a:r>
              <a:rPr lang="es-CL" sz="2400" dirty="0" err="1" smtClean="0">
                <a:latin typeface="Britannic Bold" panose="020B0903060703020204" pitchFamily="34" charset="0"/>
              </a:rPr>
              <a:t>represent</a:t>
            </a:r>
            <a:r>
              <a:rPr lang="es-CL" sz="2400" dirty="0" smtClean="0">
                <a:latin typeface="Britannic Bold" panose="020B0903060703020204" pitchFamily="34" charset="0"/>
              </a:rPr>
              <a:t> </a:t>
            </a:r>
            <a:r>
              <a:rPr lang="es-CL" sz="2400" dirty="0" err="1" smtClean="0">
                <a:latin typeface="Britannic Bold" panose="020B0903060703020204" pitchFamily="34" charset="0"/>
              </a:rPr>
              <a:t>the</a:t>
            </a:r>
            <a:r>
              <a:rPr lang="es-CL" sz="2400" dirty="0" smtClean="0">
                <a:latin typeface="Britannic Bold" panose="020B0903060703020204" pitchFamily="34" charset="0"/>
              </a:rPr>
              <a:t> </a:t>
            </a:r>
            <a:r>
              <a:rPr lang="es-CL" sz="2400" dirty="0" err="1" smtClean="0">
                <a:latin typeface="Britannic Bold" panose="020B0903060703020204" pitchFamily="34" charset="0"/>
              </a:rPr>
              <a:t>different</a:t>
            </a:r>
            <a:r>
              <a:rPr lang="es-CL" sz="2400" dirty="0" smtClean="0">
                <a:latin typeface="Britannic Bold" panose="020B0903060703020204" pitchFamily="34" charset="0"/>
              </a:rPr>
              <a:t> </a:t>
            </a:r>
            <a:r>
              <a:rPr lang="es-CL" sz="2400" dirty="0" err="1" smtClean="0">
                <a:latin typeface="Britannic Bold" panose="020B0903060703020204" pitchFamily="34" charset="0"/>
              </a:rPr>
              <a:t>manifestasions</a:t>
            </a:r>
            <a:r>
              <a:rPr lang="es-CL" sz="2400" dirty="0" smtClean="0">
                <a:latin typeface="Britannic Bold" panose="020B0903060703020204" pitchFamily="34" charset="0"/>
              </a:rPr>
              <a:t> of </a:t>
            </a:r>
            <a:r>
              <a:rPr lang="es-CL" sz="2400" dirty="0" err="1" smtClean="0">
                <a:latin typeface="Britannic Bold" panose="020B0903060703020204" pitchFamily="34" charset="0"/>
              </a:rPr>
              <a:t>the</a:t>
            </a:r>
            <a:r>
              <a:rPr lang="es-CL" sz="2400" dirty="0" smtClean="0">
                <a:latin typeface="Britannic Bold" panose="020B0903060703020204" pitchFamily="34" charset="0"/>
              </a:rPr>
              <a:t> culture: Rap, </a:t>
            </a:r>
            <a:r>
              <a:rPr lang="es-CL" sz="2400" dirty="0" err="1" smtClean="0">
                <a:latin typeface="Britannic Bold" panose="020B0903060703020204" pitchFamily="34" charset="0"/>
              </a:rPr>
              <a:t>turntblism</a:t>
            </a:r>
            <a:r>
              <a:rPr lang="es-CL" sz="2400" dirty="0" smtClean="0">
                <a:latin typeface="Britannic Bold" panose="020B0903060703020204" pitchFamily="34" charset="0"/>
              </a:rPr>
              <a:t> </a:t>
            </a:r>
            <a:r>
              <a:rPr lang="es-CL" sz="2400" dirty="0" err="1" smtClean="0">
                <a:latin typeface="Britannic Bold" panose="020B0903060703020204" pitchFamily="34" charset="0"/>
              </a:rPr>
              <a:t>or</a:t>
            </a:r>
            <a:r>
              <a:rPr lang="es-CL" sz="2400" dirty="0" smtClean="0">
                <a:latin typeface="Britannic Bold" panose="020B0903060703020204" pitchFamily="34" charset="0"/>
              </a:rPr>
              <a:t> ‘’</a:t>
            </a:r>
            <a:r>
              <a:rPr lang="es-CL" sz="2400" dirty="0" err="1" smtClean="0">
                <a:latin typeface="Britannic Bold" panose="020B0903060703020204" pitchFamily="34" charset="0"/>
              </a:rPr>
              <a:t>djing</a:t>
            </a:r>
            <a:r>
              <a:rPr lang="es-CL" sz="2400" dirty="0" smtClean="0">
                <a:latin typeface="Britannic Bold" panose="020B0903060703020204" pitchFamily="34" charset="0"/>
              </a:rPr>
              <a:t>’’ , </a:t>
            </a:r>
            <a:r>
              <a:rPr lang="es-CL" sz="2400" dirty="0" err="1" smtClean="0">
                <a:latin typeface="Britannic Bold" panose="020B0903060703020204" pitchFamily="34" charset="0"/>
              </a:rPr>
              <a:t>breaking</a:t>
            </a:r>
            <a:r>
              <a:rPr lang="es-CL" sz="2400" dirty="0" smtClean="0">
                <a:latin typeface="Britannic Bold" panose="020B0903060703020204" pitchFamily="34" charset="0"/>
              </a:rPr>
              <a:t> and </a:t>
            </a:r>
            <a:r>
              <a:rPr lang="es-CL" sz="2400" dirty="0" err="1" smtClean="0">
                <a:latin typeface="Britannic Bold" panose="020B0903060703020204" pitchFamily="34" charset="0"/>
              </a:rPr>
              <a:t>graffiti</a:t>
            </a:r>
            <a:endParaRPr lang="es-CL" sz="2400" dirty="0">
              <a:latin typeface="Britannic Bold" panose="020B0903060703020204" pitchFamily="34" charset="0"/>
            </a:endParaRPr>
          </a:p>
        </p:txBody>
      </p:sp>
    </p:spTree>
    <p:extLst>
      <p:ext uri="{BB962C8B-B14F-4D97-AF65-F5344CB8AC3E}">
        <p14:creationId xmlns:p14="http://schemas.microsoft.com/office/powerpoint/2010/main" val="231401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Hip Hop </a:t>
            </a:r>
            <a:r>
              <a:rPr lang="es-CL" dirty="0" err="1" smtClean="0"/>
              <a:t>Origin</a:t>
            </a:r>
            <a:endParaRPr lang="es-CL" dirty="0"/>
          </a:p>
        </p:txBody>
      </p:sp>
      <p:sp>
        <p:nvSpPr>
          <p:cNvPr id="6" name="Marcador de contenido 2"/>
          <p:cNvSpPr txBox="1">
            <a:spLocks/>
          </p:cNvSpPr>
          <p:nvPr/>
        </p:nvSpPr>
        <p:spPr>
          <a:xfrm>
            <a:off x="685800" y="2063396"/>
            <a:ext cx="10394707" cy="331118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es-CL" dirty="0"/>
          </a:p>
        </p:txBody>
      </p:sp>
      <p:sp>
        <p:nvSpPr>
          <p:cNvPr id="8" name="Marcador de contenido 2"/>
          <p:cNvSpPr txBox="1">
            <a:spLocks/>
          </p:cNvSpPr>
          <p:nvPr/>
        </p:nvSpPr>
        <p:spPr>
          <a:xfrm>
            <a:off x="685800" y="1683327"/>
            <a:ext cx="10394707" cy="384463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
            </a:r>
            <a:br>
              <a:rPr lang="en-US" dirty="0" smtClean="0"/>
            </a:br>
            <a:r>
              <a:rPr lang="en-US" sz="2400" dirty="0" smtClean="0">
                <a:latin typeface="Britannic Bold" panose="020B0903060703020204" pitchFamily="34" charset="0"/>
              </a:rPr>
              <a:t>The roots of hip-hop can be found in African American music and finally in African music. The </a:t>
            </a:r>
            <a:r>
              <a:rPr lang="en-US" sz="2400" dirty="0" err="1" smtClean="0">
                <a:latin typeface="Britannic Bold" panose="020B0903060703020204" pitchFamily="34" charset="0"/>
              </a:rPr>
              <a:t>griots</a:t>
            </a:r>
            <a:r>
              <a:rPr lang="en-US" sz="2400" dirty="0" smtClean="0">
                <a:latin typeface="Britannic Bold" panose="020B0903060703020204" pitchFamily="34" charset="0"/>
              </a:rPr>
              <a:t> of West Africa are travelers who are part of an oral tradition that goes back hundreds of years. His vocal style is similar to that of </a:t>
            </a:r>
            <a:r>
              <a:rPr lang="en-US" sz="2400" dirty="0">
                <a:latin typeface="Britannic Bold" panose="020B0903060703020204" pitchFamily="34" charset="0"/>
              </a:rPr>
              <a:t>rappers. </a:t>
            </a:r>
            <a:br>
              <a:rPr lang="en-US" sz="2400" dirty="0">
                <a:latin typeface="Britannic Bold" panose="020B0903060703020204" pitchFamily="34" charset="0"/>
              </a:rPr>
            </a:br>
            <a:r>
              <a:rPr lang="en-US" sz="2400" dirty="0">
                <a:latin typeface="Britannic Bold" panose="020B0903060703020204" pitchFamily="34" charset="0"/>
              </a:rPr>
              <a:t>Emerged in the United States in the late 1960s in the African American and Latin American communities of New York's popular neighborhoods such as Bronx, Queens and Brooklyn</a:t>
            </a:r>
            <a:endParaRPr lang="es-CL" sz="2400" dirty="0">
              <a:latin typeface="Britannic Bold" panose="020B0903060703020204" pitchFamily="34" charset="0"/>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264" y="113001"/>
            <a:ext cx="2623272" cy="2143125"/>
          </a:xfrm>
          <a:prstGeom prst="rect">
            <a:avLst/>
          </a:prstGeom>
        </p:spPr>
      </p:pic>
    </p:spTree>
    <p:extLst>
      <p:ext uri="{BB962C8B-B14F-4D97-AF65-F5344CB8AC3E}">
        <p14:creationId xmlns:p14="http://schemas.microsoft.com/office/powerpoint/2010/main" val="96240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RAP </a:t>
            </a:r>
            <a:endParaRPr lang="es-CL" dirty="0"/>
          </a:p>
        </p:txBody>
      </p:sp>
      <p:sp>
        <p:nvSpPr>
          <p:cNvPr id="5" name="Marcador de contenido 4"/>
          <p:cNvSpPr>
            <a:spLocks noGrp="1"/>
          </p:cNvSpPr>
          <p:nvPr>
            <p:ph sz="quarter" idx="13"/>
          </p:nvPr>
        </p:nvSpPr>
        <p:spPr/>
        <p:txBody>
          <a:bodyPr/>
          <a:lstStyle/>
          <a:p>
            <a:r>
              <a:rPr lang="en-US" sz="2400" dirty="0">
                <a:latin typeface="Britannic Bold" panose="020B0903060703020204" pitchFamily="34" charset="0"/>
              </a:rPr>
              <a:t>Dance music style born in the 1980s in the black and Hispanic neighborhoods of New York and other major American cities as a derivation of funk and associated with hip-hop culture; Is characterized by its monotonous and very syncopated rhythm, its long texts sung almost </a:t>
            </a:r>
            <a:r>
              <a:rPr lang="en-US" sz="2400" dirty="0" err="1">
                <a:latin typeface="Britannic Bold" panose="020B0903060703020204" pitchFamily="34" charset="0"/>
              </a:rPr>
              <a:t>monologically</a:t>
            </a:r>
            <a:r>
              <a:rPr lang="en-US" sz="2400" dirty="0">
                <a:latin typeface="Britannic Bold" panose="020B0903060703020204" pitchFamily="34" charset="0"/>
              </a:rPr>
              <a:t> and its radical lyrics on topics such as violence, the fight against the established system, sex, </a:t>
            </a:r>
            <a:r>
              <a:rPr lang="en-US" sz="2400" dirty="0" err="1" smtClean="0">
                <a:latin typeface="Britannic Bold" panose="020B0903060703020204" pitchFamily="34" charset="0"/>
              </a:rPr>
              <a:t>machismO</a:t>
            </a:r>
            <a:r>
              <a:rPr lang="en-US" sz="2400" dirty="0" smtClean="0">
                <a:latin typeface="Britannic Bold" panose="020B0903060703020204" pitchFamily="34" charset="0"/>
              </a:rPr>
              <a:t> </a:t>
            </a:r>
            <a:r>
              <a:rPr lang="en-US" sz="2400" dirty="0">
                <a:latin typeface="Britannic Bold" panose="020B0903060703020204" pitchFamily="34" charset="0"/>
              </a:rPr>
              <a:t>or work</a:t>
            </a:r>
            <a:r>
              <a:rPr lang="en-US" dirty="0"/>
              <a:t>.</a:t>
            </a:r>
            <a:endParaRPr lang="es-CL"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28" y="198911"/>
            <a:ext cx="3484179" cy="1751669"/>
          </a:xfrm>
          <a:prstGeom prst="rect">
            <a:avLst/>
          </a:prstGeom>
        </p:spPr>
      </p:pic>
    </p:spTree>
    <p:extLst>
      <p:ext uri="{BB962C8B-B14F-4D97-AF65-F5344CB8AC3E}">
        <p14:creationId xmlns:p14="http://schemas.microsoft.com/office/powerpoint/2010/main" val="110950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Turntablism</a:t>
            </a:r>
            <a:r>
              <a:rPr lang="es-CL" dirty="0" smtClean="0"/>
              <a:t> – ‘’ </a:t>
            </a:r>
            <a:r>
              <a:rPr lang="es-CL" dirty="0" err="1" smtClean="0"/>
              <a:t>djing</a:t>
            </a:r>
            <a:r>
              <a:rPr lang="es-CL" dirty="0" smtClean="0"/>
              <a:t> ‘’</a:t>
            </a:r>
            <a:endParaRPr lang="es-CL" dirty="0"/>
          </a:p>
        </p:txBody>
      </p:sp>
      <p:sp>
        <p:nvSpPr>
          <p:cNvPr id="3" name="Marcador de contenido 2"/>
          <p:cNvSpPr>
            <a:spLocks noGrp="1"/>
          </p:cNvSpPr>
          <p:nvPr>
            <p:ph sz="quarter" idx="13"/>
          </p:nvPr>
        </p:nvSpPr>
        <p:spPr/>
        <p:txBody>
          <a:bodyPr>
            <a:normAutofit fontScale="92500" lnSpcReduction="20000"/>
          </a:bodyPr>
          <a:lstStyle/>
          <a:p>
            <a:r>
              <a:rPr lang="en-US" dirty="0"/>
              <a:t/>
            </a:r>
            <a:br>
              <a:rPr lang="en-US" dirty="0"/>
            </a:br>
            <a:r>
              <a:rPr lang="en-US" sz="3200" dirty="0" err="1">
                <a:latin typeface="Britannic Bold" panose="020B0903060703020204" pitchFamily="34" charset="0"/>
              </a:rPr>
              <a:t>Turntablism</a:t>
            </a:r>
            <a:r>
              <a:rPr lang="en-US" sz="3200" dirty="0">
                <a:latin typeface="Britannic Bold" panose="020B0903060703020204" pitchFamily="34" charset="0"/>
              </a:rPr>
              <a:t> (also called </a:t>
            </a:r>
            <a:r>
              <a:rPr lang="en-US" sz="3200" dirty="0" err="1">
                <a:latin typeface="Britannic Bold" panose="020B0903060703020204" pitchFamily="34" charset="0"/>
              </a:rPr>
              <a:t>DJing</a:t>
            </a:r>
            <a:r>
              <a:rPr lang="en-US" sz="3200" dirty="0">
                <a:latin typeface="Britannic Bold" panose="020B0903060703020204" pitchFamily="34" charset="0"/>
              </a:rPr>
              <a:t>) is the art of arranging or creating music by using sound effects and manipulating the routines of rotating and reading vinyl records on a turntable. </a:t>
            </a:r>
            <a:r>
              <a:rPr lang="en-US" sz="3200" dirty="0" err="1">
                <a:latin typeface="Britannic Bold" panose="020B0903060703020204" pitchFamily="34" charset="0"/>
              </a:rPr>
              <a:t>Turntablism</a:t>
            </a:r>
            <a:r>
              <a:rPr lang="en-US" sz="3200" dirty="0">
                <a:latin typeface="Britannic Bold" panose="020B0903060703020204" pitchFamily="34" charset="0"/>
              </a:rPr>
              <a:t> could be translated as "the art of spinning" the tables "</a:t>
            </a:r>
            <a:endParaRPr lang="es-CL" sz="3200" dirty="0">
              <a:latin typeface="Britannic Bold" panose="020B0903060703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94" y="140710"/>
            <a:ext cx="2847975" cy="1999817"/>
          </a:xfrm>
          <a:prstGeom prst="rect">
            <a:avLst/>
          </a:prstGeom>
        </p:spPr>
      </p:pic>
    </p:spTree>
    <p:extLst>
      <p:ext uri="{BB962C8B-B14F-4D97-AF65-F5344CB8AC3E}">
        <p14:creationId xmlns:p14="http://schemas.microsoft.com/office/powerpoint/2010/main" val="126303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Breaking</a:t>
            </a:r>
            <a:r>
              <a:rPr lang="es-CL" dirty="0" smtClean="0"/>
              <a:t> </a:t>
            </a:r>
            <a:r>
              <a:rPr lang="es-CL" dirty="0" err="1" smtClean="0"/>
              <a:t>or</a:t>
            </a:r>
            <a:r>
              <a:rPr lang="es-CL" dirty="0" smtClean="0"/>
              <a:t> break dance </a:t>
            </a:r>
            <a:endParaRPr lang="es-CL" dirty="0"/>
          </a:p>
        </p:txBody>
      </p:sp>
      <p:sp>
        <p:nvSpPr>
          <p:cNvPr id="3" name="Marcador de contenido 2"/>
          <p:cNvSpPr>
            <a:spLocks noGrp="1"/>
          </p:cNvSpPr>
          <p:nvPr>
            <p:ph sz="quarter" idx="13"/>
          </p:nvPr>
        </p:nvSpPr>
        <p:spPr/>
        <p:txBody>
          <a:bodyPr>
            <a:normAutofit fontScale="92500"/>
          </a:bodyPr>
          <a:lstStyle/>
          <a:p>
            <a:r>
              <a:rPr lang="en-US" dirty="0"/>
              <a:t/>
            </a:r>
            <a:br>
              <a:rPr lang="en-US" dirty="0"/>
            </a:br>
            <a:r>
              <a:rPr lang="en-US" sz="2400" dirty="0">
                <a:latin typeface="Britannic Bold" panose="020B0903060703020204" pitchFamily="34" charset="0"/>
              </a:rPr>
              <a:t>The Breaking or </a:t>
            </a:r>
            <a:r>
              <a:rPr lang="en-US" sz="2400" dirty="0" err="1">
                <a:latin typeface="Britannic Bold" panose="020B0903060703020204" pitchFamily="34" charset="0"/>
              </a:rPr>
              <a:t>Bboying</a:t>
            </a:r>
            <a:r>
              <a:rPr lang="en-US" sz="2400" dirty="0">
                <a:latin typeface="Britannic Bold" panose="020B0903060703020204" pitchFamily="34" charset="0"/>
              </a:rPr>
              <a:t>, is an urban dance that is part of the African American culture emerged in the communities of the New York boroughs like Bronx and Brooklyn in the decade of 1970. Although it was certain that it reached the highest recognition the years 1980, thanks to The influence of diverse artists like James Brown or Michael Jackson, and films like </a:t>
            </a:r>
            <a:r>
              <a:rPr lang="en-US" sz="2400" dirty="0" err="1">
                <a:latin typeface="Britannic Bold" panose="020B0903060703020204" pitchFamily="34" charset="0"/>
              </a:rPr>
              <a:t>Breakin</a:t>
            </a:r>
            <a:r>
              <a:rPr lang="en-US" sz="2400" dirty="0">
                <a:latin typeface="Britannic Bold" panose="020B0903060703020204" pitchFamily="34" charset="0"/>
              </a:rPr>
              <a:t> 'and Beat Street that extended the movement towards European and Latin American countries.</a:t>
            </a:r>
            <a:endParaRPr lang="es-CL" sz="2400" dirty="0">
              <a:latin typeface="Britannic Bold" panose="020B0903060703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9282" y="214032"/>
            <a:ext cx="2181225" cy="2095500"/>
          </a:xfrm>
          <a:prstGeom prst="rect">
            <a:avLst/>
          </a:prstGeom>
        </p:spPr>
      </p:pic>
    </p:spTree>
    <p:extLst>
      <p:ext uri="{BB962C8B-B14F-4D97-AF65-F5344CB8AC3E}">
        <p14:creationId xmlns:p14="http://schemas.microsoft.com/office/powerpoint/2010/main" val="32178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GRAFFITI</a:t>
            </a:r>
            <a:endParaRPr lang="es-CL" dirty="0"/>
          </a:p>
        </p:txBody>
      </p:sp>
      <p:sp>
        <p:nvSpPr>
          <p:cNvPr id="5" name="Marcador de contenido 4"/>
          <p:cNvSpPr>
            <a:spLocks noGrp="1"/>
          </p:cNvSpPr>
          <p:nvPr>
            <p:ph sz="quarter" idx="13"/>
          </p:nvPr>
        </p:nvSpPr>
        <p:spPr>
          <a:xfrm>
            <a:off x="529937" y="1837765"/>
            <a:ext cx="10394707" cy="3544726"/>
          </a:xfrm>
        </p:spPr>
        <p:txBody>
          <a:bodyPr/>
          <a:lstStyle/>
          <a:p>
            <a:r>
              <a:rPr lang="en-US" dirty="0"/>
              <a:t/>
            </a:r>
            <a:br>
              <a:rPr lang="en-US" dirty="0"/>
            </a:br>
            <a:r>
              <a:rPr lang="en-US" sz="2400" dirty="0">
                <a:latin typeface="Britannic Bold" panose="020B0903060703020204" pitchFamily="34" charset="0"/>
              </a:rPr>
              <a:t>In common language, graffiti is the result of painting abstract texts on the walls in a free, creative and unlimited way for expression and dissemination purposes where their essence is to change and evolve; Seeking to be a visual attraction of high impact, as part of a revolutionary and rebellious urban movement. It is one of the four elements that forms the Hip Hop culture</a:t>
            </a:r>
            <a:endParaRPr lang="es-CL" sz="2400" dirty="0">
              <a:latin typeface="Britannic Bold" panose="020B0903060703020204" pitchFamily="34"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873" y="219387"/>
            <a:ext cx="3495144" cy="1618378"/>
          </a:xfrm>
          <a:prstGeom prst="rect">
            <a:avLst/>
          </a:prstGeom>
        </p:spPr>
      </p:pic>
    </p:spTree>
    <p:extLst>
      <p:ext uri="{BB962C8B-B14F-4D97-AF65-F5344CB8AC3E}">
        <p14:creationId xmlns:p14="http://schemas.microsoft.com/office/powerpoint/2010/main" val="99485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err="1" smtClean="0"/>
              <a:t>Some</a:t>
            </a:r>
            <a:r>
              <a:rPr lang="es-CL" dirty="0" smtClean="0"/>
              <a:t> </a:t>
            </a:r>
            <a:r>
              <a:rPr lang="es-CL" dirty="0" err="1" smtClean="0"/>
              <a:t>exponents</a:t>
            </a:r>
            <a:r>
              <a:rPr lang="es-CL" dirty="0" smtClean="0"/>
              <a:t> of hip hop</a:t>
            </a:r>
            <a:endParaRPr lang="es-CL" dirty="0"/>
          </a:p>
        </p:txBody>
      </p:sp>
      <p:sp>
        <p:nvSpPr>
          <p:cNvPr id="3" name="Marcador de contenido 2"/>
          <p:cNvSpPr>
            <a:spLocks noGrp="1"/>
          </p:cNvSpPr>
          <p:nvPr>
            <p:ph sz="quarter" idx="13"/>
          </p:nvPr>
        </p:nvSpPr>
        <p:spPr/>
        <p:txBody>
          <a:bodyPr>
            <a:normAutofit lnSpcReduction="10000"/>
          </a:bodyPr>
          <a:lstStyle/>
          <a:p>
            <a:r>
              <a:rPr lang="es-CL" b="1" dirty="0" smtClean="0"/>
              <a:t>- Run-D.M.C</a:t>
            </a:r>
            <a:endParaRPr lang="es-CL" b="1" dirty="0"/>
          </a:p>
          <a:p>
            <a:r>
              <a:rPr lang="es-CL" b="1" dirty="0" smtClean="0"/>
              <a:t>- </a:t>
            </a:r>
            <a:r>
              <a:rPr lang="es-CL" b="1" dirty="0" err="1" smtClean="0"/>
              <a:t>Kanye</a:t>
            </a:r>
            <a:r>
              <a:rPr lang="es-CL" b="1" dirty="0" smtClean="0"/>
              <a:t> </a:t>
            </a:r>
            <a:r>
              <a:rPr lang="es-CL" b="1" dirty="0"/>
              <a:t>West</a:t>
            </a:r>
          </a:p>
          <a:p>
            <a:r>
              <a:rPr lang="es-CL" b="1" dirty="0" smtClean="0"/>
              <a:t>- </a:t>
            </a:r>
            <a:r>
              <a:rPr lang="es-CL" b="1" dirty="0" err="1" smtClean="0"/>
              <a:t>Eminem</a:t>
            </a:r>
            <a:endParaRPr lang="es-CL" b="1" dirty="0"/>
          </a:p>
          <a:p>
            <a:r>
              <a:rPr lang="es-CL" b="1" dirty="0" smtClean="0"/>
              <a:t>- </a:t>
            </a:r>
            <a:r>
              <a:rPr lang="es-CL" b="1" dirty="0" err="1" smtClean="0"/>
              <a:t>Beastie</a:t>
            </a:r>
            <a:r>
              <a:rPr lang="es-CL" b="1" dirty="0" smtClean="0"/>
              <a:t> </a:t>
            </a:r>
            <a:r>
              <a:rPr lang="es-CL" b="1" dirty="0" err="1"/>
              <a:t>Boys</a:t>
            </a:r>
            <a:endParaRPr lang="es-CL" b="1" dirty="0"/>
          </a:p>
          <a:p>
            <a:r>
              <a:rPr lang="es-CL" b="1" dirty="0" smtClean="0"/>
              <a:t>-J ay-Z</a:t>
            </a:r>
            <a:endParaRPr lang="es-CL" b="1" dirty="0"/>
          </a:p>
          <a:p>
            <a:r>
              <a:rPr lang="es-CL" b="1" dirty="0" smtClean="0"/>
              <a:t>- </a:t>
            </a:r>
            <a:r>
              <a:rPr lang="es-CL" b="1" dirty="0" err="1" smtClean="0"/>
              <a:t>Public</a:t>
            </a:r>
            <a:r>
              <a:rPr lang="es-CL" b="1" dirty="0" smtClean="0"/>
              <a:t> </a:t>
            </a:r>
            <a:r>
              <a:rPr lang="es-CL" b="1" dirty="0" err="1"/>
              <a:t>Enemy</a:t>
            </a:r>
            <a:endParaRPr lang="es-CL" b="1" dirty="0"/>
          </a:p>
          <a:p>
            <a:r>
              <a:rPr lang="es-CL" b="1" dirty="0" smtClean="0"/>
              <a:t>- 2Pac</a:t>
            </a:r>
            <a:endParaRPr lang="es-CL" b="1" dirty="0"/>
          </a:p>
          <a:p>
            <a:endParaRPr lang="es-CL" b="1" dirty="0"/>
          </a:p>
        </p:txBody>
      </p:sp>
      <p:sp>
        <p:nvSpPr>
          <p:cNvPr id="4" name="Marcador de contenido 3"/>
          <p:cNvSpPr>
            <a:spLocks noGrp="1"/>
          </p:cNvSpPr>
          <p:nvPr>
            <p:ph sz="quarter" idx="14"/>
          </p:nvPr>
        </p:nvSpPr>
        <p:spPr/>
        <p:txBody>
          <a:bodyPr>
            <a:normAutofit lnSpcReduction="10000"/>
          </a:bodyPr>
          <a:lstStyle/>
          <a:p>
            <a:r>
              <a:rPr lang="es-CL" dirty="0" smtClean="0"/>
              <a:t>- </a:t>
            </a:r>
            <a:r>
              <a:rPr lang="es-CL" b="1" dirty="0" err="1" smtClean="0"/>
              <a:t>Snoop</a:t>
            </a:r>
            <a:r>
              <a:rPr lang="es-CL" b="1" dirty="0" smtClean="0"/>
              <a:t> </a:t>
            </a:r>
            <a:r>
              <a:rPr lang="es-CL" b="1" dirty="0" err="1"/>
              <a:t>Dogg</a:t>
            </a:r>
            <a:endParaRPr lang="es-CL" b="1" dirty="0"/>
          </a:p>
          <a:p>
            <a:r>
              <a:rPr lang="es-CL" dirty="0" smtClean="0"/>
              <a:t>- </a:t>
            </a:r>
            <a:r>
              <a:rPr lang="es-CL" b="1" dirty="0" err="1" smtClean="0"/>
              <a:t>Missy</a:t>
            </a:r>
            <a:r>
              <a:rPr lang="es-CL" b="1" dirty="0" smtClean="0"/>
              <a:t> </a:t>
            </a:r>
            <a:r>
              <a:rPr lang="es-CL" b="1" dirty="0" err="1"/>
              <a:t>Elliot</a:t>
            </a:r>
            <a:endParaRPr lang="es-CL" b="1" dirty="0"/>
          </a:p>
          <a:p>
            <a:r>
              <a:rPr lang="es-CL" dirty="0" smtClean="0"/>
              <a:t>- </a:t>
            </a:r>
            <a:r>
              <a:rPr lang="es-CL" b="1" dirty="0" smtClean="0"/>
              <a:t>Dr</a:t>
            </a:r>
            <a:r>
              <a:rPr lang="es-CL" b="1" dirty="0"/>
              <a:t>. </a:t>
            </a:r>
            <a:r>
              <a:rPr lang="es-CL" b="1" dirty="0" err="1"/>
              <a:t>Dre</a:t>
            </a:r>
            <a:endParaRPr lang="es-CL" b="1" dirty="0"/>
          </a:p>
          <a:p>
            <a:r>
              <a:rPr lang="es-CL" b="1" dirty="0" smtClean="0"/>
              <a:t>- </a:t>
            </a:r>
            <a:r>
              <a:rPr lang="es-CL" b="1" dirty="0" err="1" smtClean="0"/>
              <a:t>Afrika</a:t>
            </a:r>
            <a:r>
              <a:rPr lang="es-CL" b="1" dirty="0" smtClean="0"/>
              <a:t> </a:t>
            </a:r>
            <a:r>
              <a:rPr lang="es-CL" b="1" dirty="0" err="1"/>
              <a:t>Bambaataa</a:t>
            </a:r>
            <a:endParaRPr lang="es-CL" b="1" dirty="0"/>
          </a:p>
          <a:p>
            <a:r>
              <a:rPr lang="es-CL" b="1" dirty="0" smtClean="0"/>
              <a:t>- 50 cent</a:t>
            </a:r>
          </a:p>
          <a:p>
            <a:r>
              <a:rPr lang="es-CL" b="1" dirty="0" smtClean="0"/>
              <a:t>-  NOTORIOUS B.I.G</a:t>
            </a:r>
          </a:p>
          <a:p>
            <a:r>
              <a:rPr lang="es-CL" b="1" dirty="0" smtClean="0"/>
              <a:t>-  GURU</a:t>
            </a:r>
            <a:endParaRPr lang="es-CL" b="1" dirty="0"/>
          </a:p>
        </p:txBody>
      </p:sp>
    </p:spTree>
    <p:extLst>
      <p:ext uri="{BB962C8B-B14F-4D97-AF65-F5344CB8AC3E}">
        <p14:creationId xmlns:p14="http://schemas.microsoft.com/office/powerpoint/2010/main" val="36926507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145</TotalTime>
  <Words>207</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Britannic Bold</vt:lpstr>
      <vt:lpstr>Impact</vt:lpstr>
      <vt:lpstr>Evento principal</vt:lpstr>
      <vt:lpstr>Estilos de vida</vt:lpstr>
      <vt:lpstr>Hip Hop History</vt:lpstr>
      <vt:lpstr>Hip Hop Origin</vt:lpstr>
      <vt:lpstr>RAP </vt:lpstr>
      <vt:lpstr>Turntablism – ‘’ djing ‘’</vt:lpstr>
      <vt:lpstr>Breaking or break dance </vt:lpstr>
      <vt:lpstr>GRAFFITI</vt:lpstr>
      <vt:lpstr>Some exponents of hip hop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Estilos de vida</dc:title>
  <dc:creator>Lucas Vergara Ibañez</dc:creator>
  <cp:lastModifiedBy>Lucas Vergara Ibañez</cp:lastModifiedBy>
  <cp:revision>10</cp:revision>
  <dcterms:created xsi:type="dcterms:W3CDTF">2016-12-05T15:31:55Z</dcterms:created>
  <dcterms:modified xsi:type="dcterms:W3CDTF">2016-12-06T00:39:51Z</dcterms:modified>
</cp:coreProperties>
</file>