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7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85BB069-9888-4A3A-8FC5-7B6FF31B42A3}">
          <p14:sldIdLst>
            <p14:sldId id="256"/>
            <p14:sldId id="258"/>
            <p14:sldId id="262"/>
            <p14:sldId id="261"/>
            <p14:sldId id="25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19D8D-B410-EB6E-0FFA-95F73431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9C62D-CB35-A3E5-5A09-FEC19CAC0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537E52-80CE-5B14-104D-FE248810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BF346-D9EF-823C-81A4-BC81FA75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B802C-A078-D967-1FB9-733BD67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2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B8D65-7EB8-8F7A-404A-C5CF9CED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3E3777-159F-09AA-209B-FBC97D7A4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E265F-0B6F-3067-486C-CBC3F68E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C4A61-7E76-C5ED-3E72-BA752052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37FE4-7981-6193-521F-94E05425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205A9F-9FBB-74A1-BBF0-B2C3B720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463115-7723-DA79-72E1-67A43A1F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F76CE6-ED12-F2D4-60C7-CF5CB288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F1740-720D-5CCB-6369-0444DBD6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5E25F-8F85-0A3A-18DE-62BEA044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6EAC9-1DC5-30CD-D347-3903DE45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D5E16-A529-DBB7-4E08-5ECADEC4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6BD14-C887-E8C8-DA05-085E7A59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791B9-933F-1ACF-58F1-F1021402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7DCC5-5AEA-D129-0E00-DFC47B62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73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6B36F-2E40-4AF4-1980-8C8394AF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65CE5-26F8-A1FD-A946-C5CB457C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C1BA88-8DAC-BE70-446E-58A5B932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6F6DD-FFBB-AF1F-2796-8B1825BC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EDAF6-0971-DB41-CA7C-58871C31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F361-B058-A75D-E480-E41C62E6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83EB9-AAA6-8F84-A8E2-FEFC99230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EBA2D-F4C6-AB53-81C5-69449257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FE1C5-8C16-22A2-01E5-BE2AA6F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110E1-3501-3BD6-255E-3AEFA7D1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CBAE0-7288-903B-4DB2-0BF8A92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58AC1-8AE7-68C5-3D18-77EAE2A1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195966-D025-E048-0120-50048E66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74F96B-5DF0-A903-91F5-657C876A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837B12-B082-54FD-7724-A945623D1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CC27A3-5D83-A058-BF8C-4827AED8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491F88-A0C5-183E-4F4D-7A3EE368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446B4-BFCE-522A-A089-3C19CCA4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008926-D10A-79D3-A548-7AA7C299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0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CE05-3F96-2137-0D01-F79D106B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9974A3-B956-06C0-99FA-27C49219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6D7308-2C2C-BEBC-05D9-B0ACB2B2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73EA5F-1261-068A-8EDD-33B88C8B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2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187F3C-5F10-9C88-33F9-38D9023E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A41374-F020-543F-FE14-30F9E870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309A3E-9E9E-ED9B-72FC-5D54F50C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68720-441C-80C8-CCF4-7EF06FF5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37897-46CC-AEF8-6A30-E9AA2465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87FE3A-9961-65C7-306E-30D8F5E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2AED21-659D-5CD7-CDAE-BFF124CF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E883A-A6F4-1D2A-BD15-5828458E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41836-7AF3-D7DF-453D-1852B0BE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0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56238-03FE-FF07-5756-732B23D7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088329-9385-BAEF-E854-7AECDE547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0F3B52-28D4-547B-E0BC-7E45B4AB9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D683F1-7C80-8AB7-0C8E-729339A8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C4A0B2-F5E8-9ECB-6B30-37CB385C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4194C2-3B55-A208-7ABF-1747BA31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D49B-2F56-DB82-6972-0AB1B601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C42F8-60F6-DE02-E710-58FD15A5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979EE-16EC-E4E4-0D53-31C69128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FC35-BA47-46ED-986C-210431E7DA8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7DA482-ECD0-DCF0-B43F-BB833AA9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731CB-47BF-D4FF-E7EB-7CE9E9310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B631-A65B-401D-ABE5-FCC1ED8B2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43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E19E-9A73-EE35-A1D0-575DFD9E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/>
              <a:t>Образ Савелия богатыря святорусского</a:t>
            </a:r>
          </a:p>
        </p:txBody>
      </p:sp>
    </p:spTree>
    <p:extLst>
      <p:ext uri="{BB962C8B-B14F-4D97-AF65-F5344CB8AC3E}">
        <p14:creationId xmlns:p14="http://schemas.microsoft.com/office/powerpoint/2010/main" val="257943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1171F5-A88B-847F-62E1-E74036143162}"/>
              </a:ext>
            </a:extLst>
          </p:cNvPr>
          <p:cNvSpPr txBox="1"/>
          <p:nvPr/>
        </p:nvSpPr>
        <p:spPr>
          <a:xfrm>
            <a:off x="157163" y="1505366"/>
            <a:ext cx="37480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</a:rPr>
              <a:t>"...Я вспомнила / Про богатырство дедово... 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</a:rPr>
              <a:t>"...С большущей сивой гривою, / Чай, двадцать лет не стриженной, / С большущей бородой, / Дед на медведя смахивал..."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</a:rPr>
              <a:t>"...Дугой спина у дедушки &lt;...&gt; Да распрямиться дедушка / Не мог..."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</a:rPr>
              <a:t>"...Не правда ли, </a:t>
            </a:r>
            <a:r>
              <a:rPr lang="ru-RU" b="0" i="0" dirty="0" err="1">
                <a:solidFill>
                  <a:srgbClr val="202124"/>
                </a:solidFill>
                <a:effectLst/>
              </a:rPr>
              <a:t>Матренушка</a:t>
            </a:r>
            <a:r>
              <a:rPr lang="ru-RU" b="0" i="0" dirty="0">
                <a:solidFill>
                  <a:srgbClr val="202124"/>
                </a:solidFill>
                <a:effectLst/>
              </a:rPr>
              <a:t>, / На </a:t>
            </a:r>
            <a:r>
              <a:rPr lang="ru-RU" b="0" i="0" dirty="0" err="1">
                <a:solidFill>
                  <a:srgbClr val="202124"/>
                </a:solidFill>
                <a:effectLst/>
              </a:rPr>
              <a:t>очеп</a:t>
            </a:r>
            <a:r>
              <a:rPr lang="ru-RU" b="0" i="0" dirty="0">
                <a:solidFill>
                  <a:srgbClr val="202124"/>
                </a:solidFill>
                <a:effectLst/>
              </a:rPr>
              <a:t>* я похож?.." (*деревенский колодец)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</a:rPr>
              <a:t>"...спину старую / Пытался разогнуть..."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62FBA-5A08-2F5B-7FCD-9EFE1CB8E9E0}"/>
              </a:ext>
            </a:extLst>
          </p:cNvPr>
          <p:cNvSpPr txBox="1"/>
          <p:nvPr/>
        </p:nvSpPr>
        <p:spPr>
          <a:xfrm>
            <a:off x="242888" y="106352"/>
            <a:ext cx="651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+mj-lt"/>
              </a:rPr>
              <a:t>Внешность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B2C27-CFAF-75C3-8D4A-248C8DFA153D}"/>
              </a:ext>
            </a:extLst>
          </p:cNvPr>
          <p:cNvSpPr txBox="1"/>
          <p:nvPr/>
        </p:nvSpPr>
        <p:spPr>
          <a:xfrm>
            <a:off x="5067300" y="5291018"/>
            <a:ext cx="6152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E5A16-72AA-A143-876A-0199405F088E}"/>
              </a:ext>
            </a:extLst>
          </p:cNvPr>
          <p:cNvSpPr txBox="1"/>
          <p:nvPr/>
        </p:nvSpPr>
        <p:spPr>
          <a:xfrm>
            <a:off x="4121944" y="2843723"/>
            <a:ext cx="651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4"/>
                </a:solidFill>
                <a:effectLst/>
              </a:rPr>
              <a:t>С. В. Герасимов</a:t>
            </a:r>
            <a:br>
              <a:rPr lang="ru-RU" sz="1800" b="0" i="1" u="none" strike="noStrike" dirty="0">
                <a:solidFill>
                  <a:srgbClr val="202124"/>
                </a:solidFill>
                <a:effectLst/>
              </a:rPr>
            </a:br>
            <a:endParaRPr lang="ru-RU" sz="18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58046BF-5ADB-54D8-276A-162B8E05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9" y="0"/>
            <a:ext cx="8353425" cy="614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DECD05-77DC-3063-D909-C84B868ED983}"/>
              </a:ext>
            </a:extLst>
          </p:cNvPr>
          <p:cNvSpPr txBox="1"/>
          <p:nvPr/>
        </p:nvSpPr>
        <p:spPr>
          <a:xfrm>
            <a:off x="6753224" y="6289983"/>
            <a:ext cx="6152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Константин Бокарев</a:t>
            </a:r>
          </a:p>
        </p:txBody>
      </p:sp>
    </p:spTree>
    <p:extLst>
      <p:ext uri="{BB962C8B-B14F-4D97-AF65-F5344CB8AC3E}">
        <p14:creationId xmlns:p14="http://schemas.microsoft.com/office/powerpoint/2010/main" val="267782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avelij-Komu-na-Rusi-zhit-horosho">
            <a:extLst>
              <a:ext uri="{FF2B5EF4-FFF2-40B4-BE49-F238E27FC236}">
                <a16:creationId xmlns:a16="http://schemas.microsoft.com/office/drawing/2014/main" id="{95C0B3F2-F896-1EC5-B194-CF14F305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33" y="0"/>
            <a:ext cx="5245767" cy="694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50DB0C-B783-FC56-917D-E053D29F83CA}"/>
              </a:ext>
            </a:extLst>
          </p:cNvPr>
          <p:cNvSpPr txBox="1"/>
          <p:nvPr/>
        </p:nvSpPr>
        <p:spPr>
          <a:xfrm>
            <a:off x="8117810" y="591121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400" b="0" i="0" dirty="0">
                <a:solidFill>
                  <a:srgbClr val="202124"/>
                </a:solidFill>
                <a:effectLst/>
              </a:rPr>
              <a:t>С. В. Герасимов</a:t>
            </a:r>
            <a:br>
              <a:rPr lang="ru-RU" sz="2400" b="0" i="1" u="none" strike="noStrike" dirty="0">
                <a:solidFill>
                  <a:srgbClr val="202124"/>
                </a:solidFill>
                <a:effectLst/>
              </a:rPr>
            </a:b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52365-5918-BE0C-1EC8-DD2D65E91D50}"/>
              </a:ext>
            </a:extLst>
          </p:cNvPr>
          <p:cNvSpPr txBox="1"/>
          <p:nvPr/>
        </p:nvSpPr>
        <p:spPr>
          <a:xfrm>
            <a:off x="257175" y="2194242"/>
            <a:ext cx="6600825" cy="2940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Мужчина способен на долгое терпение, однако ценит и обожает свободу: «Клейменый, да не раб!»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Храбрость, сила, смелость – вот ключевые черты характера персонажа. 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характера героя также привычны терпеливость и выносливость: </a:t>
            </a:r>
          </a:p>
          <a:p>
            <a:pPr marL="457200"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«А потому терпели мы,</a:t>
            </a:r>
          </a:p>
          <a:p>
            <a:pPr marL="457200"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Что мы – богатыри.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том богатырство русское.»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FEA43-C510-210C-3E99-C730352CCBDA}"/>
              </a:ext>
            </a:extLst>
          </p:cNvPr>
          <p:cNvSpPr txBox="1"/>
          <p:nvPr/>
        </p:nvSpPr>
        <p:spPr>
          <a:xfrm>
            <a:off x="257175" y="84908"/>
            <a:ext cx="7105650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Характеристика Савелия</a:t>
            </a:r>
          </a:p>
        </p:txBody>
      </p:sp>
    </p:spTree>
    <p:extLst>
      <p:ext uri="{BB962C8B-B14F-4D97-AF65-F5344CB8AC3E}">
        <p14:creationId xmlns:p14="http://schemas.microsoft.com/office/powerpoint/2010/main" val="11945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9EAFF80-A266-F03F-BD91-AA0AEC00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724399" cy="651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ADD4C7-E065-E581-893A-E414595BDD6C}"/>
              </a:ext>
            </a:extLst>
          </p:cNvPr>
          <p:cNvSpPr txBox="1"/>
          <p:nvPr/>
        </p:nvSpPr>
        <p:spPr>
          <a:xfrm>
            <a:off x="830679" y="6396335"/>
            <a:ext cx="56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Н. Воробьев «Крестьянка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056E6-2C4F-F50B-7D05-A910765F9732}"/>
              </a:ext>
            </a:extLst>
          </p:cNvPr>
          <p:cNvSpPr txBox="1"/>
          <p:nvPr/>
        </p:nvSpPr>
        <p:spPr>
          <a:xfrm>
            <a:off x="6238875" y="200025"/>
            <a:ext cx="563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latin typeface="+mj-lt"/>
              </a:rPr>
              <a:t>История героя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CC79D-303E-D08B-9364-690D04A9CC19}"/>
              </a:ext>
            </a:extLst>
          </p:cNvPr>
          <p:cNvSpPr txBox="1"/>
          <p:nvPr/>
        </p:nvSpPr>
        <p:spPr>
          <a:xfrm>
            <a:off x="5248275" y="175670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"...И тут настала каторга /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Gelasio"/>
              </a:rPr>
              <a:t>Корёжскому</a:t>
            </a: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 крестьянину — / До нитки разорил! / А драл… как сам Шалашников!.."</a:t>
            </a:r>
            <a:endParaRPr lang="ru-RU" b="0" i="1" u="none" strike="noStrike" dirty="0">
              <a:solidFill>
                <a:srgbClr val="202124"/>
              </a:solidFill>
              <a:effectLst/>
              <a:latin typeface="Gelasi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"...Эх, доля святорусского / Богатыря сермяжного! / Всю жизнь его дерут..."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"...И долго, долго дедушка / О горькой доле пахаря / С тоскою говорил…"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"...За все страдное русское / Крестьянство я молюсь!.." "...Сладка ли жизнь крестьянина?..«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"...Я каторжником был..."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"...Решенье вышло: каторга / И плети предварительно...«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"...Я старика столетнего / Звала клейменым, каторжным...«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4"/>
                </a:solidFill>
                <a:effectLst/>
                <a:latin typeface="Gelasio"/>
              </a:rPr>
              <a:t>"...А жизнь была нелегкая. / Лет двадцать строгой каторги, / Лет двадцать поселения..."</a:t>
            </a:r>
            <a:br>
              <a:rPr lang="ru-RU" b="0" i="1" u="none" strike="noStrike" dirty="0">
                <a:solidFill>
                  <a:srgbClr val="202124"/>
                </a:solidFill>
                <a:effectLst/>
                <a:latin typeface="Gelasio"/>
              </a:rPr>
            </a:br>
            <a:br>
              <a:rPr lang="ru-RU" b="0" i="1" u="none" strike="noStrike" dirty="0">
                <a:solidFill>
                  <a:srgbClr val="202124"/>
                </a:solidFill>
                <a:effectLst/>
                <a:latin typeface="Gelasio"/>
              </a:rPr>
            </a:br>
            <a:br>
              <a:rPr lang="ru-RU" b="0" i="1" u="none" strike="noStrike" dirty="0">
                <a:solidFill>
                  <a:srgbClr val="202124"/>
                </a:solidFill>
                <a:effectLst/>
                <a:latin typeface="Gelasi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27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авелий, богатырь святорусский. Литография Т-ва И.Д. Сытина и Ко. 1902">
            <a:extLst>
              <a:ext uri="{FF2B5EF4-FFF2-40B4-BE49-F238E27FC236}">
                <a16:creationId xmlns:a16="http://schemas.microsoft.com/office/drawing/2014/main" id="{819585FB-D31F-BFA4-4B3A-07FFD03DF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0"/>
            <a:ext cx="5076825" cy="61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993E8-DE4F-25E7-D058-DB65EB776331}"/>
              </a:ext>
            </a:extLst>
          </p:cNvPr>
          <p:cNvSpPr txBox="1"/>
          <p:nvPr/>
        </p:nvSpPr>
        <p:spPr>
          <a:xfrm>
            <a:off x="-85725" y="602700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cap="all" dirty="0">
                <a:solidFill>
                  <a:srgbClr val="000000"/>
                </a:solidFill>
                <a:effectLst/>
              </a:rPr>
              <a:t>САВЕЛИЙ, БОГАТЫРЬ СВЯТОРУССКИЙ. ЛИТОГРАФИЯ Т-ВА И.Д. СЫТИНА И КО. 1902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383A-5F83-962E-50F4-DA6133B9A3B0}"/>
              </a:ext>
            </a:extLst>
          </p:cNvPr>
          <p:cNvSpPr txBox="1"/>
          <p:nvPr/>
        </p:nvSpPr>
        <p:spPr>
          <a:xfrm>
            <a:off x="5591176" y="1997839"/>
            <a:ext cx="3486150" cy="233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"...Заснул старик на солнышке,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Скормил свиньям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Демидушку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..."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"Прости, прости,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Матренушка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! —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повалился в ноженьки. — </a:t>
            </a:r>
          </a:p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Мой грех – недоглядел!.."</a:t>
            </a:r>
            <a:br>
              <a:rPr lang="ru-RU" b="0" i="1" u="none" strike="noStrike" dirty="0">
                <a:solidFill>
                  <a:srgbClr val="202124"/>
                </a:solidFill>
                <a:effectLst/>
                <a:latin typeface="Gelasio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C824F-6A5C-C85A-B715-64015CC98BC6}"/>
              </a:ext>
            </a:extLst>
          </p:cNvPr>
          <p:cNvSpPr txBox="1"/>
          <p:nvPr/>
        </p:nvSpPr>
        <p:spPr>
          <a:xfrm>
            <a:off x="6915150" y="276225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latin typeface="+mj-lt"/>
              </a:rPr>
              <a:t>Случай с </a:t>
            </a:r>
            <a:r>
              <a:rPr lang="ru-RU" sz="3600" b="1" dirty="0" err="1">
                <a:latin typeface="+mj-lt"/>
              </a:rPr>
              <a:t>Демушкой</a:t>
            </a:r>
            <a:endParaRPr lang="ru-RU" sz="3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CDFF4-D91C-EE06-F79C-79E0C464529C}"/>
              </a:ext>
            </a:extLst>
          </p:cNvPr>
          <p:cNvSpPr txBox="1"/>
          <p:nvPr/>
        </p:nvSpPr>
        <p:spPr>
          <a:xfrm>
            <a:off x="8877301" y="4328734"/>
            <a:ext cx="3226595" cy="207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«Потом ушел в леса,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Так пел, так плакал дедушка,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Что лес стонал! А осенью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Ушел на покаяние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Песочный монастырь..." </a:t>
            </a:r>
          </a:p>
        </p:txBody>
      </p:sp>
    </p:spTree>
    <p:extLst>
      <p:ext uri="{BB962C8B-B14F-4D97-AF65-F5344CB8AC3E}">
        <p14:creationId xmlns:p14="http://schemas.microsoft.com/office/powerpoint/2010/main" val="1959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ОМУ НА РУСИ ЖИТЬ ХОРОШО ТРАДИЦИИ НАРОДНОЙ ПОЭЗИИ. СТИЛЬ ПОЭМЫ">
            <a:extLst>
              <a:ext uri="{FF2B5EF4-FFF2-40B4-BE49-F238E27FC236}">
                <a16:creationId xmlns:a16="http://schemas.microsoft.com/office/drawing/2014/main" id="{25B19377-0FCB-66EF-FF78-38B4B2E77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0"/>
            <a:ext cx="4579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A1926-618E-7F58-B42E-B60D9E0C3007}"/>
              </a:ext>
            </a:extLst>
          </p:cNvPr>
          <p:cNvSpPr txBox="1"/>
          <p:nvPr/>
        </p:nvSpPr>
        <p:spPr>
          <a:xfrm>
            <a:off x="333375" y="89670"/>
            <a:ext cx="6096000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Счастье Савелия</a:t>
            </a:r>
            <a:endParaRPr lang="ru-RU" sz="3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13EC-D407-494E-15C0-C786486056B8}"/>
              </a:ext>
            </a:extLst>
          </p:cNvPr>
          <p:cNvSpPr txBox="1"/>
          <p:nvPr/>
        </p:nvSpPr>
        <p:spPr>
          <a:xfrm>
            <a:off x="924719" y="212836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"...Сто лет зима бессменная / Стояла. Растопил ее / Твой Дема-богатырь! / Однажды я качал его, / Вдруг улыбнулся </a:t>
            </a:r>
            <a:r>
              <a:rPr lang="ru-RU" b="0" i="0" dirty="0" err="1">
                <a:effectLst/>
              </a:rPr>
              <a:t>Демушка</a:t>
            </a:r>
            <a:r>
              <a:rPr lang="ru-RU" b="0" i="0" dirty="0">
                <a:effectLst/>
              </a:rPr>
              <a:t>…"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"...Иду домой, опять / Смеюсь, играю с </a:t>
            </a:r>
            <a:r>
              <a:rPr lang="ru-RU" b="0" i="0" dirty="0" err="1">
                <a:effectLst/>
              </a:rPr>
              <a:t>Демушкой</a:t>
            </a:r>
            <a:r>
              <a:rPr lang="ru-RU" b="0" i="0" dirty="0">
                <a:effectLst/>
              </a:rPr>
              <a:t>… / Бог видит, как я милого / Младенца полюбил!.."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99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7829D8-37E3-646A-ED1F-1609E2960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9197E-4731-82AE-4B5A-47BA1C6D29DA}"/>
              </a:ext>
            </a:extLst>
          </p:cNvPr>
          <p:cNvSpPr txBox="1"/>
          <p:nvPr/>
        </p:nvSpPr>
        <p:spPr>
          <a:xfrm rot="960000">
            <a:off x="2196000" y="4176000"/>
            <a:ext cx="2882321" cy="584775"/>
          </a:xfrm>
          <a:prstGeom prst="rect">
            <a:avLst/>
          </a:prstGeom>
          <a:noFill/>
          <a:effectLst>
            <a:softEdge rad="0"/>
          </a:effectLst>
          <a:scene3d>
            <a:camera prst="isometricTopUp"/>
            <a:lightRig rig="threePt" dir="t"/>
          </a:scene3d>
          <a:sp3d prstMaterial="dkEdge"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9F551F"/>
                </a:solidFill>
              </a:rPr>
              <a:t>Спасибо за</a:t>
            </a:r>
          </a:p>
        </p:txBody>
      </p:sp>
    </p:spTree>
    <p:extLst>
      <p:ext uri="{BB962C8B-B14F-4D97-AF65-F5344CB8AC3E}">
        <p14:creationId xmlns:p14="http://schemas.microsoft.com/office/powerpoint/2010/main" val="4287064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400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Gelasio</vt:lpstr>
      <vt:lpstr>Тема Office</vt:lpstr>
      <vt:lpstr>Образ Савелия богатыря святорусского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Сафин</dc:creator>
  <cp:lastModifiedBy>Илья Сафин</cp:lastModifiedBy>
  <cp:revision>3</cp:revision>
  <dcterms:created xsi:type="dcterms:W3CDTF">2023-12-27T11:33:29Z</dcterms:created>
  <dcterms:modified xsi:type="dcterms:W3CDTF">2023-12-27T19:14:37Z</dcterms:modified>
</cp:coreProperties>
</file>