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66" r:id="rId2"/>
    <p:sldId id="256" r:id="rId3"/>
    <p:sldId id="265" r:id="rId4"/>
    <p:sldId id="257" r:id="rId5"/>
    <p:sldId id="258" r:id="rId6"/>
    <p:sldId id="259" r:id="rId7"/>
    <p:sldId id="260" r:id="rId8"/>
    <p:sldId id="263" r:id="rId9"/>
    <p:sldId id="268" r:id="rId10"/>
    <p:sldId id="261" r:id="rId11"/>
    <p:sldId id="272" r:id="rId12"/>
    <p:sldId id="273" r:id="rId13"/>
    <p:sldId id="274" r:id="rId14"/>
    <p:sldId id="275" r:id="rId15"/>
    <p:sldId id="292" r:id="rId16"/>
    <p:sldId id="271" r:id="rId17"/>
    <p:sldId id="303" r:id="rId18"/>
    <p:sldId id="277" r:id="rId19"/>
    <p:sldId id="286" r:id="rId20"/>
    <p:sldId id="287" r:id="rId21"/>
    <p:sldId id="290" r:id="rId22"/>
    <p:sldId id="288" r:id="rId23"/>
    <p:sldId id="289" r:id="rId24"/>
    <p:sldId id="302" r:id="rId25"/>
    <p:sldId id="291" r:id="rId26"/>
    <p:sldId id="297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262" r:id="rId38"/>
    <p:sldId id="26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3F7"/>
    <a:srgbClr val="F9F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1"/>
    <p:restoredTop sz="88718"/>
  </p:normalViewPr>
  <p:slideViewPr>
    <p:cSldViewPr snapToGrid="0" snapToObjects="1">
      <p:cViewPr>
        <p:scale>
          <a:sx n="78" d="100"/>
          <a:sy n="78" d="100"/>
        </p:scale>
        <p:origin x="1048" y="392"/>
      </p:cViewPr>
      <p:guideLst/>
    </p:cSldViewPr>
  </p:slideViewPr>
  <p:notesTextViewPr>
    <p:cViewPr>
      <p:scale>
        <a:sx n="65" d="100"/>
        <a:sy n="6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DC696-4D14-1244-B609-B4ED16581F35}" type="datetimeFigureOut">
              <a:rPr lang="en-US" smtClean="0"/>
              <a:t>7/21/16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F01A7-FEF6-CA4C-8787-C686BC9C6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37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F01A7-FEF6-CA4C-8787-C686BC9C6A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1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F01A7-FEF6-CA4C-8787-C686BC9C6A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3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F01A7-FEF6-CA4C-8787-C686BC9C6A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19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F01A7-FEF6-CA4C-8787-C686BC9C6A0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97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F01A7-FEF6-CA4C-8787-C686BC9C6A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08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F01A7-FEF6-CA4C-8787-C686BC9C6A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9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F01A7-FEF6-CA4C-8787-C686BC9C6A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95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F01A7-FEF6-CA4C-8787-C686BC9C6A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75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F01A7-FEF6-CA4C-8787-C686BC9C6A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6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F01A7-FEF6-CA4C-8787-C686BC9C6A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36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F01A7-FEF6-CA4C-8787-C686BC9C6A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6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F01A7-FEF6-CA4C-8787-C686BC9C6A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17DF-A43B-F24B-AFD1-B2A94D5EF61C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F6D1-8A19-C343-9D24-C1A16478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17DF-A43B-F24B-AFD1-B2A94D5EF61C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F6D1-8A19-C343-9D24-C1A16478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1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17DF-A43B-F24B-AFD1-B2A94D5EF61C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F6D1-8A19-C343-9D24-C1A16478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6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17DF-A43B-F24B-AFD1-B2A94D5EF61C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F6D1-8A19-C343-9D24-C1A16478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17DF-A43B-F24B-AFD1-B2A94D5EF61C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F6D1-8A19-C343-9D24-C1A16478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17DF-A43B-F24B-AFD1-B2A94D5EF61C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F6D1-8A19-C343-9D24-C1A16478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5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17DF-A43B-F24B-AFD1-B2A94D5EF61C}" type="datetimeFigureOut">
              <a:rPr lang="en-US" smtClean="0"/>
              <a:t>7/21/16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F6D1-8A19-C343-9D24-C1A16478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7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17DF-A43B-F24B-AFD1-B2A94D5EF61C}" type="datetimeFigureOut">
              <a:rPr lang="en-US" smtClean="0"/>
              <a:t>7/21/16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F6D1-8A19-C343-9D24-C1A16478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6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17DF-A43B-F24B-AFD1-B2A94D5EF61C}" type="datetimeFigureOut">
              <a:rPr lang="en-US" smtClean="0"/>
              <a:t>7/21/16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F6D1-8A19-C343-9D24-C1A16478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2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17DF-A43B-F24B-AFD1-B2A94D5EF61C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F6D1-8A19-C343-9D24-C1A16478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1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17DF-A43B-F24B-AFD1-B2A94D5EF61C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F6D1-8A19-C343-9D24-C1A16478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2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517DF-A43B-F24B-AFD1-B2A94D5EF61C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F6D1-8A19-C343-9D24-C1A16478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8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3.tif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3.tif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288" y="1185020"/>
            <a:ext cx="3627997" cy="3627997"/>
          </a:xfrm>
          <a:prstGeom prst="ellipse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1619" y="4813017"/>
            <a:ext cx="35103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i="1" smtClean="0"/>
              <a:t>Pepper</a:t>
            </a:r>
            <a:endParaRPr lang="en-US" sz="5000" b="1" i="1" dirty="0"/>
          </a:p>
        </p:txBody>
      </p:sp>
    </p:spTree>
    <p:extLst>
      <p:ext uri="{BB962C8B-B14F-4D97-AF65-F5344CB8AC3E}">
        <p14:creationId xmlns:p14="http://schemas.microsoft.com/office/powerpoint/2010/main" val="8252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6743" y="5842337"/>
            <a:ext cx="265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 err="1" smtClean="0"/>
              <a:t>Fron</a:t>
            </a:r>
            <a:endParaRPr lang="en-US" sz="6000" b="1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70514" y="3331028"/>
            <a:ext cx="94923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 smtClean="0"/>
              <a:t>1. Lexical Analysis (Tokenization)</a:t>
            </a:r>
            <a:endParaRPr lang="en-US" sz="3000" b="1" i="1" dirty="0"/>
          </a:p>
        </p:txBody>
      </p:sp>
    </p:spTree>
    <p:extLst>
      <p:ext uri="{BB962C8B-B14F-4D97-AF65-F5344CB8AC3E}">
        <p14:creationId xmlns:p14="http://schemas.microsoft.com/office/powerpoint/2010/main" val="200010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6743" y="5842337"/>
            <a:ext cx="265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 err="1" smtClean="0"/>
              <a:t>Fron</a:t>
            </a:r>
            <a:endParaRPr lang="en-US" sz="6000" b="1" i="1" dirty="0"/>
          </a:p>
        </p:txBody>
      </p:sp>
      <p:sp>
        <p:nvSpPr>
          <p:cNvPr id="8" name="Rectangle 7"/>
          <p:cNvSpPr/>
          <p:nvPr/>
        </p:nvSpPr>
        <p:spPr>
          <a:xfrm>
            <a:off x="6581286" y="3126027"/>
            <a:ext cx="40649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.+</a:t>
            </a:r>
          </a:p>
        </p:txBody>
      </p:sp>
      <p:sp>
        <p:nvSpPr>
          <p:cNvPr id="9" name="Rectangle 8"/>
          <p:cNvSpPr/>
          <p:nvPr/>
        </p:nvSpPr>
        <p:spPr>
          <a:xfrm>
            <a:off x="583257" y="1956653"/>
            <a:ext cx="4429615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-&gt; </a:t>
            </a:r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1500" dirty="0" smtClean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Scenario: eat 5 out of 12 	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Given there are 12 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When I eat 5 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Then I should have 7 cucumbers </a:t>
            </a:r>
          </a:p>
          <a:p>
            <a:endParaRPr lang="en-US" sz="1500" dirty="0" smtClean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Scenario: eat 5 out of 20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Given there are 20 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When I eat 5 	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Then I should have 15 cucumbers</a:t>
            </a:r>
            <a:endParaRPr lang="en-US" sz="1500" dirty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84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6743" y="5842337"/>
            <a:ext cx="265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 err="1" smtClean="0"/>
              <a:t>Fron</a:t>
            </a:r>
            <a:endParaRPr lang="en-US" sz="6000" b="1" i="1" dirty="0"/>
          </a:p>
        </p:txBody>
      </p:sp>
      <p:sp>
        <p:nvSpPr>
          <p:cNvPr id="8" name="Rectangle 7"/>
          <p:cNvSpPr/>
          <p:nvPr/>
        </p:nvSpPr>
        <p:spPr>
          <a:xfrm>
            <a:off x="5568042" y="2995399"/>
            <a:ext cx="63627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3000" b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Scenario:</a:t>
            </a:r>
            <a:endParaRPr lang="en-US" sz="3000" b="1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3257" y="1956653"/>
            <a:ext cx="534401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endParaRPr lang="en-US" sz="1500" dirty="0" smtClean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500" dirty="0" smtClean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Scenario:</a:t>
            </a:r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eat 5 out of 12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Given there are 12 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When I eat 5 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Then I should have 7 cucumbers </a:t>
            </a:r>
          </a:p>
          <a:p>
            <a:endParaRPr lang="en-US" sz="1500" dirty="0" smtClean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Scenario: eat 5 out of 20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Given there are 20 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When I eat 5 	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Then I should have 15 cucumbers</a:t>
            </a:r>
            <a:endParaRPr lang="en-US" sz="1500" dirty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109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6743" y="5842337"/>
            <a:ext cx="265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 err="1" smtClean="0"/>
              <a:t>Fron</a:t>
            </a:r>
            <a:endParaRPr lang="en-US" sz="6000" b="1" i="1" dirty="0"/>
          </a:p>
        </p:txBody>
      </p:sp>
      <p:sp>
        <p:nvSpPr>
          <p:cNvPr id="8" name="Rectangle 7"/>
          <p:cNvSpPr/>
          <p:nvPr/>
        </p:nvSpPr>
        <p:spPr>
          <a:xfrm>
            <a:off x="5568042" y="2995399"/>
            <a:ext cx="63627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Scenario:.+</a:t>
            </a:r>
          </a:p>
        </p:txBody>
      </p:sp>
      <p:sp>
        <p:nvSpPr>
          <p:cNvPr id="9" name="Rectangle 8"/>
          <p:cNvSpPr/>
          <p:nvPr/>
        </p:nvSpPr>
        <p:spPr>
          <a:xfrm>
            <a:off x="583257" y="1956653"/>
            <a:ext cx="534401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endParaRPr lang="en-US" sz="1500" dirty="0" smtClean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500" dirty="0" smtClean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Scenario:</a:t>
            </a:r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eat 5 out of 12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endParaRPr lang="en-US" sz="1500" dirty="0" smtClean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Given there are 12 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When I eat 5 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Then I should have 7 cucumbers </a:t>
            </a:r>
          </a:p>
          <a:p>
            <a:endParaRPr lang="en-US" sz="1500" dirty="0" smtClean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Scenario: eat 5 out of 20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Given there are 20 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When I eat 5 	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Then I should have 15 cucumbers</a:t>
            </a:r>
            <a:endParaRPr lang="en-US" sz="1500" dirty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45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6743" y="5842337"/>
            <a:ext cx="265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 err="1" smtClean="0"/>
              <a:t>Fron</a:t>
            </a:r>
            <a:endParaRPr lang="en-US" sz="6000" b="1" i="1" dirty="0"/>
          </a:p>
        </p:txBody>
      </p:sp>
      <p:sp>
        <p:nvSpPr>
          <p:cNvPr id="8" name="Rectangle 7"/>
          <p:cNvSpPr/>
          <p:nvPr/>
        </p:nvSpPr>
        <p:spPr>
          <a:xfrm>
            <a:off x="6874328" y="3272398"/>
            <a:ext cx="63627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\t</a:t>
            </a:r>
          </a:p>
        </p:txBody>
      </p:sp>
      <p:sp>
        <p:nvSpPr>
          <p:cNvPr id="9" name="Rectangle 8"/>
          <p:cNvSpPr/>
          <p:nvPr/>
        </p:nvSpPr>
        <p:spPr>
          <a:xfrm>
            <a:off x="583257" y="1956653"/>
            <a:ext cx="534401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1500" dirty="0" smtClean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Scenario: eat 5 out of 12 </a:t>
            </a:r>
          </a:p>
          <a:p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\t </a:t>
            </a:r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Given there are 12 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When I eat 5 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Then I should have 7 cucumbers </a:t>
            </a:r>
          </a:p>
          <a:p>
            <a:endParaRPr lang="en-US" sz="1500" dirty="0" smtClean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Scenario: eat 5 out of 20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Given there are 20 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When I eat 5 	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Then I should have 15 cucumbers</a:t>
            </a:r>
            <a:endParaRPr lang="en-US" sz="1500" dirty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26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6743" y="5842337"/>
            <a:ext cx="265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 err="1" smtClean="0"/>
              <a:t>Fron</a:t>
            </a:r>
            <a:endParaRPr lang="en-US" sz="6000" b="1" i="1" dirty="0"/>
          </a:p>
        </p:txBody>
      </p:sp>
      <p:sp>
        <p:nvSpPr>
          <p:cNvPr id="8" name="Rectangle 7"/>
          <p:cNvSpPr/>
          <p:nvPr/>
        </p:nvSpPr>
        <p:spPr>
          <a:xfrm>
            <a:off x="6874328" y="3272398"/>
            <a:ext cx="63627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3000" b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\t.+</a:t>
            </a:r>
            <a:endParaRPr lang="en-US" sz="3000" b="1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3257" y="1956653"/>
            <a:ext cx="534401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1500" dirty="0" smtClean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Scenario: eat 5 out of 12 </a:t>
            </a:r>
          </a:p>
          <a:p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\t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there are 12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</a:t>
            </a:r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When I eat 5 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Then I should have 7 cucumbers </a:t>
            </a:r>
          </a:p>
          <a:p>
            <a:endParaRPr lang="en-US" sz="1500" dirty="0" smtClean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Scenario: eat 5 out of 20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Given there are 20 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When I eat 5 	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Then I should have 15 cucumbers</a:t>
            </a:r>
            <a:endParaRPr lang="en-US" sz="1500" dirty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87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6743" y="5842337"/>
            <a:ext cx="265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 err="1" smtClean="0"/>
              <a:t>Fron</a:t>
            </a:r>
            <a:endParaRPr lang="en-US" sz="6000" b="1" i="1" dirty="0"/>
          </a:p>
        </p:txBody>
      </p:sp>
      <p:sp>
        <p:nvSpPr>
          <p:cNvPr id="2" name="Rectangle 1"/>
          <p:cNvSpPr/>
          <p:nvPr/>
        </p:nvSpPr>
        <p:spPr>
          <a:xfrm>
            <a:off x="273014" y="1851284"/>
            <a:ext cx="661851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1500" b="1" i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12 -&gt;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there are 12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should have 7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20 -&gt;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there are 20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should have 15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96743" y="2684039"/>
            <a:ext cx="559525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.+,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Scenario:.+,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\t.+</a:t>
            </a:r>
          </a:p>
        </p:txBody>
      </p:sp>
    </p:spTree>
    <p:extLst>
      <p:ext uri="{BB962C8B-B14F-4D97-AF65-F5344CB8AC3E}">
        <p14:creationId xmlns:p14="http://schemas.microsoft.com/office/powerpoint/2010/main" val="94147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6743" y="5842337"/>
            <a:ext cx="265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 err="1" smtClean="0"/>
              <a:t>Fron</a:t>
            </a:r>
            <a:endParaRPr lang="en-US" sz="6000" b="1" i="1" dirty="0"/>
          </a:p>
        </p:txBody>
      </p:sp>
      <p:sp>
        <p:nvSpPr>
          <p:cNvPr id="2" name="Rectangle 1"/>
          <p:cNvSpPr/>
          <p:nvPr/>
        </p:nvSpPr>
        <p:spPr>
          <a:xfrm>
            <a:off x="273014" y="1851284"/>
            <a:ext cx="661851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1500" b="1" i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12 -&gt;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there are 12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should have 7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20 -&gt;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there are 20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should have 15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96743" y="2684039"/>
            <a:ext cx="559525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.+,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Scenario:.+,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\t.+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96743" y="3930534"/>
            <a:ext cx="1502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 smtClean="0"/>
              <a:t>Tokens</a:t>
            </a:r>
            <a:endParaRPr lang="en-US" sz="3000" b="1" i="1" dirty="0"/>
          </a:p>
        </p:txBody>
      </p:sp>
    </p:spTree>
    <p:extLst>
      <p:ext uri="{BB962C8B-B14F-4D97-AF65-F5344CB8AC3E}">
        <p14:creationId xmlns:p14="http://schemas.microsoft.com/office/powerpoint/2010/main" val="1329489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6743" y="5842337"/>
            <a:ext cx="265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 err="1" smtClean="0"/>
              <a:t>Fron</a:t>
            </a:r>
            <a:endParaRPr lang="en-US" sz="6000" b="1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92829" y="3233056"/>
            <a:ext cx="94923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/>
              <a:t>2</a:t>
            </a:r>
            <a:r>
              <a:rPr lang="en-US" sz="3000" b="1" i="1" dirty="0" smtClean="0"/>
              <a:t>. Find the hierarchal structure of the program</a:t>
            </a:r>
            <a:endParaRPr lang="en-US" sz="3000" b="1" i="1" dirty="0"/>
          </a:p>
        </p:txBody>
      </p:sp>
    </p:spTree>
    <p:extLst>
      <p:ext uri="{BB962C8B-B14F-4D97-AF65-F5344CB8AC3E}">
        <p14:creationId xmlns:p14="http://schemas.microsoft.com/office/powerpoint/2010/main" val="4763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779753"/>
            <a:ext cx="3837214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</a:p>
          <a:p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</a:p>
          <a:p>
            <a:r>
              <a:rPr lang="en-US" sz="2500" b="1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2500" b="1" dirty="0" smtClean="0">
              <a:solidFill>
                <a:srgbClr val="C0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</a:p>
          <a:p>
            <a:r>
              <a:rPr lang="en-US" sz="2500" b="1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</a:p>
          <a:p>
            <a:r>
              <a:rPr lang="en-US" sz="2500" b="1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</a:p>
          <a:p>
            <a:r>
              <a:rPr lang="en-US" sz="2500" b="1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  <a:endParaRPr lang="en-US" sz="2500" b="1" dirty="0" smtClean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19257" y="779753"/>
            <a:ext cx="6874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steps: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0971" y="1959428"/>
            <a:ext cx="1045029" cy="12083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51314" y="2375806"/>
            <a:ext cx="947057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12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642910" y="1459885"/>
            <a:ext cx="5551649" cy="3736658"/>
          </a:xfrm>
          <a:prstGeom prst="rect">
            <a:avLst/>
          </a:prstGeom>
          <a:solidFill>
            <a:srgbClr val="F1F3F7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F8FB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2406" y="1736798"/>
            <a:ext cx="55856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12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there are 12 cucumbers 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I should have 7 cucumbers 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20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there are 20 cucumbers 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I eat 5 	cucumbers 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I should have 15 cucumbers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2910" y="5354845"/>
            <a:ext cx="48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en-US" b="1" i="1" dirty="0" err="1" smtClean="0">
                <a:latin typeface="Monaco" charset="0"/>
                <a:ea typeface="Monaco" charset="0"/>
                <a:cs typeface="Monaco" charset="0"/>
              </a:rPr>
              <a:t>ounting_cucumber.feature</a:t>
            </a:r>
            <a:endParaRPr lang="en-US" b="1" i="1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1653" y="4713014"/>
            <a:ext cx="2917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Pepper</a:t>
            </a:r>
            <a:endParaRPr lang="en-US" sz="4000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42910" y="5754803"/>
            <a:ext cx="754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latin typeface="Monaco" charset="0"/>
                <a:ea typeface="Monaco" charset="0"/>
                <a:cs typeface="Monaco" charset="0"/>
              </a:rPr>
              <a:t>Jill_vdi</a:t>
            </a:r>
            <a:r>
              <a:rPr lang="en-US" b="1" i="1" dirty="0" smtClean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b="1" i="1" dirty="0" err="1" smtClean="0">
                <a:latin typeface="Monaco" charset="0"/>
                <a:ea typeface="Monaco" charset="0"/>
                <a:cs typeface="Monaco" charset="0"/>
              </a:rPr>
              <a:t>path_to_test</a:t>
            </a:r>
            <a:r>
              <a:rPr lang="en-US" b="1" i="1" dirty="0" smtClean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b="1" i="1" dirty="0" err="1" smtClean="0">
                <a:latin typeface="Monaco" charset="0"/>
                <a:ea typeface="Monaco" charset="0"/>
                <a:cs typeface="Monaco" charset="0"/>
              </a:rPr>
              <a:t>counting_cucumber.feature</a:t>
            </a:r>
            <a:endParaRPr lang="en-US" b="1" i="1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60" y="1054391"/>
            <a:ext cx="3627997" cy="36279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81332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779753"/>
            <a:ext cx="3837214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</a:p>
          <a:p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2500" b="1" dirty="0" smtClean="0">
              <a:solidFill>
                <a:srgbClr val="C0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</a:p>
          <a:p>
            <a:r>
              <a:rPr lang="en-US" sz="2500" b="1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</a:p>
          <a:p>
            <a:r>
              <a:rPr lang="en-US" sz="2500" b="1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</a:p>
          <a:p>
            <a:r>
              <a:rPr lang="en-US" sz="2500" b="1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  <a:endParaRPr lang="en-US" sz="2500" b="1" dirty="0" smtClean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19257" y="779753"/>
            <a:ext cx="68743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20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steps: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0971" y="1959428"/>
            <a:ext cx="1045029" cy="12083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1404258"/>
            <a:ext cx="2677885" cy="19158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51314" y="2375806"/>
            <a:ext cx="947057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04505" y="2362201"/>
            <a:ext cx="169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779753"/>
            <a:ext cx="3837214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</a:p>
          <a:p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2500" b="1" dirty="0" smtClean="0">
              <a:solidFill>
                <a:srgbClr val="C0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  <a:endParaRPr lang="en-US" sz="2500" b="1" dirty="0" smtClean="0">
              <a:solidFill>
                <a:srgbClr val="C0000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19257" y="779753"/>
            <a:ext cx="68743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20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steps: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0971" y="1959428"/>
            <a:ext cx="1045029" cy="12083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1404258"/>
            <a:ext cx="2677885" cy="19158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51314" y="2375806"/>
            <a:ext cx="947057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04505" y="2362201"/>
            <a:ext cx="169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40971" y="3888919"/>
            <a:ext cx="1045029" cy="12083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3461657"/>
            <a:ext cx="2677885" cy="178797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51314" y="4305297"/>
            <a:ext cx="947057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4505" y="4291692"/>
            <a:ext cx="169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0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779753"/>
            <a:ext cx="3837214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</a:p>
          <a:p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2500" b="1" dirty="0" smtClean="0">
              <a:solidFill>
                <a:srgbClr val="C0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  <a:endParaRPr lang="en-US" sz="2500" b="1" dirty="0" smtClean="0">
              <a:solidFill>
                <a:srgbClr val="C0000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19257" y="779753"/>
            <a:ext cx="68743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r>
              <a:rPr lang="en-US" sz="2000" b="1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20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20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2000" b="1" dirty="0" smtClean="0">
              <a:solidFill>
                <a:srgbClr val="FFC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20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steps: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0971" y="1959428"/>
            <a:ext cx="1045029" cy="12083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1404258"/>
            <a:ext cx="2677885" cy="19158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51314" y="2375806"/>
            <a:ext cx="947057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04505" y="2362201"/>
            <a:ext cx="169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40971" y="3875314"/>
            <a:ext cx="1045029" cy="12083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5800" y="3445328"/>
            <a:ext cx="2677885" cy="179070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51314" y="4291692"/>
            <a:ext cx="947057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04505" y="4278087"/>
            <a:ext cx="169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06186" y="1279073"/>
            <a:ext cx="4441371" cy="43052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1035" y="3184072"/>
            <a:ext cx="169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2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779753"/>
            <a:ext cx="3837214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</a:p>
          <a:p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2500" b="1" dirty="0" smtClean="0">
              <a:solidFill>
                <a:srgbClr val="C0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  <a:endParaRPr lang="en-US" sz="2500" b="1" dirty="0" smtClean="0">
              <a:solidFill>
                <a:srgbClr val="C0000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19257" y="779753"/>
            <a:ext cx="68743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test_suite</a:t>
            </a:r>
            <a:r>
              <a:rPr lang="en-US" sz="20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 </a:t>
            </a:r>
            <a:r>
              <a:rPr lang="en-US" sz="20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endParaRPr lang="en-US" sz="2000" b="1" dirty="0" smtClean="0">
              <a:solidFill>
                <a:srgbClr val="00B05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r>
              <a:rPr lang="en-US" sz="2000" b="1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20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20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2000" b="1" dirty="0" smtClean="0">
              <a:solidFill>
                <a:srgbClr val="FFC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20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steps: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0971" y="1959428"/>
            <a:ext cx="1045029" cy="12083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1404258"/>
            <a:ext cx="2677885" cy="19158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51314" y="2375806"/>
            <a:ext cx="947057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04505" y="2362201"/>
            <a:ext cx="169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40971" y="3875314"/>
            <a:ext cx="1045029" cy="12083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5800" y="3445328"/>
            <a:ext cx="2677885" cy="179070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51314" y="4291692"/>
            <a:ext cx="947057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04505" y="4278087"/>
            <a:ext cx="169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06186" y="1279073"/>
            <a:ext cx="4441371" cy="43052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1035" y="3184072"/>
            <a:ext cx="169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9229" y="713019"/>
            <a:ext cx="6433457" cy="527956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92686" y="3184072"/>
            <a:ext cx="169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test_suite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9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779753"/>
            <a:ext cx="3837214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</a:p>
          <a:p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2500" b="1" dirty="0" smtClean="0">
              <a:solidFill>
                <a:srgbClr val="C0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  <a:endParaRPr lang="en-US" sz="2500" b="1" dirty="0" smtClean="0">
              <a:solidFill>
                <a:srgbClr val="C0000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19257" y="779753"/>
            <a:ext cx="68743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test_suite</a:t>
            </a:r>
            <a:r>
              <a:rPr lang="en-US" sz="20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 </a:t>
            </a:r>
            <a:r>
              <a:rPr lang="en-US" sz="20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endParaRPr lang="en-US" sz="2000" b="1" dirty="0" smtClean="0">
              <a:solidFill>
                <a:srgbClr val="00B05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r>
              <a:rPr lang="en-US" sz="2000" b="1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20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20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2000" b="1" dirty="0" smtClean="0">
              <a:solidFill>
                <a:srgbClr val="FFC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20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steps: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0971" y="1959428"/>
            <a:ext cx="1045029" cy="12083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1404258"/>
            <a:ext cx="2677885" cy="19158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51314" y="2375806"/>
            <a:ext cx="947057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04505" y="2362201"/>
            <a:ext cx="169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40971" y="3875314"/>
            <a:ext cx="1045029" cy="12083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5800" y="3445328"/>
            <a:ext cx="2677885" cy="179070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51314" y="4291692"/>
            <a:ext cx="947057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04505" y="4278087"/>
            <a:ext cx="169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06186" y="1279073"/>
            <a:ext cx="4441371" cy="43052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1035" y="3184072"/>
            <a:ext cx="169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9229" y="713019"/>
            <a:ext cx="6433457" cy="527956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92686" y="3184072"/>
            <a:ext cx="169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test_suite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9257" y="2103192"/>
            <a:ext cx="5306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Backus-Naur Form (BNF) Structure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50339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6743" y="5842337"/>
            <a:ext cx="265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 err="1" smtClean="0"/>
              <a:t>Fron</a:t>
            </a:r>
            <a:endParaRPr lang="en-US" sz="6000" b="1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962400" y="3265713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 smtClean="0"/>
              <a:t>3. </a:t>
            </a:r>
            <a:r>
              <a:rPr lang="en-US" sz="3200" b="1" i="1" dirty="0" smtClean="0"/>
              <a:t>Process this structure</a:t>
            </a:r>
            <a:endParaRPr lang="en-US" sz="3000" b="1" i="1" dirty="0"/>
          </a:p>
        </p:txBody>
      </p:sp>
    </p:spTree>
    <p:extLst>
      <p:ext uri="{BB962C8B-B14F-4D97-AF65-F5344CB8AC3E}">
        <p14:creationId xmlns:p14="http://schemas.microsoft.com/office/powerpoint/2010/main" val="31480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17855" y="88014"/>
            <a:ext cx="558561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1300" dirty="0"/>
          </a:p>
          <a:p>
            <a:r>
              <a:rPr lang="en-US" sz="1300" dirty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12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there are 12 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should have 7 cucumbers </a:t>
            </a:r>
          </a:p>
          <a:p>
            <a:endParaRPr lang="en-US" sz="13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20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there are 20 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eat 5 	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should have 15 cucumbers</a:t>
            </a:r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8215" y="2374624"/>
            <a:ext cx="3788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File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8239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8216" y="4172701"/>
            <a:ext cx="210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Tokens</a:t>
            </a:r>
            <a:endParaRPr lang="en-US" sz="2000" b="1" i="1" dirty="0"/>
          </a:p>
        </p:txBody>
      </p:sp>
      <p:sp>
        <p:nvSpPr>
          <p:cNvPr id="12" name="Rectangle 11"/>
          <p:cNvSpPr/>
          <p:nvPr/>
        </p:nvSpPr>
        <p:spPr>
          <a:xfrm>
            <a:off x="408216" y="3448681"/>
            <a:ext cx="357595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.+,</a:t>
            </a:r>
          </a:p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Scenario:.+,</a:t>
            </a:r>
          </a:p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\t.+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855" y="88014"/>
            <a:ext cx="558561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1300" dirty="0"/>
          </a:p>
          <a:p>
            <a:r>
              <a:rPr lang="en-US" sz="1300" dirty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12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there are 12 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should have 7 cucumbers </a:t>
            </a:r>
          </a:p>
          <a:p>
            <a:endParaRPr lang="en-US" sz="13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20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there are 20 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eat 5 	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should have 15 cucumbers</a:t>
            </a:r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8215" y="2374624"/>
            <a:ext cx="3788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File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509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8216" y="5107513"/>
            <a:ext cx="5241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test_suite</a:t>
            </a:r>
            <a:r>
              <a:rPr lang="en-US" sz="15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 </a:t>
            </a:r>
            <a:r>
              <a:rPr lang="en-US" sz="15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endParaRPr lang="en-US" sz="1500" b="1" dirty="0" smtClean="0">
              <a:solidFill>
                <a:srgbClr val="00B05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r>
              <a:rPr lang="en-US" sz="1500" b="1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15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1500" b="1" dirty="0" smtClean="0">
              <a:solidFill>
                <a:srgbClr val="FFC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15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 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</a:p>
          <a:p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steps: </a:t>
            </a:r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1500" b="1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8216" y="4172701"/>
            <a:ext cx="210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Tokens</a:t>
            </a:r>
            <a:endParaRPr lang="en-US" sz="20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8216" y="6036880"/>
            <a:ext cx="210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BNF Structure</a:t>
            </a:r>
            <a:endParaRPr lang="en-US" sz="2000" b="1" i="1" dirty="0"/>
          </a:p>
        </p:txBody>
      </p:sp>
      <p:sp>
        <p:nvSpPr>
          <p:cNvPr id="12" name="Rectangle 11"/>
          <p:cNvSpPr/>
          <p:nvPr/>
        </p:nvSpPr>
        <p:spPr>
          <a:xfrm>
            <a:off x="408216" y="3448681"/>
            <a:ext cx="357595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.+,</a:t>
            </a:r>
          </a:p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Scenario:.+,</a:t>
            </a:r>
          </a:p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\t.+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855" y="88014"/>
            <a:ext cx="558561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1300" dirty="0"/>
          </a:p>
          <a:p>
            <a:r>
              <a:rPr lang="en-US" sz="1300" dirty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12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there are 12 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should have 7 cucumbers </a:t>
            </a:r>
          </a:p>
          <a:p>
            <a:endParaRPr lang="en-US" sz="13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20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there are 20 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eat 5 	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should have 15 cucumbers</a:t>
            </a:r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8215" y="2374624"/>
            <a:ext cx="3788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File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0912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8216" y="5107513"/>
            <a:ext cx="5241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test_suite</a:t>
            </a:r>
            <a:r>
              <a:rPr lang="en-US" sz="15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 </a:t>
            </a:r>
            <a:r>
              <a:rPr lang="en-US" sz="15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endParaRPr lang="en-US" sz="1500" b="1" dirty="0" smtClean="0">
              <a:solidFill>
                <a:srgbClr val="00B05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r>
              <a:rPr lang="en-US" sz="1500" b="1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15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1500" b="1" dirty="0" smtClean="0">
              <a:solidFill>
                <a:srgbClr val="FFC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15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 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</a:p>
          <a:p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steps: </a:t>
            </a:r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1500" b="1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8216" y="4172701"/>
            <a:ext cx="210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Tokens</a:t>
            </a:r>
            <a:endParaRPr lang="en-US" sz="20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8216" y="6036880"/>
            <a:ext cx="210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BNF Structure</a:t>
            </a:r>
            <a:endParaRPr lang="en-US" sz="2000" b="1" i="1" dirty="0"/>
          </a:p>
        </p:txBody>
      </p:sp>
      <p:sp>
        <p:nvSpPr>
          <p:cNvPr id="12" name="Rectangle 11"/>
          <p:cNvSpPr/>
          <p:nvPr/>
        </p:nvSpPr>
        <p:spPr>
          <a:xfrm>
            <a:off x="408216" y="3448681"/>
            <a:ext cx="357595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.+,</a:t>
            </a:r>
          </a:p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Scenario:.+,</a:t>
            </a:r>
          </a:p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\t.+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855" y="88014"/>
            <a:ext cx="558561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1300" dirty="0"/>
          </a:p>
          <a:p>
            <a:r>
              <a:rPr lang="en-US" sz="1300" dirty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12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there are 12 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should have 7 cucumbers </a:t>
            </a:r>
          </a:p>
          <a:p>
            <a:endParaRPr lang="en-US" sz="13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20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there are 20 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eat 5 	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should have 15 cucumbers</a:t>
            </a:r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8215" y="2374624"/>
            <a:ext cx="3788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File</a:t>
            </a:r>
            <a:endParaRPr lang="en-US" sz="2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732559" y="-10929"/>
            <a:ext cx="202747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83861" y="2897559"/>
            <a:ext cx="16818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i="1" dirty="0" err="1" smtClean="0"/>
              <a:t>Fron</a:t>
            </a:r>
            <a:endParaRPr lang="en-US" sz="4500" b="1" i="1" dirty="0"/>
          </a:p>
        </p:txBody>
      </p:sp>
    </p:spTree>
    <p:extLst>
      <p:ext uri="{BB962C8B-B14F-4D97-AF65-F5344CB8AC3E}">
        <p14:creationId xmlns:p14="http://schemas.microsoft.com/office/powerpoint/2010/main" val="78018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11105" y="4898571"/>
            <a:ext cx="17686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i="1" dirty="0" smtClean="0"/>
              <a:t>Tony</a:t>
            </a:r>
            <a:endParaRPr lang="en-US" sz="50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281" y="1235073"/>
            <a:ext cx="3025255" cy="302525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35336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8216" y="5107513"/>
            <a:ext cx="5241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test_suite</a:t>
            </a:r>
            <a:r>
              <a:rPr lang="en-US" sz="15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 </a:t>
            </a:r>
            <a:r>
              <a:rPr lang="en-US" sz="15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endParaRPr lang="en-US" sz="1500" b="1" dirty="0" smtClean="0">
              <a:solidFill>
                <a:srgbClr val="00B05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r>
              <a:rPr lang="en-US" sz="1500" b="1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15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1500" b="1" dirty="0" smtClean="0">
              <a:solidFill>
                <a:srgbClr val="FFC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15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 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</a:p>
          <a:p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steps: </a:t>
            </a:r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1500" b="1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67647" y="1635675"/>
            <a:ext cx="816428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{</a:t>
            </a:r>
          </a:p>
          <a:p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test_suite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</a:t>
            </a:r>
          </a:p>
          <a:p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{</a:t>
            </a:r>
          </a:p>
          <a:p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300" b="1" dirty="0" err="1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‘</a:t>
            </a:r>
            <a:r>
              <a:rPr lang="en-US" sz="1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’,</a:t>
            </a:r>
          </a:p>
          <a:p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3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[</a:t>
            </a:r>
          </a:p>
          <a:p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{</a:t>
            </a:r>
          </a:p>
          <a:p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</a:t>
            </a:r>
            <a:r>
              <a:rPr lang="en-US" sz="13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‘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Scenario: eat 5</a:t>
            </a:r>
            <a:r>
              <a:rPr lang="is-I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…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’,</a:t>
            </a:r>
          </a:p>
          <a:p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steps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[</a:t>
            </a:r>
          </a:p>
          <a:p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    ‘Given there..’,</a:t>
            </a:r>
          </a:p>
          <a:p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    ‘When I..’,</a:t>
            </a:r>
          </a:p>
          <a:p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    ‘Then I..’,</a:t>
            </a:r>
          </a:p>
          <a:p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]</a:t>
            </a:r>
          </a:p>
          <a:p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},</a:t>
            </a:r>
          </a:p>
          <a:p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is-I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… </a:t>
            </a:r>
            <a:endParaRPr lang="en-US" sz="13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]</a:t>
            </a:r>
          </a:p>
          <a:p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</a:t>
            </a:r>
          </a:p>
          <a:p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}</a:t>
            </a:r>
            <a:endParaRPr lang="en-US" sz="13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}</a:t>
            </a:r>
            <a:endParaRPr lang="en-US" sz="13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67647" y="5817991"/>
            <a:ext cx="119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Output</a:t>
            </a:r>
            <a:endParaRPr lang="en-US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08216" y="4172701"/>
            <a:ext cx="210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Tokens</a:t>
            </a:r>
            <a:endParaRPr lang="en-US" sz="20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8216" y="6036880"/>
            <a:ext cx="210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BNF Structure</a:t>
            </a:r>
            <a:endParaRPr lang="en-US" sz="2000" b="1" i="1" dirty="0"/>
          </a:p>
        </p:txBody>
      </p:sp>
      <p:sp>
        <p:nvSpPr>
          <p:cNvPr id="12" name="Rectangle 11"/>
          <p:cNvSpPr/>
          <p:nvPr/>
        </p:nvSpPr>
        <p:spPr>
          <a:xfrm>
            <a:off x="408216" y="3448681"/>
            <a:ext cx="357595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.+,</a:t>
            </a:r>
          </a:p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Scenario:.+,</a:t>
            </a:r>
          </a:p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\t.+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855" y="88014"/>
            <a:ext cx="558561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1300" dirty="0"/>
          </a:p>
          <a:p>
            <a:r>
              <a:rPr lang="en-US" sz="1300" dirty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12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there are 12 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should have 7 cucumbers </a:t>
            </a:r>
          </a:p>
          <a:p>
            <a:endParaRPr lang="en-US" sz="13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20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there are 20 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eat 5 	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should have 15 cucumbers</a:t>
            </a:r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8215" y="2374624"/>
            <a:ext cx="3788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File</a:t>
            </a:r>
            <a:endParaRPr lang="en-US" sz="2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732559" y="-10929"/>
            <a:ext cx="202747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83861" y="2897559"/>
            <a:ext cx="16818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i="1" dirty="0" err="1" smtClean="0"/>
              <a:t>Fron</a:t>
            </a:r>
            <a:endParaRPr lang="en-US" sz="4500" b="1" i="1" dirty="0"/>
          </a:p>
        </p:txBody>
      </p:sp>
      <p:sp>
        <p:nvSpPr>
          <p:cNvPr id="17" name="Right Arrow 16"/>
          <p:cNvSpPr/>
          <p:nvPr/>
        </p:nvSpPr>
        <p:spPr>
          <a:xfrm>
            <a:off x="7689526" y="3094560"/>
            <a:ext cx="474764" cy="5878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5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8216" y="5107513"/>
            <a:ext cx="5241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test_suite</a:t>
            </a:r>
            <a:r>
              <a:rPr lang="en-US" sz="15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 </a:t>
            </a:r>
            <a:r>
              <a:rPr lang="en-US" sz="15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endParaRPr lang="en-US" sz="1500" b="1" dirty="0" smtClean="0">
              <a:solidFill>
                <a:srgbClr val="00B05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r>
              <a:rPr lang="en-US" sz="1500" b="1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15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1500" b="1" dirty="0" smtClean="0">
              <a:solidFill>
                <a:srgbClr val="FFC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15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 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</a:p>
          <a:p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steps: </a:t>
            </a:r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1500" b="1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8216" y="4172701"/>
            <a:ext cx="210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Tokens</a:t>
            </a:r>
            <a:endParaRPr lang="en-US" sz="20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8216" y="6036880"/>
            <a:ext cx="210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BNF Structure</a:t>
            </a:r>
            <a:endParaRPr lang="en-US" sz="2000" b="1" i="1" dirty="0"/>
          </a:p>
        </p:txBody>
      </p:sp>
      <p:sp>
        <p:nvSpPr>
          <p:cNvPr id="12" name="Rectangle 11"/>
          <p:cNvSpPr/>
          <p:nvPr/>
        </p:nvSpPr>
        <p:spPr>
          <a:xfrm>
            <a:off x="408216" y="3448681"/>
            <a:ext cx="357595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.+,</a:t>
            </a:r>
          </a:p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Scenario:.+,</a:t>
            </a:r>
          </a:p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\t.+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855" y="88014"/>
            <a:ext cx="558561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eat 5 out of 12</a:t>
            </a:r>
            <a: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	</a:t>
            </a:r>
          </a:p>
          <a:p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Given there are 12 cucumbers </a:t>
            </a:r>
          </a:p>
          <a:p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When I eat 5 cucumbers </a:t>
            </a:r>
          </a:p>
          <a:p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Then I should have 7 cucumbers </a:t>
            </a:r>
          </a:p>
          <a:p>
            <a:endParaRPr lang="en-US" sz="1300" dirty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Scenario:</a:t>
            </a: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eat 5 out of 20</a:t>
            </a:r>
            <a: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Given there are 20 cucumbers </a:t>
            </a:r>
          </a:p>
          <a:p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When I eat 5 	cucumbers </a:t>
            </a:r>
          </a:p>
          <a:p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Then I should have 15 cucumbers</a:t>
            </a:r>
            <a:endParaRPr lang="en-US" sz="1300" dirty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8215" y="2374624"/>
            <a:ext cx="3788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File</a:t>
            </a:r>
            <a:endParaRPr lang="en-US" sz="2000" b="1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8215" y="3249386"/>
            <a:ext cx="4735285" cy="336368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6028" y="4572811"/>
            <a:ext cx="69559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i="1" dirty="0" smtClean="0"/>
              <a:t>Configurable. </a:t>
            </a:r>
          </a:p>
          <a:p>
            <a:r>
              <a:rPr lang="en-US" sz="2300" i="1" dirty="0" smtClean="0"/>
              <a:t>So that it’s possible to </a:t>
            </a:r>
            <a:r>
              <a:rPr lang="en-US" sz="2300" b="1" i="1" dirty="0" smtClean="0"/>
              <a:t>parse almost any kind of files</a:t>
            </a:r>
            <a:endParaRPr lang="en-US" sz="2300" b="1" i="1" dirty="0"/>
          </a:p>
        </p:txBody>
      </p:sp>
    </p:spTree>
    <p:extLst>
      <p:ext uri="{BB962C8B-B14F-4D97-AF65-F5344CB8AC3E}">
        <p14:creationId xmlns:p14="http://schemas.microsoft.com/office/powerpoint/2010/main" val="143683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34" y="138080"/>
            <a:ext cx="2044315" cy="2044315"/>
          </a:xfrm>
          <a:prstGeom prst="ellipse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37215" y="1077686"/>
            <a:ext cx="3771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/>
              <a:t>Wrote about </a:t>
            </a:r>
            <a:r>
              <a:rPr lang="en-US" sz="2500" b="1" i="1" dirty="0"/>
              <a:t>4</a:t>
            </a:r>
            <a:r>
              <a:rPr lang="en-US" sz="2500" b="1" i="1" dirty="0" smtClean="0"/>
              <a:t>000 scripts</a:t>
            </a:r>
            <a:endParaRPr lang="en-US" sz="2500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60349" y="366186"/>
            <a:ext cx="151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Pepper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4617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34" y="138080"/>
            <a:ext cx="2044315" cy="2044315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08" y="2398487"/>
            <a:ext cx="2075541" cy="2075541"/>
          </a:xfrm>
          <a:prstGeom prst="ellipse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37215" y="1077686"/>
            <a:ext cx="3771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/>
              <a:t>Wrote about </a:t>
            </a:r>
            <a:r>
              <a:rPr lang="en-US" sz="2500" b="1" i="1" dirty="0"/>
              <a:t>4</a:t>
            </a:r>
            <a:r>
              <a:rPr lang="en-US" sz="2500" b="1" i="1" dirty="0" smtClean="0"/>
              <a:t>000 scripts</a:t>
            </a:r>
            <a:endParaRPr lang="en-US" sz="25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054929" y="3197730"/>
            <a:ext cx="3771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/>
              <a:t>Wrote about </a:t>
            </a:r>
            <a:r>
              <a:rPr lang="en-US" sz="2500" b="1" i="1" dirty="0" smtClean="0"/>
              <a:t>2000 scripts</a:t>
            </a:r>
            <a:endParaRPr lang="en-US" sz="2500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60349" y="366186"/>
            <a:ext cx="151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Pepper</a:t>
            </a:r>
            <a:endParaRPr lang="en-US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160349" y="2459881"/>
            <a:ext cx="151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Steve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9769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34" y="138080"/>
            <a:ext cx="2044315" cy="2044315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08" y="4690120"/>
            <a:ext cx="2075541" cy="2075541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808" y="2398487"/>
            <a:ext cx="2075541" cy="2075541"/>
          </a:xfrm>
          <a:prstGeom prst="ellipse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37215" y="1077686"/>
            <a:ext cx="3771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/>
              <a:t>Wrote about </a:t>
            </a:r>
            <a:r>
              <a:rPr lang="en-US" sz="2500" b="1" i="1" dirty="0"/>
              <a:t>4</a:t>
            </a:r>
            <a:r>
              <a:rPr lang="en-US" sz="2500" b="1" i="1" dirty="0" smtClean="0"/>
              <a:t>000 scripts</a:t>
            </a:r>
            <a:endParaRPr lang="en-US" sz="25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054929" y="3197730"/>
            <a:ext cx="3771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/>
              <a:t>Wrote about </a:t>
            </a:r>
            <a:r>
              <a:rPr lang="en-US" sz="2500" b="1" i="1" dirty="0" smtClean="0"/>
              <a:t>2000 scripts</a:t>
            </a:r>
            <a:endParaRPr lang="en-US" sz="25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54929" y="5317774"/>
            <a:ext cx="3771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/>
              <a:t>Wrote about </a:t>
            </a:r>
            <a:r>
              <a:rPr lang="en-US" sz="2500" b="1" i="1" dirty="0"/>
              <a:t>3</a:t>
            </a:r>
            <a:r>
              <a:rPr lang="en-US" sz="2500" b="1" i="1" dirty="0" smtClean="0"/>
              <a:t>000 scripts</a:t>
            </a:r>
            <a:endParaRPr lang="en-US" sz="2500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60349" y="366186"/>
            <a:ext cx="151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Pepper</a:t>
            </a:r>
            <a:endParaRPr lang="en-US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160349" y="2459881"/>
            <a:ext cx="151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Steve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160349" y="4948442"/>
            <a:ext cx="151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Sam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07812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34" y="138080"/>
            <a:ext cx="2044315" cy="2044315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08" y="4690120"/>
            <a:ext cx="2075541" cy="2075541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808" y="2398487"/>
            <a:ext cx="2075541" cy="2075541"/>
          </a:xfrm>
          <a:prstGeom prst="ellipse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37215" y="1077686"/>
            <a:ext cx="3771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/>
              <a:t>Wrote about </a:t>
            </a:r>
            <a:r>
              <a:rPr lang="en-US" sz="2500" b="1" i="1" dirty="0"/>
              <a:t>4</a:t>
            </a:r>
            <a:r>
              <a:rPr lang="en-US" sz="2500" b="1" i="1" dirty="0" smtClean="0"/>
              <a:t>000 scripts</a:t>
            </a:r>
            <a:endParaRPr lang="en-US" sz="25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054929" y="3197730"/>
            <a:ext cx="3771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/>
              <a:t>Wrote about </a:t>
            </a:r>
            <a:r>
              <a:rPr lang="en-US" sz="2500" b="1" i="1" dirty="0" smtClean="0"/>
              <a:t>2000 scripts</a:t>
            </a:r>
            <a:endParaRPr lang="en-US" sz="25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54929" y="5317774"/>
            <a:ext cx="3771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/>
              <a:t>Wrote about </a:t>
            </a:r>
            <a:r>
              <a:rPr lang="en-US" sz="2500" b="1" i="1" dirty="0"/>
              <a:t>3</a:t>
            </a:r>
            <a:r>
              <a:rPr lang="en-US" sz="2500" b="1" i="1" dirty="0" smtClean="0"/>
              <a:t>000 scripts</a:t>
            </a:r>
            <a:endParaRPr lang="en-US" sz="25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7605033" y="393349"/>
            <a:ext cx="202747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500" dirty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84137" y="3079788"/>
            <a:ext cx="3771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 smtClean="0">
                <a:solidFill>
                  <a:srgbClr val="FF0000"/>
                </a:solidFill>
              </a:rPr>
              <a:t>Over </a:t>
            </a:r>
            <a:r>
              <a:rPr lang="en-US" sz="3000" b="1" i="1" dirty="0" smtClean="0">
                <a:solidFill>
                  <a:srgbClr val="FF0000"/>
                </a:solidFill>
              </a:rPr>
              <a:t>9000 scripts!</a:t>
            </a:r>
            <a:endParaRPr lang="en-US" sz="3000" b="1" i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60349" y="366185"/>
            <a:ext cx="89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Pepper</a:t>
            </a:r>
            <a:endParaRPr lang="en-US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60349" y="2459881"/>
            <a:ext cx="894580" cy="368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Steve</a:t>
            </a:r>
            <a:endParaRPr lang="en-US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160349" y="4948442"/>
            <a:ext cx="89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Sam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04576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934" y="4474028"/>
            <a:ext cx="2044315" cy="2044315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34" y="4474028"/>
            <a:ext cx="2075541" cy="2075541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959" y="4474028"/>
            <a:ext cx="2075541" cy="2075541"/>
          </a:xfrm>
          <a:prstGeom prst="ellipse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61249" y="4702133"/>
            <a:ext cx="89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Pepper</a:t>
            </a:r>
            <a:endParaRPr 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798500" y="4535422"/>
            <a:ext cx="894580" cy="368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Steve</a:t>
            </a:r>
            <a:endParaRPr 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503175" y="4732350"/>
            <a:ext cx="89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Sam</a:t>
            </a:r>
            <a:endParaRPr lang="en-US" b="1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210" y="2180446"/>
            <a:ext cx="1923631" cy="4252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60841" y="1531762"/>
            <a:ext cx="7488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/>
              <a:t>|</a:t>
            </a:r>
            <a:endParaRPr lang="en-US" sz="10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44695" y="2078558"/>
            <a:ext cx="629021" cy="6290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798500" y="1916483"/>
            <a:ext cx="15824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Bulk</a:t>
            </a:r>
          </a:p>
          <a:p>
            <a:r>
              <a:rPr lang="en-US" sz="2500" b="1" dirty="0" smtClean="0"/>
              <a:t>Upload </a:t>
            </a:r>
            <a:endParaRPr lang="en-US" sz="2500" b="1" dirty="0"/>
          </a:p>
        </p:txBody>
      </p:sp>
      <p:sp>
        <p:nvSpPr>
          <p:cNvPr id="14" name="Right Arrow 13"/>
          <p:cNvSpPr/>
          <p:nvPr/>
        </p:nvSpPr>
        <p:spPr>
          <a:xfrm rot="19628897">
            <a:off x="2251486" y="3423101"/>
            <a:ext cx="1175657" cy="73478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6200000">
            <a:off x="5104710" y="3304153"/>
            <a:ext cx="1017135" cy="73478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486136">
            <a:off x="8109571" y="3518807"/>
            <a:ext cx="1175657" cy="73478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6200000">
            <a:off x="5142638" y="954649"/>
            <a:ext cx="771192" cy="73478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22959" y="-237191"/>
            <a:ext cx="2298327" cy="8797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160841" y="-185592"/>
            <a:ext cx="1552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bg1"/>
                </a:solidFill>
              </a:rPr>
              <a:t>Jarvis</a:t>
            </a:r>
            <a:endParaRPr lang="en-US" sz="4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335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868658" y="4592330"/>
            <a:ext cx="2735151" cy="1840953"/>
          </a:xfrm>
          <a:prstGeom prst="rect">
            <a:avLst/>
          </a:prstGeom>
          <a:solidFill>
            <a:srgbClr val="F1F3F7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F8FB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3408" y="4819230"/>
            <a:ext cx="230435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7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700" dirty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7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700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12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7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there are 12 cucumbers </a:t>
            </a:r>
          </a:p>
          <a:p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7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</a:p>
          <a:p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7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I should have 7 cucumbers </a:t>
            </a:r>
          </a:p>
          <a:p>
            <a:endParaRPr lang="en-US" sz="7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7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7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700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20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7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there are 20 cucumbers </a:t>
            </a:r>
          </a:p>
          <a:p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7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I eat 5 	cucumbers </a:t>
            </a:r>
          </a:p>
          <a:p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7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I should have 15 cucumbers</a:t>
            </a:r>
            <a:endParaRPr lang="en-US" sz="7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28124" y="1321029"/>
            <a:ext cx="5247861" cy="13119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17646" y="1591711"/>
            <a:ext cx="5108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bg1"/>
                </a:solidFill>
              </a:rPr>
              <a:t>Jarvis</a:t>
            </a:r>
            <a:endParaRPr lang="en-US" sz="4000" b="1" i="1" dirty="0">
              <a:solidFill>
                <a:schemeClr val="bg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16200000">
            <a:off x="2496814" y="3571498"/>
            <a:ext cx="1478838" cy="562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6058"/>
            <a:ext cx="1445724" cy="1445724"/>
          </a:xfrm>
          <a:prstGeom prst="ellipse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603810" y="5166847"/>
            <a:ext cx="2013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X 9,000+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17580" y="3592634"/>
            <a:ext cx="7124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Jarvis also supports bulk upload: </a:t>
            </a:r>
          </a:p>
          <a:p>
            <a:r>
              <a:rPr lang="en-US" sz="2000" dirty="0" smtClean="0"/>
              <a:t>   1. </a:t>
            </a:r>
            <a:r>
              <a:rPr lang="en-US" sz="2000" dirty="0" err="1" smtClean="0"/>
              <a:t>Git</a:t>
            </a:r>
            <a:r>
              <a:rPr lang="en-US" sz="2000" dirty="0" smtClean="0"/>
              <a:t> integration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2. Upload an entire directory that contains scripts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91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2011" y="1051807"/>
            <a:ext cx="5247861" cy="13119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62675" y="1316257"/>
            <a:ext cx="5108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bg1"/>
                </a:solidFill>
              </a:rPr>
              <a:t>Jarvis</a:t>
            </a:r>
            <a:endParaRPr lang="en-US" sz="4000" b="1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5025" y="11726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5025" y="2547257"/>
            <a:ext cx="6209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Future use: </a:t>
            </a:r>
          </a:p>
          <a:p>
            <a:pPr marL="342900" indent="-342900">
              <a:buAutoNum type="arabicPeriod"/>
            </a:pPr>
            <a:r>
              <a:rPr lang="en-US" sz="3000" dirty="0" smtClean="0"/>
              <a:t>Unit testing annotation </a:t>
            </a:r>
          </a:p>
          <a:p>
            <a:pPr marL="342900" indent="-342900">
              <a:buAutoNum type="arabicPeriod"/>
            </a:pPr>
            <a:r>
              <a:rPr lang="en-US" sz="3000" dirty="0" smtClean="0"/>
              <a:t>Load document to Matrix </a:t>
            </a:r>
          </a:p>
        </p:txBody>
      </p:sp>
    </p:spTree>
    <p:extLst>
      <p:ext uri="{BB962C8B-B14F-4D97-AF65-F5344CB8AC3E}">
        <p14:creationId xmlns:p14="http://schemas.microsoft.com/office/powerpoint/2010/main" val="155451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37295" y="3345928"/>
            <a:ext cx="1301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Tony</a:t>
            </a:r>
            <a:endParaRPr lang="en-US" sz="4000" b="1" i="1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3464211" y="828028"/>
            <a:ext cx="2680641" cy="880782"/>
          </a:xfrm>
          <a:prstGeom prst="wedgeRoundRectCallout">
            <a:avLst>
              <a:gd name="adj1" fmla="val -21547"/>
              <a:gd name="adj2" fmla="val 820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04142" y="1046700"/>
            <a:ext cx="29837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>
                <a:solidFill>
                  <a:schemeClr val="bg1">
                    <a:lumMod val="95000"/>
                  </a:schemeClr>
                </a:solidFill>
              </a:rPr>
              <a:t>Hey Pepper </a:t>
            </a:r>
            <a:r>
              <a:rPr lang="en-US" sz="2500" dirty="0" smtClean="0">
                <a:solidFill>
                  <a:schemeClr val="bg1">
                    <a:lumMod val="95000"/>
                  </a:schemeClr>
                </a:solidFill>
              </a:rPr>
              <a:t>sup</a:t>
            </a:r>
            <a:endParaRPr lang="en-US" sz="2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3464212" y="2482710"/>
            <a:ext cx="2795692" cy="2722325"/>
          </a:xfrm>
          <a:prstGeom prst="wedgeRoundRectCallout">
            <a:avLst>
              <a:gd name="adj1" fmla="val -21547"/>
              <a:gd name="adj2" fmla="val 820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86045" y="2589901"/>
            <a:ext cx="19331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>
                    <a:lumMod val="95000"/>
                  </a:schemeClr>
                </a:solidFill>
              </a:rPr>
              <a:t>Do you mind to run cucumber test for me, I know it’s in your VDI</a:t>
            </a:r>
            <a:endParaRPr lang="en-US" sz="2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74207" y="3580833"/>
            <a:ext cx="2917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smtClean="0"/>
              <a:t>Pepper</a:t>
            </a:r>
            <a:endParaRPr lang="en-US" sz="4000" b="1" i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821" y="607698"/>
            <a:ext cx="2973135" cy="2973135"/>
          </a:xfrm>
          <a:prstGeom prst="ellipse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16" y="1171621"/>
            <a:ext cx="2180205" cy="218020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0565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137295" y="3345928"/>
            <a:ext cx="1301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Tony</a:t>
            </a:r>
            <a:endParaRPr lang="en-US" sz="4000" b="1" i="1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3464211" y="828028"/>
            <a:ext cx="2680641" cy="880782"/>
          </a:xfrm>
          <a:prstGeom prst="wedgeRoundRectCallout">
            <a:avLst>
              <a:gd name="adj1" fmla="val -21547"/>
              <a:gd name="adj2" fmla="val 820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591666" y="970553"/>
            <a:ext cx="29837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>
                <a:solidFill>
                  <a:schemeClr val="bg1">
                    <a:lumMod val="95000"/>
                  </a:schemeClr>
                </a:solidFill>
              </a:rPr>
              <a:t>Hey Pepper </a:t>
            </a:r>
            <a:r>
              <a:rPr lang="en-US" sz="2500" dirty="0" smtClean="0">
                <a:solidFill>
                  <a:schemeClr val="bg1">
                    <a:lumMod val="95000"/>
                  </a:schemeClr>
                </a:solidFill>
              </a:rPr>
              <a:t>sup</a:t>
            </a:r>
            <a:endParaRPr lang="en-US" sz="2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Rounded Rectangular Callout 32"/>
          <p:cNvSpPr/>
          <p:nvPr/>
        </p:nvSpPr>
        <p:spPr>
          <a:xfrm>
            <a:off x="3464212" y="2482710"/>
            <a:ext cx="2795692" cy="2722325"/>
          </a:xfrm>
          <a:prstGeom prst="wedgeRoundRectCallout">
            <a:avLst>
              <a:gd name="adj1" fmla="val -21547"/>
              <a:gd name="adj2" fmla="val 820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786045" y="2589901"/>
            <a:ext cx="19331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>
                    <a:lumMod val="95000"/>
                  </a:schemeClr>
                </a:solidFill>
              </a:rPr>
              <a:t>Do you mind to run cucumber test for me, I know it’s in your VDI</a:t>
            </a:r>
            <a:endParaRPr lang="en-US" sz="2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274207" y="3580833"/>
            <a:ext cx="2917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smtClean="0"/>
              <a:t>Pepper</a:t>
            </a:r>
            <a:endParaRPr lang="en-US" sz="4000" b="1" i="1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821" y="607698"/>
            <a:ext cx="2973135" cy="2973135"/>
          </a:xfrm>
          <a:prstGeom prst="ellipse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16" y="1171621"/>
            <a:ext cx="2180205" cy="2180205"/>
          </a:xfrm>
          <a:prstGeom prst="ellipse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464211" y="423032"/>
            <a:ext cx="246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Read: 4:20pm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91666" y="2077057"/>
            <a:ext cx="246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Read: 4:20pm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75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29815" y="4165443"/>
            <a:ext cx="2735151" cy="1840953"/>
          </a:xfrm>
          <a:prstGeom prst="rect">
            <a:avLst/>
          </a:prstGeom>
          <a:solidFill>
            <a:srgbClr val="F1F3F7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F8F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64565" y="4392343"/>
            <a:ext cx="230435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7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700" dirty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7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700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12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7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there are 12 cucumbers </a:t>
            </a:r>
          </a:p>
          <a:p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7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</a:p>
          <a:p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7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I should have 7 cucumbers </a:t>
            </a:r>
          </a:p>
          <a:p>
            <a:endParaRPr lang="en-US" sz="7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7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7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700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20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7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there are 20 cucumbers </a:t>
            </a:r>
          </a:p>
          <a:p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7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I eat 5 	cucumbers </a:t>
            </a:r>
          </a:p>
          <a:p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7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I should have 15 cucumbers</a:t>
            </a:r>
            <a:endParaRPr lang="en-US" sz="7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29815" y="6006396"/>
            <a:ext cx="4391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en-US" sz="1200" b="1" i="1" dirty="0" err="1" smtClean="0">
                <a:latin typeface="Monaco" charset="0"/>
                <a:ea typeface="Monaco" charset="0"/>
                <a:cs typeface="Monaco" charset="0"/>
              </a:rPr>
              <a:t>ounting_cucumber.feature</a:t>
            </a:r>
            <a:endParaRPr lang="en-US" sz="1200" b="1" i="1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9815" y="6281835"/>
            <a:ext cx="4885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 smtClean="0">
                <a:latin typeface="Monaco" charset="0"/>
                <a:ea typeface="Monaco" charset="0"/>
                <a:cs typeface="Monaco" charset="0"/>
              </a:rPr>
              <a:t>Jill_vdi</a:t>
            </a:r>
            <a:r>
              <a:rPr lang="en-US" sz="1200" b="1" i="1" dirty="0" smtClean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200" b="1" i="1" dirty="0" err="1" smtClean="0">
                <a:latin typeface="Monaco" charset="0"/>
                <a:ea typeface="Monaco" charset="0"/>
                <a:cs typeface="Monaco" charset="0"/>
              </a:rPr>
              <a:t>path_to_test</a:t>
            </a:r>
            <a:r>
              <a:rPr lang="en-US" sz="1200" b="1" i="1" dirty="0" smtClean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200" b="1" i="1" dirty="0" err="1" smtClean="0">
                <a:latin typeface="Monaco" charset="0"/>
                <a:ea typeface="Monaco" charset="0"/>
                <a:cs typeface="Monaco" charset="0"/>
              </a:rPr>
              <a:t>counting_cucumber.feature</a:t>
            </a:r>
            <a:endParaRPr lang="en-US" sz="1200" b="1" i="1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8695" y="1364571"/>
            <a:ext cx="5247861" cy="13119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64565" y="1666610"/>
            <a:ext cx="5108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bg1"/>
                </a:solidFill>
              </a:rPr>
              <a:t>Jarvis</a:t>
            </a:r>
            <a:endParaRPr lang="en-US" sz="4000" b="1" i="1" dirty="0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6200000">
            <a:off x="5476558" y="3348051"/>
            <a:ext cx="1478838" cy="562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157" y="4699171"/>
            <a:ext cx="1445724" cy="144572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8657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82" y="2007644"/>
            <a:ext cx="3072501" cy="3072501"/>
          </a:xfrm>
          <a:prstGeom prst="ellipse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3788227" y="984770"/>
            <a:ext cx="4685725" cy="2045747"/>
          </a:xfrm>
          <a:prstGeom prst="wedgeRoundRectCallout">
            <a:avLst>
              <a:gd name="adj1" fmla="val -21547"/>
              <a:gd name="adj2" fmla="val 549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87501" y="1384397"/>
            <a:ext cx="468572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>
                    <a:lumMod val="95000"/>
                  </a:schemeClr>
                </a:solidFill>
              </a:rPr>
              <a:t>Hey Jarvis can you run </a:t>
            </a:r>
            <a:r>
              <a:rPr lang="en-US" sz="2500" b="1" dirty="0" err="1" smtClean="0">
                <a:solidFill>
                  <a:schemeClr val="bg1">
                    <a:lumMod val="9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2500" dirty="0" smtClean="0">
                <a:solidFill>
                  <a:schemeClr val="bg1">
                    <a:lumMod val="9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500" dirty="0" smtClean="0">
                <a:solidFill>
                  <a:schemeClr val="bg1">
                    <a:lumMod val="95000"/>
                  </a:schemeClr>
                </a:solidFill>
              </a:rPr>
              <a:t>for me? * </a:t>
            </a:r>
            <a:endParaRPr lang="en-US" sz="2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19410" y="3639734"/>
            <a:ext cx="5247861" cy="13119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05280" y="3941773"/>
            <a:ext cx="5108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bg1"/>
                </a:solidFill>
              </a:rPr>
              <a:t>Jarvis</a:t>
            </a:r>
            <a:endParaRPr lang="en-US" sz="4000" b="1" i="1" dirty="0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 rot="10800000">
            <a:off x="6699581" y="5253738"/>
            <a:ext cx="4288972" cy="126274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673226" y="827314"/>
            <a:ext cx="3518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Tony is actually will go to Jarvis web app and search the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dirty="0"/>
              <a:t> </a:t>
            </a:r>
            <a:r>
              <a:rPr lang="en-US" dirty="0" smtClean="0"/>
              <a:t>in Jarvis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28856" y="5646583"/>
            <a:ext cx="4685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>
                    <a:lumMod val="95000"/>
                  </a:schemeClr>
                </a:solidFill>
              </a:rPr>
              <a:t>My pleasure sir.</a:t>
            </a:r>
            <a:endParaRPr lang="en-US" sz="25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98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4285" y="2286000"/>
            <a:ext cx="11386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So, what is exactly that I’ve been doing this summer?</a:t>
            </a:r>
            <a:endParaRPr lang="en-US" sz="40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962398" y="3026858"/>
            <a:ext cx="757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Hint: It’s not building the entire Jarvis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5198" y="3429162"/>
            <a:ext cx="7576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 build the </a:t>
            </a:r>
            <a:r>
              <a:rPr lang="en-US" sz="3000" b="1" i="1" dirty="0" smtClean="0"/>
              <a:t>parser</a:t>
            </a:r>
            <a:r>
              <a:rPr lang="en-US" sz="3000" dirty="0" smtClean="0"/>
              <a:t> within Jarvis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090057" y="3885198"/>
            <a:ext cx="98406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So test cases can be correctly registered into Jarvis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3851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8457" y="2373086"/>
            <a:ext cx="26561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i="1" dirty="0" err="1" smtClean="0"/>
              <a:t>Fron</a:t>
            </a:r>
            <a:endParaRPr lang="en-US" sz="100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984171" y="3740182"/>
            <a:ext cx="107333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 smtClean="0"/>
              <a:t>The Universal* Parser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1004275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4695</TotalTime>
  <Words>1005</Words>
  <Application>Microsoft Macintosh PowerPoint</Application>
  <PresentationFormat>Widescreen</PresentationFormat>
  <Paragraphs>457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Calibri</vt:lpstr>
      <vt:lpstr>Calibri Light</vt:lpstr>
      <vt:lpstr>Monaco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Fahran Kamili</dc:creator>
  <cp:lastModifiedBy>Fahran Kamili</cp:lastModifiedBy>
  <cp:revision>31</cp:revision>
  <dcterms:created xsi:type="dcterms:W3CDTF">2016-07-21T16:06:06Z</dcterms:created>
  <dcterms:modified xsi:type="dcterms:W3CDTF">2016-07-24T22:22:01Z</dcterms:modified>
</cp:coreProperties>
</file>