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1"/>
  </p:notesMasterIdLst>
  <p:handoutMasterIdLst>
    <p:handoutMasterId r:id="rId52"/>
  </p:handoutMasterIdLst>
  <p:sldIdLst>
    <p:sldId id="256" r:id="rId3"/>
    <p:sldId id="258" r:id="rId4"/>
    <p:sldId id="360" r:id="rId5"/>
    <p:sldId id="368" r:id="rId6"/>
    <p:sldId id="367" r:id="rId7"/>
    <p:sldId id="357" r:id="rId8"/>
    <p:sldId id="361" r:id="rId9"/>
    <p:sldId id="324" r:id="rId10"/>
    <p:sldId id="362" r:id="rId11"/>
    <p:sldId id="364" r:id="rId12"/>
    <p:sldId id="450" r:id="rId13"/>
    <p:sldId id="358" r:id="rId14"/>
    <p:sldId id="326" r:id="rId15"/>
    <p:sldId id="365" r:id="rId16"/>
    <p:sldId id="323" r:id="rId17"/>
    <p:sldId id="359" r:id="rId18"/>
    <p:sldId id="327" r:id="rId19"/>
    <p:sldId id="328" r:id="rId20"/>
    <p:sldId id="329" r:id="rId21"/>
    <p:sldId id="330" r:id="rId22"/>
    <p:sldId id="331" r:id="rId23"/>
    <p:sldId id="333" r:id="rId24"/>
    <p:sldId id="332" r:id="rId25"/>
    <p:sldId id="315" r:id="rId26"/>
    <p:sldId id="334" r:id="rId27"/>
    <p:sldId id="335" r:id="rId28"/>
    <p:sldId id="336" r:id="rId29"/>
    <p:sldId id="337" r:id="rId30"/>
    <p:sldId id="338" r:id="rId31"/>
    <p:sldId id="339" r:id="rId32"/>
    <p:sldId id="340" r:id="rId33"/>
    <p:sldId id="341" r:id="rId34"/>
    <p:sldId id="342" r:id="rId35"/>
    <p:sldId id="344" r:id="rId36"/>
    <p:sldId id="345" r:id="rId37"/>
    <p:sldId id="316" r:id="rId38"/>
    <p:sldId id="346" r:id="rId39"/>
    <p:sldId id="347" r:id="rId40"/>
    <p:sldId id="348" r:id="rId41"/>
    <p:sldId id="349" r:id="rId42"/>
    <p:sldId id="350" r:id="rId43"/>
    <p:sldId id="353" r:id="rId44"/>
    <p:sldId id="351" r:id="rId45"/>
    <p:sldId id="352" r:id="rId46"/>
    <p:sldId id="354" r:id="rId47"/>
    <p:sldId id="355" r:id="rId48"/>
    <p:sldId id="356" r:id="rId49"/>
    <p:sldId id="313" r:id="rId50"/>
  </p:sldIdLst>
  <p:sldSz cx="9144000" cy="6858000" type="screen4x3"/>
  <p:notesSz cx="6858000" cy="9144000"/>
  <p:custDataLst>
    <p:tags r:id="rId5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C4E4B3E6-754F-4922-853D-4064D47BF6D6}">
          <p14:sldIdLst>
            <p14:sldId id="256"/>
          </p14:sldIdLst>
        </p14:section>
        <p14:section name="正文" id="{1A06948D-5BAD-4FD7-8952-5512C8F60F6C}">
          <p14:sldIdLst>
            <p14:sldId id="258"/>
            <p14:sldId id="360"/>
            <p14:sldId id="368"/>
            <p14:sldId id="367"/>
            <p14:sldId id="357"/>
            <p14:sldId id="361"/>
            <p14:sldId id="324"/>
            <p14:sldId id="362"/>
            <p14:sldId id="364"/>
            <p14:sldId id="450"/>
            <p14:sldId id="358"/>
            <p14:sldId id="326"/>
            <p14:sldId id="365"/>
            <p14:sldId id="323"/>
            <p14:sldId id="359"/>
            <p14:sldId id="327"/>
            <p14:sldId id="328"/>
            <p14:sldId id="329"/>
            <p14:sldId id="330"/>
            <p14:sldId id="331"/>
            <p14:sldId id="333"/>
            <p14:sldId id="332"/>
            <p14:sldId id="315"/>
            <p14:sldId id="334"/>
            <p14:sldId id="335"/>
            <p14:sldId id="336"/>
            <p14:sldId id="337"/>
            <p14:sldId id="338"/>
            <p14:sldId id="339"/>
            <p14:sldId id="340"/>
            <p14:sldId id="341"/>
            <p14:sldId id="342"/>
            <p14:sldId id="344"/>
            <p14:sldId id="345"/>
            <p14:sldId id="316"/>
            <p14:sldId id="346"/>
            <p14:sldId id="347"/>
            <p14:sldId id="348"/>
            <p14:sldId id="349"/>
            <p14:sldId id="350"/>
            <p14:sldId id="353"/>
            <p14:sldId id="351"/>
            <p14:sldId id="352"/>
            <p14:sldId id="354"/>
            <p14:sldId id="355"/>
            <p14:sldId id="356"/>
          </p14:sldIdLst>
        </p14:section>
        <p14:section name="结尾" id="{DBCFFC24-AA36-4141-A726-49E2FB5F1727}">
          <p14:sldIdLst>
            <p14:sldId id="31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TTT" initials="T"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8C92"/>
    <a:srgbClr val="FFFFFF"/>
    <a:srgbClr val="F040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94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gs" Target="tags/tag10.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9296928895973"/>
          <c:y val="0.0733291287053284"/>
          <c:w val="0.572463544020744"/>
          <c:h val="0.858695060692051"/>
        </c:manualLayout>
      </c:layout>
      <c:doughnutChart>
        <c:varyColors val="1"/>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9296928895973"/>
          <c:y val="0.0733291287053284"/>
          <c:w val="0.572463544020744"/>
          <c:h val="0.858695060692051"/>
        </c:manualLayout>
      </c:layout>
      <c:doughnutChart>
        <c:varyColors val="1"/>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9296928895973"/>
          <c:y val="0.0733291287053284"/>
          <c:w val="0.572463544020744"/>
          <c:h val="0.858695060692051"/>
        </c:manualLayout>
      </c:layout>
      <c:doughnutChart>
        <c:varyColors val="1"/>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5A709-EB46-4B66-995D-04CC2EAF17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35E1A-7750-451E-955D-00EDD36A4A5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4E0B5B8-A714-41E3-8CD7-E1E136242F1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23AF6E2-D2EA-459B-9A4B-255C77836FB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BCA530B-79F9-4CE0-B7E9-C326CD71827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结尾页">
    <p:spTree>
      <p:nvGrpSpPr>
        <p:cNvPr id="1" name=""/>
        <p:cNvGrpSpPr/>
        <p:nvPr/>
      </p:nvGrpSpPr>
      <p:grpSpPr>
        <a:xfrm>
          <a:off x="0" y="0"/>
          <a:ext cx="0" cy="0"/>
          <a:chOff x="0" y="0"/>
          <a:chExt cx="0" cy="0"/>
        </a:xfrm>
      </p:grpSpPr>
      <p:sp>
        <p:nvSpPr>
          <p:cNvPr id="22" name="任意多边形: 形状 21"/>
          <p:cNvSpPr/>
          <p:nvPr userDrawn="1"/>
        </p:nvSpPr>
        <p:spPr>
          <a:xfrm>
            <a:off x="6" y="5725724"/>
            <a:ext cx="9155945" cy="1132276"/>
          </a:xfrm>
          <a:custGeom>
            <a:avLst/>
            <a:gdLst>
              <a:gd name="connsiteX0" fmla="*/ 6250746 w 12207926"/>
              <a:gd name="connsiteY0" fmla="*/ 0 h 1132276"/>
              <a:gd name="connsiteX1" fmla="*/ 12091552 w 12207926"/>
              <a:gd name="connsiteY1" fmla="*/ 758316 h 1132276"/>
              <a:gd name="connsiteX2" fmla="*/ 12207926 w 12207926"/>
              <a:gd name="connsiteY2" fmla="*/ 796047 h 1132276"/>
              <a:gd name="connsiteX3" fmla="*/ 12207926 w 12207926"/>
              <a:gd name="connsiteY3" fmla="*/ 1132276 h 1132276"/>
              <a:gd name="connsiteX4" fmla="*/ 0 w 12207926"/>
              <a:gd name="connsiteY4" fmla="*/ 1132276 h 1132276"/>
              <a:gd name="connsiteX5" fmla="*/ 0 w 12207926"/>
              <a:gd name="connsiteY5" fmla="*/ 894992 h 1132276"/>
              <a:gd name="connsiteX6" fmla="*/ 108249 w 12207926"/>
              <a:gd name="connsiteY6" fmla="*/ 854969 h 1132276"/>
              <a:gd name="connsiteX7" fmla="*/ 6250746 w 12207926"/>
              <a:gd name="connsiteY7" fmla="*/ 0 h 113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7926" h="1132276">
                <a:moveTo>
                  <a:pt x="6250746" y="0"/>
                </a:moveTo>
                <a:cubicBezTo>
                  <a:pt x="8499613" y="0"/>
                  <a:pt x="10548888" y="287162"/>
                  <a:pt x="12091552" y="758316"/>
                </a:cubicBezTo>
                <a:lnTo>
                  <a:pt x="12207926" y="796047"/>
                </a:lnTo>
                <a:lnTo>
                  <a:pt x="12207926" y="1132276"/>
                </a:lnTo>
                <a:lnTo>
                  <a:pt x="0" y="1132276"/>
                </a:lnTo>
                <a:lnTo>
                  <a:pt x="0" y="894992"/>
                </a:lnTo>
                <a:lnTo>
                  <a:pt x="108249" y="854969"/>
                </a:lnTo>
                <a:cubicBezTo>
                  <a:pt x="1680251" y="326726"/>
                  <a:pt x="3851951" y="0"/>
                  <a:pt x="6250746" y="0"/>
                </a:cubicBezTo>
                <a:close/>
              </a:path>
            </a:pathLst>
          </a:custGeom>
          <a:gradFill>
            <a:gsLst>
              <a:gs pos="28000">
                <a:schemeClr val="accent1"/>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4" name="日期占位符 3"/>
          <p:cNvSpPr>
            <a:spLocks noGrp="1"/>
          </p:cNvSpPr>
          <p:nvPr>
            <p:ph type="dt" sz="half" idx="10"/>
          </p:nvPr>
        </p:nvSpPr>
        <p:spPr/>
        <p:txBody>
          <a:bodyPr/>
          <a:lstStyle/>
          <a:p>
            <a:fld id="{4476116D-CE5F-4888-8D51-6EEBF43B27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AA879B-C656-49A3-9152-FB05D1AEECAE}" type="slidenum">
              <a:rPr lang="zh-CN" altLang="en-US" smtClean="0"/>
            </a:fld>
            <a:endParaRPr lang="zh-CN" altLang="en-US"/>
          </a:p>
        </p:txBody>
      </p:sp>
      <p:grpSp>
        <p:nvGrpSpPr>
          <p:cNvPr id="7" name="组合 6"/>
          <p:cNvGrpSpPr/>
          <p:nvPr userDrawn="1"/>
        </p:nvGrpSpPr>
        <p:grpSpPr>
          <a:xfrm>
            <a:off x="623101" y="1598512"/>
            <a:ext cx="7905830" cy="2711571"/>
            <a:chOff x="699300" y="1194013"/>
            <a:chExt cx="3703320" cy="4871507"/>
          </a:xfrm>
        </p:grpSpPr>
        <p:grpSp>
          <p:nvGrpSpPr>
            <p:cNvPr id="8" name="组合 7"/>
            <p:cNvGrpSpPr/>
            <p:nvPr userDrawn="1"/>
          </p:nvGrpSpPr>
          <p:grpSpPr>
            <a:xfrm>
              <a:off x="1323113" y="1194013"/>
              <a:ext cx="2555694" cy="4871507"/>
              <a:chOff x="1572053" y="1206663"/>
              <a:chExt cx="2555694" cy="4871507"/>
            </a:xfrm>
            <a:solidFill>
              <a:schemeClr val="bg1"/>
            </a:solidFill>
          </p:grpSpPr>
          <p:sp>
            <p:nvSpPr>
              <p:cNvPr id="10" name="矩形 9"/>
              <p:cNvSpPr/>
              <p:nvPr/>
            </p:nvSpPr>
            <p:spPr>
              <a:xfrm>
                <a:off x="3052660" y="1206664"/>
                <a:ext cx="1075087" cy="4871506"/>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sz="1350" dirty="0">
                  <a:cs typeface="+mn-ea"/>
                  <a:sym typeface="+mn-lt"/>
                </a:endParaRPr>
              </a:p>
            </p:txBody>
          </p:sp>
          <p:sp>
            <p:nvSpPr>
              <p:cNvPr id="11" name="矩形 10"/>
              <p:cNvSpPr/>
              <p:nvPr/>
            </p:nvSpPr>
            <p:spPr>
              <a:xfrm>
                <a:off x="1572053" y="1206663"/>
                <a:ext cx="1075087" cy="4871505"/>
              </a:xfrm>
              <a:prstGeom prst="rect">
                <a:avLst/>
              </a:prstGeom>
              <a:grpFill/>
              <a:ln>
                <a:noFill/>
              </a:ln>
              <a:effectLst>
                <a:outerShdw blurRad="406400" dist="127000" dir="5400000" sx="102000" sy="102000" algn="t" rotWithShape="0">
                  <a:schemeClr val="tx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900000" rtlCol="0" anchor="t"/>
              <a:lstStyle/>
              <a:p>
                <a:pPr algn="ctr">
                  <a:lnSpc>
                    <a:spcPct val="120000"/>
                  </a:lnSpc>
                </a:pPr>
                <a:endParaRPr lang="zh-CN" altLang="en-US" sz="1350" dirty="0">
                  <a:cs typeface="+mn-ea"/>
                  <a:sym typeface="+mn-lt"/>
                </a:endParaRPr>
              </a:p>
            </p:txBody>
          </p:sp>
        </p:grpSp>
        <p:sp>
          <p:nvSpPr>
            <p:cNvPr id="9" name="矩形 8"/>
            <p:cNvSpPr/>
            <p:nvPr userDrawn="1"/>
          </p:nvSpPr>
          <p:spPr>
            <a:xfrm>
              <a:off x="699300" y="1194014"/>
              <a:ext cx="3703320" cy="4871505"/>
            </a:xfrm>
            <a:prstGeom prst="rect">
              <a:avLst/>
            </a:prstGeom>
            <a:ln w="3175"/>
          </p:spPr>
          <p:style>
            <a:lnRef idx="2">
              <a:schemeClr val="accent3"/>
            </a:lnRef>
            <a:fillRef idx="1">
              <a:schemeClr val="lt1"/>
            </a:fillRef>
            <a:effectRef idx="0">
              <a:schemeClr val="accent3"/>
            </a:effectRef>
            <a:fontRef idx="minor">
              <a:schemeClr val="dk1"/>
            </a:fontRef>
          </p:style>
          <p:txBody>
            <a:bodyPr lIns="0" tIns="900000" rtlCol="0" anchor="t"/>
            <a:lstStyle/>
            <a:p>
              <a:pPr algn="ctr"/>
              <a:r>
                <a:rPr lang="en-US" altLang="zh-CN" sz="1650" dirty="0">
                  <a:solidFill>
                    <a:schemeClr val="accent1"/>
                  </a:solidFill>
                </a:rPr>
                <a:t>【</a:t>
              </a:r>
              <a:r>
                <a:rPr lang="zh-CN" altLang="en-US" sz="1650" dirty="0">
                  <a:solidFill>
                    <a:schemeClr val="accent1"/>
                  </a:solidFill>
                </a:rPr>
                <a:t>使用说明</a:t>
              </a:r>
              <a:r>
                <a:rPr lang="en-US" altLang="zh-CN" sz="1650" dirty="0">
                  <a:solidFill>
                    <a:schemeClr val="accent1"/>
                  </a:solidFill>
                </a:rPr>
                <a:t>】</a:t>
              </a:r>
              <a:endParaRPr lang="en-US" altLang="zh-CN" sz="1650" dirty="0">
                <a:solidFill>
                  <a:schemeClr val="accent1"/>
                </a:solidFill>
              </a:endParaRPr>
            </a:p>
            <a:p>
              <a:pPr algn="ctr"/>
              <a:r>
                <a:rPr lang="en-US" altLang="zh-CN" sz="1650" dirty="0">
                  <a:solidFill>
                    <a:schemeClr val="accent1"/>
                  </a:solidFill>
                </a:rPr>
                <a:t>1.</a:t>
              </a:r>
              <a:r>
                <a:rPr lang="zh-CN" altLang="en-US" sz="1650" dirty="0">
                  <a:solidFill>
                    <a:schemeClr val="accent1"/>
                  </a:solidFill>
                </a:rPr>
                <a:t>点击「图片标志」可以直接添加电脑中的图片</a:t>
              </a:r>
              <a:endParaRPr lang="en-US" altLang="zh-CN" sz="1650" dirty="0">
                <a:solidFill>
                  <a:schemeClr val="accent1"/>
                </a:solidFill>
              </a:endParaRPr>
            </a:p>
            <a:p>
              <a:pPr algn="ctr"/>
              <a:r>
                <a:rPr lang="en-US" altLang="zh-CN" sz="1650" dirty="0">
                  <a:solidFill>
                    <a:schemeClr val="accent1"/>
                  </a:solidFill>
                </a:rPr>
                <a:t>2.</a:t>
              </a:r>
              <a:r>
                <a:rPr lang="zh-CN" altLang="en-US" sz="1650" dirty="0">
                  <a:solidFill>
                    <a:schemeClr val="accent1"/>
                  </a:solidFill>
                </a:rPr>
                <a:t>添加后请将图片「置于底层」</a:t>
              </a:r>
              <a:endParaRPr lang="zh-CN" altLang="en-US" sz="1650" dirty="0">
                <a:solidFill>
                  <a:schemeClr val="accent1"/>
                </a:solidFill>
              </a:endParaRPr>
            </a:p>
            <a:p>
              <a:pPr algn="ctr"/>
              <a:r>
                <a:rPr lang="en-US" altLang="zh-CN" sz="1650" dirty="0">
                  <a:solidFill>
                    <a:schemeClr val="accent1"/>
                  </a:solidFill>
                </a:rPr>
                <a:t>3.</a:t>
              </a:r>
              <a:r>
                <a:rPr lang="zh-CN" altLang="en-US" sz="1650" dirty="0">
                  <a:solidFill>
                    <a:schemeClr val="accent1"/>
                  </a:solidFill>
                </a:rPr>
                <a:t>如需调整图片，请用图片的「裁剪」裁剪功能</a:t>
              </a:r>
              <a:endParaRPr lang="en-US" altLang="zh-CN" sz="1650" dirty="0">
                <a:solidFill>
                  <a:schemeClr val="accent1"/>
                </a:solidFill>
              </a:endParaRPr>
            </a:p>
          </p:txBody>
        </p:sp>
      </p:grpSp>
      <p:sp>
        <p:nvSpPr>
          <p:cNvPr id="19" name="图片占位符 14"/>
          <p:cNvSpPr>
            <a:spLocks noGrp="1"/>
          </p:cNvSpPr>
          <p:nvPr>
            <p:ph type="pic" sz="quarter" idx="15"/>
          </p:nvPr>
        </p:nvSpPr>
        <p:spPr>
          <a:xfrm>
            <a:off x="506036" y="1047621"/>
            <a:ext cx="8143875" cy="3353186"/>
          </a:xfrm>
          <a:prstGeom prst="roundRect">
            <a:avLst>
              <a:gd name="adj" fmla="val 2153"/>
            </a:avLst>
          </a:prstGeom>
        </p:spPr>
        <p:txBody>
          <a:bodyPr/>
          <a:lstStyle/>
          <a:p>
            <a:endParaRPr lang="zh-CN" altLang="en-US" dirty="0"/>
          </a:p>
        </p:txBody>
      </p:sp>
      <p:sp>
        <p:nvSpPr>
          <p:cNvPr id="20" name="标题 1"/>
          <p:cNvSpPr>
            <a:spLocks noGrp="1"/>
          </p:cNvSpPr>
          <p:nvPr>
            <p:ph type="ctrTitle"/>
          </p:nvPr>
        </p:nvSpPr>
        <p:spPr>
          <a:xfrm>
            <a:off x="2263682" y="4846056"/>
            <a:ext cx="4616648" cy="415498"/>
          </a:xfrm>
          <a:prstGeom prst="rect">
            <a:avLst/>
          </a:prstGeom>
          <a:noFill/>
        </p:spPr>
        <p:txBody>
          <a:bodyPr vert="horz" wrap="none" lIns="0" tIns="0" rIns="0" bIns="0" rtlCol="0" anchor="ctr">
            <a:spAutoFit/>
          </a:bodyPr>
          <a:lstStyle>
            <a:lvl1pPr algn="ctr">
              <a:defRPr lang="zh-CN" altLang="en-US" sz="3000" b="1" dirty="0">
                <a:solidFill>
                  <a:schemeClr val="accent1"/>
                </a:solidFill>
                <a:latin typeface="+mn-lt"/>
                <a:ea typeface="+mn-ea"/>
                <a:cs typeface="+mn-ea"/>
              </a:defRPr>
            </a:lvl1pPr>
          </a:lstStyle>
          <a:p>
            <a:pPr lvl="0" algn="dist"/>
            <a:r>
              <a:rPr lang="zh-CN" altLang="en-US" dirty="0"/>
              <a:t>单击此处编辑母版标题样式</a:t>
            </a:r>
            <a:endParaRPr lang="zh-CN" altLang="en-US" dirty="0"/>
          </a:p>
        </p:txBody>
      </p:sp>
      <p:sp>
        <p:nvSpPr>
          <p:cNvPr id="21" name="副标题 2"/>
          <p:cNvSpPr>
            <a:spLocks noGrp="1"/>
          </p:cNvSpPr>
          <p:nvPr>
            <p:ph type="subTitle" idx="1"/>
          </p:nvPr>
        </p:nvSpPr>
        <p:spPr>
          <a:xfrm>
            <a:off x="3446697" y="5385125"/>
            <a:ext cx="2250616" cy="186974"/>
          </a:xfrm>
          <a:prstGeom prst="rect">
            <a:avLst/>
          </a:prstGeom>
          <a:noFill/>
        </p:spPr>
        <p:txBody>
          <a:bodyPr vert="horz" wrap="none" lIns="0" tIns="0" rIns="0" bIns="0" rtlCol="0" anchor="ctr">
            <a:spAutoFit/>
          </a:bodyPr>
          <a:lstStyle>
            <a:lvl1pPr marL="0" indent="0" algn="ctr">
              <a:buNone/>
              <a:defRPr lang="zh-CN" altLang="en-US" sz="1350" b="0" dirty="0">
                <a:solidFill>
                  <a:schemeClr val="bg1">
                    <a:lumMod val="75000"/>
                  </a:schemeClr>
                </a:solidFill>
                <a:cs typeface="+mn-ea"/>
              </a:defRPr>
            </a:lvl1pPr>
          </a:lstStyle>
          <a:p>
            <a:pPr marL="171450" lvl="0" indent="-171450" algn="dist"/>
            <a:r>
              <a:rPr lang="zh-CN" altLang="en-US" dirty="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B3AD557-C349-432B-AC06-5737CDF0B6C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5463DB3B-37CC-48AE-ADDA-044C6D7C7B2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A81843D5-2157-4FC8-88FA-11B0EA712F2E}"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3B32E6B-C89B-483E-B436-A0AB9680BFEB}"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BF92C17-C3ED-4C0C-B891-F250656790B5}"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4298A-D1C4-4A6D-B328-A2698E07AB8C}"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0CB1918-33A6-49D0-A614-ECE7D67B35E7}"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4BE4CBD-99D9-4F84-A08C-F148E33F007B}"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1B8D6-12F1-4AE5-B3C8-4685AA6D8527}"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9900A-E3A4-43F2-B7EB-E00200672F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3.jpeg"/><Relationship Id="rId1" Type="http://schemas.openxmlformats.org/officeDocument/2006/relationships/chart" Target="../charts/char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 Id="rId3" Type="http://schemas.openxmlformats.org/officeDocument/2006/relationships/oleObject" Target="../embeddings/oleObject5.bin"/><Relationship Id="rId2" Type="http://schemas.openxmlformats.org/officeDocument/2006/relationships/image" Target="../media/image4.png"/><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4.wmf"/><Relationship Id="rId2" Type="http://schemas.openxmlformats.org/officeDocument/2006/relationships/oleObject" Target="../embeddings/oleObject7.bin"/><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16.jpeg"/><Relationship Id="rId1" Type="http://schemas.openxmlformats.org/officeDocument/2006/relationships/chart" Target="../charts/char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8.wmf"/><Relationship Id="rId2" Type="http://schemas.openxmlformats.org/officeDocument/2006/relationships/oleObject" Target="../embeddings/oleObject8.bin"/><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25.jpeg"/><Relationship Id="rId1" Type="http://schemas.openxmlformats.org/officeDocument/2006/relationships/chart" Target="../charts/char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0.png"/><Relationship Id="rId1" Type="http://schemas.openxmlformats.org/officeDocument/2006/relationships/image" Target="../media/image3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矩形: 剪去顶角 152"/>
          <p:cNvSpPr/>
          <p:nvPr/>
        </p:nvSpPr>
        <p:spPr>
          <a:xfrm rot="10800000">
            <a:off x="0" y="0"/>
            <a:ext cx="9144000" cy="2301551"/>
          </a:xfrm>
          <a:prstGeom prst="snip2SameRect">
            <a:avLst>
              <a:gd name="adj1" fmla="val 28109"/>
              <a:gd name="adj2" fmla="val 0"/>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4" name="矩形: 圆角 153"/>
          <p:cNvSpPr/>
          <p:nvPr/>
        </p:nvSpPr>
        <p:spPr>
          <a:xfrm>
            <a:off x="1126284" y="663489"/>
            <a:ext cx="7322710" cy="1982445"/>
          </a:xfrm>
          <a:prstGeom prst="roundRect">
            <a:avLst>
              <a:gd name="adj" fmla="val 3205"/>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155" name="矩形: 圆角 154"/>
          <p:cNvSpPr/>
          <p:nvPr/>
        </p:nvSpPr>
        <p:spPr>
          <a:xfrm>
            <a:off x="686449" y="778485"/>
            <a:ext cx="8008087" cy="1982445"/>
          </a:xfrm>
          <a:prstGeom prst="roundRect">
            <a:avLst>
              <a:gd name="adj" fmla="val 2053"/>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pic>
        <p:nvPicPr>
          <p:cNvPr id="162" name="图片 1" descr="ABE6E272F2A99A68301EE861A2B_BC29DBB0_F694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934" y="926423"/>
            <a:ext cx="8452980" cy="2497997"/>
          </a:xfrm>
          <a:prstGeom prst="roundRect">
            <a:avLst>
              <a:gd name="adj" fmla="val 2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矩形 234"/>
          <p:cNvSpPr/>
          <p:nvPr/>
        </p:nvSpPr>
        <p:spPr>
          <a:xfrm>
            <a:off x="4023176" y="2301552"/>
            <a:ext cx="8008087" cy="7763441"/>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3"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3536916" y="1028940"/>
            <a:ext cx="1981696" cy="576670"/>
            <a:chOff x="2866708" y="2481344"/>
            <a:chExt cx="6458593" cy="1879440"/>
          </a:xfrm>
          <a:solidFill>
            <a:schemeClr val="bg1"/>
          </a:solidFill>
          <a:effectLst>
            <a:reflection stA="0" endPos="65000" dist="50800" dir="5400000" sy="-100000" algn="bl" rotWithShape="0"/>
          </a:effectLst>
        </p:grpSpPr>
        <p:grpSp>
          <p:nvGrpSpPr>
            <p:cNvPr id="164" name="ïSļïdè"/>
            <p:cNvGrpSpPr/>
            <p:nvPr/>
          </p:nvGrpSpPr>
          <p:grpSpPr>
            <a:xfrm>
              <a:off x="2866708" y="2604783"/>
              <a:ext cx="1724148" cy="1756001"/>
              <a:chOff x="4810125" y="3095626"/>
              <a:chExt cx="687388" cy="700088"/>
            </a:xfrm>
            <a:grpFill/>
          </p:grpSpPr>
          <p:sp>
            <p:nvSpPr>
              <p:cNvPr id="193" name="íşḷidê"/>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94" name="íSľïd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95" name="ïslíḋê"/>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96" name="işļïḍ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97" name="í$ļîḓ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98" name="íşļíḑè"/>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99" name="î$1îḋé"/>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0" name="isļi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1" name="íşḷíďè"/>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2" name="ïṩľíḓ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3" name="íšlïḑe"/>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4" name="iṥļïḓ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5" name="îṩḷïḓè"/>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6" name="ïśḻïdê"/>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7" name="ïSḻí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8" name="ïsľíḋè"/>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9" name="iśļíd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0" name="iṥlïḑé"/>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1" name="îṧḷiḑé"/>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2" name="ïṣḷîďé"/>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3" name="iṧḻîďé"/>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4" name="îṡ1íḓ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5" name="ïṩliḑé"/>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6" name="îSľíḓê"/>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7" name="íṧļïḋé"/>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8" name="îŝľiḋe"/>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9" name="ïṣļîḋ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20" name="ís1íḋe"/>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21" name="íṧḻiďê"/>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22" name="iŝ1iḋ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23" name="iṣ1íḓê"/>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24" name="iŝliḍe"/>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25" name="iSḷid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165" name="íśľïďê"/>
            <p:cNvGrpSpPr/>
            <p:nvPr/>
          </p:nvGrpSpPr>
          <p:grpSpPr>
            <a:xfrm>
              <a:off x="5156287" y="2481344"/>
              <a:ext cx="4169014" cy="1469307"/>
              <a:chOff x="5722938" y="3046413"/>
              <a:chExt cx="1662113" cy="585788"/>
            </a:xfrm>
            <a:grpFill/>
          </p:grpSpPr>
          <p:sp>
            <p:nvSpPr>
              <p:cNvPr id="185" name="îSľíḑè"/>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86" name="îṥḻîďé"/>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87" name="iṣľíḍ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88" name="iSlidé"/>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89" name="ïśľïdê"/>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90" name="išḷíḍ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91" name="îṣḻîḓè"/>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92" name="iṣḷîḓé"/>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166" name="ïṩ1îḑé"/>
            <p:cNvGrpSpPr/>
            <p:nvPr/>
          </p:nvGrpSpPr>
          <p:grpSpPr>
            <a:xfrm>
              <a:off x="5112548" y="4078071"/>
              <a:ext cx="4180976" cy="230948"/>
              <a:chOff x="5705475" y="3683001"/>
              <a:chExt cx="1666875" cy="92075"/>
            </a:xfrm>
            <a:grpFill/>
          </p:grpSpPr>
          <p:sp>
            <p:nvSpPr>
              <p:cNvPr id="167" name="îṣḷidê"/>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68" name="íṣḻïḑ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69" name="iṧľiḍe"/>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70" name="ïšliḓê"/>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71" name="îṥlïďé"/>
              <p:cNvSpPr/>
              <p:nvPr/>
            </p:nvSpPr>
            <p:spPr bwMode="auto">
              <a:xfrm>
                <a:off x="6069013" y="3683001"/>
                <a:ext cx="63500" cy="88900"/>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72" name="ï$ľîḋè"/>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73" name="išḷîďê"/>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74" name="íŝḻîḑê"/>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75" name="ïs1îḓê"/>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76" name="íṩḻïḍè"/>
              <p:cNvSpPr/>
              <p:nvPr/>
            </p:nvSpPr>
            <p:spPr bwMode="auto">
              <a:xfrm>
                <a:off x="6581775" y="3683001"/>
                <a:ext cx="63500" cy="88900"/>
              </a:xfrm>
              <a:custGeom>
                <a:avLst/>
                <a:gdLst>
                  <a:gd name="T0" fmla="*/ 40 w 40"/>
                  <a:gd name="T1" fmla="*/ 56 h 56"/>
                  <a:gd name="T2" fmla="*/ 29 w 40"/>
                  <a:gd name="T3" fmla="*/ 56 h 56"/>
                  <a:gd name="T4" fmla="*/ 8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29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8" y="14"/>
                    </a:lnTo>
                    <a:lnTo>
                      <a:pt x="8" y="14"/>
                    </a:lnTo>
                    <a:lnTo>
                      <a:pt x="8" y="56"/>
                    </a:lnTo>
                    <a:lnTo>
                      <a:pt x="0" y="56"/>
                    </a:lnTo>
                    <a:lnTo>
                      <a:pt x="0" y="0"/>
                    </a:lnTo>
                    <a:lnTo>
                      <a:pt x="10" y="0"/>
                    </a:lnTo>
                    <a:lnTo>
                      <a:pt x="29"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77" name="îṩḷídè"/>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178" name="ïśľiďé"/>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79" name="í$ḻíďe"/>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80" name="ïs1íd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81" name="í$ļíḋ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82" name="îśľídè"/>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183" name="işḷîḑe"/>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184" name="íṧlîḍé"/>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grpSp>
        <p:nvGrpSpPr>
          <p:cNvPr id="158" name="组合 157"/>
          <p:cNvGrpSpPr/>
          <p:nvPr/>
        </p:nvGrpSpPr>
        <p:grpSpPr>
          <a:xfrm>
            <a:off x="2148216" y="5262864"/>
            <a:ext cx="4256920" cy="339108"/>
            <a:chOff x="3022059" y="5478866"/>
            <a:chExt cx="5463727" cy="542956"/>
          </a:xfrm>
        </p:grpSpPr>
        <p:sp>
          <p:nvSpPr>
            <p:cNvPr id="159" name="副标题 16"/>
            <p:cNvSpPr txBox="1"/>
            <p:nvPr/>
          </p:nvSpPr>
          <p:spPr>
            <a:xfrm>
              <a:off x="3022059" y="5524207"/>
              <a:ext cx="2997707" cy="497615"/>
            </a:xfrm>
            <a:prstGeom prst="rect">
              <a:avLst/>
            </a:prstGeom>
            <a:noFill/>
          </p:spPr>
          <p:txBody>
            <a:bodyPr vert="horz" wrap="square"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1800" b="0" kern="1200" dirty="0">
                  <a:solidFill>
                    <a:schemeClr val="bg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spcBef>
                  <a:spcPts val="0"/>
                </a:spcBef>
              </a:pPr>
              <a:r>
                <a:rPr lang="zh-CN" altLang="en-US" dirty="0">
                  <a:solidFill>
                    <a:srgbClr val="F68C92"/>
                  </a:solidFill>
                </a:rPr>
                <a:t>树形数据结构及其应用</a:t>
              </a:r>
              <a:endParaRPr lang="en-US" dirty="0">
                <a:solidFill>
                  <a:srgbClr val="F68C92"/>
                </a:solidFill>
              </a:endParaRPr>
            </a:p>
          </p:txBody>
        </p:sp>
        <p:sp>
          <p:nvSpPr>
            <p:cNvPr id="160" name="副标题 16"/>
            <p:cNvSpPr txBox="1"/>
            <p:nvPr/>
          </p:nvSpPr>
          <p:spPr>
            <a:xfrm>
              <a:off x="6138534" y="5478866"/>
              <a:ext cx="2347252" cy="531743"/>
            </a:xfrm>
            <a:prstGeom prst="rect">
              <a:avLst/>
            </a:prstGeom>
            <a:noFill/>
          </p:spPr>
          <p:txBody>
            <a:bodyPr vert="horz" wrap="none"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1800" b="0" kern="1200" dirty="0">
                  <a:solidFill>
                    <a:schemeClr val="bg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spcBef>
                  <a:spcPts val="0"/>
                </a:spcBef>
              </a:pPr>
              <a:r>
                <a:rPr lang="zh-CN" altLang="en-US" dirty="0">
                  <a:solidFill>
                    <a:srgbClr val="F68C92"/>
                  </a:solidFill>
                </a:rPr>
                <a:t>内容负责：尹浩飞</a:t>
              </a:r>
              <a:endParaRPr lang="zh-CN" altLang="en-US" dirty="0">
                <a:solidFill>
                  <a:srgbClr val="F68C92"/>
                </a:solidFill>
              </a:endParaRPr>
            </a:p>
          </p:txBody>
        </p:sp>
        <p:cxnSp>
          <p:nvCxnSpPr>
            <p:cNvPr id="161" name="直接连接符 160"/>
            <p:cNvCxnSpPr/>
            <p:nvPr/>
          </p:nvCxnSpPr>
          <p:spPr>
            <a:xfrm>
              <a:off x="6069177" y="5661215"/>
              <a:ext cx="1" cy="249299"/>
            </a:xfrm>
            <a:prstGeom prst="line">
              <a:avLst/>
            </a:prstGeom>
            <a:ln>
              <a:solidFill>
                <a:srgbClr val="F68C92"/>
              </a:solidFill>
            </a:ln>
          </p:spPr>
          <p:style>
            <a:lnRef idx="3">
              <a:schemeClr val="accent1"/>
            </a:lnRef>
            <a:fillRef idx="0">
              <a:schemeClr val="accent1"/>
            </a:fillRef>
            <a:effectRef idx="2">
              <a:schemeClr val="accent1"/>
            </a:effectRef>
            <a:fontRef idx="minor">
              <a:schemeClr val="tx1"/>
            </a:fontRef>
          </p:style>
        </p:cxnSp>
      </p:grpSp>
      <p:sp>
        <p:nvSpPr>
          <p:cNvPr id="156" name="标题 15"/>
          <p:cNvSpPr>
            <a:spLocks noGrp="1"/>
          </p:cNvSpPr>
          <p:nvPr>
            <p:ph type="ctrTitle"/>
          </p:nvPr>
        </p:nvSpPr>
        <p:spPr>
          <a:xfrm>
            <a:off x="2399286" y="4007389"/>
            <a:ext cx="4310758" cy="909606"/>
          </a:xfrm>
        </p:spPr>
        <p:txBody>
          <a:bodyPr>
            <a:noAutofit/>
          </a:bodyPr>
          <a:lstStyle/>
          <a:p>
            <a:pPr algn="dist"/>
            <a:r>
              <a:rPr lang="zh-CN" altLang="en-US" sz="3600" b="1" dirty="0">
                <a:solidFill>
                  <a:srgbClr val="F04049"/>
                </a:solidFill>
                <a:latin typeface="微软雅黑" panose="020B0503020204020204" pitchFamily="34" charset="-122"/>
                <a:ea typeface="微软雅黑" panose="020B0503020204020204" pitchFamily="34" charset="-122"/>
              </a:rPr>
              <a:t>程序设计思维与实践</a:t>
            </a:r>
            <a:br>
              <a:rPr lang="en-US" altLang="zh-CN" sz="3600" b="1" dirty="0">
                <a:solidFill>
                  <a:srgbClr val="F04049"/>
                </a:solidFill>
                <a:latin typeface="微软雅黑" panose="020B0503020204020204" pitchFamily="34" charset="-122"/>
                <a:ea typeface="微软雅黑" panose="020B0503020204020204" pitchFamily="34" charset="-122"/>
              </a:rPr>
            </a:br>
            <a:r>
              <a:rPr lang="en-US" altLang="zh-CN" sz="1700" dirty="0">
                <a:solidFill>
                  <a:schemeClr val="bg1">
                    <a:lumMod val="85000"/>
                  </a:schemeClr>
                </a:solidFill>
                <a:latin typeface="Arial" panose="020B0604020202020204" pitchFamily="34" charset="0"/>
                <a:ea typeface="微软雅黑" panose="020B0503020204020204" pitchFamily="34" charset="-122"/>
                <a:cs typeface="Arial" panose="020B0604020202020204" pitchFamily="34" charset="0"/>
              </a:rPr>
              <a:t>Thinking and Practice in Programming</a:t>
            </a:r>
            <a:endParaRPr lang="zh-CN" altLang="en-US" sz="1700" dirty="0">
              <a:solidFill>
                <a:schemeClr val="bg1">
                  <a:lumMod val="85000"/>
                </a:schemeClr>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lowbit(i)</a:t>
              </a:r>
              <a:endParaRPr lang="en-US" altLang="zh-CN"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310793" y="1365350"/>
            <a:ext cx="7957185" cy="258445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练习</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求出下列函数值</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chemeClr val="accent1">
                    <a:lumMod val="75000"/>
                  </a:schemeClr>
                </a:solidFill>
                <a:latin typeface="微软雅黑" panose="020B0503020204020204" pitchFamily="34" charset="-122"/>
                <a:ea typeface="微软雅黑" panose="020B0503020204020204" pitchFamily="34" charset="-122"/>
              </a:rPr>
              <a:t>1.lowbit(48)=</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lvl="1"/>
            <a:r>
              <a:rPr lang="en-US" altLang="zh-CN" dirty="0">
                <a:solidFill>
                  <a:schemeClr val="accent2">
                    <a:lumMod val="75000"/>
                  </a:schemeClr>
                </a:solidFill>
                <a:latin typeface="微软雅黑" panose="020B0503020204020204" pitchFamily="34" charset="-122"/>
                <a:ea typeface="微软雅黑" panose="020B0503020204020204" pitchFamily="34" charset="-122"/>
              </a:rPr>
              <a:t> A.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2</a:t>
            </a:r>
            <a:r>
              <a:rPr lang="en-US" altLang="zh-CN" dirty="0">
                <a:solidFill>
                  <a:schemeClr val="accent2">
                    <a:lumMod val="75000"/>
                  </a:schemeClr>
                </a:solidFill>
                <a:latin typeface="微软雅黑" panose="020B0503020204020204" pitchFamily="34" charset="-122"/>
                <a:ea typeface="微软雅黑" panose="020B0503020204020204" pitchFamily="34" charset="-122"/>
              </a:rPr>
              <a:t>          	B.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16</a:t>
            </a:r>
            <a:r>
              <a:rPr lang="en-US" altLang="zh-CN" dirty="0">
                <a:solidFill>
                  <a:schemeClr val="accent2">
                    <a:lumMod val="75000"/>
                  </a:schemeClr>
                </a:solidFill>
                <a:latin typeface="微软雅黑" panose="020B0503020204020204" pitchFamily="34" charset="-122"/>
                <a:ea typeface="微软雅黑" panose="020B0503020204020204" pitchFamily="34" charset="-122"/>
              </a:rPr>
              <a:t>    	C. 24         	D.</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32</a:t>
            </a:r>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chemeClr val="accent1">
                    <a:lumMod val="75000"/>
                  </a:schemeClr>
                </a:solidFill>
                <a:latin typeface="微软雅黑" panose="020B0503020204020204" pitchFamily="34" charset="-122"/>
                <a:ea typeface="微软雅黑" panose="020B0503020204020204" pitchFamily="34" charset="-122"/>
              </a:rPr>
              <a:t>2. </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lowbit</a:t>
            </a:r>
            <a:r>
              <a:rPr lang="en-US" altLang="zh-CN" dirty="0">
                <a:solidFill>
                  <a:schemeClr val="accent1">
                    <a:lumMod val="75000"/>
                  </a:schemeClr>
                </a:solidFill>
                <a:latin typeface="微软雅黑" panose="020B0503020204020204" pitchFamily="34" charset="-122"/>
                <a:ea typeface="微软雅黑" panose="020B0503020204020204" pitchFamily="34" charset="-122"/>
              </a:rPr>
              <a:t>(2048)=</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dirty="0">
                <a:solidFill>
                  <a:schemeClr val="accent2">
                    <a:lumMod val="75000"/>
                  </a:schemeClr>
                </a:solidFill>
                <a:latin typeface="微软雅黑" panose="020B0503020204020204" pitchFamily="34" charset="-122"/>
                <a:ea typeface="微软雅黑" panose="020B0503020204020204" pitchFamily="34" charset="-122"/>
              </a:rPr>
              <a:t>        A.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16</a:t>
            </a:r>
            <a:r>
              <a:rPr lang="en-US" altLang="zh-CN" dirty="0">
                <a:solidFill>
                  <a:schemeClr val="accent2">
                    <a:lumMod val="75000"/>
                  </a:schemeClr>
                </a:solidFill>
                <a:latin typeface="微软雅黑" panose="020B0503020204020204" pitchFamily="34" charset="-122"/>
                <a:ea typeface="微软雅黑" panose="020B0503020204020204" pitchFamily="34" charset="-122"/>
              </a:rPr>
              <a:t>    		B. 48   	C.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1024</a:t>
            </a:r>
            <a:r>
              <a:rPr lang="en-US" altLang="zh-CN" dirty="0">
                <a:solidFill>
                  <a:schemeClr val="accent2">
                    <a:lumMod val="75000"/>
                  </a:schemeClr>
                </a:solidFill>
                <a:latin typeface="微软雅黑" panose="020B0503020204020204" pitchFamily="34" charset="-122"/>
                <a:ea typeface="微软雅黑" panose="020B0503020204020204" pitchFamily="34" charset="-122"/>
              </a:rPr>
              <a:t>       	D.2048</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chemeClr val="accent1">
                    <a:lumMod val="75000"/>
                  </a:schemeClr>
                </a:solidFill>
                <a:latin typeface="微软雅黑" panose="020B0503020204020204" pitchFamily="34" charset="-122"/>
                <a:ea typeface="微软雅黑" panose="020B0503020204020204" pitchFamily="34" charset="-122"/>
              </a:rPr>
              <a:t>3. </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lowbit</a:t>
            </a:r>
            <a:r>
              <a:rPr lang="en-US" altLang="zh-CN" dirty="0">
                <a:solidFill>
                  <a:schemeClr val="accent1">
                    <a:lumMod val="75000"/>
                  </a:schemeClr>
                </a:solidFill>
                <a:latin typeface="微软雅黑" panose="020B0503020204020204" pitchFamily="34" charset="-122"/>
                <a:ea typeface="微软雅黑" panose="020B0503020204020204" pitchFamily="34" charset="-122"/>
              </a:rPr>
              <a:t>(22)=</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a:solidFill>
                  <a:schemeClr val="accent2">
                    <a:lumMod val="75000"/>
                  </a:schemeClr>
                </a:solidFill>
                <a:latin typeface="微软雅黑" panose="020B0503020204020204" pitchFamily="34" charset="-122"/>
                <a:ea typeface="微软雅黑" panose="020B0503020204020204" pitchFamily="34" charset="-122"/>
              </a:rPr>
              <a:t>A.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2</a:t>
            </a:r>
            <a:r>
              <a:rPr lang="en-US" altLang="zh-CN" dirty="0">
                <a:solidFill>
                  <a:schemeClr val="accent2">
                    <a:lumMod val="75000"/>
                  </a:schemeClr>
                </a:solidFill>
                <a:latin typeface="微软雅黑" panose="020B0503020204020204" pitchFamily="34" charset="-122"/>
                <a:ea typeface="微软雅黑" panose="020B0503020204020204" pitchFamily="34" charset="-122"/>
              </a:rPr>
              <a:t>          	B.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4</a:t>
            </a:r>
            <a:r>
              <a:rPr lang="en-US" altLang="zh-CN" dirty="0">
                <a:solidFill>
                  <a:schemeClr val="accent2">
                    <a:lumMod val="75000"/>
                  </a:schemeClr>
                </a:solidFill>
                <a:latin typeface="微软雅黑" panose="020B0503020204020204" pitchFamily="34" charset="-122"/>
                <a:ea typeface="微软雅黑" panose="020B0503020204020204" pitchFamily="34" charset="-122"/>
              </a:rPr>
              <a:t>      	C.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16</a:t>
            </a:r>
            <a:r>
              <a:rPr lang="en-US" altLang="zh-CN" dirty="0">
                <a:solidFill>
                  <a:schemeClr val="accent2">
                    <a:lumMod val="75000"/>
                  </a:schemeClr>
                </a:solidFill>
                <a:latin typeface="微软雅黑" panose="020B0503020204020204" pitchFamily="34" charset="-122"/>
                <a:ea typeface="微软雅黑" panose="020B0503020204020204" pitchFamily="34" charset="-122"/>
              </a:rPr>
              <a:t>          	D.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22</a:t>
            </a:r>
            <a:endParaRPr lang="en-US" altLang="zh-CN"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clrChange>
              <a:clrFrom>
                <a:srgbClr val="F7F4F8">
                  <a:alpha val="100000"/>
                </a:srgbClr>
              </a:clrFrom>
              <a:clrTo>
                <a:srgbClr val="F7F4F8">
                  <a:alpha val="100000"/>
                  <a:alpha val="0"/>
                </a:srgbClr>
              </a:clrTo>
            </a:clrChange>
          </a:blip>
          <a:stretch>
            <a:fillRect/>
          </a:stretch>
        </p:blipFill>
        <p:spPr>
          <a:xfrm>
            <a:off x="7391956" y="311783"/>
            <a:ext cx="1752044" cy="1233213"/>
          </a:xfrm>
          <a:prstGeom prst="rect">
            <a:avLst/>
          </a:prstGeom>
        </p:spPr>
      </p:pic>
      <p:sp>
        <p:nvSpPr>
          <p:cNvPr id="3" name="文本框 2"/>
          <p:cNvSpPr txBox="1"/>
          <p:nvPr/>
        </p:nvSpPr>
        <p:spPr>
          <a:xfrm>
            <a:off x="1782445" y="5640705"/>
            <a:ext cx="5657215" cy="1041400"/>
          </a:xfrm>
          <a:prstGeom prst="rect">
            <a:avLst/>
          </a:prstGeom>
          <a:noFill/>
        </p:spPr>
        <p:txBody>
          <a:bodyPr wrap="square" rtlCol="0" anchor="t">
            <a:noAutofit/>
          </a:bodyPr>
          <a:p>
            <a:r>
              <a:rPr lang="zh-CN" altLang="en-US"/>
              <a:t>【腾讯文档】练习题</a:t>
            </a:r>
            <a:endParaRPr lang="zh-CN" altLang="en-US"/>
          </a:p>
          <a:p>
            <a:r>
              <a:rPr lang="zh-CN" altLang="en-US"/>
              <a:t>https://docs.qq.com/form/page/DRHRxTldwamZlVVps</a:t>
            </a:r>
            <a:endParaRPr lang="zh-CN" altLang="en-US"/>
          </a:p>
        </p:txBody>
      </p:sp>
      <p:pic>
        <p:nvPicPr>
          <p:cNvPr id="100" name="图片 99"/>
          <p:cNvPicPr/>
          <p:nvPr/>
        </p:nvPicPr>
        <p:blipFill>
          <a:blip r:embed="rId2"/>
          <a:stretch>
            <a:fillRect/>
          </a:stretch>
        </p:blipFill>
        <p:spPr>
          <a:xfrm>
            <a:off x="7098665" y="4770755"/>
            <a:ext cx="1558925" cy="154686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lowbit(i)</a:t>
              </a:r>
              <a:endParaRPr lang="en-US" altLang="zh-CN"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310793" y="1365350"/>
            <a:ext cx="7957185" cy="258445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练习</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求出下列函数值</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chemeClr val="accent1">
                    <a:lumMod val="75000"/>
                  </a:schemeClr>
                </a:solidFill>
                <a:latin typeface="微软雅黑" panose="020B0503020204020204" pitchFamily="34" charset="-122"/>
                <a:ea typeface="微软雅黑" panose="020B0503020204020204" pitchFamily="34" charset="-122"/>
              </a:rPr>
              <a:t>1.lowbit(48)=</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lvl="1"/>
            <a:r>
              <a:rPr lang="en-US" altLang="zh-CN" dirty="0">
                <a:solidFill>
                  <a:schemeClr val="accent2">
                    <a:lumMod val="75000"/>
                  </a:schemeClr>
                </a:solidFill>
                <a:latin typeface="微软雅黑" panose="020B0503020204020204" pitchFamily="34" charset="-122"/>
                <a:ea typeface="微软雅黑" panose="020B0503020204020204" pitchFamily="34" charset="-122"/>
              </a:rPr>
              <a:t> A.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2</a:t>
            </a:r>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B. </a:t>
            </a:r>
            <a:r>
              <a:rPr lang="en-US" altLang="zh-CN" b="1" dirty="0">
                <a:solidFill>
                  <a:srgbClr val="FF0000"/>
                </a:solidFill>
                <a:latin typeface="微软雅黑" panose="020B0503020204020204" pitchFamily="34" charset="-122"/>
                <a:ea typeface="微软雅黑" panose="020B0503020204020204" pitchFamily="34" charset="-122"/>
                <a:sym typeface="+mn-ea"/>
              </a:rPr>
              <a:t>16</a:t>
            </a:r>
            <a:r>
              <a:rPr lang="en-US" altLang="zh-CN" dirty="0">
                <a:solidFill>
                  <a:schemeClr val="accent2">
                    <a:lumMod val="75000"/>
                  </a:schemeClr>
                </a:solidFill>
                <a:latin typeface="微软雅黑" panose="020B0503020204020204" pitchFamily="34" charset="-122"/>
                <a:ea typeface="微软雅黑" panose="020B0503020204020204" pitchFamily="34" charset="-122"/>
              </a:rPr>
              <a:t>    	C. 24         	D.</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32</a:t>
            </a:r>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chemeClr val="accent1">
                    <a:lumMod val="75000"/>
                  </a:schemeClr>
                </a:solidFill>
                <a:latin typeface="微软雅黑" panose="020B0503020204020204" pitchFamily="34" charset="-122"/>
                <a:ea typeface="微软雅黑" panose="020B0503020204020204" pitchFamily="34" charset="-122"/>
              </a:rPr>
              <a:t>2. </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lowbit</a:t>
            </a:r>
            <a:r>
              <a:rPr lang="en-US" altLang="zh-CN" dirty="0">
                <a:solidFill>
                  <a:schemeClr val="accent1">
                    <a:lumMod val="75000"/>
                  </a:schemeClr>
                </a:solidFill>
                <a:latin typeface="微软雅黑" panose="020B0503020204020204" pitchFamily="34" charset="-122"/>
                <a:ea typeface="微软雅黑" panose="020B0503020204020204" pitchFamily="34" charset="-122"/>
              </a:rPr>
              <a:t>(2048)=</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dirty="0">
                <a:solidFill>
                  <a:schemeClr val="accent2">
                    <a:lumMod val="75000"/>
                  </a:schemeClr>
                </a:solidFill>
                <a:latin typeface="微软雅黑" panose="020B0503020204020204" pitchFamily="34" charset="-122"/>
                <a:ea typeface="微软雅黑" panose="020B0503020204020204" pitchFamily="34" charset="-122"/>
              </a:rPr>
              <a:t>        A.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16</a:t>
            </a:r>
            <a:r>
              <a:rPr lang="en-US" altLang="zh-CN" dirty="0">
                <a:solidFill>
                  <a:schemeClr val="accent2">
                    <a:lumMod val="75000"/>
                  </a:schemeClr>
                </a:solidFill>
                <a:latin typeface="微软雅黑" panose="020B0503020204020204" pitchFamily="34" charset="-122"/>
                <a:ea typeface="微软雅黑" panose="020B0503020204020204" pitchFamily="34" charset="-122"/>
              </a:rPr>
              <a:t>    		B. 48   	C.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1024</a:t>
            </a:r>
            <a:r>
              <a:rPr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D.2048</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chemeClr val="accent1">
                    <a:lumMod val="75000"/>
                  </a:schemeClr>
                </a:solidFill>
                <a:latin typeface="微软雅黑" panose="020B0503020204020204" pitchFamily="34" charset="-122"/>
                <a:ea typeface="微软雅黑" panose="020B0503020204020204" pitchFamily="34" charset="-122"/>
              </a:rPr>
              <a:t>3. </a:t>
            </a:r>
            <a:r>
              <a:rPr lang="en-US" altLang="zh-CN" dirty="0" err="1">
                <a:solidFill>
                  <a:schemeClr val="accent1">
                    <a:lumMod val="75000"/>
                  </a:schemeClr>
                </a:solidFill>
                <a:latin typeface="微软雅黑" panose="020B0503020204020204" pitchFamily="34" charset="-122"/>
                <a:ea typeface="微软雅黑" panose="020B0503020204020204" pitchFamily="34" charset="-122"/>
              </a:rPr>
              <a:t>lowbit</a:t>
            </a:r>
            <a:r>
              <a:rPr lang="en-US" altLang="zh-CN" dirty="0">
                <a:solidFill>
                  <a:schemeClr val="accent1">
                    <a:lumMod val="75000"/>
                  </a:schemeClr>
                </a:solidFill>
                <a:latin typeface="微软雅黑" panose="020B0503020204020204" pitchFamily="34" charset="-122"/>
                <a:ea typeface="微软雅黑" panose="020B0503020204020204" pitchFamily="34" charset="-122"/>
              </a:rPr>
              <a:t>(22)=</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 </a:t>
            </a:r>
            <a:r>
              <a:rPr lang="en-US" altLang="zh-CN" b="1" dirty="0">
                <a:solidFill>
                  <a:srgbClr val="FF0000"/>
                </a:solidFill>
                <a:latin typeface="微软雅黑" panose="020B0503020204020204" pitchFamily="34" charset="-122"/>
                <a:ea typeface="微软雅黑" panose="020B0503020204020204" pitchFamily="34" charset="-122"/>
                <a:sym typeface="+mn-ea"/>
              </a:rPr>
              <a:t>2</a:t>
            </a:r>
            <a:r>
              <a:rPr lang="en-US" altLang="zh-CN" dirty="0">
                <a:solidFill>
                  <a:schemeClr val="accent2">
                    <a:lumMod val="75000"/>
                  </a:schemeClr>
                </a:solidFill>
                <a:latin typeface="微软雅黑" panose="020B0503020204020204" pitchFamily="34" charset="-122"/>
                <a:ea typeface="微软雅黑" panose="020B0503020204020204" pitchFamily="34" charset="-122"/>
              </a:rPr>
              <a:t>          	B.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4</a:t>
            </a:r>
            <a:r>
              <a:rPr lang="en-US" altLang="zh-CN" dirty="0">
                <a:solidFill>
                  <a:schemeClr val="accent2">
                    <a:lumMod val="75000"/>
                  </a:schemeClr>
                </a:solidFill>
                <a:latin typeface="微软雅黑" panose="020B0503020204020204" pitchFamily="34" charset="-122"/>
                <a:ea typeface="微软雅黑" panose="020B0503020204020204" pitchFamily="34" charset="-122"/>
              </a:rPr>
              <a:t>      	C.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16</a:t>
            </a:r>
            <a:r>
              <a:rPr lang="en-US" altLang="zh-CN" dirty="0">
                <a:solidFill>
                  <a:schemeClr val="accent2">
                    <a:lumMod val="75000"/>
                  </a:schemeClr>
                </a:solidFill>
                <a:latin typeface="微软雅黑" panose="020B0503020204020204" pitchFamily="34" charset="-122"/>
                <a:ea typeface="微软雅黑" panose="020B0503020204020204" pitchFamily="34" charset="-122"/>
              </a:rPr>
              <a:t>          	D. </a:t>
            </a:r>
            <a:r>
              <a:rPr lang="en-US" altLang="zh-CN" dirty="0">
                <a:solidFill>
                  <a:schemeClr val="accent2">
                    <a:lumMod val="75000"/>
                  </a:schemeClr>
                </a:solidFill>
                <a:latin typeface="微软雅黑" panose="020B0503020204020204" pitchFamily="34" charset="-122"/>
                <a:ea typeface="微软雅黑" panose="020B0503020204020204" pitchFamily="34" charset="-122"/>
                <a:sym typeface="+mn-ea"/>
              </a:rPr>
              <a:t>22</a:t>
            </a:r>
            <a:endParaRPr lang="en-US" altLang="zh-CN"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clrChange>
              <a:clrFrom>
                <a:srgbClr val="F7F4F8">
                  <a:alpha val="100000"/>
                </a:srgbClr>
              </a:clrFrom>
              <a:clrTo>
                <a:srgbClr val="F7F4F8">
                  <a:alpha val="100000"/>
                  <a:alpha val="0"/>
                </a:srgbClr>
              </a:clrTo>
            </a:clrChange>
          </a:blip>
          <a:stretch>
            <a:fillRect/>
          </a:stretch>
        </p:blipFill>
        <p:spPr>
          <a:xfrm>
            <a:off x="7391956" y="311783"/>
            <a:ext cx="1752044" cy="12332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45173" y="396993"/>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树状数组的定义</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89585" y="2007870"/>
            <a:ext cx="8164195" cy="2584450"/>
          </a:xfrm>
          <a:prstGeom prst="rect">
            <a:avLst/>
          </a:prstGeom>
          <a:noFill/>
        </p:spPr>
        <p:txBody>
          <a:bodyPr wrap="square" rtlCol="0">
            <a:spAutoFit/>
          </a:bodyPr>
          <a:lstStyle/>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与前缀和相同的是，树状数组使用一个数组即可维护。</a:t>
            </a: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与前缀和不同的是，树状数组的一个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位置存储的并不是前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个元素的和，而是</a:t>
            </a:r>
            <a:r>
              <a:rPr lang="zh-CN" altLang="en-US" b="1" dirty="0">
                <a:latin typeface="微软雅黑" panose="020B0503020204020204" pitchFamily="34" charset="-122"/>
                <a:ea typeface="微软雅黑" panose="020B0503020204020204" pitchFamily="34" charset="-122"/>
              </a:rPr>
              <a:t>从 </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开始，（包括 </a:t>
            </a:r>
            <a:r>
              <a:rPr lang="en-US" altLang="zh-CN" b="1" dirty="0" err="1">
                <a:latin typeface="微软雅黑" panose="020B0503020204020204" pitchFamily="34" charset="-122"/>
                <a:ea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rPr>
              <a:t>）向前 </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的 </a:t>
            </a:r>
            <a:r>
              <a:rPr lang="en-US" altLang="zh-CN" b="1" dirty="0" err="1">
                <a:latin typeface="微软雅黑" panose="020B0503020204020204" pitchFamily="34" charset="-122"/>
                <a:ea typeface="微软雅黑" panose="020B0503020204020204" pitchFamily="34" charset="-122"/>
              </a:rPr>
              <a:t>lb</a:t>
            </a:r>
            <a:r>
              <a:rPr lang="en-US" altLang="zh-CN" b="1" baseline="-25000" dirty="0" err="1">
                <a:latin typeface="微软雅黑" panose="020B0503020204020204" pitchFamily="34" charset="-122"/>
                <a:ea typeface="微软雅黑" panose="020B0503020204020204" pitchFamily="34" charset="-122"/>
              </a:rPr>
              <a:t>i</a:t>
            </a:r>
            <a:r>
              <a:rPr lang="en-US" altLang="zh-CN" b="1" baseline="-25000"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个元素的和</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 </a:t>
            </a:r>
            <a:r>
              <a:rPr lang="en-US" altLang="zh-CN" b="1" dirty="0" err="1">
                <a:latin typeface="微软雅黑" panose="020B0503020204020204" pitchFamily="34" charset="-122"/>
                <a:ea typeface="微软雅黑" panose="020B0503020204020204" pitchFamily="34" charset="-122"/>
              </a:rPr>
              <a:t>lb</a:t>
            </a:r>
            <a:r>
              <a:rPr lang="en-US" altLang="zh-CN" b="1" baseline="-25000"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的二进制表示下的最低位</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和后面的</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构成的数值。</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例如 ：</a:t>
            </a:r>
            <a:endParaRPr lang="zh-CN" altLang="en-US"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sym typeface="+mn-ea"/>
              </a:rPr>
              <a:t>i</a:t>
            </a:r>
            <a:r>
              <a:rPr lang="en-US" altLang="zh-CN" dirty="0">
                <a:latin typeface="微软雅黑" panose="020B0503020204020204" pitchFamily="34" charset="-122"/>
                <a:ea typeface="微软雅黑" panose="020B0503020204020204" pitchFamily="34" charset="-122"/>
                <a:sym typeface="+mn-ea"/>
              </a:rPr>
              <a:t>=9</a:t>
            </a:r>
            <a:r>
              <a:rPr lang="en-US" altLang="zh-CN" baseline="-25000" dirty="0">
                <a:latin typeface="微软雅黑" panose="020B0503020204020204" pitchFamily="34" charset="-122"/>
                <a:ea typeface="微软雅黑" panose="020B0503020204020204" pitchFamily="34" charset="-122"/>
                <a:sym typeface="+mn-ea"/>
              </a:rPr>
              <a:t>(1001)</a:t>
            </a: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时，</a:t>
            </a:r>
            <a:r>
              <a:rPr lang="en-US" altLang="zh-CN" dirty="0" err="1">
                <a:latin typeface="微软雅黑" panose="020B0503020204020204" pitchFamily="34" charset="-122"/>
                <a:ea typeface="微软雅黑" panose="020B0503020204020204" pitchFamily="34" charset="-122"/>
                <a:sym typeface="+mn-ea"/>
              </a:rPr>
              <a:t>lb</a:t>
            </a:r>
            <a:r>
              <a:rPr lang="en-US" altLang="zh-CN" baseline="-25000" dirty="0" err="1">
                <a:latin typeface="微软雅黑" panose="020B0503020204020204" pitchFamily="34" charset="-122"/>
                <a:ea typeface="微软雅黑" panose="020B0503020204020204" pitchFamily="34" charset="-122"/>
                <a:sym typeface="+mn-ea"/>
              </a:rPr>
              <a:t>i</a:t>
            </a:r>
            <a:r>
              <a:rPr lang="en-US" altLang="zh-CN" dirty="0">
                <a:latin typeface="微软雅黑" panose="020B0503020204020204" pitchFamily="34" charset="-122"/>
                <a:ea typeface="微软雅黑" panose="020B0503020204020204" pitchFamily="34" charset="-122"/>
                <a:sym typeface="+mn-ea"/>
              </a:rPr>
              <a:t>=1</a:t>
            </a:r>
            <a:r>
              <a:rPr lang="en-US" altLang="zh-CN" baseline="-25000" dirty="0">
                <a:latin typeface="微软雅黑" panose="020B0503020204020204" pitchFamily="34" charset="-122"/>
                <a:ea typeface="微软雅黑" panose="020B0503020204020204" pitchFamily="34" charset="-122"/>
                <a:sym typeface="+mn-ea"/>
              </a:rPr>
              <a:t>(0001)</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	s[9] =</a:t>
            </a: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d[9]</a:t>
            </a:r>
            <a:endParaRPr lang="zh-CN" altLang="en-US"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=6 </a:t>
            </a:r>
            <a:r>
              <a:rPr lang="en-US" altLang="zh-CN" baseline="-25000" dirty="0">
                <a:latin typeface="微软雅黑" panose="020B0503020204020204" pitchFamily="34" charset="-122"/>
                <a:ea typeface="微软雅黑" panose="020B0503020204020204" pitchFamily="34" charset="-122"/>
              </a:rPr>
              <a:t>(0110)  </a:t>
            </a:r>
            <a:r>
              <a:rPr lang="zh-CN" altLang="en-US" dirty="0">
                <a:latin typeface="微软雅黑" panose="020B0503020204020204" pitchFamily="34" charset="-122"/>
                <a:ea typeface="微软雅黑" panose="020B0503020204020204" pitchFamily="34" charset="-122"/>
              </a:rPr>
              <a:t>时，</a:t>
            </a:r>
            <a:r>
              <a:rPr lang="en-US" altLang="zh-CN" dirty="0" err="1">
                <a:latin typeface="微软雅黑" panose="020B0503020204020204" pitchFamily="34" charset="-122"/>
                <a:ea typeface="微软雅黑" panose="020B0503020204020204" pitchFamily="34" charset="-122"/>
              </a:rPr>
              <a:t>lb</a:t>
            </a:r>
            <a:r>
              <a:rPr lang="en-US" altLang="zh-CN" baseline="-25000"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=2</a:t>
            </a:r>
            <a:r>
              <a:rPr lang="en-US" altLang="zh-CN" baseline="-25000" dirty="0">
                <a:latin typeface="微软雅黑" panose="020B0503020204020204" pitchFamily="34" charset="-122"/>
                <a:ea typeface="微软雅黑" panose="020B0503020204020204" pitchFamily="34" charset="-122"/>
              </a:rPr>
              <a:t>(0010)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s[6] = d[5] + d[6]</a:t>
            </a:r>
            <a:endParaRPr lang="zh-CN" altLang="en-US"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=24</a:t>
            </a:r>
            <a:r>
              <a:rPr lang="en-US" altLang="zh-CN" baseline="-25000" dirty="0">
                <a:latin typeface="微软雅黑" panose="020B0503020204020204" pitchFamily="34" charset="-122"/>
                <a:ea typeface="微软雅黑" panose="020B0503020204020204" pitchFamily="34" charset="-122"/>
              </a:rPr>
              <a:t>(11000)</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时，</a:t>
            </a:r>
            <a:r>
              <a:rPr lang="en-US" altLang="zh-CN" dirty="0" err="1">
                <a:latin typeface="微软雅黑" panose="020B0503020204020204" pitchFamily="34" charset="-122"/>
                <a:ea typeface="微软雅黑" panose="020B0503020204020204" pitchFamily="34" charset="-122"/>
              </a:rPr>
              <a:t>lb</a:t>
            </a:r>
            <a:r>
              <a:rPr lang="en-US" altLang="zh-CN" baseline="-25000" dirty="0" err="1">
                <a:solidFill>
                  <a:schemeClr val="tx1"/>
                </a:solidFill>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=8</a:t>
            </a:r>
            <a:r>
              <a:rPr lang="en-US" altLang="zh-CN" baseline="-25000" dirty="0">
                <a:latin typeface="微软雅黑" panose="020B0503020204020204" pitchFamily="34" charset="-122"/>
                <a:ea typeface="微软雅黑" panose="020B0503020204020204" pitchFamily="34" charset="-122"/>
              </a:rPr>
              <a:t>(0100)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s[24] = d[17] + d[18] + ... + d[24]</a:t>
            </a:r>
            <a:endParaRPr lang="en-US" altLang="zh-CN"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clrChange>
              <a:clrFrom>
                <a:srgbClr val="F7F4F8">
                  <a:alpha val="100000"/>
                </a:srgbClr>
              </a:clrFrom>
              <a:clrTo>
                <a:srgbClr val="F7F4F8">
                  <a:alpha val="100000"/>
                  <a:alpha val="0"/>
                </a:srgbClr>
              </a:clrTo>
            </a:clrChange>
          </a:blip>
          <a:stretch>
            <a:fillRect/>
          </a:stretch>
        </p:blipFill>
        <p:spPr>
          <a:xfrm>
            <a:off x="7391956" y="396993"/>
            <a:ext cx="1752044" cy="12332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树状数组形式化定义</a:t>
              </a:r>
              <a:endParaRPr lang="en-US" altLang="zh-CN"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558165" y="1644015"/>
            <a:ext cx="795718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若 </a:t>
            </a:r>
            <a:r>
              <a:rPr lang="en-US" altLang="zh-CN" dirty="0">
                <a:latin typeface="微软雅黑" panose="020B0503020204020204" pitchFamily="34" charset="-122"/>
                <a:ea typeface="微软雅黑" panose="020B0503020204020204" pitchFamily="34" charset="-122"/>
              </a:rPr>
              <a:t>d[</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为原数列，树状数组用来记录信息的数组为 </a:t>
            </a:r>
            <a:r>
              <a:rPr lang="en-US" altLang="zh-CN" dirty="0">
                <a:latin typeface="微软雅黑" panose="020B0503020204020204" pitchFamily="34" charset="-122"/>
                <a:ea typeface="微软雅黑" panose="020B0503020204020204" pitchFamily="34" charset="-122"/>
              </a:rPr>
              <a:t>s[1...n]</a:t>
            </a:r>
            <a:r>
              <a:rPr lang="zh-CN" altLang="en-US" dirty="0">
                <a:latin typeface="微软雅黑" panose="020B0503020204020204" pitchFamily="34" charset="-122"/>
                <a:ea typeface="微软雅黑" panose="020B0503020204020204" pitchFamily="34" charset="-122"/>
              </a:rPr>
              <a:t>，那么</a:t>
            </a: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对象 2">
                <a:hlinkClick r:id="" action="ppaction://ole?verb=0"/>
              </p:cNvPr>
              <p:cNvSpPr txBox="1"/>
              <p:nvPr/>
            </p:nvSpPr>
            <p:spPr>
              <a:xfrm>
                <a:off x="3611563" y="2116138"/>
                <a:ext cx="1728787" cy="658812"/>
              </a:xfrm>
              <a:prstGeom prst="rect">
                <a:avLst/>
              </a:prstGeom>
            </p:spPr>
            <p:txBody>
              <a:bodyPr>
                <a:normAutofit fontScale="70000" lnSpcReduction="20000"/>
              </a:bodyPr>
              <a:lstStyle/>
              <a:p>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𝑠</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𝑥</m:t>
                      </m:r>
                      <m:r>
                        <a:rPr lang="zh-CN" altLang="en-US" i="1" smtClean="0">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𝑙𝑏</m:t>
                              </m:r>
                            </m:e>
                            <m:sub>
                              <m:r>
                                <a:rPr lang="zh-CN" altLang="en-US" i="1">
                                  <a:solidFill>
                                    <a:srgbClr val="000000"/>
                                  </a:solidFill>
                                  <a:latin typeface="Cambria Math" panose="02040503050406030204" pitchFamily="18" charset="0"/>
                                </a:rPr>
                                <m:t>𝑥</m:t>
                              </m:r>
                            </m:sub>
                          </m:sSub>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ub>
                        <m:sup/>
                        <m:e>
                          <m:r>
                            <a:rPr lang="zh-CN" altLang="en-US" i="1">
                              <a:solidFill>
                                <a:srgbClr val="000000"/>
                              </a:solidFill>
                              <a:latin typeface="Cambria Math" panose="02040503050406030204" pitchFamily="18" charset="0"/>
                            </a:rPr>
                            <m:t>𝑑</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e>
                      </m:nary>
                    </m:oMath>
                  </m:oMathPara>
                </a14:m>
                <a:endParaRPr lang="zh-CN" altLang="en-US" dirty="0"/>
              </a:p>
            </p:txBody>
          </p:sp>
        </mc:Choice>
        <mc:Fallback>
          <p:sp>
            <p:nvSpPr>
              <p:cNvPr id="3" name="对象 2">
                <a:hlinkClick r:id="" action="ppaction://ole?verb=0"/>
              </p:cNvPr>
              <p:cNvSpPr txBox="1">
                <a:spLocks noRot="1" noChangeAspect="1" noMove="1" noResize="1" noEditPoints="1" noAdjustHandles="1" noChangeArrowheads="1" noChangeShapeType="1" noTextEdit="1"/>
              </p:cNvSpPr>
              <p:nvPr/>
            </p:nvSpPr>
            <p:spPr>
              <a:xfrm>
                <a:off x="3611563" y="2116138"/>
                <a:ext cx="1728787" cy="658812"/>
              </a:xfrm>
              <a:prstGeom prst="rect">
                <a:avLst/>
              </a:prstGeom>
              <a:blipFill rotWithShape="1">
                <a:blip r:embed="rId1"/>
                <a:stretch>
                  <a:fillRect l="-18" t="-48"/>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树状数组形式化定义</a:t>
              </a:r>
              <a:endParaRPr lang="en-US" altLang="zh-CN"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558165" y="1644015"/>
            <a:ext cx="7957185" cy="424624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若 </a:t>
            </a:r>
            <a:r>
              <a:rPr lang="en-US" altLang="zh-CN" dirty="0">
                <a:latin typeface="微软雅黑" panose="020B0503020204020204" pitchFamily="34" charset="-122"/>
                <a:ea typeface="微软雅黑" panose="020B0503020204020204" pitchFamily="34" charset="-122"/>
              </a:rPr>
              <a:t>d[</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为原数列，树状数组用来记录信息的数组为 </a:t>
            </a:r>
            <a:r>
              <a:rPr lang="en-US" altLang="zh-CN" dirty="0">
                <a:latin typeface="微软雅黑" panose="020B0503020204020204" pitchFamily="34" charset="-122"/>
                <a:ea typeface="微软雅黑" panose="020B0503020204020204" pitchFamily="34" charset="-122"/>
              </a:rPr>
              <a:t>s[1...n]</a:t>
            </a:r>
            <a:r>
              <a:rPr lang="zh-CN" altLang="en-US" dirty="0">
                <a:latin typeface="微软雅黑" panose="020B0503020204020204" pitchFamily="34" charset="-122"/>
                <a:ea typeface="微软雅黑" panose="020B0503020204020204" pitchFamily="34" charset="-122"/>
              </a:rPr>
              <a:t>，那么</a:t>
            </a: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进制的角度考虑，若 </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的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进制形式表示为 </a:t>
            </a:r>
            <a:endParaRPr lang="zh-CN" altLang="en-US" dirty="0">
              <a:latin typeface="微软雅黑" panose="020B0503020204020204" pitchFamily="34" charset="-122"/>
              <a:ea typeface="微软雅黑" panose="020B0503020204020204" pitchFamily="34" charset="-122"/>
            </a:endParaRPr>
          </a:p>
          <a:p>
            <a:pPr indent="0">
              <a:buFont typeface="Arial" panose="020B0604020202020204" pitchFamily="34" charset="0"/>
              <a:buNone/>
            </a:pPr>
            <a:endParaRPr lang="zh-CN" altLang="en-US" dirty="0">
              <a:latin typeface="微软雅黑" panose="020B0503020204020204" pitchFamily="34" charset="-122"/>
              <a:ea typeface="微软雅黑" panose="020B0503020204020204" pitchFamily="34" charset="-122"/>
            </a:endParaRPr>
          </a:p>
          <a:p>
            <a:pPr marL="285750" indent="-285750" algn="ctr">
              <a:buFont typeface="Arial" panose="020B0604020202020204" pitchFamily="34" charset="0"/>
              <a:buChar char="•"/>
            </a:pPr>
            <a:r>
              <a:rPr lang="en-US" altLang="zh-CN" dirty="0">
                <a:solidFill>
                  <a:srgbClr val="FF0000"/>
                </a:solidFill>
                <a:latin typeface="微软雅黑" panose="020B0503020204020204" pitchFamily="34" charset="-122"/>
                <a:ea typeface="微软雅黑" panose="020B0503020204020204" pitchFamily="34" charset="-122"/>
              </a:rPr>
              <a:t>X...X</a:t>
            </a:r>
            <a:r>
              <a:rPr lang="en-US" altLang="zh-CN" dirty="0">
                <a:solidFill>
                  <a:srgbClr val="00B050"/>
                </a:solidFill>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0...0</a:t>
            </a:r>
            <a:endParaRPr lang="en-US" altLang="zh-CN" dirty="0">
              <a:latin typeface="微软雅黑" panose="020B0503020204020204" pitchFamily="34" charset="-122"/>
              <a:ea typeface="微软雅黑" panose="020B0503020204020204" pitchFamily="34" charset="-122"/>
            </a:endParaRPr>
          </a:p>
          <a:p>
            <a:pPr indent="0" algn="ctr">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 </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表示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或 </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，那么 </a:t>
            </a:r>
            <a:r>
              <a:rPr lang="en-US" altLang="zh-CN" dirty="0">
                <a:latin typeface="微软雅黑" panose="020B0503020204020204" pitchFamily="34" charset="-122"/>
                <a:ea typeface="微软雅黑" panose="020B0503020204020204" pitchFamily="34" charset="-122"/>
              </a:rPr>
              <a:t>(x-</a:t>
            </a:r>
            <a:r>
              <a:rPr lang="en-US" altLang="zh-CN" dirty="0" err="1">
                <a:latin typeface="微软雅黑" panose="020B0503020204020204" pitchFamily="34" charset="-122"/>
                <a:ea typeface="微软雅黑" panose="020B0503020204020204" pitchFamily="34" charset="-122"/>
              </a:rPr>
              <a:t>lb</a:t>
            </a:r>
            <a:r>
              <a:rPr lang="en-US" altLang="zh-CN" baseline="-25000" dirty="0" err="1">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rPr>
              <a:t>, x] </a:t>
            </a:r>
            <a:r>
              <a:rPr lang="zh-CN" altLang="en-US" dirty="0">
                <a:latin typeface="微软雅黑" panose="020B0503020204020204" pitchFamily="34" charset="-122"/>
                <a:ea typeface="微软雅黑" panose="020B0503020204020204" pitchFamily="34" charset="-122"/>
              </a:rPr>
              <a:t>的区间可以表示为</a:t>
            </a:r>
            <a:endParaRPr lang="zh-CN" altLang="en-US" dirty="0">
              <a:latin typeface="微软雅黑" panose="020B0503020204020204" pitchFamily="34" charset="-122"/>
              <a:ea typeface="微软雅黑" panose="020B0503020204020204" pitchFamily="34" charset="-122"/>
            </a:endParaRPr>
          </a:p>
          <a:p>
            <a:pPr indent="0">
              <a:buFont typeface="Arial" panose="020B0604020202020204" pitchFamily="34" charset="0"/>
              <a:buNone/>
            </a:pPr>
            <a:endParaRPr lang="zh-CN" altLang="en-US" dirty="0">
              <a:latin typeface="微软雅黑" panose="020B0503020204020204" pitchFamily="34" charset="-122"/>
              <a:ea typeface="微软雅黑" panose="020B0503020204020204" pitchFamily="34" charset="-122"/>
            </a:endParaRPr>
          </a:p>
          <a:p>
            <a:pPr marL="285750" indent="-285750" algn="ctr">
              <a:buFont typeface="Arial" panose="020B0604020202020204" pitchFamily="34" charset="0"/>
              <a:buChar char="•"/>
            </a:pPr>
            <a:r>
              <a:rPr lang="en-US" altLang="zh-CN" dirty="0">
                <a:solidFill>
                  <a:srgbClr val="FF0000"/>
                </a:solidFill>
                <a:latin typeface="微软雅黑" panose="020B0503020204020204" pitchFamily="34" charset="-122"/>
                <a:ea typeface="微软雅黑" panose="020B0503020204020204" pitchFamily="34" charset="-122"/>
              </a:rPr>
              <a:t>(X...X</a:t>
            </a:r>
            <a:r>
              <a:rPr lang="en-US" altLang="zh-CN" dirty="0">
                <a:solidFill>
                  <a:srgbClr val="00B050"/>
                </a:solidFill>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0...0 , </a:t>
            </a:r>
            <a:r>
              <a:rPr lang="en-US" altLang="zh-CN" dirty="0">
                <a:solidFill>
                  <a:srgbClr val="FF0000"/>
                </a:solidFill>
                <a:latin typeface="微软雅黑" panose="020B0503020204020204" pitchFamily="34" charset="-122"/>
                <a:ea typeface="微软雅黑" panose="020B0503020204020204" pitchFamily="34" charset="-122"/>
              </a:rPr>
              <a:t>X...X</a:t>
            </a:r>
            <a:r>
              <a:rPr lang="en-US" altLang="zh-CN" dirty="0">
                <a:solidFill>
                  <a:srgbClr val="00B050"/>
                </a:solidFill>
                <a:latin typeface="微软雅黑" panose="020B0503020204020204" pitchFamily="34" charset="-122"/>
                <a:ea typeface="微软雅黑" panose="020B0503020204020204" pitchFamily="34" charset="-122"/>
              </a:rPr>
              <a:t>1</a:t>
            </a:r>
            <a:r>
              <a:rPr lang="en-US" altLang="zh-CN" dirty="0">
                <a:solidFill>
                  <a:schemeClr val="accent1">
                    <a:lumMod val="50000"/>
                  </a:schemeClr>
                </a:solidFill>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...0]</a:t>
            </a:r>
            <a:endParaRPr lang="en-US" altLang="zh-CN" dirty="0">
              <a:latin typeface="微软雅黑" panose="020B0503020204020204" pitchFamily="34" charset="-122"/>
              <a:ea typeface="微软雅黑" panose="020B0503020204020204" pitchFamily="34" charset="-122"/>
            </a:endParaRPr>
          </a:p>
          <a:p>
            <a:pPr indent="0" algn="ctr">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285750" lvl="0" indent="-285750" algn="l">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例如 </a:t>
            </a:r>
            <a:r>
              <a:rPr lang="en-US" altLang="zh-CN" dirty="0">
                <a:latin typeface="微软雅黑" panose="020B0503020204020204" pitchFamily="34" charset="-122"/>
                <a:ea typeface="微软雅黑" panose="020B0503020204020204" pitchFamily="34" charset="-122"/>
              </a:rPr>
              <a:t>x=(</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01</a:t>
            </a:r>
            <a:r>
              <a:rPr lang="en-US" altLang="zh-CN" dirty="0">
                <a:solidFill>
                  <a:srgbClr val="FF0000"/>
                </a:solidFill>
                <a:latin typeface="微软雅黑" panose="020B0503020204020204" pitchFamily="34" charset="-122"/>
                <a:ea typeface="微软雅黑" panose="020B0503020204020204" pitchFamily="34" charset="-122"/>
              </a:rPr>
              <a:t>0</a:t>
            </a:r>
            <a:r>
              <a:rPr lang="en-US" altLang="zh-CN" dirty="0">
                <a:solidFill>
                  <a:srgbClr val="00B050"/>
                </a:solidFill>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，那么对应的 </a:t>
            </a:r>
            <a:r>
              <a:rPr lang="en-US" altLang="zh-CN" dirty="0">
                <a:latin typeface="微软雅黑" panose="020B0503020204020204" pitchFamily="34" charset="-122"/>
                <a:ea typeface="微软雅黑" panose="020B0503020204020204" pitchFamily="34" charset="-122"/>
              </a:rPr>
              <a:t>(x-</a:t>
            </a:r>
            <a:r>
              <a:rPr lang="en-US" altLang="zh-CN" dirty="0" err="1">
                <a:latin typeface="微软雅黑" panose="020B0503020204020204" pitchFamily="34" charset="-122"/>
                <a:ea typeface="微软雅黑" panose="020B0503020204020204" pitchFamily="34" charset="-122"/>
              </a:rPr>
              <a:t>lb</a:t>
            </a:r>
            <a:r>
              <a:rPr lang="en-US" altLang="zh-CN" baseline="-25000" dirty="0" err="1">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rPr>
              <a:t>, x] </a:t>
            </a:r>
            <a:r>
              <a:rPr lang="zh-CN" altLang="en-US" dirty="0">
                <a:latin typeface="微软雅黑" panose="020B0503020204020204" pitchFamily="34" charset="-122"/>
                <a:ea typeface="微软雅黑" panose="020B0503020204020204" pitchFamily="34" charset="-122"/>
              </a:rPr>
              <a:t>可以表示为</a:t>
            </a:r>
            <a:endParaRPr lang="zh-CN" altLang="en-US" dirty="0">
              <a:latin typeface="微软雅黑" panose="020B0503020204020204" pitchFamily="34" charset="-122"/>
              <a:ea typeface="微软雅黑" panose="020B0503020204020204" pitchFamily="34" charset="-122"/>
            </a:endParaRPr>
          </a:p>
          <a:p>
            <a:pPr marL="742950" lvl="1" indent="-285750" algn="l">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lgn="ctr">
              <a:buFont typeface="Arial" panose="020B0604020202020204" pitchFamily="34" charset="0"/>
              <a:buChar char="•"/>
            </a:pPr>
            <a:r>
              <a:rPr lang="en-US" altLang="zh-CN" dirty="0">
                <a:solidFill>
                  <a:srgbClr val="FF0000"/>
                </a:solidFill>
                <a:latin typeface="微软雅黑" panose="020B0503020204020204" pitchFamily="34" charset="-122"/>
                <a:ea typeface="微软雅黑" panose="020B0503020204020204" pitchFamily="34" charset="-122"/>
              </a:rPr>
              <a:t>(1010</a:t>
            </a:r>
            <a:r>
              <a:rPr lang="en-US" altLang="zh-CN" dirty="0">
                <a:solidFill>
                  <a:srgbClr val="00B050"/>
                </a:solidFill>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000 ,</a:t>
            </a:r>
            <a:r>
              <a:rPr lang="en-US" altLang="zh-CN" dirty="0">
                <a:solidFill>
                  <a:srgbClr val="FF0000"/>
                </a:solidFill>
                <a:latin typeface="微软雅黑" panose="020B0503020204020204" pitchFamily="34" charset="-122"/>
                <a:ea typeface="微软雅黑" panose="020B0503020204020204" pitchFamily="34" charset="-122"/>
              </a:rPr>
              <a:t> 1010</a:t>
            </a:r>
            <a:r>
              <a:rPr lang="en-US" altLang="zh-CN" dirty="0">
                <a:solidFill>
                  <a:srgbClr val="00B050"/>
                </a:solidFill>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000]</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对象 2">
                <a:hlinkClick r:id="" action="ppaction://ole?verb=0"/>
              </p:cNvPr>
              <p:cNvSpPr txBox="1"/>
              <p:nvPr/>
            </p:nvSpPr>
            <p:spPr>
              <a:xfrm>
                <a:off x="3611563" y="2116138"/>
                <a:ext cx="1728787" cy="658812"/>
              </a:xfrm>
              <a:prstGeom prst="rect">
                <a:avLst/>
              </a:prstGeom>
            </p:spPr>
            <p:txBody>
              <a:bodyPr>
                <a:normAutofit fontScale="70000" lnSpcReduction="20000"/>
              </a:bodyPr>
              <a:lstStyle/>
              <a:p>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𝑠</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𝑥</m:t>
                      </m:r>
                      <m:r>
                        <a:rPr lang="zh-CN" altLang="en-US" i="1" smtClean="0">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𝑙𝑏</m:t>
                              </m:r>
                            </m:e>
                            <m:sub>
                              <m:r>
                                <a:rPr lang="zh-CN" altLang="en-US" i="1">
                                  <a:solidFill>
                                    <a:srgbClr val="000000"/>
                                  </a:solidFill>
                                  <a:latin typeface="Cambria Math" panose="02040503050406030204" pitchFamily="18" charset="0"/>
                                </a:rPr>
                                <m:t>𝑥</m:t>
                              </m:r>
                            </m:sub>
                          </m:sSub>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ub>
                        <m:sup/>
                        <m:e>
                          <m:r>
                            <a:rPr lang="zh-CN" altLang="en-US" i="1">
                              <a:solidFill>
                                <a:srgbClr val="000000"/>
                              </a:solidFill>
                              <a:latin typeface="Cambria Math" panose="02040503050406030204" pitchFamily="18" charset="0"/>
                            </a:rPr>
                            <m:t>𝑑</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e>
                      </m:nary>
                    </m:oMath>
                  </m:oMathPara>
                </a14:m>
                <a:endParaRPr lang="zh-CN" altLang="en-US" dirty="0"/>
              </a:p>
            </p:txBody>
          </p:sp>
        </mc:Choice>
        <mc:Fallback>
          <p:sp>
            <p:nvSpPr>
              <p:cNvPr id="3" name="对象 2">
                <a:hlinkClick r:id="" action="ppaction://ole?verb=0"/>
              </p:cNvPr>
              <p:cNvSpPr txBox="1">
                <a:spLocks noRot="1" noChangeAspect="1" noMove="1" noResize="1" noEditPoints="1" noAdjustHandles="1" noChangeArrowheads="1" noChangeShapeType="1" noTextEdit="1"/>
              </p:cNvSpPr>
              <p:nvPr/>
            </p:nvSpPr>
            <p:spPr>
              <a:xfrm>
                <a:off x="3611563" y="2116138"/>
                <a:ext cx="1728787" cy="658812"/>
              </a:xfrm>
              <a:prstGeom prst="rect">
                <a:avLst/>
              </a:prstGeom>
              <a:blipFill rotWithShape="1">
                <a:blip r:embed="rId1"/>
                <a:stretch>
                  <a:fillRect l="-18" t="-48"/>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a:t>
            </a:r>
            <a:r>
              <a:rPr lang="zh-CN" sz="1400" b="1" dirty="0">
                <a:solidFill>
                  <a:schemeClr val="bg1"/>
                </a:solidFill>
                <a:latin typeface="微软雅黑" panose="020B0503020204020204" pitchFamily="34" charset="-122"/>
                <a:ea typeface="微软雅黑" panose="020B0503020204020204" pitchFamily="34" charset="-122"/>
              </a:rPr>
              <a:t> |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树状数组的查询</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l="5867" t="5306" r="7312" b="9068"/>
          <a:stretch>
            <a:fillRect/>
          </a:stretch>
        </p:blipFill>
        <p:spPr>
          <a:xfrm>
            <a:off x="4812665" y="556260"/>
            <a:ext cx="4072890" cy="2444115"/>
          </a:xfrm>
          <a:prstGeom prst="rect">
            <a:avLst/>
          </a:prstGeom>
        </p:spPr>
      </p:pic>
      <p:sp>
        <p:nvSpPr>
          <p:cNvPr id="5" name="文本框 4"/>
          <p:cNvSpPr txBox="1"/>
          <p:nvPr/>
        </p:nvSpPr>
        <p:spPr>
          <a:xfrm>
            <a:off x="593725" y="1096652"/>
            <a:ext cx="4317365" cy="175323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对于指定位置 </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，要查询区间 </a:t>
            </a:r>
            <a:r>
              <a:rPr lang="en-US" altLang="zh-CN" dirty="0">
                <a:latin typeface="微软雅黑" panose="020B0503020204020204" pitchFamily="34" charset="-122"/>
                <a:ea typeface="微软雅黑" panose="020B0503020204020204" pitchFamily="34" charset="-122"/>
              </a:rPr>
              <a:t>[1, x] </a:t>
            </a:r>
            <a:r>
              <a:rPr lang="zh-CN" altLang="en-US" dirty="0">
                <a:latin typeface="微软雅黑" panose="020B0503020204020204" pitchFamily="34" charset="-122"/>
                <a:ea typeface="微软雅黑" panose="020B0503020204020204" pitchFamily="34" charset="-122"/>
              </a:rPr>
              <a:t>的前缀和。 </a:t>
            </a: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考虑到树状数组的定义，可以发现区间 </a:t>
            </a:r>
            <a:r>
              <a:rPr lang="en-US" altLang="zh-CN" dirty="0">
                <a:latin typeface="微软雅黑" panose="020B0503020204020204" pitchFamily="34" charset="-122"/>
                <a:ea typeface="微软雅黑" panose="020B0503020204020204" pitchFamily="34" charset="-122"/>
              </a:rPr>
              <a:t>[1, x] </a:t>
            </a:r>
            <a:r>
              <a:rPr lang="zh-CN" altLang="en-US" dirty="0">
                <a:latin typeface="微软雅黑" panose="020B0503020204020204" pitchFamily="34" charset="-122"/>
                <a:ea typeface="微软雅黑" panose="020B0503020204020204" pitchFamily="34" charset="-122"/>
              </a:rPr>
              <a:t>可以使用一些 </a:t>
            </a:r>
            <a:r>
              <a:rPr lang="en-US" altLang="zh-CN" dirty="0">
                <a:latin typeface="微软雅黑" panose="020B0503020204020204" pitchFamily="34" charset="-122"/>
                <a:ea typeface="微软雅黑" panose="020B0503020204020204" pitchFamily="34" charset="-122"/>
              </a:rPr>
              <a:t>s </a:t>
            </a:r>
            <a:r>
              <a:rPr lang="zh-CN" altLang="en-US" dirty="0">
                <a:latin typeface="微软雅黑" panose="020B0503020204020204" pitchFamily="34" charset="-122"/>
                <a:ea typeface="微软雅黑" panose="020B0503020204020204" pitchFamily="34" charset="-122"/>
              </a:rPr>
              <a:t>中现有的区间进行表示。</a:t>
            </a:r>
            <a:endParaRPr lang="zh-CN" altLang="en-US"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a:t>
            </a:r>
            <a:r>
              <a:rPr lang="zh-CN" sz="1400" b="1" dirty="0">
                <a:solidFill>
                  <a:schemeClr val="bg1"/>
                </a:solidFill>
                <a:latin typeface="微软雅黑" panose="020B0503020204020204" pitchFamily="34" charset="-122"/>
                <a:ea typeface="微软雅黑" panose="020B0503020204020204" pitchFamily="34" charset="-122"/>
              </a:rPr>
              <a:t> |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树状数组的查询</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47675" y="2836545"/>
            <a:ext cx="7494270" cy="3969385"/>
          </a:xfrm>
          <a:prstGeom prst="rect">
            <a:avLst/>
          </a:prstGeom>
          <a:noFill/>
        </p:spPr>
        <p:txBody>
          <a:bodyPr wrap="square" rtlCol="0">
            <a:spAutoFit/>
          </a:bodyPr>
          <a:lstStyle/>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对于区间 </a:t>
            </a:r>
            <a:r>
              <a:rPr lang="en-US" altLang="zh-CN" dirty="0">
                <a:solidFill>
                  <a:srgbClr val="FF0000"/>
                </a:solidFill>
                <a:latin typeface="微软雅黑" panose="020B0503020204020204" pitchFamily="34" charset="-122"/>
                <a:ea typeface="微软雅黑" panose="020B0503020204020204" pitchFamily="34" charset="-122"/>
              </a:rPr>
              <a:t>[1, 11] </a:t>
            </a:r>
            <a:r>
              <a:rPr lang="zh-CN" altLang="en-US" dirty="0">
                <a:latin typeface="微软雅黑" panose="020B0503020204020204" pitchFamily="34" charset="-122"/>
                <a:ea typeface="微软雅黑" panose="020B0503020204020204" pitchFamily="34" charset="-122"/>
              </a:rPr>
              <a:t>可以使用 </a:t>
            </a:r>
            <a:r>
              <a:rPr lang="en-US" altLang="zh-CN" dirty="0">
                <a:solidFill>
                  <a:srgbClr val="FF0000"/>
                </a:solidFill>
                <a:latin typeface="微软雅黑" panose="020B0503020204020204" pitchFamily="34" charset="-122"/>
                <a:ea typeface="微软雅黑" panose="020B0503020204020204" pitchFamily="34" charset="-122"/>
              </a:rPr>
              <a:t>s[11] + s[10] + s[8]</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进行表示</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写成二进制分别为：</a:t>
            </a:r>
            <a:r>
              <a:rPr lang="en-US" altLang="zh-CN" dirty="0">
                <a:latin typeface="微软雅黑" panose="020B0503020204020204" pitchFamily="34" charset="-122"/>
                <a:ea typeface="微软雅黑" panose="020B0503020204020204" pitchFamily="34" charset="-122"/>
              </a:rPr>
              <a:t>(1011)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(1010)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(1000)</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其中表示的 </a:t>
            </a:r>
            <a:r>
              <a:rPr lang="en-US" altLang="zh-CN" dirty="0">
                <a:latin typeface="微软雅黑" panose="020B0503020204020204" pitchFamily="34" charset="-122"/>
                <a:ea typeface="微软雅黑" panose="020B0503020204020204" pitchFamily="34" charset="-122"/>
              </a:rPr>
              <a:t>d </a:t>
            </a:r>
            <a:r>
              <a:rPr lang="zh-CN" altLang="en-US" dirty="0">
                <a:latin typeface="微软雅黑" panose="020B0503020204020204" pitchFamily="34" charset="-122"/>
                <a:ea typeface="微软雅黑" panose="020B0503020204020204" pitchFamily="34" charset="-122"/>
              </a:rPr>
              <a:t>的区间分别为：</a:t>
            </a:r>
            <a:endParaRPr lang="zh-CN" altLang="en-US"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(0000, 1000],(1000, 1010],(1010, 1011]</a:t>
            </a: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合在一起就的</a:t>
            </a:r>
            <a:r>
              <a:rPr lang="en-US" altLang="zh-CN" dirty="0">
                <a:latin typeface="微软雅黑" panose="020B0503020204020204" pitchFamily="34" charset="-122"/>
                <a:ea typeface="微软雅黑" panose="020B0503020204020204" pitchFamily="34" charset="-122"/>
              </a:rPr>
              <a:t>(0000,1011]</a:t>
            </a: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11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10  8</a:t>
            </a: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1200150" lvl="2"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sym typeface="Wingdings" panose="05000000000000000000" pitchFamily="2" charset="2"/>
              </a:rPr>
              <a:t>11 – </a:t>
            </a:r>
            <a:r>
              <a:rPr lang="en-US" altLang="zh-CN" dirty="0" err="1">
                <a:latin typeface="微软雅黑" panose="020B0503020204020204" pitchFamily="34" charset="-122"/>
                <a:ea typeface="微软雅黑" panose="020B0503020204020204" pitchFamily="34" charset="-122"/>
                <a:sym typeface="Wingdings" panose="05000000000000000000" pitchFamily="2" charset="2"/>
              </a:rPr>
              <a:t>lowbit</a:t>
            </a:r>
            <a:r>
              <a:rPr lang="en-US" altLang="zh-CN" dirty="0">
                <a:latin typeface="微软雅黑" panose="020B0503020204020204" pitchFamily="34" charset="-122"/>
                <a:ea typeface="微软雅黑" panose="020B0503020204020204" pitchFamily="34" charset="-122"/>
                <a:sym typeface="Wingdings" panose="05000000000000000000" pitchFamily="2" charset="2"/>
              </a:rPr>
              <a:t>(11) == 10</a:t>
            </a: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1200150" lvl="2"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sym typeface="Wingdings" panose="05000000000000000000" pitchFamily="2" charset="2"/>
              </a:rPr>
              <a:t>10 – </a:t>
            </a:r>
            <a:r>
              <a:rPr lang="en-US" altLang="zh-CN" dirty="0" err="1">
                <a:latin typeface="微软雅黑" panose="020B0503020204020204" pitchFamily="34" charset="-122"/>
                <a:ea typeface="微软雅黑" panose="020B0503020204020204" pitchFamily="34" charset="-122"/>
                <a:sym typeface="Wingdings" panose="05000000000000000000" pitchFamily="2" charset="2"/>
              </a:rPr>
              <a:t>lowbit</a:t>
            </a:r>
            <a:r>
              <a:rPr lang="en-US" altLang="zh-CN" dirty="0">
                <a:latin typeface="微软雅黑" panose="020B0503020204020204" pitchFamily="34" charset="-122"/>
                <a:ea typeface="微软雅黑" panose="020B0503020204020204" pitchFamily="34" charset="-122"/>
                <a:sym typeface="Wingdings" panose="05000000000000000000" pitchFamily="2" charset="2"/>
              </a:rPr>
              <a:t>(10) == 8</a:t>
            </a: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1200150" lvl="2"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sym typeface="Wingdings" panose="05000000000000000000" pitchFamily="2" charset="2"/>
              </a:rPr>
              <a:t>8 – </a:t>
            </a:r>
            <a:r>
              <a:rPr lang="en-US" altLang="zh-CN" dirty="0" err="1">
                <a:latin typeface="微软雅黑" panose="020B0503020204020204" pitchFamily="34" charset="-122"/>
                <a:ea typeface="微软雅黑" panose="020B0503020204020204" pitchFamily="34" charset="-122"/>
                <a:sym typeface="Wingdings" panose="05000000000000000000" pitchFamily="2" charset="2"/>
              </a:rPr>
              <a:t>lowbit</a:t>
            </a:r>
            <a:r>
              <a:rPr lang="en-US" altLang="zh-CN" dirty="0">
                <a:latin typeface="微软雅黑" panose="020B0503020204020204" pitchFamily="34" charset="-122"/>
                <a:ea typeface="微软雅黑" panose="020B0503020204020204" pitchFamily="34" charset="-122"/>
                <a:sym typeface="Wingdings" panose="05000000000000000000" pitchFamily="2" charset="2"/>
              </a:rPr>
              <a:t>(8) == 0</a:t>
            </a: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lvl="2"/>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l="5867" t="5306" r="7312" b="9068"/>
          <a:stretch>
            <a:fillRect/>
          </a:stretch>
        </p:blipFill>
        <p:spPr>
          <a:xfrm>
            <a:off x="4794015" y="519431"/>
            <a:ext cx="4072890" cy="2444115"/>
          </a:xfrm>
          <a:prstGeom prst="rect">
            <a:avLst/>
          </a:prstGeom>
        </p:spPr>
      </p:pic>
      <p:sp>
        <p:nvSpPr>
          <p:cNvPr id="5" name="文本框 4"/>
          <p:cNvSpPr txBox="1"/>
          <p:nvPr/>
        </p:nvSpPr>
        <p:spPr>
          <a:xfrm>
            <a:off x="593725" y="1096652"/>
            <a:ext cx="4317365" cy="175323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对于指定位置 </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，要查询区间 </a:t>
            </a:r>
            <a:r>
              <a:rPr lang="en-US" altLang="zh-CN" dirty="0">
                <a:latin typeface="微软雅黑" panose="020B0503020204020204" pitchFamily="34" charset="-122"/>
                <a:ea typeface="微软雅黑" panose="020B0503020204020204" pitchFamily="34" charset="-122"/>
              </a:rPr>
              <a:t>[1, x] </a:t>
            </a:r>
            <a:r>
              <a:rPr lang="zh-CN" altLang="en-US" dirty="0">
                <a:latin typeface="微软雅黑" panose="020B0503020204020204" pitchFamily="34" charset="-122"/>
                <a:ea typeface="微软雅黑" panose="020B0503020204020204" pitchFamily="34" charset="-122"/>
              </a:rPr>
              <a:t>的前缀和。 </a:t>
            </a: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考虑到树状数组的定义，可以发现区间 </a:t>
            </a:r>
            <a:r>
              <a:rPr lang="en-US" altLang="zh-CN" dirty="0">
                <a:latin typeface="微软雅黑" panose="020B0503020204020204" pitchFamily="34" charset="-122"/>
                <a:ea typeface="微软雅黑" panose="020B0503020204020204" pitchFamily="34" charset="-122"/>
              </a:rPr>
              <a:t>[1, x] </a:t>
            </a:r>
            <a:r>
              <a:rPr lang="zh-CN" altLang="en-US" dirty="0">
                <a:latin typeface="微软雅黑" panose="020B0503020204020204" pitchFamily="34" charset="-122"/>
                <a:ea typeface="微软雅黑" panose="020B0503020204020204" pitchFamily="34" charset="-122"/>
              </a:rPr>
              <a:t>可以使用一些 </a:t>
            </a:r>
            <a:r>
              <a:rPr lang="en-US" altLang="zh-CN" dirty="0">
                <a:latin typeface="微软雅黑" panose="020B0503020204020204" pitchFamily="34" charset="-122"/>
                <a:ea typeface="微软雅黑" panose="020B0503020204020204" pitchFamily="34" charset="-122"/>
              </a:rPr>
              <a:t>s </a:t>
            </a:r>
            <a:r>
              <a:rPr lang="zh-CN" altLang="en-US" dirty="0">
                <a:latin typeface="微软雅黑" panose="020B0503020204020204" pitchFamily="34" charset="-122"/>
                <a:ea typeface="微软雅黑" panose="020B0503020204020204" pitchFamily="34" charset="-122"/>
              </a:rPr>
              <a:t>中现有的区间进行表示。</a:t>
            </a:r>
            <a:endParaRPr lang="zh-CN" altLang="en-US"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a:t>
            </a:r>
            <a:r>
              <a:rPr lang="zh-CN" sz="1400" b="1" dirty="0">
                <a:solidFill>
                  <a:schemeClr val="bg1"/>
                </a:solidFill>
                <a:latin typeface="微软雅黑" panose="020B0503020204020204" pitchFamily="34" charset="-122"/>
                <a:ea typeface="微软雅黑" panose="020B0503020204020204" pitchFamily="34" charset="-122"/>
              </a:rPr>
              <a:t> |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树状数组的查询</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163955"/>
            <a:ext cx="7494270" cy="493141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对于确定的 </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，由于                      若令 </a:t>
            </a:r>
            <a:r>
              <a:rPr lang="en-US" altLang="zh-CN" dirty="0">
                <a:latin typeface="微软雅黑" panose="020B0503020204020204" pitchFamily="34" charset="-122"/>
                <a:ea typeface="微软雅黑" panose="020B0503020204020204" pitchFamily="34" charset="-122"/>
              </a:rPr>
              <a:t>y = x - </a:t>
            </a:r>
            <a:r>
              <a:rPr lang="en-US" altLang="zh-CN" dirty="0" err="1">
                <a:latin typeface="微软雅黑" panose="020B0503020204020204" pitchFamily="34" charset="-122"/>
                <a:ea typeface="微软雅黑" panose="020B0503020204020204" pitchFamily="34" charset="-122"/>
              </a:rPr>
              <a:t>t</a:t>
            </a:r>
            <a:r>
              <a:rPr lang="en-US" altLang="zh-CN" baseline="-25000" dirty="0" err="1">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那么紧挨着区间 </a:t>
            </a:r>
            <a:r>
              <a:rPr lang="en-US" altLang="zh-CN" dirty="0">
                <a:latin typeface="微软雅黑" panose="020B0503020204020204" pitchFamily="34" charset="-122"/>
                <a:ea typeface="微软雅黑" panose="020B0503020204020204" pitchFamily="34" charset="-122"/>
              </a:rPr>
              <a:t>(x-</a:t>
            </a:r>
            <a:r>
              <a:rPr lang="en-US" altLang="zh-CN" dirty="0" err="1">
                <a:latin typeface="微软雅黑" panose="020B0503020204020204" pitchFamily="34" charset="-122"/>
                <a:ea typeface="微软雅黑" panose="020B0503020204020204" pitchFamily="34" charset="-122"/>
              </a:rPr>
              <a:t>t</a:t>
            </a:r>
            <a:r>
              <a:rPr lang="en-US" altLang="zh-CN" baseline="-25000" dirty="0" err="1">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rPr>
              <a:t>, x] </a:t>
            </a:r>
            <a:r>
              <a:rPr lang="zh-CN" altLang="en-US" dirty="0">
                <a:latin typeface="微软雅黑" panose="020B0503020204020204" pitchFamily="34" charset="-122"/>
                <a:ea typeface="微软雅黑" panose="020B0503020204020204" pitchFamily="34" charset="-122"/>
              </a:rPr>
              <a:t>的上一个区间就可以使用 </a:t>
            </a:r>
            <a:r>
              <a:rPr lang="en-US" altLang="zh-CN" dirty="0">
                <a:latin typeface="微软雅黑" panose="020B0503020204020204" pitchFamily="34" charset="-122"/>
                <a:ea typeface="微软雅黑" panose="020B0503020204020204" pitchFamily="34" charset="-122"/>
              </a:rPr>
              <a:t>(y-t</a:t>
            </a:r>
            <a:r>
              <a:rPr lang="en-US" altLang="zh-CN" baseline="-25000" dirty="0">
                <a:latin typeface="微软雅黑" panose="020B0503020204020204" pitchFamily="34" charset="-122"/>
                <a:ea typeface="微软雅黑" panose="020B0503020204020204" pitchFamily="34" charset="-122"/>
              </a:rPr>
              <a:t>y</a:t>
            </a:r>
            <a:r>
              <a:rPr lang="en-US" altLang="zh-CN" dirty="0">
                <a:latin typeface="微软雅黑" panose="020B0503020204020204" pitchFamily="34" charset="-122"/>
                <a:ea typeface="微软雅黑" panose="020B0503020204020204" pitchFamily="34" charset="-122"/>
              </a:rPr>
              <a:t>, y] </a:t>
            </a:r>
            <a:r>
              <a:rPr lang="zh-CN" altLang="en-US" dirty="0">
                <a:latin typeface="微软雅黑" panose="020B0503020204020204" pitchFamily="34" charset="-122"/>
                <a:ea typeface="微软雅黑" panose="020B0503020204020204" pitchFamily="34" charset="-122"/>
              </a:rPr>
              <a:t>来表示。这样不断的进行迭代就能完整的表示 </a:t>
            </a:r>
            <a:r>
              <a:rPr lang="en-US" altLang="zh-CN" dirty="0">
                <a:latin typeface="微软雅黑" panose="020B0503020204020204" pitchFamily="34" charset="-122"/>
                <a:ea typeface="微软雅黑" panose="020B0503020204020204" pitchFamily="34" charset="-122"/>
              </a:rPr>
              <a:t>[1, x] </a:t>
            </a:r>
            <a:r>
              <a:rPr lang="zh-CN" altLang="en-US" dirty="0">
                <a:latin typeface="微软雅黑" panose="020B0503020204020204" pitchFamily="34" charset="-122"/>
                <a:ea typeface="微软雅黑" panose="020B0503020204020204" pitchFamily="34" charset="-122"/>
              </a:rPr>
              <a:t>区间。</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上述过程可以形式化的表示为：</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sym typeface="+mn-ea"/>
              </a:rPr>
              <a:t>p </a:t>
            </a:r>
            <a:r>
              <a:rPr lang="zh-CN" altLang="en-US" dirty="0">
                <a:latin typeface="微软雅黑" panose="020B0503020204020204" pitchFamily="34" charset="-122"/>
                <a:ea typeface="微软雅黑" panose="020B0503020204020204" pitchFamily="34" charset="-122"/>
                <a:sym typeface="+mn-ea"/>
              </a:rPr>
              <a:t>是 </a:t>
            </a:r>
            <a:r>
              <a:rPr lang="en-US" altLang="zh-CN" dirty="0">
                <a:latin typeface="微软雅黑" panose="020B0503020204020204" pitchFamily="34" charset="-122"/>
                <a:ea typeface="微软雅黑" panose="020B0503020204020204" pitchFamily="34" charset="-122"/>
                <a:sym typeface="+mn-ea"/>
              </a:rPr>
              <a:t>x </a:t>
            </a:r>
            <a:r>
              <a:rPr lang="zh-CN" altLang="en-US" dirty="0">
                <a:latin typeface="微软雅黑" panose="020B0503020204020204" pitchFamily="34" charset="-122"/>
                <a:ea typeface="微软雅黑" panose="020B0503020204020204" pitchFamily="34" charset="-122"/>
                <a:sym typeface="+mn-ea"/>
              </a:rPr>
              <a:t>的 </a:t>
            </a:r>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进制中 </a:t>
            </a:r>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的数量，</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是一个下标数列，其定义如下：</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en-US" altLang="zh-CN" baseline="-25000"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由于每次执行类似于 </a:t>
            </a:r>
            <a:r>
              <a:rPr lang="en-US" altLang="zh-CN" dirty="0">
                <a:latin typeface="微软雅黑" panose="020B0503020204020204" pitchFamily="34" charset="-122"/>
                <a:ea typeface="微软雅黑" panose="020B0503020204020204" pitchFamily="34" charset="-122"/>
              </a:rPr>
              <a:t>x - </a:t>
            </a:r>
            <a:r>
              <a:rPr lang="en-US" altLang="zh-CN" dirty="0" err="1">
                <a:latin typeface="微软雅黑" panose="020B0503020204020204" pitchFamily="34" charset="-122"/>
                <a:ea typeface="微软雅黑" panose="020B0503020204020204" pitchFamily="34" charset="-122"/>
              </a:rPr>
              <a:t>tx</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的操作都将使现在数字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进制中的 </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的数量减少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。如此，最坏情况下需要执行的操作此时为：</a:t>
            </a:r>
            <a:r>
              <a:rPr lang="en-US" altLang="zh-CN" dirty="0">
                <a:latin typeface="微软雅黑" panose="020B0503020204020204" pitchFamily="34" charset="-122"/>
                <a:ea typeface="微软雅黑" panose="020B0503020204020204" pitchFamily="34" charset="-122"/>
              </a:rPr>
              <a:t>log</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x </a:t>
            </a:r>
            <a:r>
              <a:rPr lang="zh-CN" altLang="en-US" dirty="0">
                <a:latin typeface="微软雅黑" panose="020B0503020204020204" pitchFamily="34" charset="-122"/>
                <a:ea typeface="微软雅黑" panose="020B0503020204020204" pitchFamily="34" charset="-122"/>
              </a:rPr>
              <a:t>。所以此操作的时间复杂度为 </a:t>
            </a:r>
            <a:r>
              <a:rPr lang="en-US" altLang="zh-CN" dirty="0">
                <a:latin typeface="微软雅黑" panose="020B0503020204020204" pitchFamily="34" charset="-122"/>
                <a:ea typeface="微软雅黑" panose="020B0503020204020204" pitchFamily="34" charset="-122"/>
              </a:rPr>
              <a:t>O(log n)</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aphicFrame>
        <p:nvGraphicFramePr>
          <p:cNvPr id="4" name="对象 3">
            <a:hlinkClick r:id="" action="ppaction://ole?verb=0"/>
          </p:cNvPr>
          <p:cNvGraphicFramePr>
            <a:graphicFrameLocks noChangeAspect="1"/>
          </p:cNvGraphicFramePr>
          <p:nvPr/>
        </p:nvGraphicFramePr>
        <p:xfrm>
          <a:off x="2954655" y="1181100"/>
          <a:ext cx="1477010" cy="563880"/>
        </p:xfrm>
        <a:graphic>
          <a:graphicData uri="http://schemas.openxmlformats.org/presentationml/2006/ole">
            <mc:AlternateContent xmlns:mc="http://schemas.openxmlformats.org/markup-compatibility/2006">
              <mc:Choice xmlns:v="urn:schemas-microsoft-com:vml" Requires="v">
                <p:oleObj spid="_x0000_s3207" name="" r:id="rId1" imgW="965200" imgH="368300" progId="Equation.KSEE3">
                  <p:embed/>
                </p:oleObj>
              </mc:Choice>
              <mc:Fallback>
                <p:oleObj name="" r:id="rId1" imgW="965200" imgH="368300" progId="Equation.KSEE3">
                  <p:embed/>
                  <p:pic>
                    <p:nvPicPr>
                      <p:cNvPr id="0" name="图片 1024"/>
                      <p:cNvPicPr/>
                      <p:nvPr/>
                    </p:nvPicPr>
                    <p:blipFill>
                      <a:blip r:embed="rId2"/>
                      <a:stretch>
                        <a:fillRect/>
                      </a:stretch>
                    </p:blipFill>
                    <p:spPr>
                      <a:xfrm>
                        <a:off x="2954655" y="1181100"/>
                        <a:ext cx="1477010" cy="56388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434080" y="2769235"/>
          <a:ext cx="1623695" cy="653415"/>
        </p:xfrm>
        <a:graphic>
          <a:graphicData uri="http://schemas.openxmlformats.org/presentationml/2006/ole">
            <mc:AlternateContent xmlns:mc="http://schemas.openxmlformats.org/markup-compatibility/2006">
              <mc:Choice xmlns:v="urn:schemas-microsoft-com:vml" Requires="v">
                <p:oleObj spid="_x0000_s3208" name="" r:id="rId3" imgW="1104900" imgH="444500" progId="Equation.KSEE3">
                  <p:embed/>
                </p:oleObj>
              </mc:Choice>
              <mc:Fallback>
                <p:oleObj name="" r:id="rId3" imgW="1104900" imgH="444500" progId="Equation.KSEE3">
                  <p:embed/>
                  <p:pic>
                    <p:nvPicPr>
                      <p:cNvPr id="0" name="图片 2048"/>
                      <p:cNvPicPr/>
                      <p:nvPr/>
                    </p:nvPicPr>
                    <p:blipFill>
                      <a:blip r:embed="rId4"/>
                      <a:stretch>
                        <a:fillRect/>
                      </a:stretch>
                    </p:blipFill>
                    <p:spPr>
                      <a:xfrm>
                        <a:off x="3434080" y="2769235"/>
                        <a:ext cx="1623695" cy="65341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107690" y="3854450"/>
          <a:ext cx="2277745" cy="816610"/>
        </p:xfrm>
        <a:graphic>
          <a:graphicData uri="http://schemas.openxmlformats.org/presentationml/2006/ole">
            <mc:AlternateContent xmlns:mc="http://schemas.openxmlformats.org/markup-compatibility/2006">
              <mc:Choice xmlns:v="urn:schemas-microsoft-com:vml" Requires="v">
                <p:oleObj spid="_x0000_s3209" name="" r:id="rId5" imgW="1346200" imgH="482600" progId="Equation.KSEE3">
                  <p:embed/>
                </p:oleObj>
              </mc:Choice>
              <mc:Fallback>
                <p:oleObj name="" r:id="rId5" imgW="1346200" imgH="482600" progId="Equation.KSEE3">
                  <p:embed/>
                  <p:pic>
                    <p:nvPicPr>
                      <p:cNvPr id="0" name="图片 2049"/>
                      <p:cNvPicPr/>
                      <p:nvPr/>
                    </p:nvPicPr>
                    <p:blipFill>
                      <a:blip r:embed="rId6"/>
                      <a:stretch>
                        <a:fillRect/>
                      </a:stretch>
                    </p:blipFill>
                    <p:spPr>
                      <a:xfrm>
                        <a:off x="3107690" y="3854450"/>
                        <a:ext cx="2277745" cy="81661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a:t>
            </a:r>
            <a:r>
              <a:rPr lang="zh-CN" sz="1400" b="1" dirty="0">
                <a:solidFill>
                  <a:schemeClr val="bg1"/>
                </a:solidFill>
                <a:latin typeface="微软雅黑" panose="020B0503020204020204" pitchFamily="34" charset="-122"/>
                <a:ea typeface="微软雅黑" panose="020B0503020204020204" pitchFamily="34" charset="-122"/>
              </a:rPr>
              <a:t> |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树状数组的查询</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163955"/>
            <a:ext cx="7494270" cy="3782895"/>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使用代码实现也是十分简单的：</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lvl="0">
              <a:lnSpc>
                <a:spcPct val="150000"/>
              </a:lnSpc>
            </a:pPr>
            <a:endParaRPr lang="en-US" altLang="zh-CN"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若是需要查询一段区间 </a:t>
            </a:r>
            <a:r>
              <a:rPr lang="en-US" altLang="zh-CN" dirty="0">
                <a:latin typeface="微软雅黑" panose="020B0503020204020204" pitchFamily="34" charset="-122"/>
                <a:ea typeface="微软雅黑" panose="020B0503020204020204" pitchFamily="34" charset="-122"/>
              </a:rPr>
              <a:t>[l, r] </a:t>
            </a:r>
            <a:r>
              <a:rPr lang="zh-CN" altLang="en-US" dirty="0">
                <a:latin typeface="微软雅黑" panose="020B0503020204020204" pitchFamily="34" charset="-122"/>
                <a:ea typeface="微软雅黑" panose="020B0503020204020204" pitchFamily="34" charset="-122"/>
              </a:rPr>
              <a:t>的和，使用 </a:t>
            </a:r>
            <a:r>
              <a:rPr lang="en-US" altLang="zh-CN" dirty="0">
                <a:latin typeface="微软雅黑" panose="020B0503020204020204" pitchFamily="34" charset="-122"/>
                <a:ea typeface="微软雅黑" panose="020B0503020204020204" pitchFamily="34" charset="-122"/>
              </a:rPr>
              <a:t>ask(r) - ask(l - 1) </a:t>
            </a:r>
            <a:r>
              <a:rPr lang="zh-CN" altLang="en-US" dirty="0">
                <a:latin typeface="微软雅黑" panose="020B0503020204020204" pitchFamily="34" charset="-122"/>
                <a:ea typeface="微软雅黑" panose="020B0503020204020204" pitchFamily="34" charset="-122"/>
              </a:rPr>
              <a:t>即可。</a:t>
            </a:r>
            <a:endParaRPr lang="zh-CN" altLang="en-US" dirty="0">
              <a:latin typeface="微软雅黑" panose="020B0503020204020204" pitchFamily="34" charset="-122"/>
              <a:ea typeface="微软雅黑" panose="020B0503020204020204" pitchFamily="34" charset="-122"/>
            </a:endParaRPr>
          </a:p>
        </p:txBody>
      </p:sp>
      <p:graphicFrame>
        <p:nvGraphicFramePr>
          <p:cNvPr id="10" name="对象 9">
            <a:hlinkClick r:id="" action="ppaction://ole?verb=0"/>
          </p:cNvPr>
          <p:cNvGraphicFramePr>
            <a:graphicFrameLocks noChangeAspect="1"/>
          </p:cNvGraphicFramePr>
          <p:nvPr/>
        </p:nvGraphicFramePr>
        <p:xfrm>
          <a:off x="900938" y="3020695"/>
          <a:ext cx="2277745" cy="816610"/>
        </p:xfrm>
        <a:graphic>
          <a:graphicData uri="http://schemas.openxmlformats.org/presentationml/2006/ole">
            <mc:AlternateContent xmlns:mc="http://schemas.openxmlformats.org/markup-compatibility/2006">
              <mc:Choice xmlns:v="urn:schemas-microsoft-com:vml" Requires="v">
                <p:oleObj spid="_x0000_s6164" name="" r:id="rId1" imgW="1346200" imgH="482600" progId="Equation.KSEE3">
                  <p:embed/>
                </p:oleObj>
              </mc:Choice>
              <mc:Fallback>
                <p:oleObj name="" r:id="rId1" imgW="1346200" imgH="482600" progId="Equation.KSEE3">
                  <p:embed/>
                  <p:pic>
                    <p:nvPicPr>
                      <p:cNvPr id="0" name="对象 6">
                        <a:hlinkClick r:id="" action="ppaction://ole?verb=0"/>
                      </p:cNvPr>
                      <p:cNvPicPr/>
                      <p:nvPr/>
                    </p:nvPicPr>
                    <p:blipFill>
                      <a:blip r:embed="rId2"/>
                      <a:stretch>
                        <a:fillRect/>
                      </a:stretch>
                    </p:blipFill>
                    <p:spPr>
                      <a:xfrm>
                        <a:off x="900938" y="3020695"/>
                        <a:ext cx="2277745" cy="816610"/>
                      </a:xfrm>
                      <a:prstGeom prst="rect">
                        <a:avLst/>
                      </a:prstGeom>
                    </p:spPr>
                  </p:pic>
                </p:oleObj>
              </mc:Fallback>
            </mc:AlternateContent>
          </a:graphicData>
        </a:graphic>
      </p:graphicFrame>
      <p:pic>
        <p:nvPicPr>
          <p:cNvPr id="11" name="图片 10"/>
          <p:cNvPicPr>
            <a:picLocks noChangeAspect="1"/>
          </p:cNvPicPr>
          <p:nvPr/>
        </p:nvPicPr>
        <p:blipFill>
          <a:blip r:embed="rId3"/>
          <a:stretch>
            <a:fillRect/>
          </a:stretch>
        </p:blipFill>
        <p:spPr>
          <a:xfrm>
            <a:off x="4572000" y="2462333"/>
            <a:ext cx="3200000" cy="19333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树状数组的修改</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47675" y="2836545"/>
            <a:ext cx="7494270" cy="3276600"/>
          </a:xfrm>
          <a:prstGeom prst="rect">
            <a:avLst/>
          </a:prstGeom>
          <a:noFill/>
        </p:spPr>
        <p:txBody>
          <a:bodyPr wrap="square" rtlCol="0">
            <a:spAutoFit/>
          </a:bodyPr>
          <a:lstStyle/>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把 </a:t>
            </a:r>
            <a:r>
              <a:rPr lang="en-US" altLang="zh-CN" dirty="0">
                <a:latin typeface="微软雅黑" panose="020B0503020204020204" pitchFamily="34" charset="-122"/>
                <a:ea typeface="微软雅黑" panose="020B0503020204020204" pitchFamily="34" charset="-122"/>
              </a:rPr>
              <a:t>d[5] </a:t>
            </a:r>
            <a:r>
              <a:rPr lang="zh-CN" altLang="en-US" dirty="0">
                <a:latin typeface="微软雅黑" panose="020B0503020204020204" pitchFamily="34" charset="-122"/>
                <a:ea typeface="微软雅黑" panose="020B0503020204020204" pitchFamily="34" charset="-122"/>
              </a:rPr>
              <a:t>的值增加 </a:t>
            </a:r>
            <a:r>
              <a:rPr lang="en-US" altLang="zh-CN" dirty="0">
                <a:latin typeface="微软雅黑" panose="020B0503020204020204" pitchFamily="34" charset="-122"/>
                <a:ea typeface="微软雅黑" panose="020B0503020204020204" pitchFamily="34" charset="-122"/>
              </a:rPr>
              <a:t>v</a:t>
            </a:r>
            <a:r>
              <a:rPr lang="zh-CN" altLang="en-US" dirty="0">
                <a:latin typeface="微软雅黑" panose="020B0503020204020204" pitchFamily="34" charset="-122"/>
                <a:ea typeface="微软雅黑" panose="020B0503020204020204" pitchFamily="34" charset="-122"/>
              </a:rPr>
              <a:t>，则受到影响的点为 </a:t>
            </a:r>
            <a:r>
              <a:rPr lang="en-US" altLang="zh-CN" dirty="0">
                <a:solidFill>
                  <a:srgbClr val="FF0000"/>
                </a:solidFill>
                <a:latin typeface="微软雅黑" panose="020B0503020204020204" pitchFamily="34" charset="-122"/>
                <a:ea typeface="微软雅黑" panose="020B0503020204020204" pitchFamily="34" charset="-122"/>
              </a:rPr>
              <a:t>s[5], s[6], s[8]</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写</a:t>
            </a:r>
            <a:r>
              <a:rPr lang="zh-CN" altLang="en-US">
                <a:latin typeface="微软雅黑" panose="020B0503020204020204" pitchFamily="34" charset="-122"/>
                <a:ea typeface="微软雅黑" panose="020B0503020204020204" pitchFamily="34" charset="-122"/>
              </a:rPr>
              <a:t>成二进制分别</a:t>
            </a:r>
            <a:r>
              <a:rPr lang="zh-CN" altLang="en-US" dirty="0">
                <a:latin typeface="微软雅黑" panose="020B0503020204020204" pitchFamily="34" charset="-122"/>
                <a:ea typeface="微软雅黑" panose="020B0503020204020204" pitchFamily="34" charset="-122"/>
              </a:rPr>
              <a:t>为：</a:t>
            </a:r>
            <a:r>
              <a:rPr lang="en-US" altLang="zh-CN" dirty="0">
                <a:solidFill>
                  <a:srgbClr val="FF0000"/>
                </a:solidFill>
                <a:latin typeface="微软雅黑" panose="020B0503020204020204" pitchFamily="34" charset="-122"/>
                <a:ea typeface="微软雅黑" panose="020B0503020204020204" pitchFamily="34" charset="-122"/>
              </a:rPr>
              <a:t>(0101)</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(0110) </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如何找到这些点呢？</a:t>
            </a:r>
            <a:endParaRPr lang="zh-CN" altLang="en-US"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这就要参考树状数组的一些性质了。</a:t>
            </a:r>
            <a:endParaRPr lang="en-US" altLang="zh-CN"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l="5867" t="5306" r="7312" b="9068"/>
          <a:stretch>
            <a:fillRect/>
          </a:stretch>
        </p:blipFill>
        <p:spPr>
          <a:xfrm>
            <a:off x="4911090" y="606425"/>
            <a:ext cx="4072890" cy="2444115"/>
          </a:xfrm>
          <a:prstGeom prst="rect">
            <a:avLst/>
          </a:prstGeom>
        </p:spPr>
      </p:pic>
      <p:sp>
        <p:nvSpPr>
          <p:cNvPr id="5" name="文本框 4"/>
          <p:cNvSpPr txBox="1"/>
          <p:nvPr/>
        </p:nvSpPr>
        <p:spPr>
          <a:xfrm>
            <a:off x="447675" y="1351280"/>
            <a:ext cx="4317365" cy="147637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对于指定位置 </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，要将 </a:t>
            </a:r>
            <a:r>
              <a:rPr lang="en-US" altLang="zh-CN" dirty="0">
                <a:latin typeface="微软雅黑" panose="020B0503020204020204" pitchFamily="34" charset="-122"/>
                <a:ea typeface="微软雅黑" panose="020B0503020204020204" pitchFamily="34" charset="-122"/>
              </a:rPr>
              <a:t>d[x] </a:t>
            </a:r>
            <a:r>
              <a:rPr lang="zh-CN" altLang="en-US" dirty="0">
                <a:latin typeface="微软雅黑" panose="020B0503020204020204" pitchFamily="34" charset="-122"/>
                <a:ea typeface="微软雅黑" panose="020B0503020204020204" pitchFamily="34" charset="-122"/>
              </a:rPr>
              <a:t>的值增加 </a:t>
            </a:r>
            <a:r>
              <a:rPr lang="en-US" altLang="zh-CN" dirty="0">
                <a:latin typeface="微软雅黑" panose="020B0503020204020204" pitchFamily="34" charset="-122"/>
                <a:ea typeface="微软雅黑" panose="020B0503020204020204" pitchFamily="34" charset="-122"/>
              </a:rPr>
              <a:t>v </a:t>
            </a:r>
            <a:r>
              <a:rPr lang="zh-CN" altLang="en-US" dirty="0">
                <a:latin typeface="微软雅黑" panose="020B0503020204020204" pitchFamily="34" charset="-122"/>
                <a:ea typeface="微软雅黑" panose="020B0503020204020204" pitchFamily="34" charset="-122"/>
              </a:rPr>
              <a:t>。（若操作为指定 </a:t>
            </a:r>
            <a:r>
              <a:rPr lang="en-US" altLang="zh-CN" dirty="0">
                <a:latin typeface="微软雅黑" panose="020B0503020204020204" pitchFamily="34" charset="-122"/>
                <a:ea typeface="微软雅黑" panose="020B0503020204020204" pitchFamily="34" charset="-122"/>
              </a:rPr>
              <a:t>d[x] </a:t>
            </a:r>
            <a:r>
              <a:rPr lang="zh-CN" altLang="en-US" dirty="0">
                <a:latin typeface="微软雅黑" panose="020B0503020204020204" pitchFamily="34" charset="-122"/>
                <a:ea typeface="微软雅黑" panose="020B0503020204020204" pitchFamily="34" charset="-122"/>
              </a:rPr>
              <a:t>的值，计算差值即可转化为上述操作）</a:t>
            </a:r>
            <a:endParaRPr lang="zh-CN" altLang="en-US"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此时只需关心有哪些树状数组中位置包含 </a:t>
            </a:r>
            <a:r>
              <a:rPr lang="en-US" altLang="zh-CN" dirty="0">
                <a:latin typeface="微软雅黑" panose="020B0503020204020204" pitchFamily="34" charset="-122"/>
                <a:ea typeface="微软雅黑" panose="020B0503020204020204" pitchFamily="34" charset="-122"/>
              </a:rPr>
              <a:t>d[x] </a:t>
            </a:r>
            <a:r>
              <a:rPr lang="zh-CN" altLang="en-US" dirty="0">
                <a:latin typeface="微软雅黑" panose="020B0503020204020204" pitchFamily="34" charset="-122"/>
                <a:ea typeface="微软雅黑" panose="020B0503020204020204" pitchFamily="34" charset="-122"/>
              </a:rPr>
              <a:t>的值，依次进行修改即可。</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4"/>
          <p:cNvPicPr>
            <a:picLocks noChangeAspect="1"/>
          </p:cNvPicPr>
          <p:nvPr/>
        </p:nvPicPr>
        <p:blipFill rotWithShape="1">
          <a:blip r:embed="rId2">
            <a:extLst>
              <a:ext uri="{28A0092B-C50C-407E-A947-70E740481C1C}">
                <a14:useLocalDpi xmlns:a14="http://schemas.microsoft.com/office/drawing/2010/main" val="0"/>
              </a:ext>
            </a:extLst>
          </a:blip>
          <a:srcRect l="-830" t="21731" r="3927" b="218"/>
          <a:stretch>
            <a:fillRect/>
          </a:stretch>
        </p:blipFill>
        <p:spPr>
          <a:xfrm>
            <a:off x="-79021" y="0"/>
            <a:ext cx="9223021" cy="4161392"/>
          </a:xfrm>
          <a:prstGeom prst="rect">
            <a:avLst/>
          </a:prstGeom>
        </p:spPr>
      </p:pic>
      <p:grpSp>
        <p:nvGrpSpPr>
          <p:cNvPr id="4" name="组合 3"/>
          <p:cNvGrpSpPr/>
          <p:nvPr/>
        </p:nvGrpSpPr>
        <p:grpSpPr>
          <a:xfrm>
            <a:off x="802881" y="3220887"/>
            <a:ext cx="7648586" cy="2501388"/>
            <a:chOff x="1200150" y="3107981"/>
            <a:chExt cx="9791700" cy="3289170"/>
          </a:xfrm>
        </p:grpSpPr>
        <p:sp>
          <p:nvSpPr>
            <p:cNvPr id="5" name="矩形: 圆角 4"/>
            <p:cNvSpPr/>
            <p:nvPr/>
          </p:nvSpPr>
          <p:spPr>
            <a:xfrm>
              <a:off x="1664486" y="3107981"/>
              <a:ext cx="8945408" cy="3174172"/>
            </a:xfrm>
            <a:prstGeom prst="roundRect">
              <a:avLst>
                <a:gd name="adj" fmla="val 3205"/>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6" name="矩形: 圆角 5"/>
            <p:cNvSpPr/>
            <p:nvPr/>
          </p:nvSpPr>
          <p:spPr>
            <a:xfrm>
              <a:off x="1463942" y="3222979"/>
              <a:ext cx="9346497" cy="3174172"/>
            </a:xfrm>
            <a:prstGeom prst="roundRect">
              <a:avLst>
                <a:gd name="adj" fmla="val 3205"/>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7" name="矩形: 圆角 6"/>
            <p:cNvSpPr/>
            <p:nvPr/>
          </p:nvSpPr>
          <p:spPr>
            <a:xfrm>
              <a:off x="1200150" y="3365257"/>
              <a:ext cx="9791700" cy="2757614"/>
            </a:xfrm>
            <a:prstGeom prst="roundRect">
              <a:avLst>
                <a:gd name="adj" fmla="val 3205"/>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72000" rIns="540000" bIns="72000" numCol="1" spcCol="0" rtlCol="0" fromWordArt="0" anchor="ctr" anchorCtr="0" forceAA="0" compatLnSpc="1">
              <a:noAutofit/>
            </a:bodyPr>
            <a:lstStyle/>
            <a:p>
              <a:pPr indent="457200">
                <a:lnSpc>
                  <a:spcPct val="120000"/>
                </a:lnSpc>
              </a:pPr>
              <a:endParaRPr lang="zh-CN" altLang="en-US" sz="2400" dirty="0">
                <a:solidFill>
                  <a:schemeClr val="tx1"/>
                </a:solidFill>
                <a:cs typeface="+mn-ea"/>
                <a:sym typeface="+mn-lt"/>
              </a:endParaRPr>
            </a:p>
          </p:txBody>
        </p:sp>
      </p:grpSp>
      <p:sp>
        <p:nvSpPr>
          <p:cNvPr id="9" name="标题 74"/>
          <p:cNvSpPr>
            <a:spLocks noGrp="1"/>
          </p:cNvSpPr>
          <p:nvPr>
            <p:ph type="title"/>
          </p:nvPr>
        </p:nvSpPr>
        <p:spPr>
          <a:xfrm>
            <a:off x="3288169" y="4161391"/>
            <a:ext cx="3044051" cy="670536"/>
          </a:xfrm>
        </p:spPr>
        <p:txBody>
          <a:bodyPr>
            <a:normAutofit fontScale="90000"/>
          </a:bodyPr>
          <a:lstStyle/>
          <a:p>
            <a:pPr algn="dist"/>
            <a:r>
              <a:rPr lang="zh-CN" altLang="en-US" sz="3600" dirty="0">
                <a:latin typeface="微软雅黑" panose="020B0503020204020204" pitchFamily="34" charset="-122"/>
                <a:ea typeface="微软雅黑" panose="020B0503020204020204" pitchFamily="34" charset="-122"/>
              </a:rPr>
              <a:t>树状数组</a:t>
            </a:r>
            <a:br>
              <a:rPr lang="en-US" altLang="zh-CN" sz="3600" dirty="0">
                <a:latin typeface="微软雅黑" panose="020B0503020204020204" pitchFamily="34" charset="-122"/>
                <a:ea typeface="微软雅黑" panose="020B0503020204020204" pitchFamily="34" charset="-122"/>
              </a:rPr>
            </a:br>
            <a:r>
              <a:rPr lang="en-US" altLang="zh-CN" sz="220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Binary Indexed Tree </a:t>
            </a:r>
            <a:endParaRPr lang="zh-CN" altLang="en-US" sz="360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10" name="图表 9"/>
          <p:cNvGraphicFramePr/>
          <p:nvPr/>
        </p:nvGraphicFramePr>
        <p:xfrm>
          <a:off x="1381564" y="3754945"/>
          <a:ext cx="2179863" cy="1272888"/>
        </p:xfrm>
        <a:graphic>
          <a:graphicData uri="http://schemas.openxmlformats.org/drawingml/2006/chart">
            <c:chart xmlns:c="http://schemas.openxmlformats.org/drawingml/2006/chart" xmlns:r="http://schemas.openxmlformats.org/officeDocument/2006/relationships" r:id="rId1"/>
          </a:graphicData>
        </a:graphic>
      </p:graphicFrame>
      <p:grpSp>
        <p:nvGrpSpPr>
          <p:cNvPr id="12"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7823002" y="73858"/>
            <a:ext cx="1228130" cy="313031"/>
            <a:chOff x="2866708" y="2481344"/>
            <a:chExt cx="6458593" cy="1879440"/>
          </a:xfrm>
          <a:solidFill>
            <a:schemeClr val="bg1"/>
          </a:solidFill>
        </p:grpSpPr>
        <p:grpSp>
          <p:nvGrpSpPr>
            <p:cNvPr id="16" name="ïSļïdè"/>
            <p:cNvGrpSpPr/>
            <p:nvPr/>
          </p:nvGrpSpPr>
          <p:grpSpPr>
            <a:xfrm>
              <a:off x="2866708" y="2604783"/>
              <a:ext cx="1724148" cy="1756001"/>
              <a:chOff x="4810125" y="3095626"/>
              <a:chExt cx="687388" cy="700088"/>
            </a:xfrm>
            <a:grpFill/>
          </p:grpSpPr>
          <p:sp>
            <p:nvSpPr>
              <p:cNvPr id="46" name="íşḷidê"/>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7" name="íSľïd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8" name="ïslíḋê"/>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9" name="işļïḍ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0" name="í$ļîḓ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1" name="íşļíḑè"/>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2" name="î$1îḋé"/>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3" name="isļi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4" name="íşḷíďè"/>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5" name="ïṩľíḓ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6" name="íšlïḑe"/>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7" name="iṥļïḓ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8" name="îṩḷïḓè"/>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9" name="ïśḻïdê"/>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0" name="ïSḻí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1" name="ïsľíḋè"/>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2" name="iśļíd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3" name="iṥlïḑé"/>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4" name="îṧḷiḑé"/>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5" name="ïṣḷîďé"/>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6" name="iṧḻîďé"/>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solidFill>
                    <a:schemeClr val="bg1"/>
                  </a:solidFill>
                </a:endParaRPr>
              </a:p>
            </p:txBody>
          </p:sp>
          <p:sp>
            <p:nvSpPr>
              <p:cNvPr id="67" name="îṡ1íḓ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8" name="ïṩliḑé"/>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9" name="îSľíḓê"/>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0" name="íṧļïḋé"/>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1" name="îŝľiḋe"/>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2" name="ïṣļîḋ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3" name="ís1íḋe"/>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4" name="íṧḻiďê"/>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5" name="iŝ1iḋ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6" name="iṣ1íḓê"/>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7" name="iŝliḍe"/>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8" name="iSḷid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17" name="íśľïďê"/>
            <p:cNvGrpSpPr/>
            <p:nvPr/>
          </p:nvGrpSpPr>
          <p:grpSpPr>
            <a:xfrm>
              <a:off x="5156287" y="2481344"/>
              <a:ext cx="4169014" cy="1469307"/>
              <a:chOff x="5722938" y="3046413"/>
              <a:chExt cx="1662113" cy="585788"/>
            </a:xfrm>
            <a:grpFill/>
          </p:grpSpPr>
          <p:sp>
            <p:nvSpPr>
              <p:cNvPr id="38" name="îSľíḑè"/>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9" name="îṥḻîďé"/>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0" name="iṣľíḍ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1" name="iSlidé"/>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2" name="ïśľïdê"/>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3" name="išḷíḍ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4" name="îṣḻîḓè"/>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5" name="iṣḷîḓé"/>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18" name="ïṩ1îḑé"/>
            <p:cNvGrpSpPr/>
            <p:nvPr/>
          </p:nvGrpSpPr>
          <p:grpSpPr>
            <a:xfrm>
              <a:off x="5112548" y="4078070"/>
              <a:ext cx="4180976" cy="274494"/>
              <a:chOff x="5705475" y="3682999"/>
              <a:chExt cx="1666875" cy="109436"/>
            </a:xfrm>
            <a:grpFill/>
          </p:grpSpPr>
          <p:sp>
            <p:nvSpPr>
              <p:cNvPr id="19" name="îṣḷidê"/>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 name="íṣḻïḑ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 name="iṧľiḍe"/>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2" name="ïšliḓê"/>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3" name="îṥlïďé"/>
              <p:cNvSpPr/>
              <p:nvPr/>
            </p:nvSpPr>
            <p:spPr bwMode="auto">
              <a:xfrm>
                <a:off x="6069014" y="3682999"/>
                <a:ext cx="95855" cy="109436"/>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4" name="ï$ľîḋè"/>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5" name="išḷîďê"/>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6" name="íŝḻîḑê"/>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7" name="ïs1îḓê"/>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9" name="îṩḷídè"/>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0" name="ïśľiďé"/>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1" name="í$ḻíďe"/>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2" name="ïs1íd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3" name="í$ļíḋ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4" name="îśľídè"/>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6" name="işḷîḑe"/>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7" name="íṧlîḍé"/>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sp>
        <p:nvSpPr>
          <p:cNvPr id="79" name="椭圆 78"/>
          <p:cNvSpPr/>
          <p:nvPr/>
        </p:nvSpPr>
        <p:spPr>
          <a:xfrm>
            <a:off x="1977651" y="4001128"/>
            <a:ext cx="915754" cy="927974"/>
          </a:xfrm>
          <a:prstGeom prst="ellipse">
            <a:avLst/>
          </a:prstGeom>
          <a:solidFill>
            <a:srgbClr val="F04049"/>
          </a:solidFill>
          <a:ln>
            <a:noFill/>
          </a:ln>
          <a:effectLst>
            <a:outerShdw blurRad="101600" dist="38100" dir="5400000" algn="t" rotWithShape="0">
              <a:schemeClr val="bg2">
                <a:lumMod val="50000"/>
                <a:alpha val="40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r>
              <a:rPr lang="en-US" altLang="zh-CN" sz="5400" b="1" dirty="0">
                <a:solidFill>
                  <a:schemeClr val="bg1"/>
                </a:solidFill>
                <a:effectLst>
                  <a:innerShdw blurRad="127000">
                    <a:schemeClr val="bg1">
                      <a:lumMod val="50000"/>
                      <a:alpha val="85000"/>
                    </a:schemeClr>
                  </a:innerShdw>
                </a:effectLst>
                <a:cs typeface="+mn-ea"/>
                <a:sym typeface="+mn-lt"/>
              </a:rPr>
              <a:t>1</a:t>
            </a:r>
            <a:endParaRPr lang="zh-CN" altLang="en-US" sz="5400" b="1" dirty="0">
              <a:solidFill>
                <a:schemeClr val="bg1"/>
              </a:solidFill>
              <a:effectLst>
                <a:innerShdw blurRad="127000">
                  <a:schemeClr val="bg1">
                    <a:lumMod val="50000"/>
                    <a:alpha val="85000"/>
                  </a:schemeClr>
                </a:innerShdw>
              </a:effectLst>
              <a:cs typeface="+mn-ea"/>
              <a:sym typeface="+mn-lt"/>
            </a:endParaRPr>
          </a:p>
        </p:txBody>
      </p:sp>
      <p:sp>
        <p:nvSpPr>
          <p:cNvPr id="2" name="灯片编号占位符 1"/>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树状数组的性质</a:t>
              </a:r>
              <a:endParaRPr lang="en-US" altLang="zh-CN"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558165" y="1341755"/>
            <a:ext cx="7957185" cy="230695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性质</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：若当前节点为 </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，且令 </a:t>
            </a:r>
            <a:r>
              <a:rPr lang="en-US" altLang="zh-CN" dirty="0">
                <a:latin typeface="微软雅黑" panose="020B0503020204020204" pitchFamily="34" charset="-122"/>
                <a:ea typeface="微软雅黑" panose="020B0503020204020204" pitchFamily="34" charset="-122"/>
              </a:rPr>
              <a:t>x + </a:t>
            </a:r>
            <a:r>
              <a:rPr lang="en-US" altLang="zh-CN" dirty="0" err="1">
                <a:latin typeface="微软雅黑" panose="020B0503020204020204" pitchFamily="34" charset="-122"/>
                <a:ea typeface="微软雅黑" panose="020B0503020204020204" pitchFamily="34" charset="-122"/>
              </a:rPr>
              <a:t>lb</a:t>
            </a:r>
            <a:r>
              <a:rPr lang="en-US" altLang="zh-CN" baseline="-25000" dirty="0" err="1">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为其父节点，则树状数组将形成一个树形结构。</a:t>
            </a: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性质</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：节点 </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记录区间 </a:t>
            </a:r>
            <a:r>
              <a:rPr lang="en-US" altLang="zh-CN" dirty="0">
                <a:latin typeface="微软雅黑" panose="020B0503020204020204" pitchFamily="34" charset="-122"/>
                <a:ea typeface="微软雅黑" panose="020B0503020204020204" pitchFamily="34" charset="-122"/>
              </a:rPr>
              <a:t>(x - </a:t>
            </a:r>
            <a:r>
              <a:rPr lang="en-US" altLang="zh-CN" dirty="0" err="1">
                <a:latin typeface="微软雅黑" panose="020B0503020204020204" pitchFamily="34" charset="-122"/>
                <a:ea typeface="微软雅黑" panose="020B0503020204020204" pitchFamily="34" charset="-122"/>
              </a:rPr>
              <a:t>lb</a:t>
            </a:r>
            <a:r>
              <a:rPr lang="en-US" altLang="zh-CN" dirty="0">
                <a:latin typeface="微软雅黑" panose="020B0503020204020204" pitchFamily="34" charset="-122"/>
                <a:ea typeface="微软雅黑" panose="020B0503020204020204" pitchFamily="34" charset="-122"/>
              </a:rPr>
              <a:t>, x] </a:t>
            </a:r>
            <a:r>
              <a:rPr lang="zh-CN" altLang="en-US" dirty="0">
                <a:latin typeface="微软雅黑" panose="020B0503020204020204" pitchFamily="34" charset="-122"/>
                <a:ea typeface="微软雅黑" panose="020B0503020204020204" pitchFamily="34" charset="-122"/>
              </a:rPr>
              <a:t>的信息，其</a:t>
            </a:r>
            <a:r>
              <a:rPr lang="en-US" altLang="zh-CN" dirty="0" err="1">
                <a:latin typeface="微软雅黑" panose="020B0503020204020204" pitchFamily="34" charset="-122"/>
                <a:ea typeface="微软雅黑" panose="020B0503020204020204" pitchFamily="34" charset="-122"/>
              </a:rPr>
              <a:t>子节点</a:t>
            </a:r>
            <a:r>
              <a:rPr lang="zh-CN" altLang="en-US" dirty="0">
                <a:latin typeface="微软雅黑" panose="020B0503020204020204" pitchFamily="34" charset="-122"/>
                <a:ea typeface="微软雅黑" panose="020B0503020204020204" pitchFamily="34" charset="-122"/>
              </a:rPr>
              <a:t>所</a:t>
            </a:r>
            <a:r>
              <a:rPr lang="en-US" altLang="zh-CN" dirty="0" err="1">
                <a:latin typeface="微软雅黑" panose="020B0503020204020204" pitchFamily="34" charset="-122"/>
                <a:ea typeface="微软雅黑" panose="020B0503020204020204" pitchFamily="34" charset="-122"/>
              </a:rPr>
              <a:t>记录的区间</a:t>
            </a:r>
            <a:r>
              <a:rPr lang="zh-CN" altLang="en-US" dirty="0">
                <a:latin typeface="微软雅黑" panose="020B0503020204020204" pitchFamily="34" charset="-122"/>
                <a:ea typeface="微软雅黑" panose="020B0503020204020204" pitchFamily="34" charset="-122"/>
              </a:rPr>
              <a:t>是 </a:t>
            </a:r>
            <a:r>
              <a:rPr lang="en-US" altLang="zh-CN" dirty="0">
                <a:latin typeface="微软雅黑" panose="020B0503020204020204" pitchFamily="34" charset="-122"/>
                <a:ea typeface="微软雅黑" panose="020B0503020204020204" pitchFamily="34" charset="-122"/>
                <a:sym typeface="+mn-ea"/>
              </a:rPr>
              <a:t>(x - </a:t>
            </a:r>
            <a:r>
              <a:rPr lang="en-US" altLang="zh-CN" dirty="0" err="1">
                <a:latin typeface="微软雅黑" panose="020B0503020204020204" pitchFamily="34" charset="-122"/>
                <a:ea typeface="微软雅黑" panose="020B0503020204020204" pitchFamily="34" charset="-122"/>
                <a:sym typeface="+mn-ea"/>
              </a:rPr>
              <a:t>lb</a:t>
            </a:r>
            <a:r>
              <a:rPr lang="en-US" altLang="zh-CN" baseline="-25000" dirty="0" err="1">
                <a:latin typeface="微软雅黑" panose="020B0503020204020204" pitchFamily="34" charset="-122"/>
                <a:ea typeface="微软雅黑" panose="020B0503020204020204" pitchFamily="34" charset="-122"/>
                <a:sym typeface="+mn-ea"/>
              </a:rPr>
              <a:t>x</a:t>
            </a:r>
            <a:r>
              <a:rPr lang="en-US" altLang="zh-CN" dirty="0">
                <a:latin typeface="微软雅黑" panose="020B0503020204020204" pitchFamily="34" charset="-122"/>
                <a:ea typeface="微软雅黑" panose="020B0503020204020204" pitchFamily="34" charset="-122"/>
                <a:sym typeface="+mn-ea"/>
              </a:rPr>
              <a:t>, x] </a:t>
            </a:r>
            <a:r>
              <a:rPr lang="zh-CN" altLang="en-US" dirty="0">
                <a:latin typeface="微软雅黑" panose="020B0503020204020204" pitchFamily="34" charset="-122"/>
                <a:ea typeface="微软雅黑" panose="020B0503020204020204" pitchFamily="34" charset="-122"/>
                <a:sym typeface="+mn-ea"/>
              </a:rPr>
              <a:t>的子集，且</a:t>
            </a:r>
            <a:r>
              <a:rPr lang="en-US" altLang="zh-CN" dirty="0" err="1">
                <a:latin typeface="微软雅黑" panose="020B0503020204020204" pitchFamily="34" charset="-122"/>
                <a:ea typeface="微软雅黑" panose="020B0503020204020204" pitchFamily="34" charset="-122"/>
              </a:rPr>
              <a:t>不会相互覆盖</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性质</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：节点 </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记录的区间为节点 </a:t>
            </a:r>
            <a:r>
              <a:rPr lang="en-US" altLang="zh-CN" dirty="0">
                <a:latin typeface="微软雅黑" panose="020B0503020204020204" pitchFamily="34" charset="-122"/>
                <a:ea typeface="微软雅黑" panose="020B0503020204020204" pitchFamily="34" charset="-122"/>
              </a:rPr>
              <a:t>y </a:t>
            </a:r>
            <a:r>
              <a:rPr lang="zh-CN" altLang="en-US" dirty="0">
                <a:latin typeface="微软雅黑" panose="020B0503020204020204" pitchFamily="34" charset="-122"/>
                <a:ea typeface="微软雅黑" panose="020B0503020204020204" pitchFamily="34" charset="-122"/>
              </a:rPr>
              <a:t>记录区间的子集，当且仅当节点 </a:t>
            </a:r>
            <a:r>
              <a:rPr lang="en-US" altLang="zh-CN" dirty="0">
                <a:latin typeface="微软雅黑" panose="020B0503020204020204" pitchFamily="34" charset="-122"/>
                <a:ea typeface="微软雅黑" panose="020B0503020204020204" pitchFamily="34" charset="-122"/>
              </a:rPr>
              <a:t>y </a:t>
            </a:r>
            <a:r>
              <a:rPr lang="zh-CN" altLang="en-US" dirty="0">
                <a:latin typeface="微软雅黑" panose="020B0503020204020204" pitchFamily="34" charset="-122"/>
                <a:ea typeface="微软雅黑" panose="020B0503020204020204" pitchFamily="34" charset="-122"/>
              </a:rPr>
              <a:t>是节点 </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的祖先节点。</a:t>
            </a:r>
            <a:endParaRPr lang="zh-CN" altLang="en-US" sz="1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clrChange>
              <a:clrFrom>
                <a:srgbClr val="F7F4F8">
                  <a:alpha val="100000"/>
                </a:srgbClr>
              </a:clrFrom>
              <a:clrTo>
                <a:srgbClr val="F7F4F8">
                  <a:alpha val="100000"/>
                  <a:alpha val="0"/>
                </a:srgbClr>
              </a:clrTo>
            </a:clrChange>
          </a:blip>
          <a:stretch>
            <a:fillRect/>
          </a:stretch>
        </p:blipFill>
        <p:spPr>
          <a:xfrm>
            <a:off x="5050790" y="4060825"/>
            <a:ext cx="3658235" cy="2574925"/>
          </a:xfrm>
          <a:prstGeom prst="rect">
            <a:avLst/>
          </a:prstGeom>
        </p:spPr>
      </p:pic>
      <p:sp>
        <p:nvSpPr>
          <p:cNvPr id="5" name="文本框 4"/>
          <p:cNvSpPr txBox="1"/>
          <p:nvPr/>
        </p:nvSpPr>
        <p:spPr>
          <a:xfrm>
            <a:off x="182880" y="5861050"/>
            <a:ext cx="4536440" cy="860425"/>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sym typeface="+mn-ea"/>
              </a:rPr>
              <a:t>注：证明这些性质过程较为复杂，不是本课程的重点，有兴趣的同学可以参阅相关资料（https://zhuanlan.zhihu.com/p/297885717）或阅读相关文献 （Fenwick P M . A new data structure for cumulative frequency tables[J]. Soft.pract.exp, 2010, 24(3):327-336.）</a:t>
            </a:r>
            <a:endParaRPr lang="zh-CN" altLang="en-US" sz="1000" dirty="0">
              <a:latin typeface="微软雅黑" panose="020B0503020204020204" pitchFamily="34" charset="-122"/>
              <a:ea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树状数组的修改</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47675" y="2836545"/>
            <a:ext cx="7494270" cy="3276600"/>
          </a:xfrm>
          <a:prstGeom prst="rect">
            <a:avLst/>
          </a:prstGeom>
          <a:noFill/>
        </p:spPr>
        <p:txBody>
          <a:bodyPr wrap="square" rtlCol="0">
            <a:spAutoFit/>
          </a:bodyPr>
          <a:lstStyle/>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如何找到这些点呢？</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根据性质 </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可知，只需要访问 </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所有祖先节点即可。若这些节点的编号序列为 </a:t>
            </a: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，则 </a:t>
            </a: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可形式化的表示为：</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 </a:t>
            </a:r>
            <a:r>
              <a:rPr lang="en-US" altLang="zh-CN" dirty="0">
                <a:latin typeface="微软雅黑" panose="020B0503020204020204" pitchFamily="34" charset="-122"/>
                <a:ea typeface="微软雅黑" panose="020B0503020204020204" pitchFamily="34" charset="-122"/>
              </a:rPr>
              <a:t>b</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大于原数列 </a:t>
            </a:r>
            <a:r>
              <a:rPr lang="en-US" altLang="zh-CN" dirty="0">
                <a:latin typeface="微软雅黑" panose="020B0503020204020204" pitchFamily="34" charset="-122"/>
                <a:ea typeface="微软雅黑" panose="020B0503020204020204" pitchFamily="34" charset="-122"/>
              </a:rPr>
              <a:t>d </a:t>
            </a:r>
            <a:r>
              <a:rPr lang="zh-CN" altLang="en-US" dirty="0">
                <a:latin typeface="微软雅黑" panose="020B0503020204020204" pitchFamily="34" charset="-122"/>
                <a:ea typeface="微软雅黑" panose="020B0503020204020204" pitchFamily="34" charset="-122"/>
              </a:rPr>
              <a:t>的长度时将没有意义，且每次迭代都增加了 </a:t>
            </a:r>
            <a:r>
              <a:rPr lang="en-US" altLang="zh-CN" dirty="0" err="1">
                <a:latin typeface="微软雅黑" panose="020B0503020204020204" pitchFamily="34" charset="-122"/>
                <a:ea typeface="微软雅黑" panose="020B0503020204020204" pitchFamily="34" charset="-122"/>
              </a:rPr>
              <a:t>lb</a:t>
            </a:r>
            <a:r>
              <a:rPr lang="en-US" altLang="zh-CN" baseline="-25000" dirty="0" err="1">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，则 </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的末尾每次都会至少多出一个 </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，当末尾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的数量大于 </a:t>
            </a:r>
            <a:r>
              <a:rPr lang="en-US" altLang="zh-CN" dirty="0">
                <a:latin typeface="微软雅黑" panose="020B0503020204020204" pitchFamily="34" charset="-122"/>
                <a:ea typeface="微软雅黑" panose="020B0503020204020204" pitchFamily="34" charset="-122"/>
              </a:rPr>
              <a:t>log</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n </a:t>
            </a:r>
            <a:r>
              <a:rPr lang="zh-CN" altLang="en-US" dirty="0">
                <a:latin typeface="微软雅黑" panose="020B0503020204020204" pitchFamily="34" charset="-122"/>
                <a:ea typeface="微软雅黑" panose="020B0503020204020204" pitchFamily="34" charset="-122"/>
              </a:rPr>
              <a:t>时，操作将失去意义，所以此操作的时间复杂度为 </a:t>
            </a:r>
            <a:r>
              <a:rPr lang="en-US" altLang="zh-CN" dirty="0">
                <a:latin typeface="微软雅黑" panose="020B0503020204020204" pitchFamily="34" charset="-122"/>
                <a:ea typeface="微软雅黑" panose="020B0503020204020204" pitchFamily="34" charset="-122"/>
              </a:rPr>
              <a:t>O(log n)</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l="5867" t="5306" r="7312" b="9068"/>
          <a:stretch>
            <a:fillRect/>
          </a:stretch>
        </p:blipFill>
        <p:spPr>
          <a:xfrm>
            <a:off x="4911090" y="606425"/>
            <a:ext cx="4072890" cy="2444115"/>
          </a:xfrm>
          <a:prstGeom prst="rect">
            <a:avLst/>
          </a:prstGeom>
        </p:spPr>
      </p:pic>
      <p:sp>
        <p:nvSpPr>
          <p:cNvPr id="5" name="文本框 4"/>
          <p:cNvSpPr txBox="1"/>
          <p:nvPr/>
        </p:nvSpPr>
        <p:spPr>
          <a:xfrm>
            <a:off x="447675" y="1351280"/>
            <a:ext cx="4317365" cy="147637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对于指定位置 </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，要将 </a:t>
            </a:r>
            <a:r>
              <a:rPr lang="en-US" altLang="zh-CN" dirty="0">
                <a:latin typeface="微软雅黑" panose="020B0503020204020204" pitchFamily="34" charset="-122"/>
                <a:ea typeface="微软雅黑" panose="020B0503020204020204" pitchFamily="34" charset="-122"/>
              </a:rPr>
              <a:t>d[x] </a:t>
            </a:r>
            <a:r>
              <a:rPr lang="zh-CN" altLang="en-US" dirty="0">
                <a:latin typeface="微软雅黑" panose="020B0503020204020204" pitchFamily="34" charset="-122"/>
                <a:ea typeface="微软雅黑" panose="020B0503020204020204" pitchFamily="34" charset="-122"/>
              </a:rPr>
              <a:t>的值增加 </a:t>
            </a:r>
            <a:r>
              <a:rPr lang="en-US" altLang="zh-CN" dirty="0">
                <a:latin typeface="微软雅黑" panose="020B0503020204020204" pitchFamily="34" charset="-122"/>
                <a:ea typeface="微软雅黑" panose="020B0503020204020204" pitchFamily="34" charset="-122"/>
              </a:rPr>
              <a:t>v </a:t>
            </a:r>
            <a:r>
              <a:rPr lang="zh-CN" altLang="en-US" dirty="0">
                <a:latin typeface="微软雅黑" panose="020B0503020204020204" pitchFamily="34" charset="-122"/>
                <a:ea typeface="微软雅黑" panose="020B0503020204020204" pitchFamily="34" charset="-122"/>
              </a:rPr>
              <a:t>。（若操作为指定 </a:t>
            </a:r>
            <a:r>
              <a:rPr lang="en-US" altLang="zh-CN" dirty="0">
                <a:latin typeface="微软雅黑" panose="020B0503020204020204" pitchFamily="34" charset="-122"/>
                <a:ea typeface="微软雅黑" panose="020B0503020204020204" pitchFamily="34" charset="-122"/>
              </a:rPr>
              <a:t>d[x] </a:t>
            </a:r>
            <a:r>
              <a:rPr lang="zh-CN" altLang="en-US" dirty="0">
                <a:latin typeface="微软雅黑" panose="020B0503020204020204" pitchFamily="34" charset="-122"/>
                <a:ea typeface="微软雅黑" panose="020B0503020204020204" pitchFamily="34" charset="-122"/>
              </a:rPr>
              <a:t>的值，计算差值即可转化为上述操作）</a:t>
            </a:r>
            <a:endParaRPr lang="zh-CN" altLang="en-US"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此时只需关心有哪些树状数组中位置包含 </a:t>
            </a:r>
            <a:r>
              <a:rPr lang="en-US" altLang="zh-CN" dirty="0">
                <a:latin typeface="微软雅黑" panose="020B0503020204020204" pitchFamily="34" charset="-122"/>
                <a:ea typeface="微软雅黑" panose="020B0503020204020204" pitchFamily="34" charset="-122"/>
              </a:rPr>
              <a:t>d[x] </a:t>
            </a:r>
            <a:r>
              <a:rPr lang="zh-CN" altLang="en-US" dirty="0">
                <a:latin typeface="微软雅黑" panose="020B0503020204020204" pitchFamily="34" charset="-122"/>
                <a:ea typeface="微软雅黑" panose="020B0503020204020204" pitchFamily="34" charset="-122"/>
              </a:rPr>
              <a:t>的值，依次进行修改即可。</a:t>
            </a:r>
            <a:endParaRPr lang="en-US" altLang="zh-CN" dirty="0">
              <a:latin typeface="微软雅黑" panose="020B0503020204020204" pitchFamily="34" charset="-122"/>
              <a:ea typeface="微软雅黑" panose="020B0503020204020204" pitchFamily="34" charset="-122"/>
            </a:endParaRPr>
          </a:p>
        </p:txBody>
      </p:sp>
      <p:graphicFrame>
        <p:nvGraphicFramePr>
          <p:cNvPr id="4" name="对象 3">
            <a:hlinkClick r:id="" action="ppaction://ole?verb=0"/>
          </p:cNvPr>
          <p:cNvGraphicFramePr>
            <a:graphicFrameLocks noChangeAspect="1"/>
          </p:cNvGraphicFramePr>
          <p:nvPr/>
        </p:nvGraphicFramePr>
        <p:xfrm>
          <a:off x="4527868" y="3352800"/>
          <a:ext cx="88265" cy="152400"/>
        </p:xfrm>
        <a:graphic>
          <a:graphicData uri="http://schemas.openxmlformats.org/presentationml/2006/ole">
            <mc:AlternateContent xmlns:mc="http://schemas.openxmlformats.org/markup-compatibility/2006">
              <mc:Choice xmlns:v="urn:schemas-microsoft-com:vml" Requires="v">
                <p:oleObj spid="_x0000_s4158" name="" r:id="rId3" imgW="88265" imgH="152400" progId="Equation.KSEE3">
                  <p:embed/>
                </p:oleObj>
              </mc:Choice>
              <mc:Fallback>
                <p:oleObj name="" r:id="rId3" imgW="88265" imgH="152400" progId="Equation.KSEE3">
                  <p:embed/>
                  <p:pic>
                    <p:nvPicPr>
                      <p:cNvPr id="0" name="图片 3072"/>
                      <p:cNvPicPr/>
                      <p:nvPr/>
                    </p:nvPicPr>
                    <p:blipFill>
                      <a:blip r:embed="rId4"/>
                      <a:stretch>
                        <a:fillRect/>
                      </a:stretch>
                    </p:blipFill>
                    <p:spPr>
                      <a:xfrm>
                        <a:off x="4527868" y="3352800"/>
                        <a:ext cx="88265" cy="15240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2799688" y="3992562"/>
          <a:ext cx="2213610" cy="816610"/>
        </p:xfrm>
        <a:graphic>
          <a:graphicData uri="http://schemas.openxmlformats.org/presentationml/2006/ole">
            <mc:AlternateContent xmlns:mc="http://schemas.openxmlformats.org/markup-compatibility/2006">
              <mc:Choice xmlns:v="urn:schemas-microsoft-com:vml" Requires="v">
                <p:oleObj spid="_x0000_s4159" name="" r:id="rId5" imgW="1308100" imgH="482600" progId="Equation.KSEE3">
                  <p:embed/>
                </p:oleObj>
              </mc:Choice>
              <mc:Fallback>
                <p:oleObj name="" r:id="rId5" imgW="1308100" imgH="482600" progId="Equation.KSEE3">
                  <p:embed/>
                  <p:pic>
                    <p:nvPicPr>
                      <p:cNvPr id="0" name="对象 6">
                        <a:hlinkClick r:id="" action="ppaction://ole?verb=0"/>
                      </p:cNvPr>
                      <p:cNvPicPr/>
                      <p:nvPr/>
                    </p:nvPicPr>
                    <p:blipFill>
                      <a:blip r:embed="rId6"/>
                      <a:stretch>
                        <a:fillRect/>
                      </a:stretch>
                    </p:blipFill>
                    <p:spPr>
                      <a:xfrm>
                        <a:off x="2799688" y="3992562"/>
                        <a:ext cx="2213610" cy="81661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树状数组的修改</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163955"/>
            <a:ext cx="7494270" cy="258445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使用代码实现也是十分简单的：</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4770077" y="2161496"/>
            <a:ext cx="3321917" cy="1985930"/>
          </a:xfrm>
          <a:prstGeom prst="rect">
            <a:avLst/>
          </a:prstGeom>
        </p:spPr>
      </p:pic>
      <p:graphicFrame>
        <p:nvGraphicFramePr>
          <p:cNvPr id="10" name="对象 9">
            <a:hlinkClick r:id="" action="ppaction://ole?verb=0"/>
          </p:cNvPr>
          <p:cNvGraphicFramePr>
            <a:graphicFrameLocks noChangeAspect="1"/>
          </p:cNvGraphicFramePr>
          <p:nvPr/>
        </p:nvGraphicFramePr>
        <p:xfrm>
          <a:off x="1246095" y="2723001"/>
          <a:ext cx="2213610" cy="816610"/>
        </p:xfrm>
        <a:graphic>
          <a:graphicData uri="http://schemas.openxmlformats.org/presentationml/2006/ole">
            <mc:AlternateContent xmlns:mc="http://schemas.openxmlformats.org/markup-compatibility/2006">
              <mc:Choice xmlns:v="urn:schemas-microsoft-com:vml" Requires="v">
                <p:oleObj spid="_x0000_s7181" name="" r:id="rId2" imgW="1308100" imgH="482600" progId="Equation.KSEE3">
                  <p:embed/>
                </p:oleObj>
              </mc:Choice>
              <mc:Fallback>
                <p:oleObj name="" r:id="rId2" imgW="1308100" imgH="482600" progId="Equation.KSEE3">
                  <p:embed/>
                  <p:pic>
                    <p:nvPicPr>
                      <p:cNvPr id="0" name="对象 6">
                        <a:hlinkClick r:id="" action="ppaction://ole?verb=0"/>
                      </p:cNvPr>
                      <p:cNvPicPr/>
                      <p:nvPr/>
                    </p:nvPicPr>
                    <p:blipFill>
                      <a:blip r:embed="rId3"/>
                      <a:stretch>
                        <a:fillRect/>
                      </a:stretch>
                    </p:blipFill>
                    <p:spPr>
                      <a:xfrm>
                        <a:off x="1246095" y="2723001"/>
                        <a:ext cx="2213610" cy="81661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树状数组的应用 </a:t>
            </a:r>
            <a:r>
              <a:rPr lang="zh-CN" sz="1400" b="1" dirty="0">
                <a:solidFill>
                  <a:schemeClr val="bg1"/>
                </a:solidFill>
                <a:latin typeface="微软雅黑" panose="020B0503020204020204" pitchFamily="34" charset="-122"/>
                <a:ea typeface="微软雅黑" panose="020B0503020204020204" pitchFamily="34" charset="-122"/>
              </a:rPr>
              <a:t>|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树状数组的应用</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sym typeface="+mn-ea"/>
                </a:rPr>
                <a:t>二维偏序问题</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163955"/>
            <a:ext cx="7494270" cy="549275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给定一个序列 a</a:t>
            </a:r>
            <a:r>
              <a:rPr lang="zh-CN" altLang="en-US"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a</a:t>
            </a:r>
            <a:r>
              <a:rPr lang="zh-CN" altLang="en-US" baseline="-25000"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a</a:t>
            </a:r>
            <a:r>
              <a:rPr lang="zh-CN" altLang="en-US" baseline="-25000"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 a</a:t>
            </a:r>
            <a:r>
              <a:rPr lang="zh-CN" altLang="en-US" baseline="-25000"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，如果存在 i </a:t>
            </a:r>
            <a:r>
              <a:rPr lang="en-US" altLang="zh-CN" dirty="0">
                <a:latin typeface="微软雅黑" panose="020B0503020204020204" pitchFamily="34" charset="-122"/>
                <a:ea typeface="微软雅黑" panose="020B0503020204020204" pitchFamily="34" charset="-122"/>
              </a:rPr>
              <a:t>&lt; j </a:t>
            </a:r>
            <a:r>
              <a:rPr lang="zh-CN" altLang="en-US" dirty="0">
                <a:latin typeface="微软雅黑" panose="020B0503020204020204" pitchFamily="34" charset="-122"/>
                <a:ea typeface="微软雅黑" panose="020B0503020204020204" pitchFamily="34" charset="-122"/>
              </a:rPr>
              <a:t>且 a</a:t>
            </a:r>
            <a:r>
              <a:rPr lang="en-US" altLang="zh-CN" baseline="-25000"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&gt; a</a:t>
            </a:r>
            <a:r>
              <a:rPr lang="zh-CN" altLang="en-US" baseline="-25000"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，那么我们称之为逆序对，求给定序列中</a:t>
            </a:r>
            <a:r>
              <a:rPr lang="zh-CN" altLang="en-US" b="1" dirty="0">
                <a:latin typeface="微软雅黑" panose="020B0503020204020204" pitchFamily="34" charset="-122"/>
                <a:ea typeface="微软雅黑" panose="020B0503020204020204" pitchFamily="34" charset="-122"/>
              </a:rPr>
              <a:t>逆序对</a:t>
            </a:r>
            <a:r>
              <a:rPr lang="zh-CN" altLang="en-US" dirty="0">
                <a:latin typeface="微软雅黑" panose="020B0503020204020204" pitchFamily="34" charset="-122"/>
                <a:ea typeface="微软雅黑" panose="020B0503020204020204" pitchFamily="34" charset="-122"/>
              </a:rPr>
              <a:t>的数目。其中 </a:t>
            </a:r>
            <a:r>
              <a:rPr lang="en-US" altLang="zh-CN" dirty="0">
                <a:latin typeface="微软雅黑" panose="020B0503020204020204" pitchFamily="34" charset="-122"/>
                <a:ea typeface="微软雅黑" panose="020B0503020204020204" pitchFamily="34" charset="-122"/>
              </a:rPr>
              <a:t>1 </a:t>
            </a:r>
            <a:r>
              <a:rPr lang="zh-CN" altLang="en-US" dirty="0">
                <a:latin typeface="Arial" panose="020B0604020202020204" pitchFamily="34" charset="0"/>
                <a:ea typeface="微软雅黑" panose="020B0503020204020204" pitchFamily="34" charset="-122"/>
                <a:cs typeface="Arial" panose="020B0604020202020204" pitchFamily="34" charset="0"/>
                <a:sym typeface="+mn-ea"/>
              </a:rPr>
              <a:t>≤ </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 </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10</a:t>
            </a:r>
            <a:r>
              <a:rPr lang="en-US" altLang="zh-CN" baseline="30000" dirty="0">
                <a:latin typeface="Arial" panose="020B0604020202020204" pitchFamily="34" charset="0"/>
                <a:ea typeface="微软雅黑" panose="020B0503020204020204" pitchFamily="34" charset="-122"/>
                <a:cs typeface="Arial" panose="020B0604020202020204" pitchFamily="34" charset="0"/>
              </a:rPr>
              <a:t>5</a:t>
            </a:r>
            <a:r>
              <a:rPr lang="zh-CN" altLang="en-US" dirty="0">
                <a:latin typeface="Arial" panose="020B0604020202020204" pitchFamily="34" charset="0"/>
                <a:ea typeface="微软雅黑" panose="020B0503020204020204" pitchFamily="34" charset="-122"/>
                <a:cs typeface="Arial" panose="020B0604020202020204" pitchFamily="34" charset="0"/>
              </a:rPr>
              <a:t>。</a:t>
            </a: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lvl="0"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rPr>
              <a:t>样例：输入：</a:t>
            </a:r>
            <a:r>
              <a:rPr lang="en-US" altLang="zh-CN" dirty="0">
                <a:solidFill>
                  <a:srgbClr val="FF0000"/>
                </a:solidFill>
                <a:latin typeface="微软雅黑" panose="020B0503020204020204" pitchFamily="34" charset="-122"/>
                <a:ea typeface="微软雅黑" panose="020B0503020204020204" pitchFamily="34" charset="-122"/>
              </a:rPr>
              <a:t>[4 1 3 2 5] </a:t>
            </a:r>
            <a:r>
              <a:rPr lang="zh-CN" altLang="en-US" dirty="0">
                <a:solidFill>
                  <a:srgbClr val="FF0000"/>
                </a:solidFill>
                <a:latin typeface="微软雅黑" panose="020B0503020204020204" pitchFamily="34" charset="-122"/>
                <a:ea typeface="微软雅黑" panose="020B0503020204020204" pitchFamily="34" charset="-122"/>
              </a:rPr>
              <a:t>输出：</a:t>
            </a:r>
            <a:r>
              <a:rPr lang="en-US" altLang="zh-CN" dirty="0">
                <a:solidFill>
                  <a:srgbClr val="FF0000"/>
                </a:solidFill>
                <a:latin typeface="微软雅黑" panose="020B0503020204020204" pitchFamily="34" charset="-122"/>
                <a:ea typeface="微软雅黑" panose="020B0503020204020204" pitchFamily="34" charset="-122"/>
              </a:rPr>
              <a:t>4  </a:t>
            </a:r>
            <a:endParaRPr lang="en-US" altLang="zh-CN" dirty="0">
              <a:solidFill>
                <a:srgbClr val="FF000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rPr>
              <a:t>解：</a:t>
            </a:r>
            <a:r>
              <a:rPr lang="en-US" altLang="zh-CN" dirty="0">
                <a:solidFill>
                  <a:srgbClr val="FF0000"/>
                </a:solidFill>
                <a:latin typeface="微软雅黑" panose="020B0503020204020204" pitchFamily="34" charset="-122"/>
                <a:ea typeface="微软雅黑" panose="020B0503020204020204" pitchFamily="34" charset="-122"/>
              </a:rPr>
              <a:t>(4,1) (4,3),(4,2) (3,2)</a:t>
            </a:r>
            <a:endParaRPr lang="zh-CN" altLang="en-US" dirty="0">
              <a:solidFill>
                <a:srgbClr val="FF0000"/>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对于任意一个 </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，统计在其之前且大于 </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的数的数量，即为以 </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结尾的逆序对的数量。</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只要枚举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 [1, n] </a:t>
            </a:r>
            <a:r>
              <a:rPr lang="zh-CN" altLang="en-US" dirty="0">
                <a:latin typeface="微软雅黑" panose="020B0503020204020204" pitchFamily="34" charset="-122"/>
                <a:ea typeface="微软雅黑" panose="020B0503020204020204" pitchFamily="34" charset="-122"/>
              </a:rPr>
              <a:t>分别计算，再求和，即为所求答案。</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使用树状数组维护桶，记录每个数字出现的数量。从 </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到 </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依次插入，并在每个数字插入前，查询大于当前数字的数量之和。</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下面是 </a:t>
            </a:r>
            <a:r>
              <a:rPr lang="en-US" altLang="zh-CN" dirty="0">
                <a:latin typeface="微软雅黑" panose="020B0503020204020204" pitchFamily="34" charset="-122"/>
                <a:ea typeface="微软雅黑" panose="020B0503020204020204" pitchFamily="34" charset="-122"/>
              </a:rPr>
              <a:t>live coding </a:t>
            </a:r>
            <a:r>
              <a:rPr lang="zh-CN" altLang="en-US" dirty="0">
                <a:latin typeface="微软雅黑" panose="020B0503020204020204" pitchFamily="34" charset="-122"/>
                <a:ea typeface="微软雅黑" panose="020B0503020204020204" pitchFamily="34" charset="-122"/>
              </a:rPr>
              <a:t>环节。</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4"/>
          <p:cNvPicPr>
            <a:picLocks noChangeAspect="1"/>
          </p:cNvPicPr>
          <p:nvPr/>
        </p:nvPicPr>
        <p:blipFill rotWithShape="1">
          <a:blip r:embed="rId2" cstate="print">
            <a:extLst>
              <a:ext uri="{28A0092B-C50C-407E-A947-70E740481C1C}">
                <a14:useLocalDpi xmlns:a14="http://schemas.microsoft.com/office/drawing/2010/main" val="0"/>
              </a:ext>
            </a:extLst>
          </a:blip>
          <a:srcRect t="36461"/>
          <a:stretch>
            <a:fillRect/>
          </a:stretch>
        </p:blipFill>
        <p:spPr>
          <a:xfrm>
            <a:off x="0" y="2977"/>
            <a:ext cx="9159759" cy="3802246"/>
          </a:xfrm>
          <a:prstGeom prst="rect">
            <a:avLst/>
          </a:prstGeom>
        </p:spPr>
      </p:pic>
      <p:grpSp>
        <p:nvGrpSpPr>
          <p:cNvPr id="4" name="组合 3"/>
          <p:cNvGrpSpPr/>
          <p:nvPr/>
        </p:nvGrpSpPr>
        <p:grpSpPr>
          <a:xfrm>
            <a:off x="802881" y="3220887"/>
            <a:ext cx="7648586" cy="2501388"/>
            <a:chOff x="1200150" y="3107981"/>
            <a:chExt cx="9791700" cy="3289170"/>
          </a:xfrm>
        </p:grpSpPr>
        <p:sp>
          <p:nvSpPr>
            <p:cNvPr id="5" name="矩形: 圆角 4"/>
            <p:cNvSpPr/>
            <p:nvPr/>
          </p:nvSpPr>
          <p:spPr>
            <a:xfrm>
              <a:off x="1664486" y="3107981"/>
              <a:ext cx="8945408" cy="3174172"/>
            </a:xfrm>
            <a:prstGeom prst="roundRect">
              <a:avLst>
                <a:gd name="adj" fmla="val 3205"/>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6" name="矩形: 圆角 5"/>
            <p:cNvSpPr/>
            <p:nvPr/>
          </p:nvSpPr>
          <p:spPr>
            <a:xfrm>
              <a:off x="1463942" y="3222979"/>
              <a:ext cx="9346497" cy="3174172"/>
            </a:xfrm>
            <a:prstGeom prst="roundRect">
              <a:avLst>
                <a:gd name="adj" fmla="val 3205"/>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7" name="矩形: 圆角 6"/>
            <p:cNvSpPr/>
            <p:nvPr/>
          </p:nvSpPr>
          <p:spPr>
            <a:xfrm>
              <a:off x="1200150" y="3365257"/>
              <a:ext cx="9791700" cy="2757614"/>
            </a:xfrm>
            <a:prstGeom prst="roundRect">
              <a:avLst>
                <a:gd name="adj" fmla="val 3205"/>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72000" rIns="540000" bIns="72000" numCol="1" spcCol="0" rtlCol="0" fromWordArt="0" anchor="ctr" anchorCtr="0" forceAA="0" compatLnSpc="1">
              <a:noAutofit/>
            </a:bodyPr>
            <a:lstStyle/>
            <a:p>
              <a:pPr indent="457200">
                <a:lnSpc>
                  <a:spcPct val="120000"/>
                </a:lnSpc>
              </a:pPr>
              <a:endParaRPr lang="zh-CN" altLang="en-US" sz="2400" dirty="0">
                <a:solidFill>
                  <a:schemeClr val="tx1"/>
                </a:solidFill>
                <a:cs typeface="+mn-ea"/>
                <a:sym typeface="+mn-lt"/>
              </a:endParaRPr>
            </a:p>
          </p:txBody>
        </p:sp>
      </p:grpSp>
      <p:sp>
        <p:nvSpPr>
          <p:cNvPr id="9" name="标题 74"/>
          <p:cNvSpPr>
            <a:spLocks noGrp="1"/>
          </p:cNvSpPr>
          <p:nvPr>
            <p:ph type="title"/>
          </p:nvPr>
        </p:nvSpPr>
        <p:spPr>
          <a:xfrm>
            <a:off x="3724275" y="4179570"/>
            <a:ext cx="2583815" cy="670560"/>
          </a:xfrm>
        </p:spPr>
        <p:txBody>
          <a:bodyPr>
            <a:normAutofit fontScale="90000"/>
          </a:bodyPr>
          <a:lstStyle/>
          <a:p>
            <a:pPr algn="dist"/>
            <a:r>
              <a:rPr lang="zh-CN" altLang="en-US" sz="3600" dirty="0">
                <a:latin typeface="微软雅黑" panose="020B0503020204020204" pitchFamily="34" charset="-122"/>
                <a:ea typeface="微软雅黑" panose="020B0503020204020204" pitchFamily="34" charset="-122"/>
              </a:rPr>
              <a:t>线段树</a:t>
            </a:r>
            <a:br>
              <a:rPr lang="en-US" altLang="zh-CN" sz="3600" dirty="0">
                <a:latin typeface="微软雅黑" panose="020B0503020204020204" pitchFamily="34" charset="-122"/>
                <a:ea typeface="微软雅黑" panose="020B0503020204020204" pitchFamily="34" charset="-122"/>
              </a:rPr>
            </a:br>
            <a:r>
              <a:rPr lang="en-US" altLang="zh-CN" sz="220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rPr>
              <a:t>Segment Tree </a:t>
            </a:r>
            <a:endParaRPr lang="zh-CN" altLang="en-US" sz="360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10" name="图表 9"/>
          <p:cNvGraphicFramePr/>
          <p:nvPr/>
        </p:nvGraphicFramePr>
        <p:xfrm>
          <a:off x="1381564" y="3754945"/>
          <a:ext cx="2179863" cy="1272888"/>
        </p:xfrm>
        <a:graphic>
          <a:graphicData uri="http://schemas.openxmlformats.org/drawingml/2006/chart">
            <c:chart xmlns:c="http://schemas.openxmlformats.org/drawingml/2006/chart" xmlns:r="http://schemas.openxmlformats.org/officeDocument/2006/relationships" r:id="rId1"/>
          </a:graphicData>
        </a:graphic>
      </p:graphicFrame>
      <p:grpSp>
        <p:nvGrpSpPr>
          <p:cNvPr id="12"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7823002" y="73858"/>
            <a:ext cx="1228130" cy="313031"/>
            <a:chOff x="2866708" y="2481344"/>
            <a:chExt cx="6458593" cy="1879440"/>
          </a:xfrm>
          <a:solidFill>
            <a:schemeClr val="bg1"/>
          </a:solidFill>
        </p:grpSpPr>
        <p:grpSp>
          <p:nvGrpSpPr>
            <p:cNvPr id="16" name="ïSļïdè"/>
            <p:cNvGrpSpPr/>
            <p:nvPr/>
          </p:nvGrpSpPr>
          <p:grpSpPr>
            <a:xfrm>
              <a:off x="2866708" y="2604783"/>
              <a:ext cx="1724148" cy="1756001"/>
              <a:chOff x="4810125" y="3095626"/>
              <a:chExt cx="687388" cy="700088"/>
            </a:xfrm>
            <a:grpFill/>
          </p:grpSpPr>
          <p:sp>
            <p:nvSpPr>
              <p:cNvPr id="46" name="íşḷidê"/>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7" name="íSľïd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8" name="ïslíḋê"/>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9" name="işļïḍ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0" name="í$ļîḓ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1" name="íşļíḑè"/>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2" name="î$1îḋé"/>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3" name="isļi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4" name="íşḷíďè"/>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5" name="ïṩľíḓ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6" name="íšlïḑe"/>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7" name="iṥļïḓ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8" name="îṩḷïḓè"/>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9" name="ïśḻïdê"/>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0" name="ïSḻí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1" name="ïsľíḋè"/>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2" name="iśļíd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3" name="iṥlïḑé"/>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4" name="îṧḷiḑé"/>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5" name="ïṣḷîďé"/>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6" name="iṧḻîďé"/>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solidFill>
                    <a:schemeClr val="bg1"/>
                  </a:solidFill>
                </a:endParaRPr>
              </a:p>
            </p:txBody>
          </p:sp>
          <p:sp>
            <p:nvSpPr>
              <p:cNvPr id="67" name="îṡ1íḓ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8" name="ïṩliḑé"/>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9" name="îSľíḓê"/>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0" name="íṧļïḋé"/>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1" name="îŝľiḋe"/>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2" name="ïṣļîḋ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3" name="ís1íḋe"/>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4" name="íṧḻiďê"/>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5" name="iŝ1iḋ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6" name="iṣ1íḓê"/>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7" name="iŝliḍe"/>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8" name="iSḷid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17" name="íśľïďê"/>
            <p:cNvGrpSpPr/>
            <p:nvPr/>
          </p:nvGrpSpPr>
          <p:grpSpPr>
            <a:xfrm>
              <a:off x="5156287" y="2481344"/>
              <a:ext cx="4169014" cy="1469307"/>
              <a:chOff x="5722938" y="3046413"/>
              <a:chExt cx="1662113" cy="585788"/>
            </a:xfrm>
            <a:grpFill/>
          </p:grpSpPr>
          <p:sp>
            <p:nvSpPr>
              <p:cNvPr id="38" name="îSľíḑè"/>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9" name="îṥḻîďé"/>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0" name="iṣľíḍ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1" name="iSlidé"/>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2" name="ïśľïdê"/>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3" name="išḷíḍ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4" name="îṣḻîḓè"/>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5" name="iṣḷîḓé"/>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18" name="ïṩ1îḑé"/>
            <p:cNvGrpSpPr/>
            <p:nvPr/>
          </p:nvGrpSpPr>
          <p:grpSpPr>
            <a:xfrm>
              <a:off x="5112548" y="4078070"/>
              <a:ext cx="4180976" cy="274494"/>
              <a:chOff x="5705475" y="3682999"/>
              <a:chExt cx="1666875" cy="109436"/>
            </a:xfrm>
            <a:grpFill/>
          </p:grpSpPr>
          <p:sp>
            <p:nvSpPr>
              <p:cNvPr id="19" name="îṣḷidê"/>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 name="íṣḻïḑ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 name="iṧľiḍe"/>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2" name="ïšliḓê"/>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3" name="îṥlïďé"/>
              <p:cNvSpPr/>
              <p:nvPr/>
            </p:nvSpPr>
            <p:spPr bwMode="auto">
              <a:xfrm>
                <a:off x="6069014" y="3682999"/>
                <a:ext cx="95855" cy="109436"/>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4" name="ï$ľîḋè"/>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5" name="išḷîďê"/>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6" name="íŝḻîḑê"/>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7" name="ïs1îḓê"/>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9" name="îṩḷídè"/>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0" name="ïśľiďé"/>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1" name="í$ḻíďe"/>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2" name="ïs1íd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3" name="í$ļíḋ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4" name="îśľídè"/>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6" name="işḷîḑe"/>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7" name="íṧlîḍé"/>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sp>
        <p:nvSpPr>
          <p:cNvPr id="79" name="椭圆 78"/>
          <p:cNvSpPr/>
          <p:nvPr/>
        </p:nvSpPr>
        <p:spPr>
          <a:xfrm>
            <a:off x="1977651" y="4001128"/>
            <a:ext cx="915754" cy="927974"/>
          </a:xfrm>
          <a:prstGeom prst="ellipse">
            <a:avLst/>
          </a:prstGeom>
          <a:solidFill>
            <a:srgbClr val="F04049"/>
          </a:solidFill>
          <a:ln>
            <a:noFill/>
          </a:ln>
          <a:effectLst>
            <a:outerShdw blurRad="101600" dist="38100" dir="5400000" algn="t" rotWithShape="0">
              <a:schemeClr val="bg2">
                <a:lumMod val="50000"/>
                <a:alpha val="40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r>
              <a:rPr lang="en-US" altLang="zh-CN" sz="5400" b="1" dirty="0">
                <a:solidFill>
                  <a:schemeClr val="bg1"/>
                </a:solidFill>
                <a:effectLst>
                  <a:innerShdw blurRad="127000">
                    <a:schemeClr val="bg1">
                      <a:lumMod val="50000"/>
                      <a:alpha val="85000"/>
                    </a:schemeClr>
                  </a:innerShdw>
                </a:effectLst>
                <a:cs typeface="+mn-ea"/>
                <a:sym typeface="+mn-lt"/>
              </a:rPr>
              <a:t>2</a:t>
            </a:r>
            <a:endParaRPr lang="zh-CN" altLang="en-US" sz="5400" b="1" dirty="0">
              <a:solidFill>
                <a:schemeClr val="bg1"/>
              </a:solidFill>
              <a:effectLst>
                <a:innerShdw blurRad="127000">
                  <a:schemeClr val="bg1">
                    <a:lumMod val="50000"/>
                    <a:alpha val="85000"/>
                  </a:schemeClr>
                </a:innerShdw>
              </a:effectLst>
              <a:cs typeface="+mn-ea"/>
              <a:sym typeface="+mn-lt"/>
            </a:endParaRPr>
          </a:p>
        </p:txBody>
      </p:sp>
      <p:sp>
        <p:nvSpPr>
          <p:cNvPr id="2" name="灯片编号占位符 1"/>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a:t>
            </a:r>
            <a:r>
              <a:rPr lang="zh-CN" sz="1400" b="1" dirty="0">
                <a:solidFill>
                  <a:schemeClr val="tx1"/>
                </a:solidFill>
                <a:latin typeface="微软雅黑" panose="020B0503020204020204" pitchFamily="34" charset="-122"/>
                <a:ea typeface="微软雅黑" panose="020B0503020204020204" pitchFamily="34" charset="-122"/>
              </a:rPr>
              <a:t>线段树</a:t>
            </a:r>
            <a:r>
              <a:rPr lang="zh-CN" sz="1400" b="1" dirty="0">
                <a:solidFill>
                  <a:schemeClr val="bg1"/>
                </a:solidFill>
                <a:latin typeface="微软雅黑" panose="020B0503020204020204" pitchFamily="34" charset="-122"/>
                <a:ea typeface="微软雅黑" panose="020B0503020204020204" pitchFamily="34" charset="-122"/>
              </a:rPr>
              <a:t>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引入</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163955"/>
            <a:ext cx="7494270" cy="4661535"/>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树状数组已经可以做到在含有单点修改的前提下，实现区间和的维护，其实现思路是利用两次查询的</a:t>
            </a:r>
            <a:r>
              <a:rPr lang="zh-CN" altLang="en-US" b="1" dirty="0">
                <a:solidFill>
                  <a:schemeClr val="tx1"/>
                </a:solidFill>
                <a:latin typeface="微软雅黑" panose="020B0503020204020204" pitchFamily="34" charset="-122"/>
                <a:ea typeface="微软雅黑" panose="020B0503020204020204" pitchFamily="34" charset="-122"/>
              </a:rPr>
              <a:t>前缀和相减</a:t>
            </a:r>
            <a:r>
              <a:rPr lang="zh-CN" altLang="en-US" dirty="0">
                <a:latin typeface="微软雅黑" panose="020B0503020204020204" pitchFamily="34" charset="-122"/>
                <a:ea typeface="微软雅黑" panose="020B0503020204020204" pitchFamily="34" charset="-122"/>
              </a:rPr>
              <a:t>得到指定区间的和。</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但是有些信息却是无法相减的，例如最小值。</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例如：无法通过 </a:t>
            </a:r>
            <a:r>
              <a:rPr lang="zh-CN" altLang="en-US" dirty="0">
                <a:solidFill>
                  <a:srgbClr val="FF0000"/>
                </a:solidFill>
                <a:latin typeface="Bahnschrift Light Condensed" panose="020B0502040204020203" pitchFamily="34" charset="0"/>
                <a:ea typeface="微软雅黑" panose="020B0503020204020204" pitchFamily="34" charset="-122"/>
              </a:rPr>
              <a:t>区间 </a:t>
            </a:r>
            <a:r>
              <a:rPr lang="en-US" altLang="zh-CN" dirty="0">
                <a:solidFill>
                  <a:srgbClr val="FF0000"/>
                </a:solidFill>
                <a:latin typeface="Bahnschrift Light Condensed" panose="020B0502040204020203" pitchFamily="34" charset="0"/>
                <a:ea typeface="微软雅黑" panose="020B0503020204020204" pitchFamily="34" charset="-122"/>
              </a:rPr>
              <a:t>[1, l-1] </a:t>
            </a:r>
            <a:r>
              <a:rPr lang="zh-CN" altLang="en-US" dirty="0">
                <a:latin typeface="微软雅黑" panose="020B0503020204020204" pitchFamily="34" charset="-122"/>
                <a:ea typeface="微软雅黑" panose="020B0503020204020204" pitchFamily="34" charset="-122"/>
              </a:rPr>
              <a:t>的最小值与</a:t>
            </a:r>
            <a:r>
              <a:rPr lang="zh-CN" altLang="en-US" dirty="0">
                <a:solidFill>
                  <a:srgbClr val="FF0000"/>
                </a:solidFill>
                <a:latin typeface="Bahnschrift Light Condensed" panose="020B0502040204020203" pitchFamily="34" charset="0"/>
                <a:ea typeface="微软雅黑" panose="020B0503020204020204" pitchFamily="34" charset="-122"/>
              </a:rPr>
              <a:t>区间 </a:t>
            </a:r>
            <a:r>
              <a:rPr lang="en-US" altLang="zh-CN" dirty="0">
                <a:solidFill>
                  <a:srgbClr val="FF0000"/>
                </a:solidFill>
                <a:latin typeface="Bahnschrift Light Condensed" panose="020B0502040204020203" pitchFamily="34" charset="0"/>
                <a:ea typeface="微软雅黑" panose="020B0503020204020204" pitchFamily="34" charset="-122"/>
              </a:rPr>
              <a:t>[1, r] </a:t>
            </a:r>
            <a:r>
              <a:rPr lang="zh-CN" altLang="en-US" dirty="0">
                <a:latin typeface="微软雅黑" panose="020B0503020204020204" pitchFamily="34" charset="-122"/>
                <a:ea typeface="微软雅黑" panose="020B0503020204020204" pitchFamily="34" charset="-122"/>
              </a:rPr>
              <a:t>的最小值求得</a:t>
            </a:r>
            <a:r>
              <a:rPr lang="zh-CN" altLang="en-US" dirty="0">
                <a:solidFill>
                  <a:srgbClr val="FF0000"/>
                </a:solidFill>
                <a:latin typeface="Bahnschrift Light Condensed" panose="020B0502040204020203" pitchFamily="34" charset="0"/>
                <a:ea typeface="微软雅黑" panose="020B0503020204020204" pitchFamily="34" charset="-122"/>
              </a:rPr>
              <a:t>区间 </a:t>
            </a:r>
            <a:r>
              <a:rPr lang="en-US" altLang="zh-CN" dirty="0">
                <a:solidFill>
                  <a:srgbClr val="FF0000"/>
                </a:solidFill>
                <a:latin typeface="Bahnschrift Light Condensed" panose="020B0502040204020203" pitchFamily="34" charset="0"/>
                <a:ea typeface="微软雅黑" panose="020B0503020204020204" pitchFamily="34" charset="-122"/>
              </a:rPr>
              <a:t>[l, r] </a:t>
            </a:r>
            <a:r>
              <a:rPr lang="zh-CN" altLang="en-US" dirty="0">
                <a:latin typeface="微软雅黑" panose="020B0503020204020204" pitchFamily="34" charset="-122"/>
                <a:ea typeface="微软雅黑" panose="020B0503020204020204" pitchFamily="34" charset="-122"/>
              </a:rPr>
              <a:t>的最小值。</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这时就需要使用线段树对相关的信息进行维护了。</a:t>
            </a: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a:t>
            </a:r>
            <a:r>
              <a:rPr lang="zh-CN" sz="1400" b="1" dirty="0">
                <a:solidFill>
                  <a:schemeClr val="tx1"/>
                </a:solidFill>
                <a:latin typeface="微软雅黑" panose="020B0503020204020204" pitchFamily="34" charset="-122"/>
                <a:ea typeface="微软雅黑" panose="020B0503020204020204" pitchFamily="34" charset="-122"/>
              </a:rPr>
              <a:t>线段树</a:t>
            </a:r>
            <a:r>
              <a:rPr lang="zh-CN" sz="1400" b="1" dirty="0">
                <a:solidFill>
                  <a:schemeClr val="bg1"/>
                </a:solidFill>
                <a:latin typeface="微软雅黑" panose="020B0503020204020204" pitchFamily="34" charset="-122"/>
                <a:ea typeface="微软雅黑" panose="020B0503020204020204" pitchFamily="34" charset="-122"/>
              </a:rPr>
              <a:t>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线段树的简介</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163955"/>
            <a:ext cx="7494270" cy="549275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线段树的功能非常强大，且拓展性也很强，通过各种操作的组合可以实现在 </a:t>
            </a:r>
            <a:r>
              <a:rPr lang="en-US" altLang="zh-CN" dirty="0">
                <a:latin typeface="微软雅黑" panose="020B0503020204020204" pitchFamily="34" charset="-122"/>
                <a:ea typeface="微软雅黑" panose="020B0503020204020204" pitchFamily="34" charset="-122"/>
                <a:sym typeface="+mn-ea"/>
              </a:rPr>
              <a:t>O(log n) </a:t>
            </a:r>
            <a:r>
              <a:rPr lang="zh-CN" altLang="en-US" dirty="0">
                <a:latin typeface="微软雅黑" panose="020B0503020204020204" pitchFamily="34" charset="-122"/>
                <a:ea typeface="微软雅黑" panose="020B0503020204020204" pitchFamily="34" charset="-122"/>
                <a:sym typeface="+mn-ea"/>
              </a:rPr>
              <a:t>的时间内</a:t>
            </a:r>
            <a:r>
              <a:rPr lang="zh-CN" altLang="en-US" b="1" dirty="0">
                <a:latin typeface="微软雅黑" panose="020B0503020204020204" pitchFamily="34" charset="-122"/>
                <a:ea typeface="微软雅黑" panose="020B0503020204020204" pitchFamily="34" charset="-122"/>
                <a:sym typeface="+mn-ea"/>
              </a:rPr>
              <a:t>维护区间信息</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支持单点修改以及一些特殊的区间整体修改。</a:t>
            </a:r>
            <a:endParaRPr lang="zh-CN" altLang="en-US" dirty="0">
              <a:latin typeface="微软雅黑" panose="020B0503020204020204" pitchFamily="34" charset="-122"/>
              <a:ea typeface="微软雅黑" panose="020B0503020204020204" pitchFamily="34" charset="-122"/>
              <a:sym typeface="+mn-ea"/>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具体来说支持单点修改、区间修改、区间查询（区间求和，求区间最大值，求区间最小值）等操作。</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线段树维护的信息，需要满足</a:t>
            </a:r>
            <a:r>
              <a:rPr lang="zh-CN" altLang="en-US" b="1" dirty="0">
                <a:latin typeface="微软雅黑" panose="020B0503020204020204" pitchFamily="34" charset="-122"/>
                <a:ea typeface="微软雅黑" panose="020B0503020204020204" pitchFamily="34" charset="-122"/>
                <a:sym typeface="+mn-ea"/>
              </a:rPr>
              <a:t>可加性</a:t>
            </a:r>
            <a:r>
              <a:rPr lang="zh-CN" altLang="en-US" dirty="0">
                <a:latin typeface="微软雅黑" panose="020B0503020204020204" pitchFamily="34" charset="-122"/>
                <a:ea typeface="微软雅黑" panose="020B0503020204020204" pitchFamily="34" charset="-122"/>
                <a:sym typeface="+mn-ea"/>
              </a:rPr>
              <a:t>，即能以可以接受的速度合并信息和修改信息。</a:t>
            </a:r>
            <a:endParaRPr lang="zh-CN" altLang="en-US" dirty="0">
              <a:latin typeface="微软雅黑" panose="020B0503020204020204" pitchFamily="34" charset="-122"/>
              <a:ea typeface="微软雅黑" panose="020B0503020204020204" pitchFamily="34" charset="-122"/>
              <a:sym typeface="+mn-ea"/>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例如：若已知区间 </a:t>
            </a:r>
            <a:r>
              <a:rPr lang="en-US" altLang="zh-CN" dirty="0">
                <a:latin typeface="微软雅黑" panose="020B0503020204020204" pitchFamily="34" charset="-122"/>
                <a:ea typeface="微软雅黑" panose="020B0503020204020204" pitchFamily="34" charset="-122"/>
                <a:sym typeface="+mn-ea"/>
              </a:rPr>
              <a:t>[A, B] </a:t>
            </a:r>
            <a:r>
              <a:rPr lang="zh-CN" altLang="en-US" dirty="0">
                <a:latin typeface="微软雅黑" panose="020B0503020204020204" pitchFamily="34" charset="-122"/>
                <a:ea typeface="微软雅黑" panose="020B0503020204020204" pitchFamily="34" charset="-122"/>
                <a:sym typeface="+mn-ea"/>
              </a:rPr>
              <a:t>是由区间 </a:t>
            </a:r>
            <a:r>
              <a:rPr lang="en-US" altLang="zh-CN" dirty="0">
                <a:latin typeface="微软雅黑" panose="020B0503020204020204" pitchFamily="34" charset="-122"/>
                <a:ea typeface="微软雅黑" panose="020B0503020204020204" pitchFamily="34" charset="-122"/>
                <a:sym typeface="+mn-ea"/>
              </a:rPr>
              <a:t>[A, C] </a:t>
            </a:r>
            <a:r>
              <a:rPr lang="zh-CN" altLang="en-US" dirty="0">
                <a:latin typeface="微软雅黑" panose="020B0503020204020204" pitchFamily="34" charset="-122"/>
                <a:ea typeface="微软雅黑" panose="020B0503020204020204" pitchFamily="34" charset="-122"/>
                <a:sym typeface="+mn-ea"/>
              </a:rPr>
              <a:t>与区间 </a:t>
            </a:r>
            <a:r>
              <a:rPr lang="en-US" altLang="zh-CN" dirty="0">
                <a:latin typeface="微软雅黑" panose="020B0503020204020204" pitchFamily="34" charset="-122"/>
                <a:ea typeface="微软雅黑" panose="020B0503020204020204" pitchFamily="34" charset="-122"/>
                <a:sym typeface="+mn-ea"/>
              </a:rPr>
              <a:t>[C, B] </a:t>
            </a:r>
            <a:r>
              <a:rPr lang="zh-CN" altLang="en-US" dirty="0">
                <a:latin typeface="微软雅黑" panose="020B0503020204020204" pitchFamily="34" charset="-122"/>
                <a:ea typeface="微软雅黑" panose="020B0503020204020204" pitchFamily="34" charset="-122"/>
                <a:sym typeface="+mn-ea"/>
              </a:rPr>
              <a:t>组合而来，此时当分别已知 </a:t>
            </a:r>
            <a:r>
              <a:rPr lang="en-US" altLang="zh-CN" dirty="0">
                <a:latin typeface="微软雅黑" panose="020B0503020204020204" pitchFamily="34" charset="-122"/>
                <a:ea typeface="微软雅黑" panose="020B0503020204020204" pitchFamily="34" charset="-122"/>
                <a:sym typeface="+mn-ea"/>
              </a:rPr>
              <a:t>[A, C] </a:t>
            </a:r>
            <a:r>
              <a:rPr lang="zh-CN" altLang="en-US" dirty="0">
                <a:latin typeface="微软雅黑" panose="020B0503020204020204" pitchFamily="34" charset="-122"/>
                <a:ea typeface="微软雅黑" panose="020B0503020204020204" pitchFamily="34" charset="-122"/>
                <a:sym typeface="+mn-ea"/>
              </a:rPr>
              <a:t>与 </a:t>
            </a:r>
            <a:r>
              <a:rPr lang="en-US" altLang="zh-CN" dirty="0">
                <a:latin typeface="微软雅黑" panose="020B0503020204020204" pitchFamily="34" charset="-122"/>
                <a:ea typeface="微软雅黑" panose="020B0503020204020204" pitchFamily="34" charset="-122"/>
                <a:sym typeface="+mn-ea"/>
              </a:rPr>
              <a:t>[C, B] </a:t>
            </a:r>
            <a:r>
              <a:rPr lang="zh-CN" altLang="en-US" dirty="0">
                <a:latin typeface="微软雅黑" panose="020B0503020204020204" pitchFamily="34" charset="-122"/>
                <a:ea typeface="微软雅黑" panose="020B0503020204020204" pitchFamily="34" charset="-122"/>
                <a:sym typeface="+mn-ea"/>
              </a:rPr>
              <a:t>的信息时，可以计算出 </a:t>
            </a:r>
            <a:r>
              <a:rPr lang="en-US" altLang="zh-CN" dirty="0">
                <a:latin typeface="微软雅黑" panose="020B0503020204020204" pitchFamily="34" charset="-122"/>
                <a:ea typeface="微软雅黑" panose="020B0503020204020204" pitchFamily="34" charset="-122"/>
                <a:sym typeface="+mn-ea"/>
              </a:rPr>
              <a:t>[A, B] </a:t>
            </a:r>
            <a:r>
              <a:rPr lang="zh-CN" altLang="en-US" dirty="0">
                <a:latin typeface="微软雅黑" panose="020B0503020204020204" pitchFamily="34" charset="-122"/>
                <a:ea typeface="微软雅黑" panose="020B0503020204020204" pitchFamily="34" charset="-122"/>
                <a:sym typeface="+mn-ea"/>
              </a:rPr>
              <a:t>的信息。显然，区间和</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积，区间最值都满足这个条件；但是区间的中位数就不满足这个条件。</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a:t>
            </a:r>
            <a:r>
              <a:rPr lang="zh-CN" sz="1400" b="1" dirty="0">
                <a:solidFill>
                  <a:schemeClr val="tx1"/>
                </a:solidFill>
                <a:latin typeface="微软雅黑" panose="020B0503020204020204" pitchFamily="34" charset="-122"/>
                <a:ea typeface="微软雅黑" panose="020B0503020204020204" pitchFamily="34" charset="-122"/>
              </a:rPr>
              <a:t>线段树</a:t>
            </a:r>
            <a:r>
              <a:rPr lang="zh-CN" sz="1400" b="1" dirty="0">
                <a:solidFill>
                  <a:schemeClr val="bg1"/>
                </a:solidFill>
                <a:latin typeface="微软雅黑" panose="020B0503020204020204" pitchFamily="34" charset="-122"/>
                <a:ea typeface="微软雅黑" panose="020B0503020204020204" pitchFamily="34" charset="-122"/>
              </a:rPr>
              <a:t>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线段树的基本结构</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163955"/>
            <a:ext cx="7494270" cy="1198880"/>
          </a:xfrm>
          <a:prstGeom prst="rect">
            <a:avLst/>
          </a:prstGeom>
          <a:noFill/>
        </p:spPr>
        <p:txBody>
          <a:bodyPr wrap="square" rtlCol="0">
            <a:spAutoFit/>
          </a:bodyPr>
          <a:lstStyle/>
          <a:p>
            <a:pPr marL="285750" lvl="0" indent="-285750">
              <a:lnSpc>
                <a:spcPct val="1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线段树将每个长度不为 </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 的区间划分成左右两个区间递归求解，把整个线段划分为一个树形结构，通过合并左右两区间信息来求得该区间的信息。这种数据结构可以方便的进行大部分的区间操作。</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0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72845" y="2102485"/>
            <a:ext cx="6798310" cy="45173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a:t>
            </a:r>
            <a:r>
              <a:rPr lang="zh-CN" sz="1400" b="1" dirty="0">
                <a:solidFill>
                  <a:schemeClr val="tx1"/>
                </a:solidFill>
                <a:latin typeface="微软雅黑" panose="020B0503020204020204" pitchFamily="34" charset="-122"/>
                <a:ea typeface="微软雅黑" panose="020B0503020204020204" pitchFamily="34" charset="-122"/>
              </a:rPr>
              <a:t>线段树</a:t>
            </a:r>
            <a:r>
              <a:rPr lang="zh-CN" sz="1400" b="1" dirty="0">
                <a:solidFill>
                  <a:schemeClr val="bg1"/>
                </a:solidFill>
                <a:latin typeface="微软雅黑" panose="020B0503020204020204" pitchFamily="34" charset="-122"/>
                <a:ea typeface="微软雅黑" panose="020B0503020204020204" pitchFamily="34" charset="-122"/>
              </a:rPr>
              <a:t>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线段树的基本结构</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163955"/>
            <a:ext cx="8517255" cy="1476375"/>
          </a:xfrm>
          <a:prstGeom prst="rect">
            <a:avLst/>
          </a:prstGeom>
          <a:noFill/>
        </p:spPr>
        <p:txBody>
          <a:bodyPr wrap="square" rtlCol="0">
            <a:spAutoFit/>
          </a:bodyPr>
          <a:lstStyle/>
          <a:p>
            <a:pPr marL="285750" lvl="0" indent="-285750">
              <a:lnSpc>
                <a:spcPct val="100000"/>
              </a:lnSpc>
              <a:buFont typeface="Arial" panose="020B0604020202020204" pitchFamily="34" charset="0"/>
              <a:buChar char="•"/>
            </a:pPr>
            <a:r>
              <a:rPr dirty="0" err="1">
                <a:latin typeface="微软雅黑" panose="020B0503020204020204" pitchFamily="34" charset="-122"/>
                <a:ea typeface="微软雅黑" panose="020B0503020204020204" pitchFamily="34" charset="-122"/>
                <a:sym typeface="+mn-ea"/>
              </a:rPr>
              <a:t>图中</a:t>
            </a:r>
            <a:r>
              <a:rPr dirty="0">
                <a:latin typeface="微软雅黑" panose="020B0503020204020204" pitchFamily="34" charset="-122"/>
                <a:ea typeface="微软雅黑" panose="020B0503020204020204" pitchFamily="34" charset="-122"/>
                <a:sym typeface="+mn-ea"/>
              </a:rPr>
              <a:t> d</a:t>
            </a:r>
            <a:r>
              <a:rPr lang="en-US" baseline="-25000" dirty="0">
                <a:latin typeface="微软雅黑" panose="020B0503020204020204" pitchFamily="34" charset="-122"/>
                <a:ea typeface="微软雅黑" panose="020B0503020204020204" pitchFamily="34" charset="-122"/>
                <a:sym typeface="+mn-ea"/>
              </a:rPr>
              <a:t>1</a:t>
            </a:r>
            <a:r>
              <a:rPr dirty="0">
                <a:latin typeface="微软雅黑" panose="020B0503020204020204" pitchFamily="34" charset="-122"/>
                <a:ea typeface="微软雅黑" panose="020B0503020204020204" pitchFamily="34" charset="-122"/>
                <a:sym typeface="+mn-ea"/>
              </a:rPr>
              <a:t> </a:t>
            </a:r>
            <a:r>
              <a:rPr dirty="0" err="1">
                <a:latin typeface="微软雅黑" panose="020B0503020204020204" pitchFamily="34" charset="-122"/>
                <a:ea typeface="微软雅黑" panose="020B0503020204020204" pitchFamily="34" charset="-122"/>
                <a:sym typeface="+mn-ea"/>
              </a:rPr>
              <a:t>表示根节点，紫色方框是数组</a:t>
            </a:r>
            <a:r>
              <a:rPr dirty="0">
                <a:latin typeface="微软雅黑" panose="020B0503020204020204" pitchFamily="34" charset="-122"/>
                <a:ea typeface="微软雅黑" panose="020B0503020204020204" pitchFamily="34" charset="-122"/>
                <a:sym typeface="+mn-ea"/>
              </a:rPr>
              <a:t> a ，</a:t>
            </a:r>
            <a:r>
              <a:rPr dirty="0" err="1">
                <a:latin typeface="微软雅黑" panose="020B0503020204020204" pitchFamily="34" charset="-122"/>
                <a:ea typeface="微软雅黑" panose="020B0503020204020204" pitchFamily="34" charset="-122"/>
                <a:sym typeface="+mn-ea"/>
              </a:rPr>
              <a:t>红色方框是数组</a:t>
            </a:r>
            <a:r>
              <a:rPr dirty="0">
                <a:latin typeface="微软雅黑" panose="020B0503020204020204" pitchFamily="34" charset="-122"/>
                <a:ea typeface="微软雅黑" panose="020B0503020204020204" pitchFamily="34" charset="-122"/>
                <a:sym typeface="+mn-ea"/>
              </a:rPr>
              <a:t> d ，</a:t>
            </a:r>
            <a:r>
              <a:rPr dirty="0" err="1">
                <a:latin typeface="微软雅黑" panose="020B0503020204020204" pitchFamily="34" charset="-122"/>
                <a:ea typeface="微软雅黑" panose="020B0503020204020204" pitchFamily="34" charset="-122"/>
                <a:sym typeface="+mn-ea"/>
              </a:rPr>
              <a:t>红色方框中的括号中的黄色数字表示它所在的那个红色方框表示的线段树节点所表示的区间</a:t>
            </a:r>
            <a:r>
              <a:rPr lang="en-US" dirty="0">
                <a:latin typeface="微软雅黑" panose="020B0503020204020204" pitchFamily="34" charset="-122"/>
                <a:ea typeface="微软雅黑" panose="020B0503020204020204" pitchFamily="34" charset="-122"/>
                <a:sym typeface="+mn-ea"/>
              </a:rPr>
              <a:t>.</a:t>
            </a:r>
            <a:endParaRPr lang="en-US" dirty="0">
              <a:latin typeface="微软雅黑" panose="020B0503020204020204" pitchFamily="34" charset="-122"/>
              <a:ea typeface="微软雅黑" panose="020B0503020204020204" pitchFamily="34" charset="-122"/>
              <a:sym typeface="+mn-ea"/>
            </a:endParaRPr>
          </a:p>
          <a:p>
            <a:pPr marL="742950" lvl="1" indent="-285750">
              <a:lnSpc>
                <a:spcPct val="100000"/>
              </a:lnSpc>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如 d</a:t>
            </a:r>
            <a:r>
              <a:rPr lang="en-US" baseline="-25000" dirty="0">
                <a:latin typeface="微软雅黑" panose="020B0503020204020204" pitchFamily="34" charset="-122"/>
                <a:ea typeface="微软雅黑" panose="020B0503020204020204" pitchFamily="34" charset="-122"/>
                <a:sym typeface="+mn-ea"/>
              </a:rPr>
              <a:t>1</a:t>
            </a:r>
            <a:r>
              <a:rPr dirty="0">
                <a:latin typeface="微软雅黑" panose="020B0503020204020204" pitchFamily="34" charset="-122"/>
                <a:ea typeface="微软雅黑" panose="020B0503020204020204" pitchFamily="34" charset="-122"/>
                <a:sym typeface="+mn-ea"/>
              </a:rPr>
              <a:t> </a:t>
            </a:r>
            <a:r>
              <a:rPr dirty="0" err="1">
                <a:latin typeface="微软雅黑" panose="020B0503020204020204" pitchFamily="34" charset="-122"/>
                <a:ea typeface="微软雅黑" panose="020B0503020204020204" pitchFamily="34" charset="-122"/>
                <a:sym typeface="+mn-ea"/>
              </a:rPr>
              <a:t>所表示的区间就是</a:t>
            </a:r>
            <a:r>
              <a:rPr dirty="0">
                <a:latin typeface="微软雅黑" panose="020B0503020204020204" pitchFamily="34" charset="-122"/>
                <a:ea typeface="微软雅黑" panose="020B0503020204020204" pitchFamily="34" charset="-122"/>
                <a:sym typeface="+mn-ea"/>
              </a:rPr>
              <a:t> [1,5]（a</a:t>
            </a:r>
            <a:r>
              <a:rPr baseline="-25000" dirty="0">
                <a:latin typeface="微软雅黑" panose="020B0503020204020204" pitchFamily="34" charset="-122"/>
                <a:ea typeface="微软雅黑" panose="020B0503020204020204" pitchFamily="34" charset="-122"/>
                <a:sym typeface="+mn-ea"/>
              </a:rPr>
              <a:t>1</a:t>
            </a:r>
            <a:r>
              <a:rPr dirty="0">
                <a:latin typeface="微软雅黑" panose="020B0503020204020204" pitchFamily="34" charset="-122"/>
                <a:ea typeface="微软雅黑" panose="020B0503020204020204" pitchFamily="34" charset="-122"/>
                <a:sym typeface="+mn-ea"/>
              </a:rPr>
              <a:t>,a</a:t>
            </a:r>
            <a:r>
              <a:rPr baseline="-25000" dirty="0">
                <a:latin typeface="微软雅黑" panose="020B0503020204020204" pitchFamily="34" charset="-122"/>
                <a:ea typeface="微软雅黑" panose="020B0503020204020204" pitchFamily="34" charset="-122"/>
                <a:sym typeface="+mn-ea"/>
              </a:rPr>
              <a:t>2</a:t>
            </a:r>
            <a:r>
              <a:rPr dirty="0">
                <a:latin typeface="微软雅黑" panose="020B0503020204020204" pitchFamily="34" charset="-122"/>
                <a:ea typeface="微软雅黑" panose="020B0503020204020204" pitchFamily="34" charset="-122"/>
                <a:sym typeface="+mn-ea"/>
              </a:rPr>
              <a:t>, </a:t>
            </a:r>
            <a:r>
              <a:rPr lang="en-US" dirty="0">
                <a:latin typeface="微软雅黑" panose="020B0503020204020204" pitchFamily="34" charset="-122"/>
                <a:ea typeface="微软雅黑" panose="020B0503020204020204" pitchFamily="34" charset="-122"/>
                <a:sym typeface="+mn-ea"/>
              </a:rPr>
              <a:t>...</a:t>
            </a:r>
            <a:r>
              <a:rPr dirty="0">
                <a:latin typeface="微软雅黑" panose="020B0503020204020204" pitchFamily="34" charset="-122"/>
                <a:ea typeface="微软雅黑" panose="020B0503020204020204" pitchFamily="34" charset="-122"/>
                <a:sym typeface="+mn-ea"/>
              </a:rPr>
              <a:t> ,a</a:t>
            </a:r>
            <a:r>
              <a:rPr baseline="-25000" dirty="0">
                <a:latin typeface="微软雅黑" panose="020B0503020204020204" pitchFamily="34" charset="-122"/>
                <a:ea typeface="微软雅黑" panose="020B0503020204020204" pitchFamily="34" charset="-122"/>
                <a:sym typeface="+mn-ea"/>
              </a:rPr>
              <a:t>5</a:t>
            </a:r>
            <a:r>
              <a:rPr dirty="0">
                <a:latin typeface="微软雅黑" panose="020B0503020204020204" pitchFamily="34" charset="-122"/>
                <a:ea typeface="微软雅黑" panose="020B0503020204020204" pitchFamily="34" charset="-122"/>
                <a:sym typeface="+mn-ea"/>
              </a:rPr>
              <a:t>）</a:t>
            </a:r>
            <a:endParaRPr dirty="0">
              <a:latin typeface="微软雅黑" panose="020B0503020204020204" pitchFamily="34" charset="-122"/>
              <a:ea typeface="微软雅黑" panose="020B0503020204020204" pitchFamily="34" charset="-122"/>
              <a:sym typeface="+mn-ea"/>
            </a:endParaRPr>
          </a:p>
          <a:p>
            <a:pPr marL="742950" lvl="1" indent="-285750">
              <a:lnSpc>
                <a:spcPct val="100000"/>
              </a:lnSpc>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即 d</a:t>
            </a:r>
            <a:r>
              <a:rPr lang="en-US" baseline="-25000" dirty="0">
                <a:latin typeface="微软雅黑" panose="020B0503020204020204" pitchFamily="34" charset="-122"/>
                <a:ea typeface="微软雅黑" panose="020B0503020204020204" pitchFamily="34" charset="-122"/>
                <a:sym typeface="+mn-ea"/>
              </a:rPr>
              <a:t>1</a:t>
            </a:r>
            <a:r>
              <a:rPr lang="en-US" dirty="0">
                <a:latin typeface="微软雅黑" panose="020B0503020204020204" pitchFamily="34" charset="-122"/>
                <a:ea typeface="微软雅黑" panose="020B0503020204020204" pitchFamily="34" charset="-122"/>
                <a:sym typeface="+mn-ea"/>
              </a:rPr>
              <a:t>	</a:t>
            </a:r>
            <a:r>
              <a:rPr dirty="0" err="1">
                <a:latin typeface="微软雅黑" panose="020B0503020204020204" pitchFamily="34" charset="-122"/>
                <a:ea typeface="微软雅黑" panose="020B0503020204020204" pitchFamily="34" charset="-122"/>
                <a:sym typeface="+mn-ea"/>
              </a:rPr>
              <a:t>所保存的值是</a:t>
            </a:r>
            <a:r>
              <a:rPr dirty="0">
                <a:latin typeface="微软雅黑" panose="020B0503020204020204" pitchFamily="34" charset="-122"/>
                <a:ea typeface="微软雅黑" panose="020B0503020204020204" pitchFamily="34" charset="-122"/>
                <a:sym typeface="+mn-ea"/>
              </a:rPr>
              <a:t> a</a:t>
            </a:r>
            <a:r>
              <a:rPr baseline="-25000" dirty="0">
                <a:latin typeface="微软雅黑" panose="020B0503020204020204" pitchFamily="34" charset="-122"/>
                <a:ea typeface="微软雅黑" panose="020B0503020204020204" pitchFamily="34" charset="-122"/>
                <a:sym typeface="+mn-ea"/>
              </a:rPr>
              <a:t>1</a:t>
            </a:r>
            <a:r>
              <a:rPr dirty="0">
                <a:latin typeface="微软雅黑" panose="020B0503020204020204" pitchFamily="34" charset="-122"/>
                <a:ea typeface="微软雅黑" panose="020B0503020204020204" pitchFamily="34" charset="-122"/>
                <a:sym typeface="+mn-ea"/>
              </a:rPr>
              <a:t>+a</a:t>
            </a:r>
            <a:r>
              <a:rPr baseline="-25000" dirty="0">
                <a:latin typeface="微软雅黑" panose="020B0503020204020204" pitchFamily="34" charset="-122"/>
                <a:ea typeface="微软雅黑" panose="020B0503020204020204" pitchFamily="34" charset="-122"/>
                <a:sym typeface="+mn-ea"/>
              </a:rPr>
              <a:t>2</a:t>
            </a:r>
            <a:r>
              <a:rPr dirty="0">
                <a:latin typeface="微软雅黑" panose="020B0503020204020204" pitchFamily="34" charset="-122"/>
                <a:ea typeface="微软雅黑" panose="020B0503020204020204" pitchFamily="34" charset="-122"/>
                <a:sym typeface="+mn-ea"/>
              </a:rPr>
              <a:t>+ </a:t>
            </a:r>
            <a:r>
              <a:rPr lang="en-US" dirty="0">
                <a:latin typeface="微软雅黑" panose="020B0503020204020204" pitchFamily="34" charset="-122"/>
                <a:ea typeface="微软雅黑" panose="020B0503020204020204" pitchFamily="34" charset="-122"/>
                <a:sym typeface="+mn-ea"/>
              </a:rPr>
              <a:t>...</a:t>
            </a:r>
            <a:r>
              <a:rPr dirty="0">
                <a:latin typeface="微软雅黑" panose="020B0503020204020204" pitchFamily="34" charset="-122"/>
                <a:ea typeface="微软雅黑" panose="020B0503020204020204" pitchFamily="34" charset="-122"/>
                <a:sym typeface="+mn-ea"/>
              </a:rPr>
              <a:t> +a</a:t>
            </a:r>
            <a:r>
              <a:rPr baseline="-25000" dirty="0">
                <a:latin typeface="微软雅黑" panose="020B0503020204020204" pitchFamily="34" charset="-122"/>
                <a:ea typeface="微软雅黑" panose="020B0503020204020204" pitchFamily="34" charset="-122"/>
                <a:sym typeface="+mn-ea"/>
              </a:rPr>
              <a:t>5</a:t>
            </a:r>
            <a:endParaRPr dirty="0">
              <a:latin typeface="微软雅黑" panose="020B0503020204020204" pitchFamily="34" charset="-122"/>
              <a:ea typeface="微软雅黑" panose="020B0503020204020204" pitchFamily="34" charset="-122"/>
              <a:sym typeface="+mn-ea"/>
            </a:endParaRPr>
          </a:p>
          <a:p>
            <a:pPr marL="742950" lvl="1" indent="-285750">
              <a:lnSpc>
                <a:spcPct val="100000"/>
              </a:lnSpc>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d</a:t>
            </a:r>
            <a:r>
              <a:rPr baseline="-25000" dirty="0">
                <a:latin typeface="微软雅黑" panose="020B0503020204020204" pitchFamily="34" charset="-122"/>
                <a:ea typeface="微软雅黑" panose="020B0503020204020204" pitchFamily="34" charset="-122"/>
                <a:sym typeface="+mn-ea"/>
              </a:rPr>
              <a:t>1</a:t>
            </a:r>
            <a:r>
              <a:rPr dirty="0">
                <a:latin typeface="微软雅黑" panose="020B0503020204020204" pitchFamily="34" charset="-122"/>
                <a:ea typeface="微软雅黑" panose="020B0503020204020204" pitchFamily="34" charset="-122"/>
                <a:sym typeface="+mn-ea"/>
              </a:rPr>
              <a:t>=60 </a:t>
            </a:r>
            <a:r>
              <a:rPr dirty="0" err="1">
                <a:latin typeface="微软雅黑" panose="020B0503020204020204" pitchFamily="34" charset="-122"/>
                <a:ea typeface="微软雅黑" panose="020B0503020204020204" pitchFamily="34" charset="-122"/>
                <a:sym typeface="+mn-ea"/>
              </a:rPr>
              <a:t>表示的是</a:t>
            </a:r>
            <a:r>
              <a:rPr dirty="0">
                <a:latin typeface="微软雅黑" panose="020B0503020204020204" pitchFamily="34" charset="-122"/>
                <a:ea typeface="微软雅黑" panose="020B0503020204020204" pitchFamily="34" charset="-122"/>
                <a:sym typeface="+mn-ea"/>
              </a:rPr>
              <a:t> a</a:t>
            </a:r>
            <a:r>
              <a:rPr baseline="-25000" dirty="0">
                <a:latin typeface="微软雅黑" panose="020B0503020204020204" pitchFamily="34" charset="-122"/>
                <a:ea typeface="微软雅黑" panose="020B0503020204020204" pitchFamily="34" charset="-122"/>
                <a:sym typeface="+mn-ea"/>
              </a:rPr>
              <a:t>1</a:t>
            </a:r>
            <a:r>
              <a:rPr dirty="0">
                <a:latin typeface="微软雅黑" panose="020B0503020204020204" pitchFamily="34" charset="-122"/>
                <a:ea typeface="微软雅黑" panose="020B0503020204020204" pitchFamily="34" charset="-122"/>
                <a:sym typeface="+mn-ea"/>
              </a:rPr>
              <a:t>+a</a:t>
            </a:r>
            <a:r>
              <a:rPr baseline="-25000" dirty="0">
                <a:latin typeface="微软雅黑" panose="020B0503020204020204" pitchFamily="34" charset="-122"/>
                <a:ea typeface="微软雅黑" panose="020B0503020204020204" pitchFamily="34" charset="-122"/>
                <a:sym typeface="+mn-ea"/>
              </a:rPr>
              <a:t>2</a:t>
            </a:r>
            <a:r>
              <a:rPr dirty="0">
                <a:latin typeface="微软雅黑" panose="020B0503020204020204" pitchFamily="34" charset="-122"/>
                <a:ea typeface="微软雅黑" panose="020B0503020204020204" pitchFamily="34" charset="-122"/>
                <a:sym typeface="+mn-ea"/>
              </a:rPr>
              <a:t>+ </a:t>
            </a:r>
            <a:r>
              <a:rPr lang="en-US" dirty="0">
                <a:latin typeface="微软雅黑" panose="020B0503020204020204" pitchFamily="34" charset="-122"/>
                <a:ea typeface="微软雅黑" panose="020B0503020204020204" pitchFamily="34" charset="-122"/>
                <a:sym typeface="+mn-ea"/>
              </a:rPr>
              <a:t>...</a:t>
            </a:r>
            <a:r>
              <a:rPr dirty="0">
                <a:latin typeface="微软雅黑" panose="020B0503020204020204" pitchFamily="34" charset="-122"/>
                <a:ea typeface="微软雅黑" panose="020B0503020204020204" pitchFamily="34" charset="-122"/>
                <a:sym typeface="+mn-ea"/>
              </a:rPr>
              <a:t> +a</a:t>
            </a:r>
            <a:r>
              <a:rPr baseline="-25000" dirty="0">
                <a:latin typeface="微软雅黑" panose="020B0503020204020204" pitchFamily="34" charset="-122"/>
                <a:ea typeface="微软雅黑" panose="020B0503020204020204" pitchFamily="34" charset="-122"/>
                <a:sym typeface="+mn-ea"/>
              </a:rPr>
              <a:t>5</a:t>
            </a:r>
            <a:r>
              <a:rPr dirty="0">
                <a:latin typeface="微软雅黑" panose="020B0503020204020204" pitchFamily="34" charset="-122"/>
                <a:ea typeface="微软雅黑" panose="020B0503020204020204" pitchFamily="34" charset="-122"/>
                <a:sym typeface="+mn-ea"/>
              </a:rPr>
              <a:t>=60。</a:t>
            </a:r>
            <a:endParaRPr dirty="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1736725" y="2706370"/>
            <a:ext cx="6042025" cy="40151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a:t>
            </a:r>
            <a:r>
              <a:rPr lang="zh-CN" sz="1400" b="1" dirty="0">
                <a:solidFill>
                  <a:schemeClr val="tx1"/>
                </a:solidFill>
                <a:latin typeface="微软雅黑" panose="020B0503020204020204" pitchFamily="34" charset="-122"/>
                <a:ea typeface="微软雅黑" panose="020B0503020204020204" pitchFamily="34" charset="-122"/>
              </a:rPr>
              <a:t>线段树</a:t>
            </a:r>
            <a:r>
              <a:rPr lang="zh-CN" sz="1400" b="1" dirty="0">
                <a:solidFill>
                  <a:schemeClr val="bg1"/>
                </a:solidFill>
                <a:latin typeface="微软雅黑" panose="020B0503020204020204" pitchFamily="34" charset="-122"/>
                <a:ea typeface="微软雅黑" panose="020B0503020204020204" pitchFamily="34" charset="-122"/>
              </a:rPr>
              <a:t>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线段树的基本结构</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2484120"/>
            <a:ext cx="8517255" cy="258445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线段树的根节点</a:t>
            </a:r>
            <a:r>
              <a:rPr lang="zh-CN" altLang="en-US" dirty="0">
                <a:solidFill>
                  <a:srgbClr val="FF0000"/>
                </a:solidFill>
                <a:latin typeface="微软雅黑" panose="020B0503020204020204" pitchFamily="34" charset="-122"/>
                <a:ea typeface="微软雅黑" panose="020B0503020204020204" pitchFamily="34" charset="-122"/>
                <a:sym typeface="+mn-ea"/>
              </a:rPr>
              <a:t>维护 </a:t>
            </a:r>
            <a:r>
              <a:rPr lang="en-US" altLang="zh-CN" dirty="0">
                <a:solidFill>
                  <a:srgbClr val="FF0000"/>
                </a:solidFill>
                <a:latin typeface="微软雅黑" panose="020B0503020204020204" pitchFamily="34" charset="-122"/>
                <a:ea typeface="微软雅黑" panose="020B0503020204020204" pitchFamily="34" charset="-122"/>
                <a:sym typeface="+mn-ea"/>
              </a:rPr>
              <a:t>[1, n] </a:t>
            </a:r>
            <a:r>
              <a:rPr lang="zh-CN" altLang="en-US" dirty="0">
                <a:solidFill>
                  <a:srgbClr val="FF0000"/>
                </a:solidFill>
                <a:latin typeface="微软雅黑" panose="020B0503020204020204" pitchFamily="34" charset="-122"/>
                <a:ea typeface="微软雅黑" panose="020B0503020204020204" pitchFamily="34" charset="-122"/>
                <a:sym typeface="+mn-ea"/>
              </a:rPr>
              <a:t>区间的信息</a:t>
            </a:r>
            <a:endParaRPr lang="zh-CN" altLang="en-US" dirty="0">
              <a:solidFill>
                <a:srgbClr val="FF0000"/>
              </a:solidFill>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若当前节点维护的区间为 </a:t>
            </a:r>
            <a:r>
              <a:rPr lang="en-US" altLang="zh-CN" dirty="0">
                <a:solidFill>
                  <a:srgbClr val="FF0000"/>
                </a:solidFill>
                <a:latin typeface="Bahnschrift Light Condensed" panose="020B0502040204020203" pitchFamily="34" charset="0"/>
                <a:ea typeface="微软雅黑" panose="020B0503020204020204" pitchFamily="34" charset="-122"/>
                <a:sym typeface="+mn-ea"/>
              </a:rPr>
              <a:t>[l, r]</a:t>
            </a:r>
            <a:r>
              <a:rPr lang="zh-CN" altLang="en-US" dirty="0">
                <a:latin typeface="微软雅黑" panose="020B0503020204020204" pitchFamily="34" charset="-122"/>
                <a:ea typeface="微软雅黑" panose="020B0503020204020204" pitchFamily="34" charset="-122"/>
                <a:sym typeface="+mn-ea"/>
              </a:rPr>
              <a:t>，定义            </a:t>
            </a:r>
            <a:endParaRPr lang="zh-CN" altLang="en-US" dirty="0">
              <a:latin typeface="微软雅黑" panose="020B0503020204020204" pitchFamily="34" charset="-122"/>
              <a:ea typeface="微软雅黑" panose="020B0503020204020204" pitchFamily="34" charset="-122"/>
              <a:sym typeface="+mn-ea"/>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其左孩子维护的区间为</a:t>
            </a:r>
            <a:r>
              <a:rPr lang="en-US" altLang="zh-CN" dirty="0">
                <a:solidFill>
                  <a:srgbClr val="FF0000"/>
                </a:solidFill>
                <a:latin typeface="Bahnschrift Light Condensed" panose="020B0502040204020203" pitchFamily="34" charset="0"/>
                <a:ea typeface="微软雅黑" panose="020B0503020204020204" pitchFamily="34" charset="-122"/>
                <a:sym typeface="+mn-ea"/>
              </a:rPr>
              <a:t>[l, m]</a:t>
            </a:r>
            <a:endParaRPr lang="en-US" altLang="zh-CN" dirty="0">
              <a:solidFill>
                <a:srgbClr val="FF0000"/>
              </a:solidFill>
              <a:latin typeface="Bahnschrift Light Condensed" panose="020B0502040204020203" pitchFamily="34" charset="0"/>
              <a:ea typeface="微软雅黑" panose="020B0503020204020204" pitchFamily="34" charset="-122"/>
              <a:sym typeface="+mn-ea"/>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其右孩子维护的区间为</a:t>
            </a:r>
            <a:r>
              <a:rPr lang="en-US" altLang="zh-CN" dirty="0">
                <a:solidFill>
                  <a:srgbClr val="FF0000"/>
                </a:solidFill>
                <a:latin typeface="Bahnschrift Light Condensed" panose="020B0502040204020203" pitchFamily="34" charset="0"/>
                <a:ea typeface="微软雅黑" panose="020B0503020204020204" pitchFamily="34" charset="-122"/>
                <a:sym typeface="+mn-ea"/>
              </a:rPr>
              <a:t>[m+1, r]</a:t>
            </a:r>
            <a:endParaRPr lang="en-US" altLang="zh-CN" dirty="0">
              <a:solidFill>
                <a:srgbClr val="FF0000"/>
              </a:solidFill>
              <a:latin typeface="Bahnschrift Light Condensed" panose="020B0502040204020203" pitchFamily="34" charset="0"/>
              <a:ea typeface="微软雅黑" panose="020B0503020204020204" pitchFamily="34" charset="-122"/>
              <a:sym typeface="+mn-ea"/>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若当前节点维护的区间长度为 </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，则其值即为线段树的初值</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5902325" y="304165"/>
            <a:ext cx="3185160" cy="2116455"/>
          </a:xfrm>
          <a:prstGeom prst="rect">
            <a:avLst/>
          </a:prstGeom>
        </p:spPr>
      </p:pic>
      <p:graphicFrame>
        <p:nvGraphicFramePr>
          <p:cNvPr id="4" name="对象 3">
            <a:hlinkClick r:id="" action="ppaction://ole?verb=0"/>
          </p:cNvPr>
          <p:cNvGraphicFramePr>
            <a:graphicFrameLocks noChangeAspect="1"/>
          </p:cNvGraphicFramePr>
          <p:nvPr/>
        </p:nvGraphicFramePr>
        <p:xfrm>
          <a:off x="4617085" y="2925445"/>
          <a:ext cx="845185" cy="504190"/>
        </p:xfrm>
        <a:graphic>
          <a:graphicData uri="http://schemas.openxmlformats.org/presentationml/2006/ole">
            <mc:AlternateContent xmlns:mc="http://schemas.openxmlformats.org/markup-compatibility/2006">
              <mc:Choice xmlns:v="urn:schemas-microsoft-com:vml" Requires="v">
                <p:oleObj spid="_x0000_s5167" name="" r:id="rId2" imgW="723900" imgH="431800" progId="Equation.KSEE3">
                  <p:embed/>
                </p:oleObj>
              </mc:Choice>
              <mc:Fallback>
                <p:oleObj name="" r:id="rId2" imgW="723900" imgH="431800" progId="Equation.KSEE3">
                  <p:embed/>
                  <p:pic>
                    <p:nvPicPr>
                      <p:cNvPr id="0" name="图片 4096"/>
                      <p:cNvPicPr/>
                      <p:nvPr/>
                    </p:nvPicPr>
                    <p:blipFill>
                      <a:blip r:embed="rId3"/>
                      <a:stretch>
                        <a:fillRect/>
                      </a:stretch>
                    </p:blipFill>
                    <p:spPr>
                      <a:xfrm>
                        <a:off x="4617085" y="2925445"/>
                        <a:ext cx="845185" cy="50419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引入</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905804" y="1241753"/>
            <a:ext cx="7332345" cy="175323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问题：求取指定连续区间的和。</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给定一个数组  </a:t>
            </a:r>
            <a:r>
              <a:rPr lang="en-US" altLang="zh-CN" dirty="0">
                <a:solidFill>
                  <a:schemeClr val="tx1"/>
                </a:solidFill>
                <a:latin typeface="微软雅黑" panose="020B0503020204020204" pitchFamily="34" charset="-122"/>
                <a:ea typeface="微软雅黑" panose="020B0503020204020204" pitchFamily="34" charset="-122"/>
              </a:rPr>
              <a:t>A[N], </a:t>
            </a:r>
            <a:r>
              <a:rPr lang="zh-CN" altLang="en-US" dirty="0">
                <a:solidFill>
                  <a:schemeClr val="tx1"/>
                </a:solidFill>
                <a:latin typeface="微软雅黑" panose="020B0503020204020204" pitchFamily="34" charset="-122"/>
                <a:ea typeface="微软雅黑" panose="020B0503020204020204" pitchFamily="34" charset="-122"/>
              </a:rPr>
              <a:t>多次询问 </a:t>
            </a:r>
            <a:r>
              <a:rPr lang="en-US" altLang="zh-CN" dirty="0">
                <a:solidFill>
                  <a:schemeClr val="tx1"/>
                </a:solidFill>
                <a:latin typeface="微软雅黑" panose="020B0503020204020204" pitchFamily="34" charset="-122"/>
                <a:ea typeface="微软雅黑" panose="020B0503020204020204" pitchFamily="34" charset="-122"/>
              </a:rPr>
              <a:t>A[L:R] </a:t>
            </a:r>
            <a:r>
              <a:rPr lang="zh-CN" altLang="en-US" dirty="0">
                <a:solidFill>
                  <a:schemeClr val="tx1"/>
                </a:solidFill>
                <a:latin typeface="微软雅黑" panose="020B0503020204020204" pitchFamily="34" charset="-122"/>
                <a:ea typeface="微软雅黑" panose="020B0503020204020204" pitchFamily="34" charset="-122"/>
              </a:rPr>
              <a:t>的和是多少。</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解</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sym typeface="+mn-ea"/>
              </a:rPr>
              <a:t>枚举法</a:t>
            </a: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solidFill>
                  <a:srgbClr val="FF0000"/>
                </a:solidFill>
                <a:latin typeface="微软雅黑" panose="020B0503020204020204" pitchFamily="34" charset="-122"/>
                <a:ea typeface="微软雅黑" panose="020B0503020204020204" pitchFamily="34" charset="-122"/>
              </a:rPr>
              <a:t>A[L],A[L+1],…,A[R]</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加起来。</a:t>
            </a:r>
            <a:endParaRPr lang="zh-CN" altLang="en-US" dirty="0">
              <a:solidFill>
                <a:schemeClr val="tx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单次询问时间复杂度：</a:t>
            </a:r>
            <a:r>
              <a:rPr lang="en-US" altLang="zh-CN" dirty="0">
                <a:solidFill>
                  <a:schemeClr val="tx1"/>
                </a:solidFill>
                <a:latin typeface="微软雅黑" panose="020B0503020204020204" pitchFamily="34" charset="-122"/>
                <a:ea typeface="微软雅黑" panose="020B0503020204020204" pitchFamily="34" charset="-122"/>
              </a:rPr>
              <a:t>O(n)</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a:t>
            </a:r>
            <a:r>
              <a:rPr lang="zh-CN" sz="1400" b="1" dirty="0">
                <a:solidFill>
                  <a:schemeClr val="tx1"/>
                </a:solidFill>
                <a:latin typeface="微软雅黑" panose="020B0503020204020204" pitchFamily="34" charset="-122"/>
                <a:ea typeface="微软雅黑" panose="020B0503020204020204" pitchFamily="34" charset="-122"/>
              </a:rPr>
              <a:t>线段树</a:t>
            </a:r>
            <a:r>
              <a:rPr lang="zh-CN" sz="1400" b="1" dirty="0">
                <a:solidFill>
                  <a:schemeClr val="bg1"/>
                </a:solidFill>
                <a:latin typeface="微软雅黑" panose="020B0503020204020204" pitchFamily="34" charset="-122"/>
                <a:ea typeface="微软雅黑" panose="020B0503020204020204" pitchFamily="34" charset="-122"/>
              </a:rPr>
              <a:t>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线段树的建立</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281305" y="3356610"/>
            <a:ext cx="7917180" cy="299974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线段树使用递归的方法建立，由于一个区间的值取决于其左右孩子的值，所以先递归建立左右孩子，通过合并左右区间的答案得到当前区间的答案。</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可以使用数组模拟建立线段树，其数组的使用方式与完全二叉树相同。</a:t>
            </a:r>
            <a:endParaRPr lang="zh-CN" altLang="en-US" dirty="0">
              <a:latin typeface="微软雅黑" panose="020B0503020204020204" pitchFamily="34" charset="-122"/>
              <a:ea typeface="微软雅黑" panose="020B0503020204020204" pitchFamily="34" charset="-122"/>
              <a:sym typeface="+mn-ea"/>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若一个节点的标号为 </a:t>
            </a:r>
            <a:r>
              <a:rPr lang="en-US" altLang="zh-CN" dirty="0">
                <a:latin typeface="微软雅黑" panose="020B0503020204020204" pitchFamily="34" charset="-122"/>
                <a:ea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sym typeface="+mn-ea"/>
              </a:rPr>
              <a:t>：</a:t>
            </a:r>
            <a:endParaRPr lang="en-US" altLang="zh-CN" dirty="0">
              <a:latin typeface="微软雅黑" panose="020B0503020204020204" pitchFamily="34" charset="-122"/>
              <a:ea typeface="微软雅黑" panose="020B0503020204020204" pitchFamily="34" charset="-122"/>
              <a:sym typeface="+mn-ea"/>
            </a:endParaRPr>
          </a:p>
          <a:p>
            <a:pPr marL="12001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其左孩子的标号为 </a:t>
            </a:r>
            <a:r>
              <a:rPr lang="en-US" altLang="zh-CN" dirty="0">
                <a:latin typeface="微软雅黑" panose="020B0503020204020204" pitchFamily="34" charset="-122"/>
                <a:ea typeface="微软雅黑" panose="020B0503020204020204" pitchFamily="34" charset="-122"/>
                <a:sym typeface="+mn-ea"/>
              </a:rPr>
              <a:t>x * 2</a:t>
            </a:r>
            <a:r>
              <a:rPr lang="zh-CN" altLang="en-US" dirty="0">
                <a:latin typeface="微软雅黑" panose="020B0503020204020204" pitchFamily="34" charset="-122"/>
                <a:ea typeface="微软雅黑" panose="020B0503020204020204" pitchFamily="34" charset="-122"/>
                <a:sym typeface="+mn-ea"/>
              </a:rPr>
              <a:t>；</a:t>
            </a:r>
            <a:endParaRPr lang="en-US" altLang="zh-CN" dirty="0">
              <a:latin typeface="微软雅黑" panose="020B0503020204020204" pitchFamily="34" charset="-122"/>
              <a:ea typeface="微软雅黑" panose="020B0503020204020204" pitchFamily="34" charset="-122"/>
              <a:sym typeface="+mn-ea"/>
            </a:endParaRPr>
          </a:p>
          <a:p>
            <a:pPr marL="12001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其右孩子的标号为 </a:t>
            </a:r>
            <a:r>
              <a:rPr lang="en-US" altLang="zh-CN" dirty="0">
                <a:latin typeface="微软雅黑" panose="020B0503020204020204" pitchFamily="34" charset="-122"/>
                <a:ea typeface="微软雅黑" panose="020B0503020204020204" pitchFamily="34" charset="-122"/>
                <a:sym typeface="+mn-ea"/>
              </a:rPr>
              <a:t>x * 2 + 1</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当区间长度为 </a:t>
            </a:r>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时，到达递归的边界，此时采用初值更新区间的值并返回。</a:t>
            </a:r>
            <a:endParaRPr lang="zh-CN" altLang="en-US"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332105" y="1172845"/>
            <a:ext cx="2623820" cy="1968500"/>
          </a:xfrm>
          <a:prstGeom prst="rect">
            <a:avLst/>
          </a:prstGeom>
        </p:spPr>
      </p:pic>
      <p:pic>
        <p:nvPicPr>
          <p:cNvPr id="6" name="图片 5"/>
          <p:cNvPicPr>
            <a:picLocks noChangeAspect="1"/>
          </p:cNvPicPr>
          <p:nvPr/>
        </p:nvPicPr>
        <p:blipFill>
          <a:blip r:embed="rId2"/>
          <a:stretch>
            <a:fillRect/>
          </a:stretch>
        </p:blipFill>
        <p:spPr>
          <a:xfrm>
            <a:off x="3228340" y="1172845"/>
            <a:ext cx="2599055" cy="1969770"/>
          </a:xfrm>
          <a:prstGeom prst="rect">
            <a:avLst/>
          </a:prstGeom>
        </p:spPr>
      </p:pic>
      <p:pic>
        <p:nvPicPr>
          <p:cNvPr id="7" name="图片 6"/>
          <p:cNvPicPr>
            <a:picLocks noChangeAspect="1"/>
          </p:cNvPicPr>
          <p:nvPr/>
        </p:nvPicPr>
        <p:blipFill>
          <a:blip r:embed="rId3"/>
          <a:stretch>
            <a:fillRect/>
          </a:stretch>
        </p:blipFill>
        <p:spPr>
          <a:xfrm>
            <a:off x="6130290" y="1172845"/>
            <a:ext cx="2656840" cy="19634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a:t>
            </a:r>
            <a:r>
              <a:rPr lang="zh-CN" sz="1400" b="1" dirty="0">
                <a:solidFill>
                  <a:schemeClr val="tx1"/>
                </a:solidFill>
                <a:latin typeface="微软雅黑" panose="020B0503020204020204" pitchFamily="34" charset="-122"/>
                <a:ea typeface="微软雅黑" panose="020B0503020204020204" pitchFamily="34" charset="-122"/>
              </a:rPr>
              <a:t>线段树</a:t>
            </a:r>
            <a:r>
              <a:rPr lang="zh-CN" sz="1400" b="1" dirty="0">
                <a:solidFill>
                  <a:schemeClr val="bg1"/>
                </a:solidFill>
                <a:latin typeface="微软雅黑" panose="020B0503020204020204" pitchFamily="34" charset="-122"/>
                <a:ea typeface="微软雅黑" panose="020B0503020204020204" pitchFamily="34" charset="-122"/>
              </a:rPr>
              <a:t>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线段树的建立</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275080"/>
            <a:ext cx="7917180" cy="50673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其代码实现如下：</a:t>
            </a:r>
            <a:endParaRPr lang="zh-CN" altLang="en-US">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5581650" y="304165"/>
            <a:ext cx="3505835" cy="2329815"/>
          </a:xfrm>
          <a:prstGeom prst="rect">
            <a:avLst/>
          </a:prstGeom>
        </p:spPr>
      </p:pic>
      <p:pic>
        <p:nvPicPr>
          <p:cNvPr id="11" name="图片 10"/>
          <p:cNvPicPr>
            <a:picLocks noChangeAspect="1"/>
          </p:cNvPicPr>
          <p:nvPr/>
        </p:nvPicPr>
        <p:blipFill>
          <a:blip r:embed="rId2"/>
          <a:stretch>
            <a:fillRect/>
          </a:stretch>
        </p:blipFill>
        <p:spPr>
          <a:xfrm>
            <a:off x="824513" y="3181356"/>
            <a:ext cx="4029075" cy="2895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a:t>
            </a:r>
            <a:r>
              <a:rPr lang="zh-CN" sz="1400" b="1" dirty="0">
                <a:solidFill>
                  <a:schemeClr val="tx1"/>
                </a:solidFill>
                <a:latin typeface="微软雅黑" panose="020B0503020204020204" pitchFamily="34" charset="-122"/>
                <a:ea typeface="微软雅黑" panose="020B0503020204020204" pitchFamily="34" charset="-122"/>
              </a:rPr>
              <a:t>线段树</a:t>
            </a:r>
            <a:r>
              <a:rPr lang="zh-CN" sz="1400" b="1" dirty="0">
                <a:solidFill>
                  <a:schemeClr val="bg1"/>
                </a:solidFill>
                <a:latin typeface="微软雅黑" panose="020B0503020204020204" pitchFamily="34" charset="-122"/>
                <a:ea typeface="微软雅黑" panose="020B0503020204020204" pitchFamily="34" charset="-122"/>
              </a:rPr>
              <a:t>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线段树的单点修改</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275080"/>
            <a:ext cx="4601845" cy="1337945"/>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找到相应的叶子节点，更新其值，在返回时维护经过的节点值即可。</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代码如下：</a:t>
            </a:r>
            <a:endParaRPr lang="zh-CN" altLang="en-US" dirty="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5581650" y="304165"/>
            <a:ext cx="3505835" cy="2329815"/>
          </a:xfrm>
          <a:prstGeom prst="rect">
            <a:avLst/>
          </a:prstGeom>
        </p:spPr>
      </p:pic>
      <p:pic>
        <p:nvPicPr>
          <p:cNvPr id="10" name="图片 9"/>
          <p:cNvPicPr>
            <a:picLocks noChangeAspect="1"/>
          </p:cNvPicPr>
          <p:nvPr/>
        </p:nvPicPr>
        <p:blipFill>
          <a:blip r:embed="rId2"/>
          <a:stretch>
            <a:fillRect/>
          </a:stretch>
        </p:blipFill>
        <p:spPr>
          <a:xfrm>
            <a:off x="786130" y="2958465"/>
            <a:ext cx="4314825" cy="29337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a:t>
            </a:r>
            <a:r>
              <a:rPr lang="zh-CN" sz="1400" b="1" dirty="0">
                <a:solidFill>
                  <a:schemeClr val="tx1"/>
                </a:solidFill>
                <a:latin typeface="微软雅黑" panose="020B0503020204020204" pitchFamily="34" charset="-122"/>
                <a:ea typeface="微软雅黑" panose="020B0503020204020204" pitchFamily="34" charset="-122"/>
              </a:rPr>
              <a:t>线段树</a:t>
            </a:r>
            <a:r>
              <a:rPr lang="zh-CN" sz="1400" b="1" dirty="0">
                <a:solidFill>
                  <a:schemeClr val="bg1"/>
                </a:solidFill>
                <a:latin typeface="微软雅黑" panose="020B0503020204020204" pitchFamily="34" charset="-122"/>
                <a:ea typeface="微软雅黑" panose="020B0503020204020204" pitchFamily="34" charset="-122"/>
              </a:rPr>
              <a:t>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线段树的区间查询</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655320" y="4246880"/>
            <a:ext cx="7832725" cy="2030095"/>
          </a:xfrm>
          <a:prstGeom prst="rect">
            <a:avLst/>
          </a:prstGeom>
          <a:noFill/>
        </p:spPr>
        <p:txBody>
          <a:bodyPr wrap="square" rtlCol="0">
            <a:spAutoFit/>
          </a:bodyPr>
          <a:lstStyle/>
          <a:p>
            <a:pPr marL="285750" lvl="0" indent="-285750">
              <a:lnSpc>
                <a:spcPct val="1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以上面这张图为例，如果要查询区间 [1,5] 的和，那直接获取 d</a:t>
            </a:r>
            <a:r>
              <a:rPr lang="zh-CN" altLang="en-US" baseline="-25000"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 的值（60）即可。</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如果要查询的区间为 [3,5] ，此时就不能直接获取区间的值，但是 [3,5] 可以拆成 [3,3] 和 [4,5]，可以通过合并这两个区间的答案来求得这个区间的答案。</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一般地，如果要查询的区间将其拆成最多为 O(log n) 个</a:t>
            </a:r>
            <a:r>
              <a:rPr lang="zh-CN" altLang="en-US" b="1" dirty="0">
                <a:latin typeface="微软雅黑" panose="020B0503020204020204" pitchFamily="34" charset="-122"/>
                <a:ea typeface="微软雅黑" panose="020B0503020204020204" pitchFamily="34" charset="-122"/>
                <a:sym typeface="+mn-ea"/>
              </a:rPr>
              <a:t>极大</a:t>
            </a:r>
            <a:r>
              <a:rPr lang="zh-CN" altLang="en-US" dirty="0">
                <a:latin typeface="微软雅黑" panose="020B0503020204020204" pitchFamily="34" charset="-122"/>
                <a:ea typeface="微软雅黑" panose="020B0503020204020204" pitchFamily="34" charset="-122"/>
                <a:sym typeface="+mn-ea"/>
              </a:rPr>
              <a:t>的区间，合并这些区间即可求出 [l,r] 的答案。</a:t>
            </a:r>
            <a:endParaRPr lang="zh-CN" altLang="en-US" dirty="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2251710" y="965835"/>
            <a:ext cx="4639945" cy="30835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a:t>
            </a:r>
            <a:r>
              <a:rPr lang="zh-CN" sz="1400" b="1" dirty="0">
                <a:solidFill>
                  <a:schemeClr val="tx1"/>
                </a:solidFill>
                <a:latin typeface="微软雅黑" panose="020B0503020204020204" pitchFamily="34" charset="-122"/>
                <a:ea typeface="微软雅黑" panose="020B0503020204020204" pitchFamily="34" charset="-122"/>
              </a:rPr>
              <a:t>线段树</a:t>
            </a:r>
            <a:r>
              <a:rPr lang="zh-CN" sz="1400" b="1" dirty="0">
                <a:solidFill>
                  <a:schemeClr val="bg1"/>
                </a:solidFill>
                <a:latin typeface="微软雅黑" panose="020B0503020204020204" pitchFamily="34" charset="-122"/>
                <a:ea typeface="微软雅黑" panose="020B0503020204020204" pitchFamily="34" charset="-122"/>
              </a:rPr>
              <a:t>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线段树的区间查询</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275080"/>
            <a:ext cx="4601845" cy="50673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代码如下：</a:t>
            </a:r>
            <a:endParaRPr lang="zh-CN" altLang="en-US">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5581650" y="304165"/>
            <a:ext cx="3505835" cy="2329815"/>
          </a:xfrm>
          <a:prstGeom prst="rect">
            <a:avLst/>
          </a:prstGeom>
        </p:spPr>
      </p:pic>
      <p:pic>
        <p:nvPicPr>
          <p:cNvPr id="4" name="图片 3"/>
          <p:cNvPicPr>
            <a:picLocks noChangeAspect="1"/>
          </p:cNvPicPr>
          <p:nvPr/>
        </p:nvPicPr>
        <p:blipFill>
          <a:blip r:embed="rId2"/>
          <a:stretch>
            <a:fillRect/>
          </a:stretch>
        </p:blipFill>
        <p:spPr>
          <a:xfrm>
            <a:off x="880745" y="2765425"/>
            <a:ext cx="7219950" cy="35909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a:t>
            </a:r>
            <a:r>
              <a:rPr lang="zh-CN" sz="1400" b="1" dirty="0">
                <a:solidFill>
                  <a:schemeClr val="tx1"/>
                </a:solidFill>
                <a:latin typeface="微软雅黑" panose="020B0503020204020204" pitchFamily="34" charset="-122"/>
                <a:ea typeface="微软雅黑" panose="020B0503020204020204" pitchFamily="34" charset="-122"/>
              </a:rPr>
              <a:t>线段树的应用</a:t>
            </a:r>
            <a:r>
              <a:rPr lang="zh-CN" sz="1400" b="1" dirty="0">
                <a:solidFill>
                  <a:schemeClr val="bg1"/>
                </a:solidFill>
                <a:latin typeface="微软雅黑" panose="020B0503020204020204" pitchFamily="34" charset="-122"/>
                <a:ea typeface="微软雅黑" panose="020B0503020204020204" pitchFamily="34" charset="-122"/>
              </a:rPr>
              <a:t>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线段树的应用</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240810"/>
            <a:ext cx="7602220" cy="1753235"/>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这一部分当中需要重点掌握的应用是使用线段树维护区间的最小值并支持单点修改，这将在本课程后续的</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动态规划优化</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中将得到应用。</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下面是 </a:t>
            </a:r>
            <a:r>
              <a:rPr lang="en-US" altLang="zh-CN" dirty="0">
                <a:latin typeface="微软雅黑" panose="020B0503020204020204" pitchFamily="34" charset="-122"/>
                <a:ea typeface="微软雅黑" panose="020B0503020204020204" pitchFamily="34" charset="-122"/>
                <a:sym typeface="+mn-ea"/>
              </a:rPr>
              <a:t>live coding </a:t>
            </a:r>
            <a:r>
              <a:rPr lang="zh-CN" altLang="en-US" dirty="0">
                <a:latin typeface="微软雅黑" panose="020B0503020204020204" pitchFamily="34" charset="-122"/>
                <a:ea typeface="微软雅黑" panose="020B0503020204020204" pitchFamily="34" charset="-122"/>
                <a:sym typeface="+mn-ea"/>
              </a:rPr>
              <a:t>环节。</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4"/>
          <p:cNvPicPr>
            <a:picLocks noChangeAspect="1"/>
          </p:cNvPicPr>
          <p:nvPr/>
        </p:nvPicPr>
        <p:blipFill rotWithShape="1">
          <a:blip r:embed="rId2" cstate="print">
            <a:extLst>
              <a:ext uri="{28A0092B-C50C-407E-A947-70E740481C1C}">
                <a14:useLocalDpi xmlns:a14="http://schemas.microsoft.com/office/drawing/2010/main" val="0"/>
              </a:ext>
            </a:extLst>
          </a:blip>
          <a:srcRect t="20817"/>
          <a:stretch>
            <a:fillRect/>
          </a:stretch>
        </p:blipFill>
        <p:spPr>
          <a:xfrm>
            <a:off x="-4819" y="-12326"/>
            <a:ext cx="9148819" cy="4086262"/>
          </a:xfrm>
          <a:prstGeom prst="rect">
            <a:avLst/>
          </a:prstGeom>
        </p:spPr>
      </p:pic>
      <p:grpSp>
        <p:nvGrpSpPr>
          <p:cNvPr id="4" name="组合 3"/>
          <p:cNvGrpSpPr/>
          <p:nvPr/>
        </p:nvGrpSpPr>
        <p:grpSpPr>
          <a:xfrm>
            <a:off x="802881" y="3220887"/>
            <a:ext cx="7648586" cy="2501388"/>
            <a:chOff x="1200150" y="3107981"/>
            <a:chExt cx="9791700" cy="3289170"/>
          </a:xfrm>
        </p:grpSpPr>
        <p:sp>
          <p:nvSpPr>
            <p:cNvPr id="5" name="矩形: 圆角 4"/>
            <p:cNvSpPr/>
            <p:nvPr/>
          </p:nvSpPr>
          <p:spPr>
            <a:xfrm>
              <a:off x="1664486" y="3107981"/>
              <a:ext cx="8945408" cy="3174172"/>
            </a:xfrm>
            <a:prstGeom prst="roundRect">
              <a:avLst>
                <a:gd name="adj" fmla="val 3205"/>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6" name="矩形: 圆角 5"/>
            <p:cNvSpPr/>
            <p:nvPr/>
          </p:nvSpPr>
          <p:spPr>
            <a:xfrm>
              <a:off x="1463942" y="3222979"/>
              <a:ext cx="9346497" cy="3174172"/>
            </a:xfrm>
            <a:prstGeom prst="roundRect">
              <a:avLst>
                <a:gd name="adj" fmla="val 3205"/>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7" name="矩形: 圆角 6"/>
            <p:cNvSpPr/>
            <p:nvPr/>
          </p:nvSpPr>
          <p:spPr>
            <a:xfrm>
              <a:off x="1200150" y="3365257"/>
              <a:ext cx="9791700" cy="2757614"/>
            </a:xfrm>
            <a:prstGeom prst="roundRect">
              <a:avLst>
                <a:gd name="adj" fmla="val 3205"/>
              </a:avLst>
            </a:prstGeom>
            <a:gradFill flip="none" rotWithShape="1">
              <a:gsLst>
                <a:gs pos="0">
                  <a:schemeClr val="bg1"/>
                </a:gs>
                <a:gs pos="100000">
                  <a:srgbClr val="F8F8F8"/>
                </a:gs>
              </a:gsLst>
              <a:lin ang="5400000" scaled="1"/>
              <a:tileRect/>
            </a:gradFill>
            <a:ln>
              <a:noFill/>
            </a:ln>
            <a:effectLst>
              <a:outerShdw blurRad="3175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0" tIns="72000" rIns="540000" bIns="72000" numCol="1" spcCol="0" rtlCol="0" fromWordArt="0" anchor="ctr" anchorCtr="0" forceAA="0" compatLnSpc="1">
              <a:noAutofit/>
            </a:bodyPr>
            <a:lstStyle/>
            <a:p>
              <a:pPr indent="457200">
                <a:lnSpc>
                  <a:spcPct val="120000"/>
                </a:lnSpc>
              </a:pPr>
              <a:endParaRPr lang="zh-CN" altLang="en-US" sz="2400" dirty="0">
                <a:solidFill>
                  <a:schemeClr val="tx1"/>
                </a:solidFill>
                <a:cs typeface="+mn-ea"/>
                <a:sym typeface="+mn-lt"/>
              </a:endParaRPr>
            </a:p>
          </p:txBody>
        </p:sp>
      </p:grpSp>
      <p:sp>
        <p:nvSpPr>
          <p:cNvPr id="9" name="标题 74"/>
          <p:cNvSpPr>
            <a:spLocks noGrp="1"/>
          </p:cNvSpPr>
          <p:nvPr>
            <p:ph type="title"/>
          </p:nvPr>
        </p:nvSpPr>
        <p:spPr>
          <a:xfrm>
            <a:off x="3288030" y="4161155"/>
            <a:ext cx="3991610" cy="670560"/>
          </a:xfrm>
        </p:spPr>
        <p:txBody>
          <a:bodyPr>
            <a:normAutofit fontScale="90000"/>
          </a:bodyPr>
          <a:lstStyle/>
          <a:p>
            <a:pPr algn="dist"/>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带有标记的线段树</a:t>
            </a:r>
            <a:br>
              <a:rPr lang="en-US" altLang="zh-CN" sz="3600" dirty="0">
                <a:latin typeface="微软雅黑" panose="020B0503020204020204" pitchFamily="34" charset="-122"/>
                <a:ea typeface="微软雅黑" panose="020B0503020204020204" pitchFamily="34" charset="-122"/>
              </a:rPr>
            </a:br>
            <a:r>
              <a:rPr lang="en-US" altLang="zh-CN" sz="220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sym typeface="+mn-ea"/>
              </a:rPr>
              <a:t>Segment Tree with lazy-tag</a:t>
            </a:r>
            <a:endParaRPr lang="en-US" altLang="zh-CN" sz="2200" dirty="0">
              <a:solidFill>
                <a:schemeClr val="bg1">
                  <a:lumMod val="75000"/>
                </a:schemeClr>
              </a:solidFill>
              <a:latin typeface="Arial" panose="020B0604020202020204" pitchFamily="34" charset="0"/>
              <a:ea typeface="微软雅黑" panose="020B0503020204020204" pitchFamily="34" charset="-122"/>
              <a:cs typeface="Arial" panose="020B0604020202020204" pitchFamily="34" charset="0"/>
              <a:sym typeface="+mn-ea"/>
            </a:endParaRPr>
          </a:p>
        </p:txBody>
      </p:sp>
      <p:graphicFrame>
        <p:nvGraphicFramePr>
          <p:cNvPr id="10" name="图表 9"/>
          <p:cNvGraphicFramePr/>
          <p:nvPr/>
        </p:nvGraphicFramePr>
        <p:xfrm>
          <a:off x="1381564" y="3754945"/>
          <a:ext cx="2179863" cy="1272888"/>
        </p:xfrm>
        <a:graphic>
          <a:graphicData uri="http://schemas.openxmlformats.org/drawingml/2006/chart">
            <c:chart xmlns:c="http://schemas.openxmlformats.org/drawingml/2006/chart" xmlns:r="http://schemas.openxmlformats.org/officeDocument/2006/relationships" r:id="rId1"/>
          </a:graphicData>
        </a:graphic>
      </p:graphicFrame>
      <p:grpSp>
        <p:nvGrpSpPr>
          <p:cNvPr id="12" name="ba3e13bc-cc22-40db-8abb-361298693e2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3"/>
            </p:custDataLst>
          </p:nvPr>
        </p:nvGrpSpPr>
        <p:grpSpPr>
          <a:xfrm>
            <a:off x="7823002" y="73858"/>
            <a:ext cx="1228130" cy="313031"/>
            <a:chOff x="2866708" y="2481344"/>
            <a:chExt cx="6458593" cy="1879440"/>
          </a:xfrm>
          <a:solidFill>
            <a:schemeClr val="bg1"/>
          </a:solidFill>
        </p:grpSpPr>
        <p:grpSp>
          <p:nvGrpSpPr>
            <p:cNvPr id="16" name="ïSļïdè"/>
            <p:cNvGrpSpPr/>
            <p:nvPr/>
          </p:nvGrpSpPr>
          <p:grpSpPr>
            <a:xfrm>
              <a:off x="2866708" y="2604783"/>
              <a:ext cx="1724148" cy="1756001"/>
              <a:chOff x="4810125" y="3095626"/>
              <a:chExt cx="687388" cy="700088"/>
            </a:xfrm>
            <a:grpFill/>
          </p:grpSpPr>
          <p:sp>
            <p:nvSpPr>
              <p:cNvPr id="46" name="íşḷidê"/>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7" name="íSľïd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8" name="ïslíḋê"/>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9" name="işļïḍè"/>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0" name="í$ļîḓé"/>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1" name="íşļíḑè"/>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2" name="î$1îḋé"/>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3" name="isļiḋê"/>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4" name="íşḷíďè"/>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5" name="ïṩľíḓ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6" name="íšlïḑe"/>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7" name="iṥļïḓê"/>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8" name="îṩḷïḓè"/>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59" name="ïśḻïdê"/>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0" name="ïSḻíḑe"/>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1" name="ïsľíḋè"/>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2" name="iśļídé"/>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3" name="iṥlïḑé"/>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4" name="îṧḷiḑé"/>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5" name="ïṣḷîďé"/>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6" name="iṧḻîďé"/>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dirty="0">
                  <a:solidFill>
                    <a:schemeClr val="bg1"/>
                  </a:solidFill>
                </a:endParaRPr>
              </a:p>
            </p:txBody>
          </p:sp>
          <p:sp>
            <p:nvSpPr>
              <p:cNvPr id="67" name="îṡ1íḓè"/>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8" name="ïṩliḑé"/>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69" name="îSľíḓê"/>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0" name="íṧļïḋé"/>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1" name="îŝľiḋe"/>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2" name="ïṣļîḋ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3" name="ís1íḋe"/>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4" name="íṧḻiďê"/>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5" name="iŝ1iḋe"/>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6" name="iṣ1íḓê"/>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7" name="iŝliḍe"/>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78" name="iSḷidé"/>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17" name="íśľïďê"/>
            <p:cNvGrpSpPr/>
            <p:nvPr/>
          </p:nvGrpSpPr>
          <p:grpSpPr>
            <a:xfrm>
              <a:off x="5156287" y="2481344"/>
              <a:ext cx="4169014" cy="1469307"/>
              <a:chOff x="5722938" y="3046413"/>
              <a:chExt cx="1662113" cy="585788"/>
            </a:xfrm>
            <a:grpFill/>
          </p:grpSpPr>
          <p:sp>
            <p:nvSpPr>
              <p:cNvPr id="38" name="îSľíḑè"/>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9" name="îṥḻîďé"/>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0" name="iṣľíḍé"/>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1" name="iSlidé"/>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2" name="ïśľïdê"/>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3" name="išḷíḍe"/>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4" name="îṣḻîḓè"/>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45" name="iṣḷîḓé"/>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nvGrpSpPr>
            <p:cNvPr id="18" name="ïṩ1îḑé"/>
            <p:cNvGrpSpPr/>
            <p:nvPr/>
          </p:nvGrpSpPr>
          <p:grpSpPr>
            <a:xfrm>
              <a:off x="5112548" y="4078070"/>
              <a:ext cx="4180976" cy="274494"/>
              <a:chOff x="5705475" y="3682999"/>
              <a:chExt cx="1666875" cy="109436"/>
            </a:xfrm>
            <a:grpFill/>
          </p:grpSpPr>
          <p:sp>
            <p:nvSpPr>
              <p:cNvPr id="19" name="îṣḷidê"/>
              <p:cNvSpPr/>
              <p:nvPr/>
            </p:nvSpPr>
            <p:spPr bwMode="auto">
              <a:xfrm>
                <a:off x="5705475" y="3683001"/>
                <a:ext cx="63500" cy="92075"/>
              </a:xfrm>
              <a:custGeom>
                <a:avLst/>
                <a:gdLst>
                  <a:gd name="T0" fmla="*/ 19 w 19"/>
                  <a:gd name="T1" fmla="*/ 20 h 28"/>
                  <a:gd name="T2" fmla="*/ 16 w 19"/>
                  <a:gd name="T3" fmla="*/ 25 h 28"/>
                  <a:gd name="T4" fmla="*/ 9 w 19"/>
                  <a:gd name="T5" fmla="*/ 28 h 28"/>
                  <a:gd name="T6" fmla="*/ 2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9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9 w 19"/>
                  <a:gd name="T35" fmla="*/ 0 h 28"/>
                  <a:gd name="T36" fmla="*/ 16 w 19"/>
                  <a:gd name="T37" fmla="*/ 2 h 28"/>
                  <a:gd name="T38" fmla="*/ 18 w 19"/>
                  <a:gd name="T39" fmla="*/ 7 h 28"/>
                  <a:gd name="T40" fmla="*/ 14 w 19"/>
                  <a:gd name="T41" fmla="*/ 7 h 28"/>
                  <a:gd name="T42" fmla="*/ 13 w 19"/>
                  <a:gd name="T43" fmla="*/ 4 h 28"/>
                  <a:gd name="T44" fmla="*/ 9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6" y="25"/>
                    </a:cubicBezTo>
                    <a:cubicBezTo>
                      <a:pt x="15" y="27"/>
                      <a:pt x="12" y="28"/>
                      <a:pt x="9" y="28"/>
                    </a:cubicBezTo>
                    <a:cubicBezTo>
                      <a:pt x="6" y="28"/>
                      <a:pt x="4" y="27"/>
                      <a:pt x="2"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9" y="24"/>
                    </a:cubicBezTo>
                    <a:cubicBezTo>
                      <a:pt x="11" y="24"/>
                      <a:pt x="13" y="24"/>
                      <a:pt x="14" y="23"/>
                    </a:cubicBezTo>
                    <a:cubicBezTo>
                      <a:pt x="15" y="22"/>
                      <a:pt x="15" y="21"/>
                      <a:pt x="15" y="20"/>
                    </a:cubicBezTo>
                    <a:cubicBezTo>
                      <a:pt x="15" y="19"/>
                      <a:pt x="14"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9" y="0"/>
                    </a:cubicBezTo>
                    <a:cubicBezTo>
                      <a:pt x="13" y="0"/>
                      <a:pt x="15" y="0"/>
                      <a:pt x="16" y="2"/>
                    </a:cubicBezTo>
                    <a:cubicBezTo>
                      <a:pt x="17" y="4"/>
                      <a:pt x="18" y="5"/>
                      <a:pt x="18" y="7"/>
                    </a:cubicBezTo>
                    <a:cubicBezTo>
                      <a:pt x="14" y="7"/>
                      <a:pt x="14" y="7"/>
                      <a:pt x="14" y="7"/>
                    </a:cubicBezTo>
                    <a:cubicBezTo>
                      <a:pt x="14" y="6"/>
                      <a:pt x="14" y="5"/>
                      <a:pt x="13" y="4"/>
                    </a:cubicBezTo>
                    <a:cubicBezTo>
                      <a:pt x="12" y="3"/>
                      <a:pt x="11" y="3"/>
                      <a:pt x="9" y="3"/>
                    </a:cubicBezTo>
                    <a:cubicBezTo>
                      <a:pt x="8" y="3"/>
                      <a:pt x="7" y="3"/>
                      <a:pt x="6" y="4"/>
                    </a:cubicBezTo>
                    <a:cubicBezTo>
                      <a:pt x="5" y="5"/>
                      <a:pt x="5" y="5"/>
                      <a:pt x="5" y="7"/>
                    </a:cubicBezTo>
                    <a:cubicBezTo>
                      <a:pt x="5" y="8"/>
                      <a:pt x="5" y="8"/>
                      <a:pt x="6" y="9"/>
                    </a:cubicBezTo>
                    <a:cubicBezTo>
                      <a:pt x="6" y="10"/>
                      <a:pt x="8" y="11"/>
                      <a:pt x="11" y="12"/>
                    </a:cubicBezTo>
                    <a:cubicBezTo>
                      <a:pt x="13" y="13"/>
                      <a:pt x="15"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0" name="íṣḻïḑè"/>
              <p:cNvSpPr/>
              <p:nvPr/>
            </p:nvSpPr>
            <p:spPr bwMode="auto">
              <a:xfrm>
                <a:off x="5799138" y="3683001"/>
                <a:ext cx="58738" cy="88900"/>
              </a:xfrm>
              <a:custGeom>
                <a:avLst/>
                <a:gdLst>
                  <a:gd name="T0" fmla="*/ 37 w 37"/>
                  <a:gd name="T1" fmla="*/ 56 h 56"/>
                  <a:gd name="T2" fmla="*/ 29 w 37"/>
                  <a:gd name="T3" fmla="*/ 56 h 56"/>
                  <a:gd name="T4" fmla="*/ 29 w 37"/>
                  <a:gd name="T5" fmla="*/ 29 h 56"/>
                  <a:gd name="T6" fmla="*/ 8 w 37"/>
                  <a:gd name="T7" fmla="*/ 29 h 56"/>
                  <a:gd name="T8" fmla="*/ 8 w 37"/>
                  <a:gd name="T9" fmla="*/ 56 h 56"/>
                  <a:gd name="T10" fmla="*/ 0 w 37"/>
                  <a:gd name="T11" fmla="*/ 56 h 56"/>
                  <a:gd name="T12" fmla="*/ 0 w 37"/>
                  <a:gd name="T13" fmla="*/ 0 h 56"/>
                  <a:gd name="T14" fmla="*/ 8 w 37"/>
                  <a:gd name="T15" fmla="*/ 0 h 56"/>
                  <a:gd name="T16" fmla="*/ 8 w 37"/>
                  <a:gd name="T17" fmla="*/ 23 h 56"/>
                  <a:gd name="T18" fmla="*/ 29 w 37"/>
                  <a:gd name="T19" fmla="*/ 23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29" y="29"/>
                    </a:lnTo>
                    <a:lnTo>
                      <a:pt x="8" y="29"/>
                    </a:lnTo>
                    <a:lnTo>
                      <a:pt x="8" y="56"/>
                    </a:lnTo>
                    <a:lnTo>
                      <a:pt x="0" y="56"/>
                    </a:lnTo>
                    <a:lnTo>
                      <a:pt x="0" y="0"/>
                    </a:lnTo>
                    <a:lnTo>
                      <a:pt x="8" y="0"/>
                    </a:lnTo>
                    <a:lnTo>
                      <a:pt x="8" y="23"/>
                    </a:lnTo>
                    <a:lnTo>
                      <a:pt x="29" y="23"/>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1" name="iṧľiḍe"/>
              <p:cNvSpPr/>
              <p:nvPr/>
            </p:nvSpPr>
            <p:spPr bwMode="auto">
              <a:xfrm>
                <a:off x="5884863" y="3683001"/>
                <a:ext cx="68263" cy="88900"/>
              </a:xfrm>
              <a:custGeom>
                <a:avLst/>
                <a:gdLst>
                  <a:gd name="T0" fmla="*/ 43 w 43"/>
                  <a:gd name="T1" fmla="*/ 56 h 56"/>
                  <a:gd name="T2" fmla="*/ 35 w 43"/>
                  <a:gd name="T3" fmla="*/ 56 h 56"/>
                  <a:gd name="T4" fmla="*/ 29 w 43"/>
                  <a:gd name="T5" fmla="*/ 40 h 56"/>
                  <a:gd name="T6" fmla="*/ 14 w 43"/>
                  <a:gd name="T7" fmla="*/ 40 h 56"/>
                  <a:gd name="T8" fmla="*/ 8 w 43"/>
                  <a:gd name="T9" fmla="*/ 56 h 56"/>
                  <a:gd name="T10" fmla="*/ 0 w 43"/>
                  <a:gd name="T11" fmla="*/ 56 h 56"/>
                  <a:gd name="T12" fmla="*/ 18 w 43"/>
                  <a:gd name="T13" fmla="*/ 0 h 56"/>
                  <a:gd name="T14" fmla="*/ 25 w 43"/>
                  <a:gd name="T15" fmla="*/ 0 h 56"/>
                  <a:gd name="T16" fmla="*/ 43 w 43"/>
                  <a:gd name="T17" fmla="*/ 56 h 56"/>
                  <a:gd name="T18" fmla="*/ 43 w 43"/>
                  <a:gd name="T19" fmla="*/ 56 h 56"/>
                  <a:gd name="T20" fmla="*/ 27 w 43"/>
                  <a:gd name="T21" fmla="*/ 33 h 56"/>
                  <a:gd name="T22" fmla="*/ 23 w 43"/>
                  <a:gd name="T23" fmla="*/ 12 h 56"/>
                  <a:gd name="T24" fmla="*/ 21 w 43"/>
                  <a:gd name="T25" fmla="*/ 12 h 56"/>
                  <a:gd name="T26" fmla="*/ 14 w 43"/>
                  <a:gd name="T27" fmla="*/ 33 h 56"/>
                  <a:gd name="T28" fmla="*/ 27 w 43"/>
                  <a:gd name="T2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43" y="56"/>
                    </a:moveTo>
                    <a:lnTo>
                      <a:pt x="35" y="56"/>
                    </a:lnTo>
                    <a:lnTo>
                      <a:pt x="29" y="40"/>
                    </a:lnTo>
                    <a:lnTo>
                      <a:pt x="14" y="40"/>
                    </a:lnTo>
                    <a:lnTo>
                      <a:pt x="8" y="56"/>
                    </a:lnTo>
                    <a:lnTo>
                      <a:pt x="0" y="56"/>
                    </a:lnTo>
                    <a:lnTo>
                      <a:pt x="18" y="0"/>
                    </a:lnTo>
                    <a:lnTo>
                      <a:pt x="25" y="0"/>
                    </a:lnTo>
                    <a:lnTo>
                      <a:pt x="43" y="56"/>
                    </a:lnTo>
                    <a:lnTo>
                      <a:pt x="43" y="56"/>
                    </a:lnTo>
                    <a:close/>
                    <a:moveTo>
                      <a:pt x="27" y="33"/>
                    </a:moveTo>
                    <a:lnTo>
                      <a:pt x="23" y="12"/>
                    </a:lnTo>
                    <a:lnTo>
                      <a:pt x="21" y="12"/>
                    </a:lnTo>
                    <a:lnTo>
                      <a:pt x="14" y="33"/>
                    </a:lnTo>
                    <a:lnTo>
                      <a:pt x="2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2" name="ïšliḓê"/>
              <p:cNvSpPr/>
              <p:nvPr/>
            </p:nvSpPr>
            <p:spPr bwMode="auto">
              <a:xfrm>
                <a:off x="5976938" y="3683001"/>
                <a:ext cx="63500" cy="88900"/>
              </a:xfrm>
              <a:custGeom>
                <a:avLst/>
                <a:gdLst>
                  <a:gd name="T0" fmla="*/ 40 w 40"/>
                  <a:gd name="T1" fmla="*/ 56 h 56"/>
                  <a:gd name="T2" fmla="*/ 29 w 40"/>
                  <a:gd name="T3" fmla="*/ 56 h 56"/>
                  <a:gd name="T4" fmla="*/ 10 w 40"/>
                  <a:gd name="T5" fmla="*/ 14 h 56"/>
                  <a:gd name="T6" fmla="*/ 8 w 40"/>
                  <a:gd name="T7" fmla="*/ 14 h 56"/>
                  <a:gd name="T8" fmla="*/ 8 w 40"/>
                  <a:gd name="T9" fmla="*/ 56 h 56"/>
                  <a:gd name="T10" fmla="*/ 0 w 40"/>
                  <a:gd name="T11" fmla="*/ 56 h 56"/>
                  <a:gd name="T12" fmla="*/ 0 w 40"/>
                  <a:gd name="T13" fmla="*/ 0 h 56"/>
                  <a:gd name="T14" fmla="*/ 10 w 40"/>
                  <a:gd name="T15" fmla="*/ 0 h 56"/>
                  <a:gd name="T16" fmla="*/ 31 w 40"/>
                  <a:gd name="T17" fmla="*/ 42 h 56"/>
                  <a:gd name="T18" fmla="*/ 31 w 40"/>
                  <a:gd name="T19" fmla="*/ 42 h 56"/>
                  <a:gd name="T20" fmla="*/ 31 w 40"/>
                  <a:gd name="T21" fmla="*/ 0 h 56"/>
                  <a:gd name="T22" fmla="*/ 40 w 40"/>
                  <a:gd name="T23" fmla="*/ 0 h 56"/>
                  <a:gd name="T24" fmla="*/ 40 w 40"/>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6">
                    <a:moveTo>
                      <a:pt x="40" y="56"/>
                    </a:moveTo>
                    <a:lnTo>
                      <a:pt x="29" y="56"/>
                    </a:lnTo>
                    <a:lnTo>
                      <a:pt x="10" y="14"/>
                    </a:lnTo>
                    <a:lnTo>
                      <a:pt x="8" y="14"/>
                    </a:lnTo>
                    <a:lnTo>
                      <a:pt x="8" y="56"/>
                    </a:lnTo>
                    <a:lnTo>
                      <a:pt x="0" y="56"/>
                    </a:lnTo>
                    <a:lnTo>
                      <a:pt x="0" y="0"/>
                    </a:lnTo>
                    <a:lnTo>
                      <a:pt x="10" y="0"/>
                    </a:lnTo>
                    <a:lnTo>
                      <a:pt x="31" y="42"/>
                    </a:lnTo>
                    <a:lnTo>
                      <a:pt x="31" y="42"/>
                    </a:lnTo>
                    <a:lnTo>
                      <a:pt x="31" y="0"/>
                    </a:lnTo>
                    <a:lnTo>
                      <a:pt x="40" y="0"/>
                    </a:lnTo>
                    <a:lnTo>
                      <a:pt x="4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3" name="îṥlïďé"/>
              <p:cNvSpPr/>
              <p:nvPr/>
            </p:nvSpPr>
            <p:spPr bwMode="auto">
              <a:xfrm>
                <a:off x="6069014" y="3682999"/>
                <a:ext cx="95855" cy="109436"/>
              </a:xfrm>
              <a:custGeom>
                <a:avLst/>
                <a:gdLst>
                  <a:gd name="T0" fmla="*/ 19 w 19"/>
                  <a:gd name="T1" fmla="*/ 14 h 27"/>
                  <a:gd name="T2" fmla="*/ 15 w 19"/>
                  <a:gd name="T3" fmla="*/ 24 h 27"/>
                  <a:gd name="T4" fmla="*/ 6 w 19"/>
                  <a:gd name="T5" fmla="*/ 27 h 27"/>
                  <a:gd name="T6" fmla="*/ 0 w 19"/>
                  <a:gd name="T7" fmla="*/ 27 h 27"/>
                  <a:gd name="T8" fmla="*/ 0 w 19"/>
                  <a:gd name="T9" fmla="*/ 0 h 27"/>
                  <a:gd name="T10" fmla="*/ 6 w 19"/>
                  <a:gd name="T11" fmla="*/ 0 h 27"/>
                  <a:gd name="T12" fmla="*/ 16 w 19"/>
                  <a:gd name="T13" fmla="*/ 3 h 27"/>
                  <a:gd name="T14" fmla="*/ 19 w 19"/>
                  <a:gd name="T15" fmla="*/ 14 h 27"/>
                  <a:gd name="T16" fmla="*/ 15 w 19"/>
                  <a:gd name="T17" fmla="*/ 14 h 27"/>
                  <a:gd name="T18" fmla="*/ 12 w 19"/>
                  <a:gd name="T19" fmla="*/ 5 h 27"/>
                  <a:gd name="T20" fmla="*/ 6 w 19"/>
                  <a:gd name="T21" fmla="*/ 3 h 27"/>
                  <a:gd name="T22" fmla="*/ 4 w 19"/>
                  <a:gd name="T23" fmla="*/ 3 h 27"/>
                  <a:gd name="T24" fmla="*/ 4 w 19"/>
                  <a:gd name="T25" fmla="*/ 24 h 27"/>
                  <a:gd name="T26" fmla="*/ 6 w 19"/>
                  <a:gd name="T27" fmla="*/ 24 h 27"/>
                  <a:gd name="T28" fmla="*/ 12 w 19"/>
                  <a:gd name="T29" fmla="*/ 22 h 27"/>
                  <a:gd name="T30" fmla="*/ 15 w 19"/>
                  <a:gd name="T3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7">
                    <a:moveTo>
                      <a:pt x="19" y="14"/>
                    </a:moveTo>
                    <a:cubicBezTo>
                      <a:pt x="19" y="19"/>
                      <a:pt x="18" y="22"/>
                      <a:pt x="15" y="24"/>
                    </a:cubicBezTo>
                    <a:cubicBezTo>
                      <a:pt x="13" y="26"/>
                      <a:pt x="10" y="27"/>
                      <a:pt x="6" y="27"/>
                    </a:cubicBezTo>
                    <a:cubicBezTo>
                      <a:pt x="0" y="27"/>
                      <a:pt x="0" y="27"/>
                      <a:pt x="0" y="27"/>
                    </a:cubicBezTo>
                    <a:cubicBezTo>
                      <a:pt x="0" y="0"/>
                      <a:pt x="0" y="0"/>
                      <a:pt x="0" y="0"/>
                    </a:cubicBezTo>
                    <a:cubicBezTo>
                      <a:pt x="6" y="0"/>
                      <a:pt x="6" y="0"/>
                      <a:pt x="6" y="0"/>
                    </a:cubicBezTo>
                    <a:cubicBezTo>
                      <a:pt x="10" y="0"/>
                      <a:pt x="14" y="1"/>
                      <a:pt x="16" y="3"/>
                    </a:cubicBezTo>
                    <a:cubicBezTo>
                      <a:pt x="18" y="5"/>
                      <a:pt x="19" y="9"/>
                      <a:pt x="19" y="14"/>
                    </a:cubicBezTo>
                    <a:close/>
                    <a:moveTo>
                      <a:pt x="15" y="14"/>
                    </a:moveTo>
                    <a:cubicBezTo>
                      <a:pt x="15" y="10"/>
                      <a:pt x="14" y="7"/>
                      <a:pt x="12" y="5"/>
                    </a:cubicBezTo>
                    <a:cubicBezTo>
                      <a:pt x="11" y="4"/>
                      <a:pt x="9" y="3"/>
                      <a:pt x="6" y="3"/>
                    </a:cubicBezTo>
                    <a:cubicBezTo>
                      <a:pt x="4" y="3"/>
                      <a:pt x="4" y="3"/>
                      <a:pt x="4" y="3"/>
                    </a:cubicBezTo>
                    <a:cubicBezTo>
                      <a:pt x="4" y="24"/>
                      <a:pt x="4" y="24"/>
                      <a:pt x="4" y="24"/>
                    </a:cubicBezTo>
                    <a:cubicBezTo>
                      <a:pt x="6" y="24"/>
                      <a:pt x="6" y="24"/>
                      <a:pt x="6" y="24"/>
                    </a:cubicBezTo>
                    <a:cubicBezTo>
                      <a:pt x="9" y="24"/>
                      <a:pt x="11" y="23"/>
                      <a:pt x="12" y="22"/>
                    </a:cubicBezTo>
                    <a:cubicBezTo>
                      <a:pt x="14" y="20"/>
                      <a:pt x="15" y="18"/>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4" name="ï$ľîḋè"/>
              <p:cNvSpPr/>
              <p:nvPr/>
            </p:nvSpPr>
            <p:spPr bwMode="auto">
              <a:xfrm>
                <a:off x="6157913" y="3683001"/>
                <a:ext cx="66675" cy="92075"/>
              </a:xfrm>
              <a:custGeom>
                <a:avLst/>
                <a:gdLst>
                  <a:gd name="T0" fmla="*/ 20 w 20"/>
                  <a:gd name="T1" fmla="*/ 13 h 28"/>
                  <a:gd name="T2" fmla="*/ 17 w 20"/>
                  <a:gd name="T3" fmla="*/ 24 h 28"/>
                  <a:gd name="T4" fmla="*/ 10 w 20"/>
                  <a:gd name="T5" fmla="*/ 28 h 28"/>
                  <a:gd name="T6" fmla="*/ 2 w 20"/>
                  <a:gd name="T7" fmla="*/ 24 h 28"/>
                  <a:gd name="T8" fmla="*/ 0 w 20"/>
                  <a:gd name="T9" fmla="*/ 13 h 28"/>
                  <a:gd name="T10" fmla="*/ 2 w 20"/>
                  <a:gd name="T11" fmla="*/ 3 h 28"/>
                  <a:gd name="T12" fmla="*/ 10 w 20"/>
                  <a:gd name="T13" fmla="*/ 0 h 28"/>
                  <a:gd name="T14" fmla="*/ 17 w 20"/>
                  <a:gd name="T15" fmla="*/ 3 h 28"/>
                  <a:gd name="T16" fmla="*/ 20 w 20"/>
                  <a:gd name="T17" fmla="*/ 13 h 28"/>
                  <a:gd name="T18" fmla="*/ 15 w 20"/>
                  <a:gd name="T19" fmla="*/ 13 h 28"/>
                  <a:gd name="T20" fmla="*/ 14 w 20"/>
                  <a:gd name="T21" fmla="*/ 5 h 28"/>
                  <a:gd name="T22" fmla="*/ 10 w 20"/>
                  <a:gd name="T23" fmla="*/ 3 h 28"/>
                  <a:gd name="T24" fmla="*/ 6 w 20"/>
                  <a:gd name="T25" fmla="*/ 5 h 28"/>
                  <a:gd name="T26" fmla="*/ 4 w 20"/>
                  <a:gd name="T27" fmla="*/ 13 h 28"/>
                  <a:gd name="T28" fmla="*/ 6 w 20"/>
                  <a:gd name="T29" fmla="*/ 22 h 28"/>
                  <a:gd name="T30" fmla="*/ 10 w 20"/>
                  <a:gd name="T31" fmla="*/ 24 h 28"/>
                  <a:gd name="T32" fmla="*/ 14 w 20"/>
                  <a:gd name="T33" fmla="*/ 22 h 28"/>
                  <a:gd name="T34" fmla="*/ 15 w 20"/>
                  <a:gd name="T3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8">
                    <a:moveTo>
                      <a:pt x="20" y="13"/>
                    </a:moveTo>
                    <a:cubicBezTo>
                      <a:pt x="20" y="18"/>
                      <a:pt x="19" y="22"/>
                      <a:pt x="17" y="24"/>
                    </a:cubicBezTo>
                    <a:cubicBezTo>
                      <a:pt x="15" y="26"/>
                      <a:pt x="13" y="28"/>
                      <a:pt x="10" y="28"/>
                    </a:cubicBezTo>
                    <a:cubicBezTo>
                      <a:pt x="7" y="28"/>
                      <a:pt x="4" y="26"/>
                      <a:pt x="2" y="24"/>
                    </a:cubicBezTo>
                    <a:cubicBezTo>
                      <a:pt x="1" y="22"/>
                      <a:pt x="0" y="18"/>
                      <a:pt x="0" y="13"/>
                    </a:cubicBezTo>
                    <a:cubicBezTo>
                      <a:pt x="0" y="8"/>
                      <a:pt x="1" y="5"/>
                      <a:pt x="2" y="3"/>
                    </a:cubicBezTo>
                    <a:cubicBezTo>
                      <a:pt x="4" y="1"/>
                      <a:pt x="7" y="0"/>
                      <a:pt x="10" y="0"/>
                    </a:cubicBezTo>
                    <a:cubicBezTo>
                      <a:pt x="13" y="0"/>
                      <a:pt x="15" y="1"/>
                      <a:pt x="17" y="3"/>
                    </a:cubicBezTo>
                    <a:cubicBezTo>
                      <a:pt x="19" y="5"/>
                      <a:pt x="20" y="8"/>
                      <a:pt x="20" y="13"/>
                    </a:cubicBezTo>
                    <a:close/>
                    <a:moveTo>
                      <a:pt x="15" y="13"/>
                    </a:moveTo>
                    <a:cubicBezTo>
                      <a:pt x="15" y="9"/>
                      <a:pt x="15" y="6"/>
                      <a:pt x="14" y="5"/>
                    </a:cubicBezTo>
                    <a:cubicBezTo>
                      <a:pt x="13" y="3"/>
                      <a:pt x="11" y="3"/>
                      <a:pt x="10" y="3"/>
                    </a:cubicBezTo>
                    <a:cubicBezTo>
                      <a:pt x="8" y="3"/>
                      <a:pt x="7" y="3"/>
                      <a:pt x="6" y="5"/>
                    </a:cubicBezTo>
                    <a:cubicBezTo>
                      <a:pt x="5" y="6"/>
                      <a:pt x="4" y="9"/>
                      <a:pt x="4" y="13"/>
                    </a:cubicBezTo>
                    <a:cubicBezTo>
                      <a:pt x="4" y="18"/>
                      <a:pt x="5" y="21"/>
                      <a:pt x="6" y="22"/>
                    </a:cubicBezTo>
                    <a:cubicBezTo>
                      <a:pt x="7" y="24"/>
                      <a:pt x="8" y="24"/>
                      <a:pt x="10" y="24"/>
                    </a:cubicBezTo>
                    <a:cubicBezTo>
                      <a:pt x="11" y="24"/>
                      <a:pt x="13" y="24"/>
                      <a:pt x="14" y="22"/>
                    </a:cubicBezTo>
                    <a:cubicBezTo>
                      <a:pt x="15" y="21"/>
                      <a:pt x="15" y="18"/>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5" name="išḷîďê"/>
              <p:cNvSpPr/>
              <p:nvPr/>
            </p:nvSpPr>
            <p:spPr bwMode="auto">
              <a:xfrm>
                <a:off x="6251575" y="3683001"/>
                <a:ext cx="58738" cy="88900"/>
              </a:xfrm>
              <a:custGeom>
                <a:avLst/>
                <a:gdLst>
                  <a:gd name="T0" fmla="*/ 37 w 37"/>
                  <a:gd name="T1" fmla="*/ 56 h 56"/>
                  <a:gd name="T2" fmla="*/ 29 w 37"/>
                  <a:gd name="T3" fmla="*/ 56 h 56"/>
                  <a:gd name="T4" fmla="*/ 8 w 37"/>
                  <a:gd name="T5" fmla="*/ 14 h 56"/>
                  <a:gd name="T6" fmla="*/ 8 w 37"/>
                  <a:gd name="T7" fmla="*/ 14 h 56"/>
                  <a:gd name="T8" fmla="*/ 8 w 37"/>
                  <a:gd name="T9" fmla="*/ 56 h 56"/>
                  <a:gd name="T10" fmla="*/ 0 w 37"/>
                  <a:gd name="T11" fmla="*/ 56 h 56"/>
                  <a:gd name="T12" fmla="*/ 0 w 37"/>
                  <a:gd name="T13" fmla="*/ 0 h 56"/>
                  <a:gd name="T14" fmla="*/ 8 w 37"/>
                  <a:gd name="T15" fmla="*/ 0 h 56"/>
                  <a:gd name="T16" fmla="*/ 29 w 37"/>
                  <a:gd name="T17" fmla="*/ 42 h 56"/>
                  <a:gd name="T18" fmla="*/ 29 w 37"/>
                  <a:gd name="T19" fmla="*/ 42 h 56"/>
                  <a:gd name="T20" fmla="*/ 29 w 37"/>
                  <a:gd name="T21" fmla="*/ 0 h 56"/>
                  <a:gd name="T22" fmla="*/ 37 w 37"/>
                  <a:gd name="T23" fmla="*/ 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29" y="56"/>
                    </a:lnTo>
                    <a:lnTo>
                      <a:pt x="8" y="14"/>
                    </a:lnTo>
                    <a:lnTo>
                      <a:pt x="8" y="14"/>
                    </a:lnTo>
                    <a:lnTo>
                      <a:pt x="8" y="56"/>
                    </a:lnTo>
                    <a:lnTo>
                      <a:pt x="0" y="56"/>
                    </a:lnTo>
                    <a:lnTo>
                      <a:pt x="0" y="0"/>
                    </a:lnTo>
                    <a:lnTo>
                      <a:pt x="8" y="0"/>
                    </a:lnTo>
                    <a:lnTo>
                      <a:pt x="29" y="42"/>
                    </a:lnTo>
                    <a:lnTo>
                      <a:pt x="29" y="42"/>
                    </a:lnTo>
                    <a:lnTo>
                      <a:pt x="29" y="0"/>
                    </a:lnTo>
                    <a:lnTo>
                      <a:pt x="37" y="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6" name="íŝḻîḑê"/>
              <p:cNvSpPr/>
              <p:nvPr/>
            </p:nvSpPr>
            <p:spPr bwMode="auto">
              <a:xfrm>
                <a:off x="6340475" y="3683001"/>
                <a:ext cx="63500" cy="92075"/>
              </a:xfrm>
              <a:custGeom>
                <a:avLst/>
                <a:gdLst>
                  <a:gd name="T0" fmla="*/ 19 w 19"/>
                  <a:gd name="T1" fmla="*/ 28 h 28"/>
                  <a:gd name="T2" fmla="*/ 16 w 19"/>
                  <a:gd name="T3" fmla="*/ 28 h 28"/>
                  <a:gd name="T4" fmla="*/ 15 w 19"/>
                  <a:gd name="T5" fmla="*/ 25 h 28"/>
                  <a:gd name="T6" fmla="*/ 13 w 19"/>
                  <a:gd name="T7" fmla="*/ 27 h 28"/>
                  <a:gd name="T8" fmla="*/ 10 w 19"/>
                  <a:gd name="T9" fmla="*/ 28 h 28"/>
                  <a:gd name="T10" fmla="*/ 3 w 19"/>
                  <a:gd name="T11" fmla="*/ 24 h 28"/>
                  <a:gd name="T12" fmla="*/ 0 w 19"/>
                  <a:gd name="T13" fmla="*/ 14 h 28"/>
                  <a:gd name="T14" fmla="*/ 3 w 19"/>
                  <a:gd name="T15" fmla="*/ 3 h 28"/>
                  <a:gd name="T16" fmla="*/ 10 w 19"/>
                  <a:gd name="T17" fmla="*/ 0 h 28"/>
                  <a:gd name="T18" fmla="*/ 16 w 19"/>
                  <a:gd name="T19" fmla="*/ 2 h 28"/>
                  <a:gd name="T20" fmla="*/ 19 w 19"/>
                  <a:gd name="T21" fmla="*/ 9 h 28"/>
                  <a:gd name="T22" fmla="*/ 15 w 19"/>
                  <a:gd name="T23" fmla="*/ 9 h 28"/>
                  <a:gd name="T24" fmla="*/ 13 w 19"/>
                  <a:gd name="T25" fmla="*/ 4 h 28"/>
                  <a:gd name="T26" fmla="*/ 10 w 19"/>
                  <a:gd name="T27" fmla="*/ 3 h 28"/>
                  <a:gd name="T28" fmla="*/ 6 w 19"/>
                  <a:gd name="T29" fmla="*/ 5 h 28"/>
                  <a:gd name="T30" fmla="*/ 4 w 19"/>
                  <a:gd name="T31" fmla="*/ 14 h 28"/>
                  <a:gd name="T32" fmla="*/ 6 w 19"/>
                  <a:gd name="T33" fmla="*/ 22 h 28"/>
                  <a:gd name="T34" fmla="*/ 10 w 19"/>
                  <a:gd name="T35" fmla="*/ 24 h 28"/>
                  <a:gd name="T36" fmla="*/ 14 w 19"/>
                  <a:gd name="T37" fmla="*/ 23 h 28"/>
                  <a:gd name="T38" fmla="*/ 15 w 19"/>
                  <a:gd name="T39" fmla="*/ 18 h 28"/>
                  <a:gd name="T40" fmla="*/ 15 w 19"/>
                  <a:gd name="T41" fmla="*/ 17 h 28"/>
                  <a:gd name="T42" fmla="*/ 10 w 19"/>
                  <a:gd name="T43" fmla="*/ 17 h 28"/>
                  <a:gd name="T44" fmla="*/ 10 w 19"/>
                  <a:gd name="T45" fmla="*/ 13 h 28"/>
                  <a:gd name="T46" fmla="*/ 19 w 19"/>
                  <a:gd name="T47" fmla="*/ 13 h 28"/>
                  <a:gd name="T48" fmla="*/ 19 w 19"/>
                  <a:gd name="T4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8">
                    <a:moveTo>
                      <a:pt x="19" y="28"/>
                    </a:moveTo>
                    <a:cubicBezTo>
                      <a:pt x="16" y="28"/>
                      <a:pt x="16" y="28"/>
                      <a:pt x="16" y="28"/>
                    </a:cubicBezTo>
                    <a:cubicBezTo>
                      <a:pt x="15" y="25"/>
                      <a:pt x="15" y="25"/>
                      <a:pt x="15" y="25"/>
                    </a:cubicBezTo>
                    <a:cubicBezTo>
                      <a:pt x="15" y="26"/>
                      <a:pt x="14" y="26"/>
                      <a:pt x="13" y="27"/>
                    </a:cubicBezTo>
                    <a:cubicBezTo>
                      <a:pt x="12" y="27"/>
                      <a:pt x="11" y="28"/>
                      <a:pt x="10" y="28"/>
                    </a:cubicBezTo>
                    <a:cubicBezTo>
                      <a:pt x="7" y="28"/>
                      <a:pt x="5" y="26"/>
                      <a:pt x="3" y="24"/>
                    </a:cubicBezTo>
                    <a:cubicBezTo>
                      <a:pt x="1" y="22"/>
                      <a:pt x="0" y="19"/>
                      <a:pt x="0" y="14"/>
                    </a:cubicBezTo>
                    <a:cubicBezTo>
                      <a:pt x="0" y="9"/>
                      <a:pt x="1" y="6"/>
                      <a:pt x="3" y="3"/>
                    </a:cubicBezTo>
                    <a:cubicBezTo>
                      <a:pt x="4" y="1"/>
                      <a:pt x="7" y="0"/>
                      <a:pt x="10" y="0"/>
                    </a:cubicBezTo>
                    <a:cubicBezTo>
                      <a:pt x="13" y="0"/>
                      <a:pt x="15" y="1"/>
                      <a:pt x="16" y="2"/>
                    </a:cubicBezTo>
                    <a:cubicBezTo>
                      <a:pt x="18" y="4"/>
                      <a:pt x="19" y="6"/>
                      <a:pt x="19" y="9"/>
                    </a:cubicBezTo>
                    <a:cubicBezTo>
                      <a:pt x="15" y="9"/>
                      <a:pt x="15" y="9"/>
                      <a:pt x="15" y="9"/>
                    </a:cubicBezTo>
                    <a:cubicBezTo>
                      <a:pt x="15" y="7"/>
                      <a:pt x="14" y="5"/>
                      <a:pt x="13" y="4"/>
                    </a:cubicBezTo>
                    <a:cubicBezTo>
                      <a:pt x="13" y="3"/>
                      <a:pt x="11" y="3"/>
                      <a:pt x="10" y="3"/>
                    </a:cubicBezTo>
                    <a:cubicBezTo>
                      <a:pt x="8" y="3"/>
                      <a:pt x="7" y="4"/>
                      <a:pt x="6" y="5"/>
                    </a:cubicBezTo>
                    <a:cubicBezTo>
                      <a:pt x="5" y="7"/>
                      <a:pt x="4" y="10"/>
                      <a:pt x="4" y="14"/>
                    </a:cubicBezTo>
                    <a:cubicBezTo>
                      <a:pt x="4" y="18"/>
                      <a:pt x="5" y="21"/>
                      <a:pt x="6" y="22"/>
                    </a:cubicBezTo>
                    <a:cubicBezTo>
                      <a:pt x="7" y="24"/>
                      <a:pt x="9" y="24"/>
                      <a:pt x="10" y="24"/>
                    </a:cubicBezTo>
                    <a:cubicBezTo>
                      <a:pt x="12" y="24"/>
                      <a:pt x="13" y="24"/>
                      <a:pt x="14" y="23"/>
                    </a:cubicBezTo>
                    <a:cubicBezTo>
                      <a:pt x="15" y="22"/>
                      <a:pt x="15" y="20"/>
                      <a:pt x="15" y="18"/>
                    </a:cubicBezTo>
                    <a:cubicBezTo>
                      <a:pt x="15" y="17"/>
                      <a:pt x="15" y="17"/>
                      <a:pt x="15" y="17"/>
                    </a:cubicBezTo>
                    <a:cubicBezTo>
                      <a:pt x="10" y="17"/>
                      <a:pt x="10" y="17"/>
                      <a:pt x="10" y="17"/>
                    </a:cubicBezTo>
                    <a:cubicBezTo>
                      <a:pt x="10" y="13"/>
                      <a:pt x="10" y="13"/>
                      <a:pt x="10" y="13"/>
                    </a:cubicBezTo>
                    <a:cubicBezTo>
                      <a:pt x="19" y="13"/>
                      <a:pt x="19" y="13"/>
                      <a:pt x="19" y="13"/>
                    </a:cubicBez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7" name="ïs1îḓê"/>
              <p:cNvSpPr/>
              <p:nvPr/>
            </p:nvSpPr>
            <p:spPr bwMode="auto">
              <a:xfrm>
                <a:off x="6492875" y="3683001"/>
                <a:ext cx="58738" cy="92075"/>
              </a:xfrm>
              <a:custGeom>
                <a:avLst/>
                <a:gdLst>
                  <a:gd name="T0" fmla="*/ 18 w 18"/>
                  <a:gd name="T1" fmla="*/ 19 h 28"/>
                  <a:gd name="T2" fmla="*/ 16 w 18"/>
                  <a:gd name="T3" fmla="*/ 25 h 28"/>
                  <a:gd name="T4" fmla="*/ 9 w 18"/>
                  <a:gd name="T5" fmla="*/ 28 h 28"/>
                  <a:gd name="T6" fmla="*/ 2 w 18"/>
                  <a:gd name="T7" fmla="*/ 25 h 28"/>
                  <a:gd name="T8" fmla="*/ 0 w 18"/>
                  <a:gd name="T9" fmla="*/ 19 h 28"/>
                  <a:gd name="T10" fmla="*/ 0 w 18"/>
                  <a:gd name="T11" fmla="*/ 0 h 28"/>
                  <a:gd name="T12" fmla="*/ 4 w 18"/>
                  <a:gd name="T13" fmla="*/ 0 h 28"/>
                  <a:gd name="T14" fmla="*/ 4 w 18"/>
                  <a:gd name="T15" fmla="*/ 19 h 28"/>
                  <a:gd name="T16" fmla="*/ 5 w 18"/>
                  <a:gd name="T17" fmla="*/ 23 h 28"/>
                  <a:gd name="T18" fmla="*/ 9 w 18"/>
                  <a:gd name="T19" fmla="*/ 24 h 28"/>
                  <a:gd name="T20" fmla="*/ 13 w 18"/>
                  <a:gd name="T21" fmla="*/ 23 h 28"/>
                  <a:gd name="T22" fmla="*/ 14 w 18"/>
                  <a:gd name="T23" fmla="*/ 19 h 28"/>
                  <a:gd name="T24" fmla="*/ 14 w 18"/>
                  <a:gd name="T25" fmla="*/ 0 h 28"/>
                  <a:gd name="T26" fmla="*/ 18 w 18"/>
                  <a:gd name="T27" fmla="*/ 0 h 28"/>
                  <a:gd name="T28" fmla="*/ 18 w 18"/>
                  <a:gd name="T2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8">
                    <a:moveTo>
                      <a:pt x="18" y="19"/>
                    </a:moveTo>
                    <a:cubicBezTo>
                      <a:pt x="18" y="22"/>
                      <a:pt x="18" y="24"/>
                      <a:pt x="16" y="25"/>
                    </a:cubicBezTo>
                    <a:cubicBezTo>
                      <a:pt x="15" y="27"/>
                      <a:pt x="12" y="28"/>
                      <a:pt x="9" y="28"/>
                    </a:cubicBezTo>
                    <a:cubicBezTo>
                      <a:pt x="6" y="28"/>
                      <a:pt x="4" y="27"/>
                      <a:pt x="2" y="25"/>
                    </a:cubicBezTo>
                    <a:cubicBezTo>
                      <a:pt x="1" y="24"/>
                      <a:pt x="0" y="22"/>
                      <a:pt x="0" y="19"/>
                    </a:cubicBezTo>
                    <a:cubicBezTo>
                      <a:pt x="0" y="0"/>
                      <a:pt x="0" y="0"/>
                      <a:pt x="0" y="0"/>
                    </a:cubicBezTo>
                    <a:cubicBezTo>
                      <a:pt x="4" y="0"/>
                      <a:pt x="4" y="0"/>
                      <a:pt x="4" y="0"/>
                    </a:cubicBezTo>
                    <a:cubicBezTo>
                      <a:pt x="4" y="19"/>
                      <a:pt x="4" y="19"/>
                      <a:pt x="4" y="19"/>
                    </a:cubicBezTo>
                    <a:cubicBezTo>
                      <a:pt x="4" y="21"/>
                      <a:pt x="5" y="22"/>
                      <a:pt x="5" y="23"/>
                    </a:cubicBezTo>
                    <a:cubicBezTo>
                      <a:pt x="6" y="24"/>
                      <a:pt x="8" y="24"/>
                      <a:pt x="9" y="24"/>
                    </a:cubicBezTo>
                    <a:cubicBezTo>
                      <a:pt x="11" y="24"/>
                      <a:pt x="12" y="24"/>
                      <a:pt x="13" y="23"/>
                    </a:cubicBezTo>
                    <a:cubicBezTo>
                      <a:pt x="14" y="22"/>
                      <a:pt x="14" y="21"/>
                      <a:pt x="14" y="19"/>
                    </a:cubicBezTo>
                    <a:cubicBezTo>
                      <a:pt x="14" y="0"/>
                      <a:pt x="14" y="0"/>
                      <a:pt x="14" y="0"/>
                    </a:cubicBezTo>
                    <a:cubicBezTo>
                      <a:pt x="18" y="0"/>
                      <a:pt x="18" y="0"/>
                      <a:pt x="18" y="0"/>
                    </a:cubicBezTo>
                    <a:lnTo>
                      <a:pt x="18"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29" name="îṩḷídè"/>
              <p:cNvSpPr/>
              <p:nvPr/>
            </p:nvSpPr>
            <p:spPr bwMode="auto">
              <a:xfrm>
                <a:off x="6697663"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0" name="ïśľiďé"/>
              <p:cNvSpPr/>
              <p:nvPr/>
            </p:nvSpPr>
            <p:spPr bwMode="auto">
              <a:xfrm>
                <a:off x="6759575" y="3683001"/>
                <a:ext cx="69850" cy="92075"/>
              </a:xfrm>
              <a:custGeom>
                <a:avLst/>
                <a:gdLst>
                  <a:gd name="T0" fmla="*/ 44 w 44"/>
                  <a:gd name="T1" fmla="*/ 0 h 58"/>
                  <a:gd name="T2" fmla="*/ 25 w 44"/>
                  <a:gd name="T3" fmla="*/ 58 h 58"/>
                  <a:gd name="T4" fmla="*/ 19 w 44"/>
                  <a:gd name="T5" fmla="*/ 58 h 58"/>
                  <a:gd name="T6" fmla="*/ 0 w 44"/>
                  <a:gd name="T7" fmla="*/ 0 h 58"/>
                  <a:gd name="T8" fmla="*/ 9 w 44"/>
                  <a:gd name="T9" fmla="*/ 0 h 58"/>
                  <a:gd name="T10" fmla="*/ 21 w 44"/>
                  <a:gd name="T11" fmla="*/ 44 h 58"/>
                  <a:gd name="T12" fmla="*/ 21 w 44"/>
                  <a:gd name="T13" fmla="*/ 44 h 58"/>
                  <a:gd name="T14" fmla="*/ 36 w 44"/>
                  <a:gd name="T15" fmla="*/ 0 h 58"/>
                  <a:gd name="T16" fmla="*/ 44 w 4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8">
                    <a:moveTo>
                      <a:pt x="44" y="0"/>
                    </a:moveTo>
                    <a:lnTo>
                      <a:pt x="25" y="58"/>
                    </a:lnTo>
                    <a:lnTo>
                      <a:pt x="19" y="58"/>
                    </a:lnTo>
                    <a:lnTo>
                      <a:pt x="0" y="0"/>
                    </a:lnTo>
                    <a:lnTo>
                      <a:pt x="9" y="0"/>
                    </a:lnTo>
                    <a:lnTo>
                      <a:pt x="21" y="44"/>
                    </a:lnTo>
                    <a:lnTo>
                      <a:pt x="21" y="44"/>
                    </a:lnTo>
                    <a:lnTo>
                      <a:pt x="36"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1" name="í$ḻíďe"/>
              <p:cNvSpPr/>
              <p:nvPr/>
            </p:nvSpPr>
            <p:spPr bwMode="auto">
              <a:xfrm>
                <a:off x="6856413" y="3683001"/>
                <a:ext cx="58738" cy="88900"/>
              </a:xfrm>
              <a:custGeom>
                <a:avLst/>
                <a:gdLst>
                  <a:gd name="T0" fmla="*/ 37 w 37"/>
                  <a:gd name="T1" fmla="*/ 56 h 56"/>
                  <a:gd name="T2" fmla="*/ 0 w 37"/>
                  <a:gd name="T3" fmla="*/ 56 h 56"/>
                  <a:gd name="T4" fmla="*/ 0 w 37"/>
                  <a:gd name="T5" fmla="*/ 0 h 56"/>
                  <a:gd name="T6" fmla="*/ 35 w 37"/>
                  <a:gd name="T7" fmla="*/ 0 h 56"/>
                  <a:gd name="T8" fmla="*/ 35 w 37"/>
                  <a:gd name="T9" fmla="*/ 6 h 56"/>
                  <a:gd name="T10" fmla="*/ 8 w 37"/>
                  <a:gd name="T11" fmla="*/ 6 h 56"/>
                  <a:gd name="T12" fmla="*/ 8 w 37"/>
                  <a:gd name="T13" fmla="*/ 23 h 56"/>
                  <a:gd name="T14" fmla="*/ 33 w 37"/>
                  <a:gd name="T15" fmla="*/ 23 h 56"/>
                  <a:gd name="T16" fmla="*/ 33 w 37"/>
                  <a:gd name="T17" fmla="*/ 29 h 56"/>
                  <a:gd name="T18" fmla="*/ 8 w 37"/>
                  <a:gd name="T19" fmla="*/ 29 h 56"/>
                  <a:gd name="T20" fmla="*/ 8 w 37"/>
                  <a:gd name="T21" fmla="*/ 50 h 56"/>
                  <a:gd name="T22" fmla="*/ 37 w 37"/>
                  <a:gd name="T23" fmla="*/ 50 h 56"/>
                  <a:gd name="T24" fmla="*/ 37 w 3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6">
                    <a:moveTo>
                      <a:pt x="37" y="56"/>
                    </a:moveTo>
                    <a:lnTo>
                      <a:pt x="0" y="56"/>
                    </a:lnTo>
                    <a:lnTo>
                      <a:pt x="0" y="0"/>
                    </a:lnTo>
                    <a:lnTo>
                      <a:pt x="35" y="0"/>
                    </a:lnTo>
                    <a:lnTo>
                      <a:pt x="35" y="6"/>
                    </a:lnTo>
                    <a:lnTo>
                      <a:pt x="8" y="6"/>
                    </a:lnTo>
                    <a:lnTo>
                      <a:pt x="8" y="23"/>
                    </a:lnTo>
                    <a:lnTo>
                      <a:pt x="33" y="23"/>
                    </a:lnTo>
                    <a:lnTo>
                      <a:pt x="33" y="29"/>
                    </a:lnTo>
                    <a:lnTo>
                      <a:pt x="8" y="29"/>
                    </a:lnTo>
                    <a:lnTo>
                      <a:pt x="8" y="50"/>
                    </a:lnTo>
                    <a:lnTo>
                      <a:pt x="37" y="50"/>
                    </a:lnTo>
                    <a:lnTo>
                      <a:pt x="37"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2" name="ïs1ídê"/>
              <p:cNvSpPr/>
              <p:nvPr/>
            </p:nvSpPr>
            <p:spPr bwMode="auto">
              <a:xfrm>
                <a:off x="6945313" y="3683001"/>
                <a:ext cx="63500" cy="88900"/>
              </a:xfrm>
              <a:custGeom>
                <a:avLst/>
                <a:gdLst>
                  <a:gd name="T0" fmla="*/ 19 w 19"/>
                  <a:gd name="T1" fmla="*/ 27 h 27"/>
                  <a:gd name="T2" fmla="*/ 15 w 19"/>
                  <a:gd name="T3" fmla="*/ 27 h 27"/>
                  <a:gd name="T4" fmla="*/ 9 w 19"/>
                  <a:gd name="T5" fmla="*/ 15 h 27"/>
                  <a:gd name="T6" fmla="*/ 4 w 19"/>
                  <a:gd name="T7" fmla="*/ 15 h 27"/>
                  <a:gd name="T8" fmla="*/ 4 w 19"/>
                  <a:gd name="T9" fmla="*/ 27 h 27"/>
                  <a:gd name="T10" fmla="*/ 0 w 19"/>
                  <a:gd name="T11" fmla="*/ 27 h 27"/>
                  <a:gd name="T12" fmla="*/ 0 w 19"/>
                  <a:gd name="T13" fmla="*/ 0 h 27"/>
                  <a:gd name="T14" fmla="*/ 9 w 19"/>
                  <a:gd name="T15" fmla="*/ 0 h 27"/>
                  <a:gd name="T16" fmla="*/ 16 w 19"/>
                  <a:gd name="T17" fmla="*/ 2 h 27"/>
                  <a:gd name="T18" fmla="*/ 19 w 19"/>
                  <a:gd name="T19" fmla="*/ 8 h 27"/>
                  <a:gd name="T20" fmla="*/ 17 w 19"/>
                  <a:gd name="T21" fmla="*/ 13 h 27"/>
                  <a:gd name="T22" fmla="*/ 13 w 19"/>
                  <a:gd name="T23" fmla="*/ 15 h 27"/>
                  <a:gd name="T24" fmla="*/ 19 w 19"/>
                  <a:gd name="T25" fmla="*/ 27 h 27"/>
                  <a:gd name="T26" fmla="*/ 14 w 19"/>
                  <a:gd name="T27" fmla="*/ 8 h 27"/>
                  <a:gd name="T28" fmla="*/ 13 w 19"/>
                  <a:gd name="T29" fmla="*/ 4 h 27"/>
                  <a:gd name="T30" fmla="*/ 8 w 19"/>
                  <a:gd name="T31" fmla="*/ 3 h 27"/>
                  <a:gd name="T32" fmla="*/ 4 w 19"/>
                  <a:gd name="T33" fmla="*/ 3 h 27"/>
                  <a:gd name="T34" fmla="*/ 4 w 19"/>
                  <a:gd name="T35" fmla="*/ 12 h 27"/>
                  <a:gd name="T36" fmla="*/ 9 w 19"/>
                  <a:gd name="T37" fmla="*/ 12 h 27"/>
                  <a:gd name="T38" fmla="*/ 13 w 19"/>
                  <a:gd name="T39" fmla="*/ 11 h 27"/>
                  <a:gd name="T40" fmla="*/ 14 w 19"/>
                  <a:gd name="T41"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7">
                    <a:moveTo>
                      <a:pt x="19" y="27"/>
                    </a:moveTo>
                    <a:cubicBezTo>
                      <a:pt x="15" y="27"/>
                      <a:pt x="15" y="27"/>
                      <a:pt x="15" y="27"/>
                    </a:cubicBezTo>
                    <a:cubicBezTo>
                      <a:pt x="9" y="15"/>
                      <a:pt x="9" y="15"/>
                      <a:pt x="9" y="15"/>
                    </a:cubicBezTo>
                    <a:cubicBezTo>
                      <a:pt x="4" y="15"/>
                      <a:pt x="4" y="15"/>
                      <a:pt x="4" y="15"/>
                    </a:cubicBezTo>
                    <a:cubicBezTo>
                      <a:pt x="4" y="27"/>
                      <a:pt x="4" y="27"/>
                      <a:pt x="4" y="27"/>
                    </a:cubicBezTo>
                    <a:cubicBezTo>
                      <a:pt x="0" y="27"/>
                      <a:pt x="0" y="27"/>
                      <a:pt x="0" y="27"/>
                    </a:cubicBezTo>
                    <a:cubicBezTo>
                      <a:pt x="0" y="0"/>
                      <a:pt x="0" y="0"/>
                      <a:pt x="0" y="0"/>
                    </a:cubicBezTo>
                    <a:cubicBezTo>
                      <a:pt x="9" y="0"/>
                      <a:pt x="9" y="0"/>
                      <a:pt x="9" y="0"/>
                    </a:cubicBezTo>
                    <a:cubicBezTo>
                      <a:pt x="12" y="0"/>
                      <a:pt x="14" y="1"/>
                      <a:pt x="16" y="2"/>
                    </a:cubicBezTo>
                    <a:cubicBezTo>
                      <a:pt x="18" y="3"/>
                      <a:pt x="19" y="5"/>
                      <a:pt x="19" y="8"/>
                    </a:cubicBezTo>
                    <a:cubicBezTo>
                      <a:pt x="19" y="10"/>
                      <a:pt x="18" y="12"/>
                      <a:pt x="17" y="13"/>
                    </a:cubicBezTo>
                    <a:cubicBezTo>
                      <a:pt x="16" y="14"/>
                      <a:pt x="14" y="15"/>
                      <a:pt x="13" y="15"/>
                    </a:cubicBezTo>
                    <a:cubicBezTo>
                      <a:pt x="19" y="27"/>
                      <a:pt x="19" y="27"/>
                      <a:pt x="19" y="27"/>
                    </a:cubicBezTo>
                    <a:close/>
                    <a:moveTo>
                      <a:pt x="14" y="8"/>
                    </a:moveTo>
                    <a:cubicBezTo>
                      <a:pt x="14" y="6"/>
                      <a:pt x="14" y="5"/>
                      <a:pt x="13" y="4"/>
                    </a:cubicBezTo>
                    <a:cubicBezTo>
                      <a:pt x="12" y="3"/>
                      <a:pt x="10" y="3"/>
                      <a:pt x="8" y="3"/>
                    </a:cubicBezTo>
                    <a:cubicBezTo>
                      <a:pt x="4" y="3"/>
                      <a:pt x="4" y="3"/>
                      <a:pt x="4" y="3"/>
                    </a:cubicBezTo>
                    <a:cubicBezTo>
                      <a:pt x="4" y="12"/>
                      <a:pt x="4" y="12"/>
                      <a:pt x="4" y="12"/>
                    </a:cubicBezTo>
                    <a:cubicBezTo>
                      <a:pt x="9" y="12"/>
                      <a:pt x="9" y="12"/>
                      <a:pt x="9" y="12"/>
                    </a:cubicBezTo>
                    <a:cubicBezTo>
                      <a:pt x="11" y="12"/>
                      <a:pt x="12" y="12"/>
                      <a:pt x="13" y="11"/>
                    </a:cubicBezTo>
                    <a:cubicBezTo>
                      <a:pt x="14" y="11"/>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3" name="í$ļíḋê"/>
              <p:cNvSpPr/>
              <p:nvPr/>
            </p:nvSpPr>
            <p:spPr bwMode="auto">
              <a:xfrm>
                <a:off x="7034213" y="3683001"/>
                <a:ext cx="63500" cy="92075"/>
              </a:xfrm>
              <a:custGeom>
                <a:avLst/>
                <a:gdLst>
                  <a:gd name="T0" fmla="*/ 19 w 19"/>
                  <a:gd name="T1" fmla="*/ 20 h 28"/>
                  <a:gd name="T2" fmla="*/ 17 w 19"/>
                  <a:gd name="T3" fmla="*/ 25 h 28"/>
                  <a:gd name="T4" fmla="*/ 10 w 19"/>
                  <a:gd name="T5" fmla="*/ 28 h 28"/>
                  <a:gd name="T6" fmla="*/ 3 w 19"/>
                  <a:gd name="T7" fmla="*/ 25 h 28"/>
                  <a:gd name="T8" fmla="*/ 0 w 19"/>
                  <a:gd name="T9" fmla="*/ 20 h 28"/>
                  <a:gd name="T10" fmla="*/ 0 w 19"/>
                  <a:gd name="T11" fmla="*/ 19 h 28"/>
                  <a:gd name="T12" fmla="*/ 4 w 19"/>
                  <a:gd name="T13" fmla="*/ 19 h 28"/>
                  <a:gd name="T14" fmla="*/ 4 w 19"/>
                  <a:gd name="T15" fmla="*/ 20 h 28"/>
                  <a:gd name="T16" fmla="*/ 6 w 19"/>
                  <a:gd name="T17" fmla="*/ 23 h 28"/>
                  <a:gd name="T18" fmla="*/ 10 w 19"/>
                  <a:gd name="T19" fmla="*/ 24 h 28"/>
                  <a:gd name="T20" fmla="*/ 14 w 19"/>
                  <a:gd name="T21" fmla="*/ 23 h 28"/>
                  <a:gd name="T22" fmla="*/ 15 w 19"/>
                  <a:gd name="T23" fmla="*/ 20 h 28"/>
                  <a:gd name="T24" fmla="*/ 13 w 19"/>
                  <a:gd name="T25" fmla="*/ 17 h 28"/>
                  <a:gd name="T26" fmla="*/ 9 w 19"/>
                  <a:gd name="T27" fmla="*/ 14 h 28"/>
                  <a:gd name="T28" fmla="*/ 3 w 19"/>
                  <a:gd name="T29" fmla="*/ 11 h 28"/>
                  <a:gd name="T30" fmla="*/ 1 w 19"/>
                  <a:gd name="T31" fmla="*/ 7 h 28"/>
                  <a:gd name="T32" fmla="*/ 3 w 19"/>
                  <a:gd name="T33" fmla="*/ 2 h 28"/>
                  <a:gd name="T34" fmla="*/ 10 w 19"/>
                  <a:gd name="T35" fmla="*/ 0 h 28"/>
                  <a:gd name="T36" fmla="*/ 16 w 19"/>
                  <a:gd name="T37" fmla="*/ 2 h 28"/>
                  <a:gd name="T38" fmla="*/ 18 w 19"/>
                  <a:gd name="T39" fmla="*/ 7 h 28"/>
                  <a:gd name="T40" fmla="*/ 14 w 19"/>
                  <a:gd name="T41" fmla="*/ 7 h 28"/>
                  <a:gd name="T42" fmla="*/ 13 w 19"/>
                  <a:gd name="T43" fmla="*/ 4 h 28"/>
                  <a:gd name="T44" fmla="*/ 10 w 19"/>
                  <a:gd name="T45" fmla="*/ 3 h 28"/>
                  <a:gd name="T46" fmla="*/ 6 w 19"/>
                  <a:gd name="T47" fmla="*/ 4 h 28"/>
                  <a:gd name="T48" fmla="*/ 5 w 19"/>
                  <a:gd name="T49" fmla="*/ 7 h 28"/>
                  <a:gd name="T50" fmla="*/ 6 w 19"/>
                  <a:gd name="T51" fmla="*/ 9 h 28"/>
                  <a:gd name="T52" fmla="*/ 11 w 19"/>
                  <a:gd name="T53" fmla="*/ 12 h 28"/>
                  <a:gd name="T54" fmla="*/ 17 w 19"/>
                  <a:gd name="T55" fmla="*/ 15 h 28"/>
                  <a:gd name="T56" fmla="*/ 19 w 19"/>
                  <a:gd name="T5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28">
                    <a:moveTo>
                      <a:pt x="19" y="20"/>
                    </a:moveTo>
                    <a:cubicBezTo>
                      <a:pt x="19" y="22"/>
                      <a:pt x="18" y="24"/>
                      <a:pt x="17" y="25"/>
                    </a:cubicBezTo>
                    <a:cubicBezTo>
                      <a:pt x="15" y="27"/>
                      <a:pt x="13" y="28"/>
                      <a:pt x="10" y="28"/>
                    </a:cubicBezTo>
                    <a:cubicBezTo>
                      <a:pt x="7" y="28"/>
                      <a:pt x="4" y="27"/>
                      <a:pt x="3" y="25"/>
                    </a:cubicBezTo>
                    <a:cubicBezTo>
                      <a:pt x="1" y="24"/>
                      <a:pt x="0" y="22"/>
                      <a:pt x="0" y="20"/>
                    </a:cubicBezTo>
                    <a:cubicBezTo>
                      <a:pt x="0" y="19"/>
                      <a:pt x="0" y="19"/>
                      <a:pt x="0" y="19"/>
                    </a:cubicBezTo>
                    <a:cubicBezTo>
                      <a:pt x="4" y="19"/>
                      <a:pt x="4" y="19"/>
                      <a:pt x="4" y="19"/>
                    </a:cubicBezTo>
                    <a:cubicBezTo>
                      <a:pt x="4" y="20"/>
                      <a:pt x="4" y="20"/>
                      <a:pt x="4" y="20"/>
                    </a:cubicBezTo>
                    <a:cubicBezTo>
                      <a:pt x="4" y="21"/>
                      <a:pt x="5" y="22"/>
                      <a:pt x="6" y="23"/>
                    </a:cubicBezTo>
                    <a:cubicBezTo>
                      <a:pt x="7" y="24"/>
                      <a:pt x="8" y="24"/>
                      <a:pt x="10" y="24"/>
                    </a:cubicBezTo>
                    <a:cubicBezTo>
                      <a:pt x="11" y="24"/>
                      <a:pt x="13" y="24"/>
                      <a:pt x="14" y="23"/>
                    </a:cubicBezTo>
                    <a:cubicBezTo>
                      <a:pt x="15" y="22"/>
                      <a:pt x="15" y="21"/>
                      <a:pt x="15" y="20"/>
                    </a:cubicBezTo>
                    <a:cubicBezTo>
                      <a:pt x="15" y="19"/>
                      <a:pt x="15" y="18"/>
                      <a:pt x="13" y="17"/>
                    </a:cubicBezTo>
                    <a:cubicBezTo>
                      <a:pt x="12" y="16"/>
                      <a:pt x="11" y="15"/>
                      <a:pt x="9" y="14"/>
                    </a:cubicBezTo>
                    <a:cubicBezTo>
                      <a:pt x="6" y="13"/>
                      <a:pt x="4" y="12"/>
                      <a:pt x="3" y="11"/>
                    </a:cubicBezTo>
                    <a:cubicBezTo>
                      <a:pt x="1" y="10"/>
                      <a:pt x="1" y="9"/>
                      <a:pt x="1" y="7"/>
                    </a:cubicBezTo>
                    <a:cubicBezTo>
                      <a:pt x="1" y="5"/>
                      <a:pt x="2" y="3"/>
                      <a:pt x="3" y="2"/>
                    </a:cubicBezTo>
                    <a:cubicBezTo>
                      <a:pt x="5" y="0"/>
                      <a:pt x="7" y="0"/>
                      <a:pt x="10" y="0"/>
                    </a:cubicBezTo>
                    <a:cubicBezTo>
                      <a:pt x="13" y="0"/>
                      <a:pt x="15" y="0"/>
                      <a:pt x="16" y="2"/>
                    </a:cubicBezTo>
                    <a:cubicBezTo>
                      <a:pt x="18" y="4"/>
                      <a:pt x="18" y="5"/>
                      <a:pt x="18" y="7"/>
                    </a:cubicBezTo>
                    <a:cubicBezTo>
                      <a:pt x="14" y="7"/>
                      <a:pt x="14" y="7"/>
                      <a:pt x="14" y="7"/>
                    </a:cubicBezTo>
                    <a:cubicBezTo>
                      <a:pt x="14" y="6"/>
                      <a:pt x="14" y="5"/>
                      <a:pt x="13" y="4"/>
                    </a:cubicBezTo>
                    <a:cubicBezTo>
                      <a:pt x="12" y="3"/>
                      <a:pt x="11" y="3"/>
                      <a:pt x="10" y="3"/>
                    </a:cubicBezTo>
                    <a:cubicBezTo>
                      <a:pt x="8" y="3"/>
                      <a:pt x="7" y="3"/>
                      <a:pt x="6" y="4"/>
                    </a:cubicBezTo>
                    <a:cubicBezTo>
                      <a:pt x="5" y="5"/>
                      <a:pt x="5" y="5"/>
                      <a:pt x="5" y="7"/>
                    </a:cubicBezTo>
                    <a:cubicBezTo>
                      <a:pt x="5" y="8"/>
                      <a:pt x="5" y="8"/>
                      <a:pt x="6" y="9"/>
                    </a:cubicBezTo>
                    <a:cubicBezTo>
                      <a:pt x="7" y="10"/>
                      <a:pt x="8" y="11"/>
                      <a:pt x="11" y="12"/>
                    </a:cubicBezTo>
                    <a:cubicBezTo>
                      <a:pt x="14" y="13"/>
                      <a:pt x="16" y="14"/>
                      <a:pt x="17" y="15"/>
                    </a:cubicBezTo>
                    <a:cubicBezTo>
                      <a:pt x="18" y="16"/>
                      <a:pt x="19" y="18"/>
                      <a:pt x="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4" name="îśľídè"/>
              <p:cNvSpPr/>
              <p:nvPr/>
            </p:nvSpPr>
            <p:spPr bwMode="auto">
              <a:xfrm>
                <a:off x="7150100" y="3683001"/>
                <a:ext cx="12700" cy="88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20000"/>
                  </a:lnSpc>
                </a:pPr>
                <a:endParaRPr>
                  <a:solidFill>
                    <a:schemeClr val="bg1"/>
                  </a:solidFill>
                </a:endParaRPr>
              </a:p>
            </p:txBody>
          </p:sp>
          <p:sp>
            <p:nvSpPr>
              <p:cNvPr id="36" name="işḷîḑe"/>
              <p:cNvSpPr/>
              <p:nvPr/>
            </p:nvSpPr>
            <p:spPr bwMode="auto">
              <a:xfrm>
                <a:off x="7216775" y="3683001"/>
                <a:ext cx="61913" cy="88900"/>
              </a:xfrm>
              <a:custGeom>
                <a:avLst/>
                <a:gdLst>
                  <a:gd name="T0" fmla="*/ 39 w 39"/>
                  <a:gd name="T1" fmla="*/ 6 h 56"/>
                  <a:gd name="T2" fmla="*/ 25 w 39"/>
                  <a:gd name="T3" fmla="*/ 6 h 56"/>
                  <a:gd name="T4" fmla="*/ 25 w 39"/>
                  <a:gd name="T5" fmla="*/ 56 h 56"/>
                  <a:gd name="T6" fmla="*/ 14 w 39"/>
                  <a:gd name="T7" fmla="*/ 56 h 56"/>
                  <a:gd name="T8" fmla="*/ 14 w 39"/>
                  <a:gd name="T9" fmla="*/ 6 h 56"/>
                  <a:gd name="T10" fmla="*/ 0 w 39"/>
                  <a:gd name="T11" fmla="*/ 6 h 56"/>
                  <a:gd name="T12" fmla="*/ 0 w 39"/>
                  <a:gd name="T13" fmla="*/ 0 h 56"/>
                  <a:gd name="T14" fmla="*/ 39 w 39"/>
                  <a:gd name="T15" fmla="*/ 0 h 56"/>
                  <a:gd name="T16" fmla="*/ 39 w 39"/>
                  <a:gd name="T1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6">
                    <a:moveTo>
                      <a:pt x="39" y="6"/>
                    </a:moveTo>
                    <a:lnTo>
                      <a:pt x="25" y="6"/>
                    </a:lnTo>
                    <a:lnTo>
                      <a:pt x="25" y="56"/>
                    </a:lnTo>
                    <a:lnTo>
                      <a:pt x="14" y="56"/>
                    </a:lnTo>
                    <a:lnTo>
                      <a:pt x="14" y="6"/>
                    </a:lnTo>
                    <a:lnTo>
                      <a:pt x="0" y="6"/>
                    </a:lnTo>
                    <a:lnTo>
                      <a:pt x="0" y="0"/>
                    </a:lnTo>
                    <a:lnTo>
                      <a:pt x="39" y="0"/>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sp>
            <p:nvSpPr>
              <p:cNvPr id="37" name="íṧlîḍé"/>
              <p:cNvSpPr/>
              <p:nvPr/>
            </p:nvSpPr>
            <p:spPr bwMode="auto">
              <a:xfrm>
                <a:off x="7302500" y="3683001"/>
                <a:ext cx="69850" cy="88900"/>
              </a:xfrm>
              <a:custGeom>
                <a:avLst/>
                <a:gdLst>
                  <a:gd name="T0" fmla="*/ 44 w 44"/>
                  <a:gd name="T1" fmla="*/ 0 h 56"/>
                  <a:gd name="T2" fmla="*/ 27 w 44"/>
                  <a:gd name="T3" fmla="*/ 31 h 56"/>
                  <a:gd name="T4" fmla="*/ 27 w 44"/>
                  <a:gd name="T5" fmla="*/ 56 h 56"/>
                  <a:gd name="T6" fmla="*/ 19 w 44"/>
                  <a:gd name="T7" fmla="*/ 56 h 56"/>
                  <a:gd name="T8" fmla="*/ 19 w 44"/>
                  <a:gd name="T9" fmla="*/ 31 h 56"/>
                  <a:gd name="T10" fmla="*/ 0 w 44"/>
                  <a:gd name="T11" fmla="*/ 0 h 56"/>
                  <a:gd name="T12" fmla="*/ 10 w 44"/>
                  <a:gd name="T13" fmla="*/ 0 h 56"/>
                  <a:gd name="T14" fmla="*/ 23 w 44"/>
                  <a:gd name="T15" fmla="*/ 25 h 56"/>
                  <a:gd name="T16" fmla="*/ 23 w 44"/>
                  <a:gd name="T17" fmla="*/ 25 h 56"/>
                  <a:gd name="T18" fmla="*/ 35 w 44"/>
                  <a:gd name="T19" fmla="*/ 0 h 56"/>
                  <a:gd name="T20" fmla="*/ 44 w 44"/>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6">
                    <a:moveTo>
                      <a:pt x="44" y="0"/>
                    </a:moveTo>
                    <a:lnTo>
                      <a:pt x="27" y="31"/>
                    </a:lnTo>
                    <a:lnTo>
                      <a:pt x="27" y="56"/>
                    </a:lnTo>
                    <a:lnTo>
                      <a:pt x="19" y="56"/>
                    </a:lnTo>
                    <a:lnTo>
                      <a:pt x="19" y="31"/>
                    </a:lnTo>
                    <a:lnTo>
                      <a:pt x="0" y="0"/>
                    </a:lnTo>
                    <a:lnTo>
                      <a:pt x="10" y="0"/>
                    </a:lnTo>
                    <a:lnTo>
                      <a:pt x="23" y="25"/>
                    </a:lnTo>
                    <a:lnTo>
                      <a:pt x="23" y="25"/>
                    </a:lnTo>
                    <a:lnTo>
                      <a:pt x="35"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solidFill>
                    <a:schemeClr val="bg1"/>
                  </a:solidFill>
                </a:endParaRPr>
              </a:p>
            </p:txBody>
          </p:sp>
        </p:grpSp>
      </p:grpSp>
      <p:sp>
        <p:nvSpPr>
          <p:cNvPr id="79" name="椭圆 78"/>
          <p:cNvSpPr/>
          <p:nvPr/>
        </p:nvSpPr>
        <p:spPr>
          <a:xfrm>
            <a:off x="1977651" y="4001128"/>
            <a:ext cx="915754" cy="927974"/>
          </a:xfrm>
          <a:prstGeom prst="ellipse">
            <a:avLst/>
          </a:prstGeom>
          <a:solidFill>
            <a:srgbClr val="F04049"/>
          </a:solidFill>
          <a:ln>
            <a:noFill/>
          </a:ln>
          <a:effectLst>
            <a:outerShdw blurRad="101600" dist="38100" dir="5400000" algn="t" rotWithShape="0">
              <a:schemeClr val="bg2">
                <a:lumMod val="50000"/>
                <a:alpha val="40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r>
              <a:rPr lang="en-US" altLang="zh-CN" sz="5400" b="1" dirty="0">
                <a:solidFill>
                  <a:schemeClr val="bg1"/>
                </a:solidFill>
                <a:effectLst>
                  <a:innerShdw blurRad="127000">
                    <a:schemeClr val="bg1">
                      <a:lumMod val="50000"/>
                      <a:alpha val="85000"/>
                    </a:schemeClr>
                  </a:innerShdw>
                </a:effectLst>
                <a:cs typeface="+mn-ea"/>
                <a:sym typeface="+mn-lt"/>
              </a:rPr>
              <a:t>3</a:t>
            </a:r>
            <a:endParaRPr lang="zh-CN" altLang="en-US" sz="5400" b="1" dirty="0">
              <a:solidFill>
                <a:schemeClr val="bg1"/>
              </a:solidFill>
              <a:effectLst>
                <a:innerShdw blurRad="127000">
                  <a:schemeClr val="bg1">
                    <a:lumMod val="50000"/>
                    <a:alpha val="85000"/>
                  </a:schemeClr>
                </a:innerShdw>
              </a:effectLst>
              <a:cs typeface="+mn-ea"/>
              <a:sym typeface="+mn-lt"/>
            </a:endParaRPr>
          </a:p>
        </p:txBody>
      </p:sp>
      <p:sp>
        <p:nvSpPr>
          <p:cNvPr id="2" name="灯片编号占位符 1"/>
          <p:cNvSpPr>
            <a:spLocks noGrp="1"/>
          </p:cNvSpPr>
          <p:nvPr>
            <p:ph type="sldNum" sz="quarter" idx="12"/>
          </p:nvPr>
        </p:nvSpPr>
        <p:spPr/>
        <p:txBody>
          <a:bodyPr/>
          <a:lstStyle/>
          <a:p>
            <a:fld id="{C1D9900A-E3A4-43F2-B7EB-E00200672F47}"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线段树的应用 | </a:t>
            </a:r>
            <a:r>
              <a:rPr lang="zh-CN" sz="1400" b="1" dirty="0">
                <a:solidFill>
                  <a:schemeClr val="tx1"/>
                </a:solidFill>
                <a:latin typeface="微软雅黑" panose="020B0503020204020204" pitchFamily="34" charset="-122"/>
                <a:ea typeface="微软雅黑" panose="020B0503020204020204" pitchFamily="34" charset="-122"/>
              </a:rPr>
              <a:t>*带有标记的线段树</a:t>
            </a:r>
            <a:r>
              <a:rPr lang="zh-CN" sz="1400" b="1" dirty="0">
                <a:solidFill>
                  <a:schemeClr val="bg1"/>
                </a:solidFill>
                <a:latin typeface="微软雅黑" panose="020B0503020204020204" pitchFamily="34" charset="-122"/>
                <a:ea typeface="微软雅黑" panose="020B0503020204020204" pitchFamily="34" charset="-122"/>
              </a:rPr>
              <a:t>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关于带有标记线段树</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499110" y="1275080"/>
            <a:ext cx="7602220" cy="507746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线段树曾经出现在 </a:t>
            </a:r>
            <a:r>
              <a:rPr lang="en-US" altLang="zh-CN" dirty="0">
                <a:latin typeface="微软雅黑" panose="020B0503020204020204" pitchFamily="34" charset="-122"/>
                <a:ea typeface="微软雅黑" panose="020B0503020204020204" pitchFamily="34" charset="-122"/>
                <a:sym typeface="+mn-ea"/>
              </a:rPr>
              <a:t>CSP </a:t>
            </a:r>
            <a:r>
              <a:rPr lang="zh-CN" altLang="en-US" dirty="0">
                <a:latin typeface="微软雅黑" panose="020B0503020204020204" pitchFamily="34" charset="-122"/>
                <a:ea typeface="微软雅黑" panose="020B0503020204020204" pitchFamily="34" charset="-122"/>
                <a:sym typeface="+mn-ea"/>
              </a:rPr>
              <a:t>的第五题（202012-5）中，但是要想在此题中使用线段树，则需要使用线段树的区间修改操作，这需要在维护答案的同时顺带维护区间修改的标记。</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根据此部分的掌握情况可以在 202012-5 分别得到 </a:t>
            </a:r>
            <a:r>
              <a:rPr lang="en-US" altLang="zh-CN" dirty="0">
                <a:latin typeface="微软雅黑" panose="020B0503020204020204" pitchFamily="34" charset="-122"/>
                <a:ea typeface="微软雅黑" panose="020B0503020204020204" pitchFamily="34" charset="-122"/>
                <a:sym typeface="+mn-ea"/>
              </a:rPr>
              <a:t>40,60,80 </a:t>
            </a:r>
            <a:r>
              <a:rPr lang="zh-CN" altLang="en-US" dirty="0">
                <a:latin typeface="微软雅黑" panose="020B0503020204020204" pitchFamily="34" charset="-122"/>
                <a:ea typeface="微软雅黑" panose="020B0503020204020204" pitchFamily="34" charset="-122"/>
                <a:sym typeface="+mn-ea"/>
              </a:rPr>
              <a:t>分。</a:t>
            </a:r>
            <a:endParaRPr lang="zh-CN" altLang="en-US" dirty="0">
              <a:latin typeface="微软雅黑" panose="020B0503020204020204" pitchFamily="34" charset="-122"/>
              <a:ea typeface="微软雅黑" panose="020B0503020204020204" pitchFamily="34" charset="-122"/>
              <a:sym typeface="+mn-ea"/>
            </a:endParaRPr>
          </a:p>
          <a:p>
            <a:pPr marL="742950" lvl="1"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sym typeface="+mn-ea"/>
              </a:rPr>
              <a:t>40 </a:t>
            </a:r>
            <a:r>
              <a:rPr lang="zh-CN" altLang="en-US" dirty="0">
                <a:latin typeface="微软雅黑" panose="020B0503020204020204" pitchFamily="34" charset="-122"/>
                <a:ea typeface="微软雅黑" panose="020B0503020204020204" pitchFamily="34" charset="-122"/>
                <a:sym typeface="+mn-ea"/>
              </a:rPr>
              <a:t>分为掌握区间加法标记</a:t>
            </a:r>
            <a:endParaRPr lang="zh-CN" altLang="en-US" dirty="0">
              <a:latin typeface="微软雅黑" panose="020B0503020204020204" pitchFamily="34" charset="-122"/>
              <a:ea typeface="微软雅黑" panose="020B0503020204020204" pitchFamily="34" charset="-122"/>
              <a:sym typeface="+mn-ea"/>
            </a:endParaRPr>
          </a:p>
          <a:p>
            <a:pPr marL="742950" lvl="1"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sym typeface="+mn-ea"/>
              </a:rPr>
              <a:t>60 </a:t>
            </a:r>
            <a:r>
              <a:rPr lang="zh-CN" altLang="en-US" dirty="0">
                <a:latin typeface="微软雅黑" panose="020B0503020204020204" pitchFamily="34" charset="-122"/>
                <a:ea typeface="微软雅黑" panose="020B0503020204020204" pitchFamily="34" charset="-122"/>
                <a:sym typeface="+mn-ea"/>
              </a:rPr>
              <a:t>分为掌握区间加法与乘法混合标记</a:t>
            </a:r>
            <a:endParaRPr lang="zh-CN" altLang="en-US" dirty="0">
              <a:latin typeface="微软雅黑" panose="020B0503020204020204" pitchFamily="34" charset="-122"/>
              <a:ea typeface="微软雅黑" panose="020B0503020204020204" pitchFamily="34" charset="-122"/>
              <a:sym typeface="+mn-ea"/>
            </a:endParaRPr>
          </a:p>
          <a:p>
            <a:pPr marL="742950" lvl="1"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sym typeface="+mn-ea"/>
              </a:rPr>
              <a:t>80 </a:t>
            </a:r>
            <a:r>
              <a:rPr lang="zh-CN" altLang="en-US" dirty="0">
                <a:latin typeface="微软雅黑" panose="020B0503020204020204" pitchFamily="34" charset="-122"/>
                <a:ea typeface="微软雅黑" panose="020B0503020204020204" pitchFamily="34" charset="-122"/>
                <a:sym typeface="+mn-ea"/>
              </a:rPr>
              <a:t>分为掌握区间加法与乘法混合标记以及技巧性的其他标记</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此题拿到 </a:t>
            </a:r>
            <a:r>
              <a:rPr lang="en-US" altLang="zh-CN" dirty="0">
                <a:latin typeface="微软雅黑" panose="020B0503020204020204" pitchFamily="34" charset="-122"/>
                <a:ea typeface="微软雅黑" panose="020B0503020204020204" pitchFamily="34" charset="-122"/>
                <a:sym typeface="+mn-ea"/>
              </a:rPr>
              <a:t>100 </a:t>
            </a:r>
            <a:r>
              <a:rPr lang="zh-CN" altLang="en-US" dirty="0">
                <a:latin typeface="微软雅黑" panose="020B0503020204020204" pitchFamily="34" charset="-122"/>
                <a:ea typeface="微软雅黑" panose="020B0503020204020204" pitchFamily="34" charset="-122"/>
                <a:sym typeface="+mn-ea"/>
              </a:rPr>
              <a:t>分还需要掌握使用动态分配内存的方法生成线段树。</a:t>
            </a: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sym typeface="+mn-ea"/>
            </a:endParaRPr>
          </a:p>
          <a:p>
            <a:pPr marL="285750" lvl="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因为这一部分难度较大，所以设定为</a:t>
            </a:r>
            <a:r>
              <a:rPr lang="zh-CN" altLang="en-US" b="1" dirty="0">
                <a:latin typeface="微软雅黑" panose="020B0503020204020204" pitchFamily="34" charset="-122"/>
                <a:ea typeface="微软雅黑" panose="020B0503020204020204" pitchFamily="34" charset="-122"/>
                <a:sym typeface="+mn-ea"/>
              </a:rPr>
              <a:t>选讲</a:t>
            </a:r>
            <a:r>
              <a:rPr lang="zh-CN" altLang="en-US" dirty="0">
                <a:latin typeface="微软雅黑" panose="020B0503020204020204" pitchFamily="34" charset="-122"/>
                <a:ea typeface="微软雅黑" panose="020B0503020204020204" pitchFamily="34" charset="-122"/>
                <a:sym typeface="+mn-ea"/>
              </a:rPr>
              <a:t>，同学们可以根据自己的情况，选择是否掌握本部分。期末考试以及当堂测试</a:t>
            </a:r>
            <a:r>
              <a:rPr lang="zh-CN" altLang="en-US" b="1" dirty="0">
                <a:latin typeface="微软雅黑" panose="020B0503020204020204" pitchFamily="34" charset="-122"/>
                <a:ea typeface="微软雅黑" panose="020B0503020204020204" pitchFamily="34" charset="-122"/>
                <a:sym typeface="+mn-ea"/>
              </a:rPr>
              <a:t>不会涉及该部分内容</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a:p>
            <a:pPr lvl="1" indent="0">
              <a:lnSpc>
                <a:spcPct val="150000"/>
              </a:lnSpc>
              <a:buFont typeface="Arial" panose="020B0604020202020204" pitchFamily="34" charset="0"/>
              <a:buNone/>
            </a:pP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线段树的应用 | </a:t>
            </a:r>
            <a:r>
              <a:rPr lang="zh-CN" sz="1400" b="1" dirty="0">
                <a:solidFill>
                  <a:schemeClr val="tx1"/>
                </a:solidFill>
                <a:latin typeface="微软雅黑" panose="020B0503020204020204" pitchFamily="34" charset="-122"/>
                <a:ea typeface="微软雅黑" panose="020B0503020204020204" pitchFamily="34" charset="-122"/>
              </a:rPr>
              <a:t>*带有标记的线段树</a:t>
            </a:r>
            <a:r>
              <a:rPr lang="zh-CN" sz="1400" b="1" dirty="0">
                <a:solidFill>
                  <a:schemeClr val="bg1"/>
                </a:solidFill>
                <a:latin typeface="微软雅黑" panose="020B0503020204020204" pitchFamily="34" charset="-122"/>
                <a:ea typeface="微软雅黑" panose="020B0503020204020204" pitchFamily="34" charset="-122"/>
              </a:rPr>
              <a:t>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感性理解区间懒标记</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499110" y="1353820"/>
            <a:ext cx="3940175" cy="2411730"/>
          </a:xfrm>
          <a:prstGeom prst="rect">
            <a:avLst/>
          </a:prstGeom>
        </p:spPr>
      </p:pic>
      <p:pic>
        <p:nvPicPr>
          <p:cNvPr id="4" name="图片 3"/>
          <p:cNvPicPr>
            <a:picLocks noChangeAspect="1"/>
          </p:cNvPicPr>
          <p:nvPr/>
        </p:nvPicPr>
        <p:blipFill>
          <a:blip r:embed="rId2"/>
          <a:stretch>
            <a:fillRect/>
          </a:stretch>
        </p:blipFill>
        <p:spPr>
          <a:xfrm>
            <a:off x="4759325" y="1353820"/>
            <a:ext cx="3491865" cy="2392680"/>
          </a:xfrm>
          <a:prstGeom prst="rect">
            <a:avLst/>
          </a:prstGeom>
        </p:spPr>
      </p:pic>
      <p:pic>
        <p:nvPicPr>
          <p:cNvPr id="6" name="图片 5"/>
          <p:cNvPicPr>
            <a:picLocks noChangeAspect="1"/>
          </p:cNvPicPr>
          <p:nvPr/>
        </p:nvPicPr>
        <p:blipFill>
          <a:blip r:embed="rId3"/>
          <a:stretch>
            <a:fillRect/>
          </a:stretch>
        </p:blipFill>
        <p:spPr>
          <a:xfrm>
            <a:off x="498475" y="3977005"/>
            <a:ext cx="3940810" cy="2440940"/>
          </a:xfrm>
          <a:prstGeom prst="rect">
            <a:avLst/>
          </a:prstGeom>
        </p:spPr>
      </p:pic>
      <p:sp>
        <p:nvSpPr>
          <p:cNvPr id="7" name="矩形 6"/>
          <p:cNvSpPr/>
          <p:nvPr/>
        </p:nvSpPr>
        <p:spPr>
          <a:xfrm>
            <a:off x="0" y="737235"/>
            <a:ext cx="646430" cy="1198880"/>
          </a:xfrm>
          <a:prstGeom prst="rect">
            <a:avLst/>
          </a:prstGeom>
          <a:noFill/>
          <a:ln>
            <a:noFill/>
          </a:ln>
        </p:spPr>
        <p:txBody>
          <a:bodyPr wrap="none" rtlCol="0" anchor="t">
            <a:spAutoFit/>
          </a:bodyPr>
          <a:lstStyle/>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矩形 7"/>
          <p:cNvSpPr/>
          <p:nvPr/>
        </p:nvSpPr>
        <p:spPr>
          <a:xfrm>
            <a:off x="4338955" y="737235"/>
            <a:ext cx="646430" cy="1198880"/>
          </a:xfrm>
          <a:prstGeom prst="rect">
            <a:avLst/>
          </a:prstGeom>
          <a:noFill/>
          <a:ln>
            <a:noFill/>
          </a:ln>
        </p:spPr>
        <p:txBody>
          <a:bodyPr wrap="none" rtlCol="0" anchor="t">
            <a:spAutoFit/>
          </a:bodyPr>
          <a:lstStyle/>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矩形 8"/>
          <p:cNvSpPr/>
          <p:nvPr/>
        </p:nvSpPr>
        <p:spPr>
          <a:xfrm>
            <a:off x="0" y="3343910"/>
            <a:ext cx="646430" cy="1198880"/>
          </a:xfrm>
          <a:prstGeom prst="rect">
            <a:avLst/>
          </a:prstGeom>
          <a:noFill/>
          <a:ln>
            <a:noFill/>
          </a:ln>
        </p:spPr>
        <p:txBody>
          <a:bodyPr wrap="none" rtlCol="0" anchor="t">
            <a:spAutoFit/>
          </a:bodyPr>
          <a:lstStyle/>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0" name="图片 9"/>
          <p:cNvPicPr>
            <a:picLocks noChangeAspect="1"/>
          </p:cNvPicPr>
          <p:nvPr/>
        </p:nvPicPr>
        <p:blipFill>
          <a:blip r:embed="rId4"/>
          <a:stretch>
            <a:fillRect/>
          </a:stretch>
        </p:blipFill>
        <p:spPr>
          <a:xfrm>
            <a:off x="4759325" y="3977005"/>
            <a:ext cx="3539490" cy="2418080"/>
          </a:xfrm>
          <a:prstGeom prst="rect">
            <a:avLst/>
          </a:prstGeom>
        </p:spPr>
      </p:pic>
      <p:sp>
        <p:nvSpPr>
          <p:cNvPr id="11" name="矩形 10"/>
          <p:cNvSpPr/>
          <p:nvPr/>
        </p:nvSpPr>
        <p:spPr>
          <a:xfrm>
            <a:off x="4338955" y="3470910"/>
            <a:ext cx="646430" cy="1198880"/>
          </a:xfrm>
          <a:prstGeom prst="rect">
            <a:avLst/>
          </a:prstGeom>
          <a:noFill/>
          <a:ln>
            <a:noFill/>
          </a:ln>
        </p:spPr>
        <p:txBody>
          <a:bodyPr wrap="none" rtlCol="0" anchor="t">
            <a:spAutoFit/>
          </a:bodyPr>
          <a:lstStyle/>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线段树的应用 | </a:t>
            </a:r>
            <a:r>
              <a:rPr lang="zh-CN" sz="1400" b="1" dirty="0">
                <a:solidFill>
                  <a:schemeClr val="tx1"/>
                </a:solidFill>
                <a:latin typeface="微软雅黑" panose="020B0503020204020204" pitchFamily="34" charset="-122"/>
                <a:ea typeface="微软雅黑" panose="020B0503020204020204" pitchFamily="34" charset="-122"/>
              </a:rPr>
              <a:t>*带有标记的线段树</a:t>
            </a:r>
            <a:r>
              <a:rPr lang="zh-CN" sz="1400" b="1" dirty="0">
                <a:solidFill>
                  <a:schemeClr val="bg1"/>
                </a:solidFill>
                <a:latin typeface="微软雅黑" panose="020B0503020204020204" pitchFamily="34" charset="-122"/>
                <a:ea typeface="微软雅黑" panose="020B0503020204020204" pitchFamily="34" charset="-122"/>
              </a:rPr>
              <a:t>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感性理解区间懒标记</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471805" y="2390775"/>
            <a:ext cx="3839845" cy="2619375"/>
          </a:xfrm>
          <a:prstGeom prst="rect">
            <a:avLst/>
          </a:prstGeom>
        </p:spPr>
      </p:pic>
      <p:pic>
        <p:nvPicPr>
          <p:cNvPr id="5" name="图片 4"/>
          <p:cNvPicPr>
            <a:picLocks noChangeAspect="1"/>
          </p:cNvPicPr>
          <p:nvPr/>
        </p:nvPicPr>
        <p:blipFill>
          <a:blip r:embed="rId2"/>
          <a:stretch>
            <a:fillRect/>
          </a:stretch>
        </p:blipFill>
        <p:spPr>
          <a:xfrm>
            <a:off x="4805680" y="2390775"/>
            <a:ext cx="3936365" cy="2672080"/>
          </a:xfrm>
          <a:prstGeom prst="rect">
            <a:avLst/>
          </a:prstGeom>
        </p:spPr>
      </p:pic>
      <p:sp>
        <p:nvSpPr>
          <p:cNvPr id="7" name="矩形 6"/>
          <p:cNvSpPr/>
          <p:nvPr/>
        </p:nvSpPr>
        <p:spPr>
          <a:xfrm>
            <a:off x="67945" y="2014220"/>
            <a:ext cx="646430" cy="1198880"/>
          </a:xfrm>
          <a:prstGeom prst="rect">
            <a:avLst/>
          </a:prstGeom>
          <a:noFill/>
          <a:ln>
            <a:noFill/>
          </a:ln>
        </p:spPr>
        <p:txBody>
          <a:bodyPr wrap="none" rtlCol="0" anchor="t">
            <a:spAutoFit/>
          </a:bodyPr>
          <a:lstStyle/>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5</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矩形 7"/>
          <p:cNvSpPr/>
          <p:nvPr/>
        </p:nvSpPr>
        <p:spPr>
          <a:xfrm>
            <a:off x="4379595" y="2014220"/>
            <a:ext cx="646430" cy="1198880"/>
          </a:xfrm>
          <a:prstGeom prst="rect">
            <a:avLst/>
          </a:prstGeom>
          <a:noFill/>
          <a:ln>
            <a:noFill/>
          </a:ln>
        </p:spPr>
        <p:txBody>
          <a:bodyPr wrap="none" rtlCol="0" anchor="t">
            <a:spAutoFit/>
          </a:bodyPr>
          <a:lstStyle/>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6</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引入</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905510" y="1242107"/>
            <a:ext cx="7332345" cy="479996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问题：求取指定连续区间的和。</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给定一个数组  </a:t>
            </a:r>
            <a:r>
              <a:rPr lang="en-US" altLang="zh-CN" dirty="0">
                <a:latin typeface="微软雅黑" panose="020B0503020204020204" pitchFamily="34" charset="-122"/>
                <a:ea typeface="微软雅黑" panose="020B0503020204020204" pitchFamily="34" charset="-122"/>
                <a:sym typeface="+mn-ea"/>
              </a:rPr>
              <a:t>A[N], </a:t>
            </a:r>
            <a:r>
              <a:rPr lang="zh-CN" altLang="en-US" dirty="0">
                <a:latin typeface="微软雅黑" panose="020B0503020204020204" pitchFamily="34" charset="-122"/>
                <a:ea typeface="微软雅黑" panose="020B0503020204020204" pitchFamily="34" charset="-122"/>
                <a:sym typeface="+mn-ea"/>
              </a:rPr>
              <a:t>多次询问 </a:t>
            </a:r>
            <a:r>
              <a:rPr lang="en-US" altLang="zh-CN" dirty="0">
                <a:latin typeface="微软雅黑" panose="020B0503020204020204" pitchFamily="34" charset="-122"/>
                <a:ea typeface="微软雅黑" panose="020B0503020204020204" pitchFamily="34" charset="-122"/>
                <a:sym typeface="+mn-ea"/>
              </a:rPr>
              <a:t>A[L:R] </a:t>
            </a:r>
            <a:r>
              <a:rPr lang="zh-CN" altLang="en-US" dirty="0">
                <a:latin typeface="微软雅黑" panose="020B0503020204020204" pitchFamily="34" charset="-122"/>
                <a:ea typeface="微软雅黑" panose="020B0503020204020204" pitchFamily="34" charset="-122"/>
                <a:sym typeface="+mn-ea"/>
              </a:rPr>
              <a:t>的和是多少。</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解</a:t>
            </a: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（前缀和法）：</a:t>
            </a:r>
            <a:endParaRPr lang="zh-CN" altLang="en-US" dirty="0">
              <a:solidFill>
                <a:schemeClr val="tx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err="1">
                <a:solidFill>
                  <a:srgbClr val="FF0000"/>
                </a:solidFill>
                <a:latin typeface="微软雅黑" panose="020B0503020204020204" pitchFamily="34" charset="-122"/>
                <a:ea typeface="微软雅黑" panose="020B0503020204020204" pitchFamily="34" charset="-122"/>
                <a:sym typeface="+mn-ea"/>
              </a:rPr>
              <a:t>Presum</a:t>
            </a:r>
            <a:r>
              <a:rPr lang="en-US" altLang="zh-CN" dirty="0">
                <a:solidFill>
                  <a:srgbClr val="FF0000"/>
                </a:solidFill>
                <a:latin typeface="微软雅黑" panose="020B0503020204020204" pitchFamily="34" charset="-122"/>
                <a:ea typeface="微软雅黑" panose="020B0503020204020204" pitchFamily="34" charset="-122"/>
                <a:sym typeface="+mn-ea"/>
              </a:rPr>
              <a:t>[R]-</a:t>
            </a:r>
            <a:r>
              <a:rPr lang="en-US" altLang="zh-CN" dirty="0" err="1">
                <a:solidFill>
                  <a:srgbClr val="FF0000"/>
                </a:solidFill>
                <a:latin typeface="微软雅黑" panose="020B0503020204020204" pitchFamily="34" charset="-122"/>
                <a:ea typeface="微软雅黑" panose="020B0503020204020204" pitchFamily="34" charset="-122"/>
                <a:sym typeface="+mn-ea"/>
              </a:rPr>
              <a:t>Presum</a:t>
            </a:r>
            <a:r>
              <a:rPr lang="en-US" altLang="zh-CN" dirty="0">
                <a:solidFill>
                  <a:srgbClr val="FF0000"/>
                </a:solidFill>
                <a:latin typeface="微软雅黑" panose="020B0503020204020204" pitchFamily="34" charset="-122"/>
                <a:ea typeface="微软雅黑" panose="020B0503020204020204" pitchFamily="34" charset="-122"/>
                <a:sym typeface="+mn-ea"/>
              </a:rPr>
              <a:t>[L-1]</a:t>
            </a:r>
            <a:endParaRPr lang="en-US" altLang="zh-CN" dirty="0">
              <a:solidFill>
                <a:srgbClr val="FF0000"/>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利用提前维护好的前缀和数组</a:t>
            </a:r>
            <a:r>
              <a:rPr lang="en-US" altLang="zh-CN" dirty="0">
                <a:latin typeface="微软雅黑" panose="020B0503020204020204" pitchFamily="34" charset="-122"/>
                <a:ea typeface="微软雅黑" panose="020B0503020204020204" pitchFamily="34" charset="-122"/>
                <a:sym typeface="+mn-ea"/>
              </a:rPr>
              <a:t>(O(n))</a:t>
            </a:r>
            <a:r>
              <a:rPr lang="zh-CN" altLang="en-US" dirty="0">
                <a:solidFill>
                  <a:schemeClr val="tx1"/>
                </a:solidFill>
                <a:latin typeface="微软雅黑" panose="020B0503020204020204" pitchFamily="34" charset="-122"/>
                <a:ea typeface="微软雅黑" panose="020B0503020204020204" pitchFamily="34" charset="-122"/>
              </a:rPr>
              <a:t>，在数组中做一次差分运算得到区间和</a:t>
            </a:r>
            <a:r>
              <a:rPr lang="en-US" altLang="zh-CN" dirty="0">
                <a:latin typeface="微软雅黑" panose="020B0503020204020204" pitchFamily="34" charset="-122"/>
                <a:ea typeface="微软雅黑" panose="020B0503020204020204" pitchFamily="34" charset="-122"/>
                <a:sym typeface="+mn-ea"/>
              </a:rPr>
              <a:t>(O(1))</a:t>
            </a:r>
            <a:r>
              <a:rPr lang="zh-CN" altLang="en-US"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a:p>
            <a:pPr lvl="1" indent="0">
              <a:buFont typeface="Arial" panose="020B0604020202020204" pitchFamily="34" charset="0"/>
              <a:buNone/>
            </a:pP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对于数组 </a:t>
            </a:r>
            <a:r>
              <a:rPr lang="en-US" altLang="zh-CN"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d[1:6]</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		1,   	2,   	5,   	 4,     1,    3</a:t>
            </a:r>
            <a:endParaRPr lang="en-US" altLang="zh-CN" dirty="0">
              <a:solidFill>
                <a:srgbClr val="FF0000"/>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其前缀和数组 </a:t>
            </a:r>
            <a:r>
              <a:rPr lang="en-US" altLang="zh-CN" dirty="0">
                <a:solidFill>
                  <a:srgbClr val="FF0000"/>
                </a:solidFill>
                <a:latin typeface="微软雅黑" panose="020B0503020204020204" pitchFamily="34" charset="-122"/>
                <a:ea typeface="微软雅黑" panose="020B0503020204020204" pitchFamily="34" charset="-122"/>
              </a:rPr>
              <a:t>s[0:6]	0,  	1,   	3,    8, 	12, 	13, 	  16</a:t>
            </a:r>
            <a:endParaRPr lang="en-US" altLang="zh-CN" dirty="0">
              <a:solidFill>
                <a:srgbClr val="FF0000"/>
              </a:solidFill>
              <a:latin typeface="微软雅黑" panose="020B0503020204020204" pitchFamily="34" charset="-122"/>
              <a:ea typeface="微软雅黑" panose="020B0503020204020204" pitchFamily="34" charset="-122"/>
            </a:endParaRPr>
          </a:p>
          <a:p>
            <a:pPr lvl="1"/>
            <a:endParaRPr lang="en-US" altLang="zh-CN" dirty="0">
              <a:solidFill>
                <a:srgbClr val="FF0000"/>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求取原数组 </a:t>
            </a:r>
            <a:r>
              <a:rPr lang="en-US" altLang="zh-CN" dirty="0">
                <a:solidFill>
                  <a:srgbClr val="FF0000"/>
                </a:solidFill>
                <a:latin typeface="微软雅黑" panose="020B0503020204020204" pitchFamily="34" charset="-122"/>
                <a:ea typeface="微软雅黑" panose="020B0503020204020204" pitchFamily="34" charset="-122"/>
              </a:rPr>
              <a:t>[2, 4] </a:t>
            </a:r>
            <a:r>
              <a:rPr lang="zh-CN" altLang="en-US" dirty="0">
                <a:latin typeface="微软雅黑" panose="020B0503020204020204" pitchFamily="34" charset="-122"/>
                <a:ea typeface="微软雅黑" panose="020B0503020204020204" pitchFamily="34" charset="-122"/>
              </a:rPr>
              <a:t>的区间和时，只需要计算 </a:t>
            </a:r>
            <a:r>
              <a:rPr lang="en-US" altLang="zh-CN" dirty="0">
                <a:solidFill>
                  <a:srgbClr val="FF0000"/>
                </a:solidFill>
                <a:latin typeface="微软雅黑" panose="020B0503020204020204" pitchFamily="34" charset="-122"/>
                <a:ea typeface="微软雅黑" panose="020B0503020204020204" pitchFamily="34" charset="-122"/>
              </a:rPr>
              <a:t>s[4] - s[1] </a:t>
            </a:r>
            <a:r>
              <a:rPr lang="zh-CN" altLang="en-US" dirty="0">
                <a:latin typeface="微软雅黑" panose="020B0503020204020204" pitchFamily="34" charset="-122"/>
                <a:ea typeface="微软雅黑" panose="020B0503020204020204" pitchFamily="34" charset="-122"/>
              </a:rPr>
              <a:t>即可，即：</a:t>
            </a:r>
            <a:r>
              <a:rPr lang="en-US" altLang="zh-CN" dirty="0">
                <a:solidFill>
                  <a:srgbClr val="FF0000"/>
                </a:solidFill>
                <a:latin typeface="微软雅黑" panose="020B0503020204020204" pitchFamily="34" charset="-122"/>
                <a:ea typeface="微软雅黑" panose="020B0503020204020204" pitchFamily="34" charset="-122"/>
              </a:rPr>
              <a:t>12 - 1 = 11 = 2 + 5 + 4</a:t>
            </a:r>
            <a:endParaRPr lang="zh-CN" altLang="en-US" dirty="0">
              <a:solidFill>
                <a:srgbClr val="FF0000"/>
              </a:solidFill>
              <a:latin typeface="微软雅黑" panose="020B0503020204020204" pitchFamily="34" charset="-122"/>
              <a:ea typeface="微软雅黑" panose="020B0503020204020204" pitchFamily="34" charset="-122"/>
            </a:endParaRPr>
          </a:p>
          <a:p>
            <a:pPr lvl="1"/>
            <a:endParaRPr lang="en-US" altLang="zh-CN" dirty="0">
              <a:solidFill>
                <a:srgbClr val="FF0000"/>
              </a:solidFill>
              <a:latin typeface="微软雅黑" panose="020B0503020204020204" pitchFamily="34" charset="-122"/>
              <a:ea typeface="微软雅黑" panose="020B0503020204020204" pitchFamily="34" charset="-122"/>
              <a:sym typeface="+mn-ea"/>
            </a:endParaRPr>
          </a:p>
          <a:p>
            <a:pPr lvl="1"/>
            <a:endParaRPr lang="en-US" altLang="zh-CN" dirty="0">
              <a:solidFill>
                <a:srgbClr val="FF0000"/>
              </a:solidFill>
              <a:latin typeface="微软雅黑" panose="020B0503020204020204" pitchFamily="34" charset="-122"/>
              <a:ea typeface="微软雅黑" panose="020B0503020204020204" pitchFamily="34" charset="-122"/>
              <a:sym typeface="+mn-ea"/>
            </a:endParaRPr>
          </a:p>
          <a:p>
            <a:pPr marL="742950" lvl="1"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线段树的应用 | </a:t>
            </a:r>
            <a:r>
              <a:rPr lang="zh-CN" sz="1400" b="1" dirty="0">
                <a:solidFill>
                  <a:schemeClr val="tx1"/>
                </a:solidFill>
                <a:latin typeface="微软雅黑" panose="020B0503020204020204" pitchFamily="34" charset="-122"/>
                <a:ea typeface="微软雅黑" panose="020B0503020204020204" pitchFamily="34" charset="-122"/>
              </a:rPr>
              <a:t>*带有标记的线段树</a:t>
            </a:r>
            <a:r>
              <a:rPr lang="zh-CN" sz="1400" b="1" dirty="0">
                <a:solidFill>
                  <a:schemeClr val="bg1"/>
                </a:solidFill>
                <a:latin typeface="微软雅黑" panose="020B0503020204020204" pitchFamily="34" charset="-122"/>
                <a:ea typeface="微软雅黑" panose="020B0503020204020204" pitchFamily="34" charset="-122"/>
              </a:rPr>
              <a:t>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感性理解区间懒标记</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704215" y="994410"/>
            <a:ext cx="7543800" cy="5534025"/>
          </a:xfrm>
          <a:prstGeom prst="rect">
            <a:avLst/>
          </a:prstGeom>
        </p:spPr>
      </p:pic>
      <p:sp>
        <p:nvSpPr>
          <p:cNvPr id="9" name="矩形 8"/>
          <p:cNvSpPr/>
          <p:nvPr/>
        </p:nvSpPr>
        <p:spPr>
          <a:xfrm>
            <a:off x="382270" y="928370"/>
            <a:ext cx="646430" cy="1198880"/>
          </a:xfrm>
          <a:prstGeom prst="rect">
            <a:avLst/>
          </a:prstGeom>
          <a:noFill/>
          <a:ln>
            <a:noFill/>
          </a:ln>
        </p:spPr>
        <p:txBody>
          <a:bodyPr wrap="none" rtlCol="0" anchor="t">
            <a:spAutoFit/>
          </a:bodyPr>
          <a:lstStyle/>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7</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线段树的应用 | </a:t>
            </a:r>
            <a:r>
              <a:rPr lang="zh-CN" sz="1400" b="1" dirty="0">
                <a:solidFill>
                  <a:schemeClr val="tx1"/>
                </a:solidFill>
                <a:latin typeface="微软雅黑" panose="020B0503020204020204" pitchFamily="34" charset="-122"/>
                <a:ea typeface="微软雅黑" panose="020B0503020204020204" pitchFamily="34" charset="-122"/>
              </a:rPr>
              <a:t>*带有标记的线段树</a:t>
            </a:r>
            <a:r>
              <a:rPr lang="zh-CN" sz="1400" b="1" dirty="0">
                <a:solidFill>
                  <a:schemeClr val="bg1"/>
                </a:solidFill>
                <a:latin typeface="微软雅黑" panose="020B0503020204020204" pitchFamily="34" charset="-122"/>
                <a:ea typeface="微软雅黑" panose="020B0503020204020204" pitchFamily="34" charset="-122"/>
              </a:rPr>
              <a:t>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感性理解区间懒标记</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861695" y="1003300"/>
            <a:ext cx="7420610" cy="5441315"/>
          </a:xfrm>
          <a:prstGeom prst="rect">
            <a:avLst/>
          </a:prstGeom>
        </p:spPr>
      </p:pic>
      <p:sp>
        <p:nvSpPr>
          <p:cNvPr id="9" name="矩形 8"/>
          <p:cNvSpPr/>
          <p:nvPr/>
        </p:nvSpPr>
        <p:spPr>
          <a:xfrm>
            <a:off x="447675" y="1003300"/>
            <a:ext cx="646430" cy="1198880"/>
          </a:xfrm>
          <a:prstGeom prst="rect">
            <a:avLst/>
          </a:prstGeom>
          <a:noFill/>
          <a:ln>
            <a:noFill/>
          </a:ln>
        </p:spPr>
        <p:txBody>
          <a:bodyPr wrap="none" rtlCol="0" anchor="t">
            <a:spAutoFit/>
          </a:bodyPr>
          <a:lstStyle/>
          <a:p>
            <a:pPr algn="ctr"/>
            <a:r>
              <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8</a:t>
            </a:r>
            <a:endParaRPr lang="en-US" altLang="zh-CN" sz="7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线段树的应用 | </a:t>
            </a:r>
            <a:r>
              <a:rPr lang="zh-CN" sz="1400" b="1" dirty="0">
                <a:solidFill>
                  <a:schemeClr val="tx1"/>
                </a:solidFill>
                <a:latin typeface="微软雅黑" panose="020B0503020204020204" pitchFamily="34" charset="-122"/>
                <a:ea typeface="微软雅黑" panose="020B0503020204020204" pitchFamily="34" charset="-122"/>
              </a:rPr>
              <a:t>*带有标记的线段树</a:t>
            </a:r>
            <a:r>
              <a:rPr lang="zh-CN" sz="1400" b="1" dirty="0">
                <a:solidFill>
                  <a:schemeClr val="bg1"/>
                </a:solidFill>
                <a:latin typeface="微软雅黑" panose="020B0503020204020204" pitchFamily="34" charset="-122"/>
                <a:ea typeface="微软雅黑" panose="020B0503020204020204" pitchFamily="34" charset="-122"/>
              </a:rPr>
              <a:t>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理性认识区间懒标记</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5" name="文本框 4"/>
          <p:cNvSpPr txBox="1"/>
          <p:nvPr/>
        </p:nvSpPr>
        <p:spPr>
          <a:xfrm>
            <a:off x="807720" y="1254760"/>
            <a:ext cx="6508115" cy="3415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要想在一个区间打上一个标记，需要满足以下条件：</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标记可以合并</a:t>
            </a:r>
            <a:r>
              <a:rPr lang="zh-CN" altLang="en-US" dirty="0">
                <a:latin typeface="微软雅黑" panose="020B0503020204020204" pitchFamily="34" charset="-122"/>
                <a:ea typeface="微软雅黑" panose="020B0503020204020204" pitchFamily="34" charset="-122"/>
              </a:rPr>
              <a:t>：在已有标记的基础上，再进行操作还能继续维护标记。</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可以维护当前区间的答案</a:t>
            </a:r>
            <a:r>
              <a:rPr lang="zh-CN" altLang="en-US" dirty="0">
                <a:latin typeface="微软雅黑" panose="020B0503020204020204" pitchFamily="34" charset="-122"/>
                <a:ea typeface="微软雅黑" panose="020B0503020204020204" pitchFamily="34" charset="-122"/>
              </a:rPr>
              <a:t>：在完成标记之后，可以快速的计算出更新之后当前区间的答案。</a:t>
            </a:r>
            <a:endParaRPr lang="zh-CN" altLang="en-US" dirty="0">
              <a:latin typeface="微软雅黑" panose="020B0503020204020204" pitchFamily="34" charset="-122"/>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以区间加法为例，若对 </a:t>
            </a:r>
            <a:r>
              <a:rPr lang="en-US" altLang="zh-CN" dirty="0">
                <a:latin typeface="微软雅黑" panose="020B0503020204020204" pitchFamily="34" charset="-122"/>
                <a:ea typeface="微软雅黑" panose="020B0503020204020204" pitchFamily="34" charset="-122"/>
              </a:rPr>
              <a:t>[1, 5] </a:t>
            </a:r>
            <a:r>
              <a:rPr lang="zh-CN" altLang="en-US" dirty="0">
                <a:latin typeface="微软雅黑" panose="020B0503020204020204" pitchFamily="34" charset="-122"/>
                <a:ea typeface="微软雅黑" panose="020B0503020204020204" pitchFamily="34" charset="-122"/>
              </a:rPr>
              <a:t>区间每一个数增加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，当前维护的是区间和，可知区间长度为 </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，所以整体的区间和应增加 </a:t>
            </a:r>
            <a:r>
              <a:rPr lang="en-US" altLang="zh-CN" dirty="0">
                <a:latin typeface="微软雅黑" panose="020B0503020204020204" pitchFamily="34" charset="-122"/>
                <a:ea typeface="微软雅黑" panose="020B0503020204020204" pitchFamily="34" charset="-122"/>
              </a:rPr>
              <a:t>2 * 5 = 10</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线段树的应用 | </a:t>
            </a:r>
            <a:r>
              <a:rPr lang="zh-CN" sz="1400" b="1" dirty="0">
                <a:solidFill>
                  <a:schemeClr val="tx1"/>
                </a:solidFill>
                <a:latin typeface="微软雅黑" panose="020B0503020204020204" pitchFamily="34" charset="-122"/>
                <a:ea typeface="微软雅黑" panose="020B0503020204020204" pitchFamily="34" charset="-122"/>
              </a:rPr>
              <a:t>*带有标记的线段树</a:t>
            </a:r>
            <a:r>
              <a:rPr lang="zh-CN" sz="1400" b="1" dirty="0">
                <a:solidFill>
                  <a:schemeClr val="bg1"/>
                </a:solidFill>
                <a:latin typeface="微软雅黑" panose="020B0503020204020204" pitchFamily="34" charset="-122"/>
                <a:ea typeface="微软雅黑" panose="020B0503020204020204" pitchFamily="34" charset="-122"/>
              </a:rPr>
              <a:t>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区间加法标记</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499110" y="1197610"/>
            <a:ext cx="3118485" cy="5189855"/>
          </a:xfrm>
          <a:prstGeom prst="rect">
            <a:avLst/>
          </a:prstGeom>
        </p:spPr>
      </p:pic>
      <p:pic>
        <p:nvPicPr>
          <p:cNvPr id="4" name="图片 3"/>
          <p:cNvPicPr>
            <a:picLocks noChangeAspect="1"/>
          </p:cNvPicPr>
          <p:nvPr/>
        </p:nvPicPr>
        <p:blipFill>
          <a:blip r:embed="rId2"/>
          <a:stretch>
            <a:fillRect/>
          </a:stretch>
        </p:blipFill>
        <p:spPr>
          <a:xfrm>
            <a:off x="4177030" y="1944370"/>
            <a:ext cx="4655185" cy="444309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线段树的应用 | </a:t>
            </a:r>
            <a:r>
              <a:rPr lang="zh-CN" sz="1400" b="1" dirty="0">
                <a:solidFill>
                  <a:schemeClr val="tx1"/>
                </a:solidFill>
                <a:latin typeface="微软雅黑" panose="020B0503020204020204" pitchFamily="34" charset="-122"/>
                <a:ea typeface="微软雅黑" panose="020B0503020204020204" pitchFamily="34" charset="-122"/>
              </a:rPr>
              <a:t>*带有标记的线段树</a:t>
            </a:r>
            <a:r>
              <a:rPr lang="zh-CN" sz="1400" b="1" dirty="0">
                <a:solidFill>
                  <a:schemeClr val="bg1"/>
                </a:solidFill>
                <a:latin typeface="微软雅黑" panose="020B0503020204020204" pitchFamily="34" charset="-122"/>
                <a:ea typeface="微软雅黑" panose="020B0503020204020204" pitchFamily="34" charset="-122"/>
              </a:rPr>
              <a:t>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加法与乘法标记混合</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5" name="文本框 4"/>
          <p:cNvSpPr txBox="1"/>
          <p:nvPr/>
        </p:nvSpPr>
        <p:spPr>
          <a:xfrm>
            <a:off x="807720" y="1254760"/>
            <a:ext cx="6508115" cy="479996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若对区间的操作处理支持加法外，还要支持对区间内的数同时乘以固定值，这时需要注意：</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乘法标记对加法标记的影响</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加法标记对乘法标记的影响</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下放标记时，顺序对结果的影响</a:t>
            </a:r>
            <a:endParaRPr lang="zh-CN" altLang="en-US"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乘法标记对加法标记的影响</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若当前已有加法标记，由于乘法在后，所以加法标记也应该乘上乘数</a:t>
            </a:r>
            <a:endParaRPr lang="zh-CN" altLang="en-US" dirty="0">
              <a:latin typeface="微软雅黑" panose="020B0503020204020204" pitchFamily="34" charset="-122"/>
              <a:ea typeface="微软雅黑" panose="020B0503020204020204" pitchFamily="34" charset="-122"/>
            </a:endParaRPr>
          </a:p>
          <a:p>
            <a:pPr marL="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加法标记对乘法标记的影响</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若当前已有乘法标记，在乘完之后，可以视为正常在其后追加，不会对乘法标记造成任何影响。</a:t>
            </a:r>
            <a:endParaRPr lang="zh-CN" altLang="en-US"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下放标记时，顺序对结果的影响</a:t>
            </a:r>
            <a:endParaRPr lang="zh-CN" altLang="en-US" dirty="0">
              <a:latin typeface="微软雅黑" panose="020B0503020204020204" pitchFamily="34" charset="-122"/>
              <a:ea typeface="微软雅黑" panose="020B0503020204020204" pitchFamily="34" charset="-122"/>
              <a:sym typeface="+mn-ea"/>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若是先下放加法标记，再下放乘法标记，将导致标记中的数进行了两次乘法，这显然是错的；</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所以应该先下放乘法标记，再下放加法标记。</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线段树的应用 | </a:t>
            </a:r>
            <a:r>
              <a:rPr lang="zh-CN" sz="1400" b="1" dirty="0">
                <a:solidFill>
                  <a:schemeClr val="tx1"/>
                </a:solidFill>
                <a:latin typeface="微软雅黑" panose="020B0503020204020204" pitchFamily="34" charset="-122"/>
                <a:ea typeface="微软雅黑" panose="020B0503020204020204" pitchFamily="34" charset="-122"/>
              </a:rPr>
              <a:t>*带有标记的线段树</a:t>
            </a:r>
            <a:r>
              <a:rPr lang="zh-CN" sz="1400" b="1" dirty="0">
                <a:solidFill>
                  <a:schemeClr val="bg1"/>
                </a:solidFill>
                <a:latin typeface="微软雅黑" panose="020B0503020204020204" pitchFamily="34" charset="-122"/>
                <a:ea typeface="微软雅黑" panose="020B0503020204020204" pitchFamily="34" charset="-122"/>
              </a:rPr>
              <a:t>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加法与乘法标记混合</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315595" y="1399540"/>
            <a:ext cx="3636645" cy="4806315"/>
          </a:xfrm>
          <a:prstGeom prst="rect">
            <a:avLst/>
          </a:prstGeom>
        </p:spPr>
      </p:pic>
      <p:pic>
        <p:nvPicPr>
          <p:cNvPr id="3" name="图片 2"/>
          <p:cNvPicPr>
            <a:picLocks noChangeAspect="1"/>
          </p:cNvPicPr>
          <p:nvPr/>
        </p:nvPicPr>
        <p:blipFill>
          <a:blip r:embed="rId2"/>
          <a:stretch>
            <a:fillRect/>
          </a:stretch>
        </p:blipFill>
        <p:spPr>
          <a:xfrm>
            <a:off x="4652010" y="1399540"/>
            <a:ext cx="4039235" cy="4826635"/>
          </a:xfrm>
          <a:prstGeom prst="rect">
            <a:avLst/>
          </a:prstGeom>
        </p:spPr>
      </p:pic>
      <p:sp>
        <p:nvSpPr>
          <p:cNvPr id="4" name="文本框 3"/>
          <p:cNvSpPr txBox="1"/>
          <p:nvPr/>
        </p:nvSpPr>
        <p:spPr>
          <a:xfrm>
            <a:off x="4564380" y="928370"/>
            <a:ext cx="3950970"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与只有加法相比，只有红框部分不同</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线段树的应用 | </a:t>
            </a:r>
            <a:r>
              <a:rPr lang="zh-CN" sz="1400" b="1" dirty="0">
                <a:solidFill>
                  <a:schemeClr val="tx1"/>
                </a:solidFill>
                <a:latin typeface="微软雅黑" panose="020B0503020204020204" pitchFamily="34" charset="-122"/>
                <a:ea typeface="微软雅黑" panose="020B0503020204020204" pitchFamily="34" charset="-122"/>
              </a:rPr>
              <a:t>*带有标记的线段树</a:t>
            </a:r>
            <a:r>
              <a:rPr lang="zh-CN" sz="1400" b="1" dirty="0">
                <a:solidFill>
                  <a:schemeClr val="bg1"/>
                </a:solidFill>
                <a:latin typeface="微软雅黑" panose="020B0503020204020204" pitchFamily="34" charset="-122"/>
                <a:ea typeface="微软雅黑" panose="020B0503020204020204" pitchFamily="34" charset="-122"/>
              </a:rPr>
              <a:t>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更多的操作</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5" name="文本框 4"/>
          <p:cNvSpPr txBox="1"/>
          <p:nvPr/>
        </p:nvSpPr>
        <p:spPr>
          <a:xfrm>
            <a:off x="427355" y="1275715"/>
            <a:ext cx="8169910" cy="438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更多的标记基本都与上述的两种相似。在此不再做过多的讨论。</a:t>
            </a:r>
            <a:endParaRPr lang="zh-CN" altLang="en-US">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更多关于 </a:t>
            </a:r>
            <a:r>
              <a:rPr lang="zh-CN" altLang="en-US">
                <a:latin typeface="微软雅黑" panose="020B0503020204020204" pitchFamily="34" charset="-122"/>
                <a:ea typeface="微软雅黑" panose="020B0503020204020204" pitchFamily="34" charset="-122"/>
                <a:sym typeface="+mn-ea"/>
              </a:rPr>
              <a:t>202012-5 的方法，可以自学动态开点线段树，或参考下面的代码。</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rPr>
              <a:t>https://paste.ubuntu.com/p/9X8fPbg2sS/</a:t>
            </a:r>
            <a:endParaRPr lang="zh-CN" altLang="en-US" sz="120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其实关于线段树的操作很有很多很多，例如：（</a:t>
            </a:r>
            <a:r>
              <a:rPr lang="zh-CN" altLang="en-US" sz="1200">
                <a:latin typeface="微软雅黑" panose="020B0503020204020204" pitchFamily="34" charset="-122"/>
                <a:ea typeface="微软雅黑" panose="020B0503020204020204" pitchFamily="34" charset="-122"/>
              </a:rPr>
              <a:t>以下</a:t>
            </a:r>
            <a:r>
              <a:rPr lang="zh-CN" altLang="en-US" sz="1200" b="1">
                <a:latin typeface="微软雅黑" panose="020B0503020204020204" pitchFamily="34" charset="-122"/>
                <a:ea typeface="微软雅黑" panose="020B0503020204020204" pitchFamily="34" charset="-122"/>
              </a:rPr>
              <a:t>都不要求掌握，感兴趣可以自学</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400">
                <a:latin typeface="微软雅黑" panose="020B0503020204020204" pitchFamily="34" charset="-122"/>
                <a:ea typeface="微软雅黑" panose="020B0503020204020204" pitchFamily="34" charset="-122"/>
              </a:rPr>
              <a:t>zkw </a:t>
            </a:r>
            <a:r>
              <a:rPr lang="zh-CN" altLang="en-US" sz="1400">
                <a:latin typeface="微软雅黑" panose="020B0503020204020204" pitchFamily="34" charset="-122"/>
                <a:ea typeface="微软雅黑" panose="020B0503020204020204" pitchFamily="34" charset="-122"/>
              </a:rPr>
              <a:t>线段树 </a:t>
            </a:r>
            <a:r>
              <a:rPr lang="zh-CN" altLang="en-US" sz="800">
                <a:latin typeface="微软雅黑" panose="020B0503020204020204" pitchFamily="34" charset="-122"/>
                <a:ea typeface="微软雅黑" panose="020B0503020204020204" pitchFamily="34" charset="-122"/>
              </a:rPr>
              <a:t>https://www.luogu.com.cn/blog/82152/Introduction-of-zkwSegmentTree</a:t>
            </a:r>
            <a:endParaRPr lang="zh-CN" altLang="en-US" sz="140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权值线段树与主席树 </a:t>
            </a:r>
            <a:r>
              <a:rPr lang="zh-CN" altLang="en-US" sz="800">
                <a:latin typeface="微软雅黑" panose="020B0503020204020204" pitchFamily="34" charset="-122"/>
                <a:ea typeface="微软雅黑" panose="020B0503020204020204" pitchFamily="34" charset="-122"/>
              </a:rPr>
              <a:t>https://www.luogu.org/blog/your-alpha1022/WeightSegmentTree-ChairmanTree</a:t>
            </a:r>
            <a:endParaRPr lang="zh-CN" altLang="en-US" sz="80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线段树合并 </a:t>
            </a:r>
            <a:r>
              <a:rPr lang="zh-CN" altLang="en-US" sz="800">
                <a:latin typeface="微软雅黑" panose="020B0503020204020204" pitchFamily="34" charset="-122"/>
                <a:ea typeface="微软雅黑" panose="020B0503020204020204" pitchFamily="34" charset="-122"/>
              </a:rPr>
              <a:t>https://www.luogu.org/blog/styx-ferryman/xian-duan-shu-ge-bing-zong-ru-men-dao-fang-qi</a:t>
            </a:r>
            <a:endParaRPr lang="zh-CN" altLang="en-US" sz="140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线段树分治</a:t>
            </a:r>
            <a:r>
              <a:rPr lang="zh-CN" altLang="en-US" sz="800">
                <a:latin typeface="微软雅黑" panose="020B0503020204020204" pitchFamily="34" charset="-122"/>
                <a:ea typeface="微软雅黑" panose="020B0503020204020204" pitchFamily="34" charset="-122"/>
              </a:rPr>
              <a:t> https://www.luogu.org/blog/foreverlasting/xian-duan-shu-fen-zhi-zong-jie</a:t>
            </a:r>
            <a:endParaRPr lang="zh-CN" altLang="en-US" sz="80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李超线段树 </a:t>
            </a:r>
            <a:r>
              <a:rPr lang="zh-CN" altLang="en-US" sz="800">
                <a:latin typeface="微软雅黑" panose="020B0503020204020204" pitchFamily="34" charset="-122"/>
                <a:ea typeface="微软雅黑" panose="020B0503020204020204" pitchFamily="34" charset="-122"/>
              </a:rPr>
              <a:t>https://www.luogu.com.cn/blog/infinity-dimension/Li-Chao-Tree</a:t>
            </a:r>
            <a:endParaRPr lang="zh-CN" altLang="en-US" sz="140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bg1"/>
                </a:solidFill>
                <a:latin typeface="微软雅黑" panose="020B0503020204020204" pitchFamily="34" charset="-122"/>
                <a:ea typeface="微软雅黑" panose="020B0503020204020204" pitchFamily="34" charset="-122"/>
              </a:rPr>
              <a:t>树状数组</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树状数组的应用</a:t>
            </a:r>
            <a:r>
              <a:rPr lang="zh-CN" sz="1400" b="1" dirty="0">
                <a:solidFill>
                  <a:schemeClr val="tx1"/>
                </a:solidFill>
                <a:latin typeface="微软雅黑" panose="020B0503020204020204" pitchFamily="34" charset="-122"/>
                <a:ea typeface="微软雅黑" panose="020B0503020204020204" pitchFamily="34" charset="-122"/>
              </a:rPr>
              <a:t> </a:t>
            </a:r>
            <a:r>
              <a:rPr lang="zh-CN" sz="1400" b="1" dirty="0">
                <a:solidFill>
                  <a:schemeClr val="bg1"/>
                </a:solidFill>
                <a:latin typeface="微软雅黑" panose="020B0503020204020204" pitchFamily="34" charset="-122"/>
                <a:ea typeface="微软雅黑" panose="020B0503020204020204" pitchFamily="34" charset="-122"/>
              </a:rPr>
              <a:t>| 线段树 | 线段树的应用 | *带有标记的线段树 | </a:t>
            </a:r>
            <a:r>
              <a:rPr lang="zh-CN" sz="1400" b="1" dirty="0">
                <a:solidFill>
                  <a:schemeClr val="tx1"/>
                </a:solidFill>
                <a:latin typeface="微软雅黑" panose="020B0503020204020204" pitchFamily="34" charset="-122"/>
                <a:ea typeface="微软雅黑" panose="020B0503020204020204" pitchFamily="34" charset="-122"/>
              </a:rPr>
              <a:t>总结</a:t>
            </a:r>
            <a:r>
              <a:rPr lang="zh-CN" sz="1400" b="1" dirty="0">
                <a:solidFill>
                  <a:schemeClr val="bg1"/>
                </a:solidFill>
                <a:latin typeface="微软雅黑" panose="020B0503020204020204" pitchFamily="34" charset="-122"/>
                <a:ea typeface="微软雅黑" panose="020B0503020204020204" pitchFamily="34" charset="-122"/>
              </a:rPr>
              <a:t>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总结</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pic>
        <p:nvPicPr>
          <p:cNvPr id="2" name="图片 1" descr="树形数据结构与应用"/>
          <p:cNvPicPr>
            <a:picLocks noChangeAspect="1"/>
          </p:cNvPicPr>
          <p:nvPr/>
        </p:nvPicPr>
        <p:blipFill>
          <a:blip r:embed="rId1"/>
          <a:stretch>
            <a:fillRect/>
          </a:stretch>
        </p:blipFill>
        <p:spPr>
          <a:xfrm>
            <a:off x="679450" y="1521460"/>
            <a:ext cx="7785100" cy="424370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矩形: 圆角 150"/>
          <p:cNvSpPr/>
          <p:nvPr/>
        </p:nvSpPr>
        <p:spPr>
          <a:xfrm>
            <a:off x="1042747" y="1572431"/>
            <a:ext cx="7048982" cy="2380629"/>
          </a:xfrm>
          <a:prstGeom prst="roundRect">
            <a:avLst>
              <a:gd name="adj" fmla="val 3205"/>
            </a:avLst>
          </a:prstGeom>
          <a:solidFill>
            <a:srgbClr val="F040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cs typeface="+mn-ea"/>
              <a:sym typeface="+mn-lt"/>
            </a:endParaRPr>
          </a:p>
        </p:txBody>
      </p:sp>
      <p:sp>
        <p:nvSpPr>
          <p:cNvPr id="150" name="矩形: 圆角 149"/>
          <p:cNvSpPr/>
          <p:nvPr/>
        </p:nvSpPr>
        <p:spPr>
          <a:xfrm>
            <a:off x="712872" y="1658678"/>
            <a:ext cx="7708739" cy="2380629"/>
          </a:xfrm>
          <a:prstGeom prst="roundRect">
            <a:avLst>
              <a:gd name="adj" fmla="val 3205"/>
            </a:avLst>
          </a:prstGeom>
          <a:solidFill>
            <a:srgbClr val="C00000">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cs typeface="+mn-ea"/>
              <a:sym typeface="+mn-lt"/>
            </a:endParaRPr>
          </a:p>
        </p:txBody>
      </p:sp>
      <p:pic>
        <p:nvPicPr>
          <p:cNvPr id="15" name="图片占位符 14"/>
          <p:cNvPicPr>
            <a:picLocks noGrp="1" noChangeAspect="1"/>
          </p:cNvPicPr>
          <p:nvPr>
            <p:ph type="pic" sz="quarter" idx="15"/>
          </p:nvPr>
        </p:nvPicPr>
        <p:blipFill rotWithShape="1">
          <a:blip r:embed="rId1">
            <a:extLst>
              <a:ext uri="{28A0092B-C50C-407E-A947-70E740481C1C}">
                <a14:useLocalDpi xmlns:a14="http://schemas.microsoft.com/office/drawing/2010/main" val="0"/>
              </a:ext>
            </a:extLst>
          </a:blip>
          <a:srcRect t="22554" b="22554"/>
          <a:stretch>
            <a:fillRect/>
          </a:stretch>
        </p:blipFill>
        <p:spPr>
          <a:xfrm>
            <a:off x="506036" y="1780126"/>
            <a:ext cx="8143875" cy="2532252"/>
          </a:xfrm>
        </p:spPr>
      </p:pic>
      <p:sp>
        <p:nvSpPr>
          <p:cNvPr id="16" name="标题 15"/>
          <p:cNvSpPr>
            <a:spLocks noGrp="1"/>
          </p:cNvSpPr>
          <p:nvPr>
            <p:ph type="ctrTitle"/>
          </p:nvPr>
        </p:nvSpPr>
        <p:spPr>
          <a:xfrm>
            <a:off x="3808527" y="4770562"/>
            <a:ext cx="1538883" cy="415498"/>
          </a:xfrm>
        </p:spPr>
        <p:txBody>
          <a:bodyPr/>
          <a:lstStyle/>
          <a:p>
            <a:r>
              <a:rPr lang="zh-CN" altLang="en-US" dirty="0">
                <a:solidFill>
                  <a:srgbClr val="F04049"/>
                </a:solidFill>
              </a:rPr>
              <a:t>感谢收听</a:t>
            </a:r>
            <a:endParaRPr lang="zh-CN" altLang="en-US" dirty="0">
              <a:solidFill>
                <a:srgbClr val="F04049"/>
              </a:solidFill>
            </a:endParaRPr>
          </a:p>
        </p:txBody>
      </p:sp>
      <p:sp>
        <p:nvSpPr>
          <p:cNvPr id="17" name="副标题 16"/>
          <p:cNvSpPr>
            <a:spLocks noGrp="1"/>
          </p:cNvSpPr>
          <p:nvPr>
            <p:ph type="subTitle" idx="1"/>
          </p:nvPr>
        </p:nvSpPr>
        <p:spPr>
          <a:xfrm>
            <a:off x="3567723" y="5385125"/>
            <a:ext cx="2008563" cy="186974"/>
          </a:xfrm>
        </p:spPr>
        <p:txBody>
          <a:bodyPr/>
          <a:lstStyle/>
          <a:p>
            <a:r>
              <a:rPr lang="en-US" altLang="zh-CN" dirty="0"/>
              <a:t>Thank You For Your Listening</a:t>
            </a:r>
            <a:endParaRPr lang="zh-CN" altLang="en-US" dirty="0"/>
          </a:p>
        </p:txBody>
      </p:sp>
      <p:sp>
        <p:nvSpPr>
          <p:cNvPr id="84" name="矩形: 圆角 83"/>
          <p:cNvSpPr/>
          <p:nvPr/>
        </p:nvSpPr>
        <p:spPr>
          <a:xfrm>
            <a:off x="516770" y="1780126"/>
            <a:ext cx="8133141" cy="2532251"/>
          </a:xfrm>
          <a:prstGeom prst="roundRect">
            <a:avLst>
              <a:gd name="adj" fmla="val 1842"/>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cs typeface="+mn-ea"/>
              <a:sym typeface="+mn-lt"/>
            </a:endParaRPr>
          </a:p>
        </p:txBody>
      </p:sp>
      <p:grpSp>
        <p:nvGrpSpPr>
          <p:cNvPr id="2" name="组合 1"/>
          <p:cNvGrpSpPr/>
          <p:nvPr/>
        </p:nvGrpSpPr>
        <p:grpSpPr>
          <a:xfrm>
            <a:off x="2571245" y="2481239"/>
            <a:ext cx="3970325" cy="1044501"/>
            <a:chOff x="3428314" y="1982436"/>
            <a:chExt cx="5293767" cy="1392668"/>
          </a:xfrm>
        </p:grpSpPr>
        <p:pic>
          <p:nvPicPr>
            <p:cNvPr id="1028" name="Picture 4" descr="https://www.qt86.com/cache/1546963581_272959.png"/>
            <p:cNvPicPr>
              <a:picLocks noChangeAspect="1" noChangeArrowheads="1"/>
            </p:cNvPicPr>
            <p:nvPr/>
          </p:nvPicPr>
          <p:blipFill rotWithShape="1">
            <a:blip r:embed="rId2">
              <a:extLst>
                <a:ext uri="{28A0092B-C50C-407E-A947-70E740481C1C}">
                  <a14:useLocalDpi xmlns:a14="http://schemas.microsoft.com/office/drawing/2010/main" val="0"/>
                </a:ext>
              </a:extLst>
            </a:blip>
            <a:srcRect r="43510" b="50000"/>
            <a:stretch>
              <a:fillRect/>
            </a:stretch>
          </p:blipFill>
          <p:spPr bwMode="auto">
            <a:xfrm>
              <a:off x="3428314" y="1982436"/>
              <a:ext cx="3933511" cy="78158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https://www.qt86.com/cache/1546963581_272959.png"/>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r="43510"/>
            <a:stretch>
              <a:fillRect/>
            </a:stretch>
          </p:blipFill>
          <p:spPr bwMode="auto">
            <a:xfrm>
              <a:off x="4788570" y="2593516"/>
              <a:ext cx="3933511" cy="78158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椭圆 2"/>
          <p:cNvSpPr/>
          <p:nvPr/>
        </p:nvSpPr>
        <p:spPr>
          <a:xfrm>
            <a:off x="-106680" y="5707380"/>
            <a:ext cx="9464040" cy="1925685"/>
          </a:xfrm>
          <a:prstGeom prst="ellipse">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引入</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605790" y="1513085"/>
            <a:ext cx="7332345" cy="175323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【问题拓展】带修改的连续区间查询问题</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已知一个数列，你需要进行下面两种操作：</a:t>
            </a:r>
            <a:endParaRPr lang="en-US" altLang="zh-CN" dirty="0">
              <a:solidFill>
                <a:schemeClr val="tx1"/>
              </a:solidFill>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b="0" i="0" dirty="0">
                <a:solidFill>
                  <a:schemeClr val="tx1"/>
                </a:solidFill>
                <a:effectLst/>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求出某区间每一个数的和</a:t>
            </a:r>
            <a:endParaRPr lang="zh-CN" altLang="en-US" dirty="0">
              <a:solidFill>
                <a:schemeClr val="tx1"/>
              </a:solidFill>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将某一个数加上</a:t>
            </a:r>
            <a:r>
              <a:rPr lang="en-US" altLang="zh-CN" dirty="0">
                <a:solidFill>
                  <a:schemeClr val="tx1"/>
                </a:solidFill>
                <a:latin typeface="微软雅黑" panose="020B0503020204020204" pitchFamily="34" charset="-122"/>
                <a:ea typeface="微软雅黑" panose="020B0503020204020204" pitchFamily="34" charset="-122"/>
              </a:rPr>
              <a:t>x</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latin typeface="-apple-system"/>
              </a:rPr>
              <a:t>											</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05789" y="2964479"/>
            <a:ext cx="7332345" cy="313817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解法：枚举法，前缀和法。</a:t>
            </a:r>
            <a:r>
              <a:rPr lang="en-US" altLang="zh-CN" dirty="0">
                <a:solidFill>
                  <a:schemeClr val="tx1"/>
                </a:solidFill>
                <a:latin typeface="-apple-system"/>
              </a:rPr>
              <a:t>	</a:t>
            </a:r>
            <a:endParaRPr lang="en-US" altLang="zh-CN" dirty="0">
              <a:solidFill>
                <a:schemeClr val="tx1"/>
              </a:solidFill>
              <a:latin typeface="-apple-system"/>
            </a:endParaRPr>
          </a:p>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对于前缀和法，单次修改时，需要付出 </a:t>
            </a:r>
            <a:r>
              <a:rPr lang="en-US" altLang="zh-CN" dirty="0">
                <a:solidFill>
                  <a:schemeClr val="tx1"/>
                </a:solidFill>
                <a:latin typeface="微软雅黑" panose="020B0503020204020204" pitchFamily="34" charset="-122"/>
                <a:ea typeface="微软雅黑" panose="020B0503020204020204" pitchFamily="34" charset="-122"/>
              </a:rPr>
              <a:t>O(n) </a:t>
            </a:r>
            <a:r>
              <a:rPr lang="zh-CN" altLang="en-US" dirty="0">
                <a:solidFill>
                  <a:schemeClr val="tx1"/>
                </a:solidFill>
                <a:latin typeface="微软雅黑" panose="020B0503020204020204" pitchFamily="34" charset="-122"/>
                <a:ea typeface="微软雅黑" panose="020B0503020204020204" pitchFamily="34" charset="-122"/>
              </a:rPr>
              <a:t>的代价重新维护前准和。</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例如：</a:t>
            </a:r>
            <a:endParaRPr lang="zh-CN" altLang="en-US" dirty="0">
              <a:solidFill>
                <a:schemeClr val="tx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将上述的 </a:t>
            </a:r>
            <a:r>
              <a:rPr lang="en-US" altLang="zh-CN" dirty="0">
                <a:solidFill>
                  <a:schemeClr val="tx1"/>
                </a:solidFill>
                <a:latin typeface="微软雅黑" panose="020B0503020204020204" pitchFamily="34" charset="-122"/>
                <a:ea typeface="微软雅黑" panose="020B0503020204020204" pitchFamily="34" charset="-122"/>
              </a:rPr>
              <a:t>d[2] </a:t>
            </a:r>
            <a:r>
              <a:rPr lang="zh-CN" altLang="en-US" dirty="0">
                <a:solidFill>
                  <a:schemeClr val="tx1"/>
                </a:solidFill>
                <a:latin typeface="微软雅黑" panose="020B0503020204020204" pitchFamily="34" charset="-122"/>
                <a:ea typeface="微软雅黑" panose="020B0503020204020204" pitchFamily="34" charset="-122"/>
              </a:rPr>
              <a:t>改为 </a:t>
            </a:r>
            <a:r>
              <a:rPr lang="en-US" altLang="zh-CN" dirty="0">
                <a:solidFill>
                  <a:schemeClr val="tx1"/>
                </a:solidFill>
                <a:latin typeface="微软雅黑" panose="020B0503020204020204" pitchFamily="34" charset="-122"/>
                <a:ea typeface="微软雅黑" panose="020B0503020204020204" pitchFamily="34" charset="-122"/>
              </a:rPr>
              <a:t>3</a:t>
            </a:r>
            <a:r>
              <a:rPr lang="zh-CN" altLang="en-US" dirty="0">
                <a:solidFill>
                  <a:schemeClr val="tx1"/>
                </a:solidFill>
                <a:latin typeface="微软雅黑" panose="020B0503020204020204" pitchFamily="34" charset="-122"/>
                <a:ea typeface="微软雅黑" panose="020B0503020204020204" pitchFamily="34" charset="-122"/>
              </a:rPr>
              <a:t>，那么相对的，</a:t>
            </a:r>
            <a:r>
              <a:rPr lang="en-US" altLang="zh-CN" dirty="0">
                <a:solidFill>
                  <a:schemeClr val="tx1"/>
                </a:solidFill>
                <a:latin typeface="微软雅黑" panose="020B0503020204020204" pitchFamily="34" charset="-122"/>
                <a:ea typeface="微软雅黑" panose="020B0503020204020204" pitchFamily="34" charset="-122"/>
              </a:rPr>
              <a:t>s[2:6] </a:t>
            </a:r>
            <a:r>
              <a:rPr lang="zh-CN" altLang="en-US" dirty="0">
                <a:solidFill>
                  <a:schemeClr val="tx1"/>
                </a:solidFill>
                <a:latin typeface="微软雅黑" panose="020B0503020204020204" pitchFamily="34" charset="-122"/>
                <a:ea typeface="微软雅黑" panose="020B0503020204020204" pitchFamily="34" charset="-122"/>
              </a:rPr>
              <a:t>都需要进行修正。</a:t>
            </a:r>
            <a:endParaRPr lang="zh-CN" altLang="en-US" dirty="0">
              <a:solidFill>
                <a:schemeClr val="tx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sym typeface="+mn-ea"/>
              </a:rPr>
              <a:t>d'[1:6]</a:t>
            </a:r>
            <a:r>
              <a:rPr lang="zh-CN" altLang="en-US" dirty="0">
                <a:solidFill>
                  <a:schemeClr val="tx1"/>
                </a:solidFill>
                <a:latin typeface="微软雅黑" panose="020B0503020204020204" pitchFamily="34" charset="-122"/>
                <a:ea typeface="微软雅黑" panose="020B0503020204020204" pitchFamily="34" charset="-122"/>
                <a:sym typeface="+mn-ea"/>
              </a:rPr>
              <a:t> </a:t>
            </a:r>
            <a:r>
              <a:rPr lang="en-US" altLang="zh-CN" dirty="0">
                <a:solidFill>
                  <a:schemeClr val="tx1"/>
                </a:solidFill>
                <a:latin typeface="微软雅黑" panose="020B0503020204020204" pitchFamily="34" charset="-122"/>
                <a:ea typeface="微软雅黑" panose="020B0503020204020204" pitchFamily="34" charset="-122"/>
                <a:sym typeface="+mn-ea"/>
              </a:rPr>
              <a:t>			1,   	</a:t>
            </a:r>
            <a:r>
              <a:rPr lang="en-US" altLang="zh-CN" dirty="0">
                <a:solidFill>
                  <a:srgbClr val="FF0000"/>
                </a:solidFill>
                <a:latin typeface="微软雅黑" panose="020B0503020204020204" pitchFamily="34" charset="-122"/>
                <a:ea typeface="微软雅黑" panose="020B0503020204020204" pitchFamily="34" charset="-122"/>
                <a:sym typeface="+mn-ea"/>
              </a:rPr>
              <a:t>3</a:t>
            </a:r>
            <a:r>
              <a:rPr lang="en-US" altLang="zh-CN" dirty="0">
                <a:solidFill>
                  <a:schemeClr val="tx1"/>
                </a:solidFill>
                <a:latin typeface="微软雅黑" panose="020B0503020204020204" pitchFamily="34" charset="-122"/>
                <a:ea typeface="微软雅黑" panose="020B0503020204020204" pitchFamily="34" charset="-122"/>
                <a:sym typeface="+mn-ea"/>
              </a:rPr>
              <a:t>,   	5,   	4,   	1,   	3</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sym typeface="+mn-ea"/>
              </a:rPr>
              <a:t>s'[0:6]		0,  	1,   	</a:t>
            </a:r>
            <a:r>
              <a:rPr lang="en-US" altLang="zh-CN" dirty="0">
                <a:solidFill>
                  <a:srgbClr val="FF0000"/>
                </a:solidFill>
                <a:latin typeface="微软雅黑" panose="020B0503020204020204" pitchFamily="34" charset="-122"/>
                <a:ea typeface="微软雅黑" panose="020B0503020204020204" pitchFamily="34" charset="-122"/>
                <a:sym typeface="+mn-ea"/>
              </a:rPr>
              <a:t>4,   	9, 	13, 	14, 	17</a:t>
            </a:r>
            <a:endParaRPr lang="en-US" altLang="zh-CN" dirty="0">
              <a:solidFill>
                <a:schemeClr val="tx1"/>
              </a:solidFill>
              <a:latin typeface="微软雅黑" panose="020B0503020204020204" pitchFamily="34" charset="-122"/>
              <a:ea typeface="微软雅黑" panose="020B0503020204020204" pitchFamily="34" charset="-122"/>
              <a:sym typeface="+mn-ea"/>
            </a:endParaRPr>
          </a:p>
          <a:p>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程序时间复杂度</a:t>
            </a:r>
            <a:r>
              <a:rPr lang="en-US" altLang="zh-CN" dirty="0">
                <a:solidFill>
                  <a:schemeClr val="tx1"/>
                </a:solidFill>
                <a:latin typeface="微软雅黑" panose="020B0503020204020204" pitchFamily="34" charset="-122"/>
                <a:ea typeface="微软雅黑" panose="020B0503020204020204" pitchFamily="34" charset="-122"/>
              </a:rPr>
              <a:t>O(n^2)</a:t>
            </a: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apple-system"/>
            </a:endParaRPr>
          </a:p>
          <a:p>
            <a:r>
              <a:rPr lang="en-US" altLang="zh-CN" dirty="0">
                <a:latin typeface="-apple-system"/>
              </a:rPr>
              <a:t>										</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树状数组的定义</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605790" y="2311489"/>
            <a:ext cx="7332345"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树状数组是一种维护前缀和的数据结构，可以实现 </a:t>
            </a:r>
            <a:r>
              <a:rPr lang="en-US" altLang="zh-CN" dirty="0">
                <a:latin typeface="微软雅黑" panose="020B0503020204020204" pitchFamily="34" charset="-122"/>
                <a:ea typeface="微软雅黑" panose="020B0503020204020204" pitchFamily="34" charset="-122"/>
              </a:rPr>
              <a:t>O(log n) </a:t>
            </a:r>
            <a:r>
              <a:rPr lang="zh-CN" altLang="en-US" dirty="0">
                <a:latin typeface="微软雅黑" panose="020B0503020204020204" pitchFamily="34" charset="-122"/>
                <a:ea typeface="微软雅黑" panose="020B0503020204020204" pitchFamily="34" charset="-122"/>
              </a:rPr>
              <a:t>查询一个前缀的和，</a:t>
            </a:r>
            <a:r>
              <a:rPr lang="en-US" altLang="zh-CN" dirty="0">
                <a:latin typeface="微软雅黑" panose="020B0503020204020204" pitchFamily="34" charset="-122"/>
                <a:ea typeface="微软雅黑" panose="020B0503020204020204" pitchFamily="34" charset="-122"/>
              </a:rPr>
              <a:t>O(log n) </a:t>
            </a:r>
            <a:r>
              <a:rPr lang="zh-CN" altLang="en-US" dirty="0">
                <a:latin typeface="微软雅黑" panose="020B0503020204020204" pitchFamily="34" charset="-122"/>
                <a:ea typeface="微软雅黑" panose="020B0503020204020204" pitchFamily="34" charset="-122"/>
              </a:rPr>
              <a:t>对原数列的一个位置进行修改。</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查询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O(1)</a:t>
            </a:r>
            <a:r>
              <a:rPr lang="en-US" altLang="zh-CN"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O(log n)</a:t>
            </a:r>
            <a:endParaRPr lang="en-US" altLang="zh-CN"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修改</a:t>
            </a:r>
            <a:r>
              <a:rPr lang="en-US" altLang="zh-CN"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O(n)</a:t>
            </a:r>
            <a:r>
              <a:rPr lang="en-US" altLang="zh-CN"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O(log n)</a:t>
            </a:r>
            <a:endParaRPr lang="en-US" altLang="zh-CN"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a:p>
            <a:pPr marL="285750" indent="-285750">
              <a:buFont typeface="Arial" panose="020B0604020202020204" pitchFamily="34" charset="0"/>
              <a:buChar char="•"/>
            </a:pPr>
            <a:endParaRPr lang="en-US" altLang="zh-CN"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a:p>
            <a:pPr marL="285750" indent="-285750">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总体：</a:t>
            </a:r>
            <a:r>
              <a:rPr lang="en-US" altLang="zh-CN"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O(n^2)  O (</a:t>
            </a:r>
            <a:r>
              <a:rPr lang="en-US" altLang="zh-CN" dirty="0" err="1">
                <a:solidFill>
                  <a:srgbClr val="FF0000"/>
                </a:solidFill>
                <a:latin typeface="微软雅黑" panose="020B0503020204020204" pitchFamily="34" charset="-122"/>
                <a:ea typeface="微软雅黑" panose="020B0503020204020204" pitchFamily="34" charset="-122"/>
                <a:sym typeface="Wingdings" panose="05000000000000000000" pitchFamily="2" charset="2"/>
              </a:rPr>
              <a:t>nlogn</a:t>
            </a:r>
            <a:r>
              <a:rPr lang="en-US" altLang="zh-CN"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树状数组的定义</a:t>
              </a:r>
              <a:endParaRPr lang="zh-CN" altLang="en-US"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8" name="文本框 7"/>
          <p:cNvSpPr txBox="1"/>
          <p:nvPr/>
        </p:nvSpPr>
        <p:spPr>
          <a:xfrm>
            <a:off x="499110" y="1441531"/>
            <a:ext cx="7957185"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S[N]</a:t>
            </a:r>
            <a:endParaRPr lang="en-US" altLang="zh-CN"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l="5867" t="5306" r="7312" b="9068"/>
          <a:stretch>
            <a:fillRect/>
          </a:stretch>
        </p:blipFill>
        <p:spPr>
          <a:xfrm>
            <a:off x="967979" y="2126081"/>
            <a:ext cx="7208041" cy="43254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lowbit(i)</a:t>
              </a:r>
              <a:endParaRPr lang="en-US" altLang="zh-CN"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510908" y="1384595"/>
            <a:ext cx="7957185" cy="175323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lowbit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函数即为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的二进制表示下的最低位</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和后面的</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构成的数值。</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sym typeface="+mn-ea"/>
              </a:rPr>
              <a:t>例如：</a:t>
            </a:r>
            <a:endParaRPr lang="en-US" altLang="zh-CN" dirty="0">
              <a:latin typeface="微软雅黑" panose="020B0503020204020204" pitchFamily="34" charset="-122"/>
              <a:ea typeface="微软雅黑" panose="020B0503020204020204" pitchFamily="34" charset="-122"/>
              <a:sym typeface="+mn-ea"/>
            </a:endParaRPr>
          </a:p>
          <a:p>
            <a:pPr lvl="1"/>
            <a:r>
              <a:rPr lang="en-US" altLang="zh-CN" dirty="0">
                <a:latin typeface="微软雅黑" panose="020B0503020204020204" pitchFamily="34" charset="-122"/>
                <a:ea typeface="微软雅黑" panose="020B0503020204020204" pitchFamily="34" charset="-122"/>
                <a:sym typeface="+mn-ea"/>
              </a:rPr>
              <a:t>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(9)   =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(100</a:t>
            </a:r>
            <a:r>
              <a:rPr lang="en-US" altLang="zh-CN" dirty="0">
                <a:solidFill>
                  <a:srgbClr val="FF0000"/>
                </a:solidFill>
                <a:latin typeface="微软雅黑" panose="020B0503020204020204" pitchFamily="34" charset="-122"/>
                <a:ea typeface="微软雅黑" panose="020B0503020204020204" pitchFamily="34" charset="-122"/>
                <a:sym typeface="+mn-ea"/>
              </a:rPr>
              <a:t>1</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 0</a:t>
            </a:r>
            <a:r>
              <a:rPr lang="en-US" altLang="zh-CN" dirty="0">
                <a:latin typeface="微软雅黑" panose="020B0503020204020204" pitchFamily="34" charset="-122"/>
                <a:ea typeface="微软雅黑" panose="020B0503020204020204" pitchFamily="34" charset="-122"/>
                <a:sym typeface="+mn-ea"/>
              </a:rPr>
              <a:t>00</a:t>
            </a:r>
            <a:r>
              <a:rPr lang="en-US" altLang="zh-CN" dirty="0">
                <a:solidFill>
                  <a:srgbClr val="FF0000"/>
                </a:solidFill>
                <a:latin typeface="微软雅黑" panose="020B0503020204020204" pitchFamily="34" charset="-122"/>
                <a:ea typeface="微软雅黑" panose="020B0503020204020204" pitchFamily="34" charset="-122"/>
                <a:sym typeface="+mn-ea"/>
              </a:rPr>
              <a:t>1</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a:t>
            </a:r>
            <a:r>
              <a:rPr lang="en-US" altLang="zh-CN" baseline="-25000" dirty="0">
                <a:solidFill>
                  <a:schemeClr val="tx1">
                    <a:lumMod val="95000"/>
                    <a:lumOff val="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1</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lvl="1"/>
            <a:r>
              <a:rPr lang="en-US" altLang="zh-CN" dirty="0">
                <a:latin typeface="微软雅黑" panose="020B0503020204020204" pitchFamily="34" charset="-122"/>
                <a:ea typeface="微软雅黑" panose="020B0503020204020204" pitchFamily="34" charset="-122"/>
                <a:sym typeface="+mn-ea"/>
              </a:rPr>
              <a:t>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(6)   =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(01</a:t>
            </a:r>
            <a:r>
              <a:rPr lang="en-US" altLang="zh-CN" dirty="0">
                <a:solidFill>
                  <a:srgbClr val="FF0000"/>
                </a:solidFill>
                <a:latin typeface="微软雅黑" panose="020B0503020204020204" pitchFamily="34" charset="-122"/>
                <a:ea typeface="微软雅黑" panose="020B0503020204020204" pitchFamily="34" charset="-122"/>
                <a:sym typeface="+mn-ea"/>
              </a:rPr>
              <a:t>10</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 0</a:t>
            </a:r>
            <a:r>
              <a:rPr lang="en-US" altLang="zh-CN" dirty="0">
                <a:latin typeface="微软雅黑" panose="020B0503020204020204" pitchFamily="34" charset="-122"/>
                <a:ea typeface="微软雅黑" panose="020B0503020204020204" pitchFamily="34" charset="-122"/>
                <a:sym typeface="+mn-ea"/>
              </a:rPr>
              <a:t>1</a:t>
            </a:r>
            <a:r>
              <a:rPr lang="en-US" altLang="zh-CN" dirty="0">
                <a:solidFill>
                  <a:srgbClr val="FF0000"/>
                </a:solidFill>
                <a:latin typeface="微软雅黑" panose="020B0503020204020204" pitchFamily="34" charset="-122"/>
                <a:ea typeface="微软雅黑" panose="020B0503020204020204" pitchFamily="34" charset="-122"/>
                <a:sym typeface="+mn-ea"/>
              </a:rPr>
              <a:t>10</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a:t>
            </a:r>
            <a:r>
              <a:rPr lang="en-US" altLang="zh-CN" baseline="-25000" dirty="0">
                <a:solidFill>
                  <a:schemeClr val="tx1">
                    <a:lumMod val="95000"/>
                    <a:lumOff val="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2</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lvl="1"/>
            <a:r>
              <a:rPr lang="en-US" altLang="zh-CN" dirty="0">
                <a:latin typeface="微软雅黑" panose="020B0503020204020204" pitchFamily="34" charset="-122"/>
                <a:ea typeface="微软雅黑" panose="020B0503020204020204" pitchFamily="34" charset="-122"/>
                <a:sym typeface="+mn-ea"/>
              </a:rPr>
              <a:t>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(24) =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(1</a:t>
            </a:r>
            <a:r>
              <a:rPr lang="en-US" altLang="zh-CN" dirty="0">
                <a:solidFill>
                  <a:srgbClr val="FF0000"/>
                </a:solidFill>
                <a:latin typeface="微软雅黑" panose="020B0503020204020204" pitchFamily="34" charset="-122"/>
                <a:ea typeface="微软雅黑" panose="020B0503020204020204" pitchFamily="34" charset="-122"/>
                <a:sym typeface="+mn-ea"/>
              </a:rPr>
              <a:t>1000</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 0</a:t>
            </a:r>
            <a:r>
              <a:rPr lang="en-US" altLang="zh-CN" dirty="0">
                <a:solidFill>
                  <a:srgbClr val="FF0000"/>
                </a:solidFill>
                <a:latin typeface="微软雅黑" panose="020B0503020204020204" pitchFamily="34" charset="-122"/>
                <a:ea typeface="微软雅黑" panose="020B0503020204020204" pitchFamily="34" charset="-122"/>
                <a:sym typeface="+mn-ea"/>
              </a:rPr>
              <a:t>1000</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8</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a:p>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1">
            <a:clrChange>
              <a:clrFrom>
                <a:srgbClr val="F7F4F8">
                  <a:alpha val="100000"/>
                </a:srgbClr>
              </a:clrFrom>
              <a:clrTo>
                <a:srgbClr val="F7F4F8">
                  <a:alpha val="100000"/>
                  <a:alpha val="0"/>
                </a:srgbClr>
              </a:clrTo>
            </a:clrChange>
          </a:blip>
          <a:stretch>
            <a:fillRect/>
          </a:stretch>
        </p:blipFill>
        <p:spPr>
          <a:xfrm>
            <a:off x="7391956" y="243840"/>
            <a:ext cx="1752044" cy="12332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9144000" cy="243840"/>
          </a:xfrm>
          <a:prstGeom prst="rect">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1400" b="1" dirty="0">
                <a:solidFill>
                  <a:schemeClr val="tx1"/>
                </a:solidFill>
                <a:latin typeface="微软雅黑" panose="020B0503020204020204" pitchFamily="34" charset="-122"/>
                <a:ea typeface="微软雅黑" panose="020B0503020204020204" pitchFamily="34" charset="-122"/>
              </a:rPr>
              <a:t>树状数组 </a:t>
            </a:r>
            <a:r>
              <a:rPr lang="zh-CN" sz="1400" b="1" dirty="0">
                <a:solidFill>
                  <a:schemeClr val="bg1"/>
                </a:solidFill>
                <a:latin typeface="微软雅黑" panose="020B0503020204020204" pitchFamily="34" charset="-122"/>
                <a:ea typeface="微软雅黑" panose="020B0503020204020204" pitchFamily="34" charset="-122"/>
              </a:rPr>
              <a:t>| 树状数组的应用 | 线段树 | 线段树的应用 | *带有标记的线段树 | 总结 </a:t>
            </a:r>
            <a:endParaRPr lang="zh-CN" sz="1400" b="1"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82880" y="406420"/>
            <a:ext cx="7410450" cy="523220"/>
            <a:chOff x="190500" y="383560"/>
            <a:chExt cx="7410450" cy="523220"/>
          </a:xfrm>
        </p:grpSpPr>
        <p:sp>
          <p:nvSpPr>
            <p:cNvPr id="36" name="平行四边形 35"/>
            <p:cNvSpPr/>
            <p:nvPr/>
          </p:nvSpPr>
          <p:spPr>
            <a:xfrm>
              <a:off x="190500" y="533400"/>
              <a:ext cx="845820" cy="373380"/>
            </a:xfrm>
            <a:prstGeom prst="parallelogram">
              <a:avLst/>
            </a:prstGeom>
            <a:solidFill>
              <a:srgbClr val="F04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506730" y="383560"/>
              <a:ext cx="7094220" cy="52197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lowbit(i)</a:t>
              </a:r>
              <a:endParaRPr lang="en-US" altLang="zh-CN" sz="2800" b="1" dirty="0">
                <a:latin typeface="微软雅黑" panose="020B0503020204020204" pitchFamily="34" charset="-122"/>
                <a:ea typeface="微软雅黑" panose="020B0503020204020204" pitchFamily="34" charset="-122"/>
              </a:endParaRPr>
            </a:p>
          </p:txBody>
        </p:sp>
      </p:grpSp>
      <p:sp>
        <p:nvSpPr>
          <p:cNvPr id="40" name="灯片编号占位符 39"/>
          <p:cNvSpPr>
            <a:spLocks noGrp="1"/>
          </p:cNvSpPr>
          <p:nvPr>
            <p:ph type="sldNum" sz="quarter" idx="12"/>
          </p:nvPr>
        </p:nvSpPr>
        <p:spPr/>
        <p:txBody>
          <a:bodyPr/>
          <a:lstStyle/>
          <a:p>
            <a:fld id="{C1D9900A-E3A4-43F2-B7EB-E00200672F47}" type="slidenum">
              <a:rPr lang="zh-CN" altLang="en-US" smtClean="0"/>
            </a:fld>
            <a:endParaRPr lang="zh-CN" altLang="en-US" dirty="0"/>
          </a:p>
        </p:txBody>
      </p:sp>
      <p:sp>
        <p:nvSpPr>
          <p:cNvPr id="2" name="文本框 1"/>
          <p:cNvSpPr txBox="1"/>
          <p:nvPr/>
        </p:nvSpPr>
        <p:spPr>
          <a:xfrm>
            <a:off x="558165" y="1373267"/>
            <a:ext cx="7957185" cy="507831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lowbit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函数即为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的二进制表示下的最低位</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和后面的</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构成的数值。</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sym typeface="+mn-ea"/>
              </a:rPr>
              <a:t>例如：</a:t>
            </a:r>
            <a:endParaRPr lang="en-US" altLang="zh-CN" dirty="0">
              <a:latin typeface="微软雅黑" panose="020B0503020204020204" pitchFamily="34" charset="-122"/>
              <a:ea typeface="微软雅黑" panose="020B0503020204020204" pitchFamily="34" charset="-122"/>
              <a:sym typeface="+mn-ea"/>
            </a:endParaRPr>
          </a:p>
          <a:p>
            <a:pPr lvl="1"/>
            <a:r>
              <a:rPr lang="en-US" altLang="zh-CN" dirty="0">
                <a:latin typeface="微软雅黑" panose="020B0503020204020204" pitchFamily="34" charset="-122"/>
                <a:ea typeface="微软雅黑" panose="020B0503020204020204" pitchFamily="34" charset="-122"/>
                <a:sym typeface="+mn-ea"/>
              </a:rPr>
              <a:t>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(9)   =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(100</a:t>
            </a:r>
            <a:r>
              <a:rPr lang="en-US" altLang="zh-CN" dirty="0">
                <a:solidFill>
                  <a:srgbClr val="FF0000"/>
                </a:solidFill>
                <a:latin typeface="微软雅黑" panose="020B0503020204020204" pitchFamily="34" charset="-122"/>
                <a:ea typeface="微软雅黑" panose="020B0503020204020204" pitchFamily="34" charset="-122"/>
                <a:sym typeface="+mn-ea"/>
              </a:rPr>
              <a:t>1</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 0</a:t>
            </a:r>
            <a:r>
              <a:rPr lang="en-US" altLang="zh-CN" dirty="0">
                <a:latin typeface="微软雅黑" panose="020B0503020204020204" pitchFamily="34" charset="-122"/>
                <a:ea typeface="微软雅黑" panose="020B0503020204020204" pitchFamily="34" charset="-122"/>
                <a:sym typeface="+mn-ea"/>
              </a:rPr>
              <a:t>00</a:t>
            </a:r>
            <a:r>
              <a:rPr lang="en-US" altLang="zh-CN" dirty="0">
                <a:solidFill>
                  <a:srgbClr val="FF0000"/>
                </a:solidFill>
                <a:latin typeface="微软雅黑" panose="020B0503020204020204" pitchFamily="34" charset="-122"/>
                <a:ea typeface="微软雅黑" panose="020B0503020204020204" pitchFamily="34" charset="-122"/>
                <a:sym typeface="+mn-ea"/>
              </a:rPr>
              <a:t>1</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a:t>
            </a:r>
            <a:r>
              <a:rPr lang="en-US" altLang="zh-CN" baseline="-25000" dirty="0">
                <a:solidFill>
                  <a:schemeClr val="tx1">
                    <a:lumMod val="95000"/>
                    <a:lumOff val="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1</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lvl="1"/>
            <a:r>
              <a:rPr lang="en-US" altLang="zh-CN" dirty="0">
                <a:latin typeface="微软雅黑" panose="020B0503020204020204" pitchFamily="34" charset="-122"/>
                <a:ea typeface="微软雅黑" panose="020B0503020204020204" pitchFamily="34" charset="-122"/>
                <a:sym typeface="+mn-ea"/>
              </a:rPr>
              <a:t>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(6)   =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(00</a:t>
            </a:r>
            <a:r>
              <a:rPr lang="en-US" altLang="zh-CN" dirty="0">
                <a:solidFill>
                  <a:srgbClr val="FF0000"/>
                </a:solidFill>
                <a:latin typeface="微软雅黑" panose="020B0503020204020204" pitchFamily="34" charset="-122"/>
                <a:ea typeface="微软雅黑" panose="020B0503020204020204" pitchFamily="34" charset="-122"/>
                <a:sym typeface="+mn-ea"/>
              </a:rPr>
              <a:t>10</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 0</a:t>
            </a:r>
            <a:r>
              <a:rPr lang="en-US" altLang="zh-CN" dirty="0">
                <a:latin typeface="微软雅黑" panose="020B0503020204020204" pitchFamily="34" charset="-122"/>
                <a:ea typeface="微软雅黑" panose="020B0503020204020204" pitchFamily="34" charset="-122"/>
                <a:sym typeface="+mn-ea"/>
              </a:rPr>
              <a:t>0</a:t>
            </a:r>
            <a:r>
              <a:rPr lang="en-US" altLang="zh-CN" dirty="0">
                <a:solidFill>
                  <a:srgbClr val="FF0000"/>
                </a:solidFill>
                <a:latin typeface="微软雅黑" panose="020B0503020204020204" pitchFamily="34" charset="-122"/>
                <a:ea typeface="微软雅黑" panose="020B0503020204020204" pitchFamily="34" charset="-122"/>
                <a:sym typeface="+mn-ea"/>
              </a:rPr>
              <a:t>10</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a:t>
            </a:r>
            <a:r>
              <a:rPr lang="en-US" altLang="zh-CN" baseline="-25000" dirty="0">
                <a:solidFill>
                  <a:schemeClr val="tx1">
                    <a:lumMod val="95000"/>
                    <a:lumOff val="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2</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lvl="1"/>
            <a:r>
              <a:rPr lang="en-US" altLang="zh-CN" dirty="0">
                <a:latin typeface="微软雅黑" panose="020B0503020204020204" pitchFamily="34" charset="-122"/>
                <a:ea typeface="微软雅黑" panose="020B0503020204020204" pitchFamily="34" charset="-122"/>
                <a:sym typeface="+mn-ea"/>
              </a:rPr>
              <a:t>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(24) = </a:t>
            </a:r>
            <a:r>
              <a:rPr lang="en-US" altLang="zh-CN" dirty="0" err="1">
                <a:latin typeface="微软雅黑" panose="020B0503020204020204" pitchFamily="34" charset="-122"/>
                <a:ea typeface="微软雅黑" panose="020B0503020204020204" pitchFamily="34" charset="-122"/>
                <a:sym typeface="+mn-ea"/>
              </a:rPr>
              <a:t>lowbit</a:t>
            </a:r>
            <a:r>
              <a:rPr lang="en-US" altLang="zh-CN" dirty="0">
                <a:latin typeface="微软雅黑" panose="020B0503020204020204" pitchFamily="34" charset="-122"/>
                <a:ea typeface="微软雅黑" panose="020B0503020204020204" pitchFamily="34" charset="-122"/>
                <a:sym typeface="+mn-ea"/>
              </a:rPr>
              <a:t>(1</a:t>
            </a:r>
            <a:r>
              <a:rPr lang="en-US" altLang="zh-CN" dirty="0">
                <a:solidFill>
                  <a:srgbClr val="FF0000"/>
                </a:solidFill>
                <a:latin typeface="微软雅黑" panose="020B0503020204020204" pitchFamily="34" charset="-122"/>
                <a:ea typeface="微软雅黑" panose="020B0503020204020204" pitchFamily="34" charset="-122"/>
                <a:sym typeface="+mn-ea"/>
              </a:rPr>
              <a:t>1000</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 0</a:t>
            </a:r>
            <a:r>
              <a:rPr lang="en-US" altLang="zh-CN" dirty="0">
                <a:solidFill>
                  <a:srgbClr val="FF0000"/>
                </a:solidFill>
                <a:latin typeface="微软雅黑" panose="020B0503020204020204" pitchFamily="34" charset="-122"/>
                <a:ea typeface="微软雅黑" panose="020B0503020204020204" pitchFamily="34" charset="-122"/>
                <a:sym typeface="+mn-ea"/>
              </a:rPr>
              <a:t>1000</a:t>
            </a:r>
            <a:r>
              <a:rPr lang="en-US" altLang="zh-CN" baseline="-25000" dirty="0">
                <a:solidFill>
                  <a:srgbClr val="FF0000"/>
                </a:solidFill>
                <a:latin typeface="微软雅黑" panose="020B0503020204020204" pitchFamily="34" charset="-122"/>
                <a:ea typeface="微软雅黑" panose="020B0503020204020204" pitchFamily="34" charset="-122"/>
                <a:sym typeface="+mn-ea"/>
              </a:rPr>
              <a:t>2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rPr>
              <a:t>= 8</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a:p>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根据位运算的规则，当我们对一个数取反</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时，其 </a:t>
            </a:r>
            <a:r>
              <a:rPr lang="en-US" altLang="zh-CN" dirty="0">
                <a:latin typeface="微软雅黑" panose="020B0503020204020204" pitchFamily="34" charset="-122"/>
                <a:ea typeface="微软雅黑" panose="020B0503020204020204" pitchFamily="34" charset="-122"/>
                <a:sym typeface="+mn-ea"/>
              </a:rPr>
              <a:t>2 </a:t>
            </a:r>
            <a:r>
              <a:rPr lang="zh-CN" altLang="en-US" dirty="0">
                <a:latin typeface="微软雅黑" panose="020B0503020204020204" pitchFamily="34" charset="-122"/>
                <a:ea typeface="微软雅黑" panose="020B0503020204020204" pitchFamily="34" charset="-122"/>
                <a:sym typeface="+mn-ea"/>
              </a:rPr>
              <a:t>进制的 </a:t>
            </a:r>
            <a:r>
              <a:rPr lang="en-US" altLang="zh-CN" dirty="0">
                <a:latin typeface="微软雅黑" panose="020B0503020204020204" pitchFamily="34" charset="-122"/>
                <a:ea typeface="微软雅黑" panose="020B0503020204020204" pitchFamily="34" charset="-122"/>
                <a:sym typeface="+mn-ea"/>
              </a:rPr>
              <a:t>01 </a:t>
            </a:r>
            <a:r>
              <a:rPr lang="zh-CN" altLang="en-US" dirty="0">
                <a:latin typeface="微软雅黑" panose="020B0503020204020204" pitchFamily="34" charset="-122"/>
                <a:ea typeface="微软雅黑" panose="020B0503020204020204" pitchFamily="34" charset="-122"/>
                <a:sym typeface="+mn-ea"/>
              </a:rPr>
              <a:t>将被翻转。原数末尾的 </a:t>
            </a:r>
            <a:r>
              <a:rPr lang="en-US" altLang="zh-CN" dirty="0">
                <a:latin typeface="微软雅黑" panose="020B0503020204020204" pitchFamily="34" charset="-122"/>
                <a:ea typeface="微软雅黑" panose="020B0503020204020204" pitchFamily="34" charset="-122"/>
                <a:sym typeface="+mn-ea"/>
              </a:rPr>
              <a:t>0 </a:t>
            </a:r>
            <a:r>
              <a:rPr lang="zh-CN" altLang="en-US" dirty="0">
                <a:latin typeface="微软雅黑" panose="020B0503020204020204" pitchFamily="34" charset="-122"/>
                <a:ea typeface="微软雅黑" panose="020B0503020204020204" pitchFamily="34" charset="-122"/>
                <a:sym typeface="+mn-ea"/>
              </a:rPr>
              <a:t>经过翻转全部变为 </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，其最低位的 </a:t>
            </a:r>
            <a:r>
              <a:rPr lang="en-US" altLang="zh-CN" dirty="0">
                <a:latin typeface="微软雅黑" panose="020B0503020204020204" pitchFamily="34" charset="-122"/>
                <a:ea typeface="微软雅黑" panose="020B0503020204020204" pitchFamily="34" charset="-122"/>
                <a:sym typeface="+mn-ea"/>
              </a:rPr>
              <a:t>1 </a:t>
            </a:r>
            <a:r>
              <a:rPr lang="zh-CN" altLang="en-US" dirty="0">
                <a:latin typeface="微软雅黑" panose="020B0503020204020204" pitchFamily="34" charset="-122"/>
                <a:ea typeface="微软雅黑" panose="020B0503020204020204" pitchFamily="34" charset="-122"/>
                <a:sym typeface="+mn-ea"/>
              </a:rPr>
              <a:t>经过翻转变成了 </a:t>
            </a:r>
            <a:r>
              <a:rPr lang="en-US" altLang="zh-CN" dirty="0">
                <a:latin typeface="微软雅黑" panose="020B0503020204020204" pitchFamily="34" charset="-122"/>
                <a:ea typeface="微软雅黑" panose="020B0503020204020204" pitchFamily="34" charset="-122"/>
                <a:sym typeface="+mn-ea"/>
              </a:rPr>
              <a:t>0</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此时若在取反的数上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，那么末尾的 </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将全部发生进位变成 </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，第一个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会因为之前的进位变成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。其余都保持不变。</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原数：</a:t>
            </a:r>
            <a:r>
              <a:rPr lang="en-US" altLang="zh-CN" dirty="0">
                <a:latin typeface="微软雅黑" panose="020B0503020204020204" pitchFamily="34" charset="-122"/>
                <a:ea typeface="微软雅黑" panose="020B0503020204020204" pitchFamily="34" charset="-122"/>
                <a:sym typeface="+mn-ea"/>
              </a:rPr>
              <a:t>	10101</a:t>
            </a:r>
            <a:r>
              <a:rPr lang="en-US" altLang="zh-CN" dirty="0">
                <a:solidFill>
                  <a:srgbClr val="FF0000"/>
                </a:solidFill>
                <a:latin typeface="微软雅黑" panose="020B0503020204020204" pitchFamily="34" charset="-122"/>
                <a:ea typeface="微软雅黑" panose="020B0503020204020204" pitchFamily="34" charset="-122"/>
                <a:sym typeface="+mn-ea"/>
              </a:rPr>
              <a:t>1000</a:t>
            </a:r>
            <a:endParaRPr lang="en-US" altLang="zh-CN" dirty="0">
              <a:solidFill>
                <a:srgbClr val="FF0000"/>
              </a:solidFill>
              <a:latin typeface="微软雅黑" panose="020B0503020204020204" pitchFamily="34" charset="-122"/>
              <a:ea typeface="微软雅黑" panose="020B0503020204020204" pitchFamily="34" charset="-122"/>
              <a:sym typeface="+mn-ea"/>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取反：</a:t>
            </a:r>
            <a:r>
              <a:rPr lang="en-US" altLang="zh-CN" dirty="0">
                <a:latin typeface="微软雅黑" panose="020B0503020204020204" pitchFamily="34" charset="-122"/>
                <a:ea typeface="微软雅黑" panose="020B0503020204020204" pitchFamily="34" charset="-122"/>
                <a:sym typeface="+mn-ea"/>
              </a:rPr>
              <a:t>	01010</a:t>
            </a:r>
            <a:r>
              <a:rPr lang="en-US" altLang="zh-CN" dirty="0">
                <a:solidFill>
                  <a:srgbClr val="FF0000"/>
                </a:solidFill>
                <a:latin typeface="微软雅黑" panose="020B0503020204020204" pitchFamily="34" charset="-122"/>
                <a:ea typeface="微软雅黑" panose="020B0503020204020204" pitchFamily="34" charset="-122"/>
                <a:sym typeface="+mn-ea"/>
              </a:rPr>
              <a:t>0111</a:t>
            </a:r>
            <a:endParaRPr lang="zh-CN" altLang="en-US" dirty="0">
              <a:solidFill>
                <a:srgbClr val="FF0000"/>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取反</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01010</a:t>
            </a:r>
            <a:r>
              <a:rPr lang="en-US" altLang="zh-CN" dirty="0">
                <a:solidFill>
                  <a:srgbClr val="FF0000"/>
                </a:solidFill>
                <a:latin typeface="微软雅黑" panose="020B0503020204020204" pitchFamily="34" charset="-122"/>
                <a:ea typeface="微软雅黑" panose="020B0503020204020204" pitchFamily="34" charset="-122"/>
              </a:rPr>
              <a:t>1000</a:t>
            </a:r>
            <a:endParaRPr lang="zh-CN" altLang="en-US" dirty="0">
              <a:solidFill>
                <a:srgbClr val="FF0000"/>
              </a:solidFill>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这时我们发现，原数与取反</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之后的数进行按位与操作，即可实现</a:t>
            </a:r>
            <a:r>
              <a:rPr lang="en-US" altLang="zh-CN" dirty="0" err="1">
                <a:latin typeface="微软雅黑" panose="020B0503020204020204" pitchFamily="34" charset="-122"/>
                <a:ea typeface="微软雅黑" panose="020B0503020204020204" pitchFamily="34" charset="-122"/>
              </a:rPr>
              <a:t>lowbit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函数的功能，即：</a:t>
            </a:r>
            <a:r>
              <a:rPr lang="en-US" altLang="zh-CN" dirty="0" err="1">
                <a:latin typeface="微软雅黑" panose="020B0503020204020204" pitchFamily="34" charset="-122"/>
                <a:ea typeface="微软雅黑" panose="020B0503020204020204" pitchFamily="34" charset="-122"/>
              </a:rPr>
              <a:t>lowbit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&amp;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+ 1)</a:t>
            </a:r>
            <a:endParaRPr lang="en-US" altLang="zh-CN" dirty="0">
              <a:latin typeface="微软雅黑" panose="020B0503020204020204" pitchFamily="34" charset="-122"/>
              <a:ea typeface="微软雅黑" panose="020B0503020204020204" pitchFamily="34" charset="-122"/>
            </a:endParaRPr>
          </a:p>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在计算机中，补码也是对原码进行了取反</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的操作，所以：</a:t>
            </a:r>
            <a:endParaRPr lang="zh-CN" altLang="en-US"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sym typeface="+mn-ea"/>
              </a:rPr>
              <a:t>(~</a:t>
            </a:r>
            <a:r>
              <a:rPr lang="en-US" altLang="zh-CN" dirty="0" err="1">
                <a:latin typeface="微软雅黑" panose="020B0503020204020204" pitchFamily="34" charset="-122"/>
                <a:ea typeface="微软雅黑" panose="020B0503020204020204" pitchFamily="34" charset="-122"/>
                <a:sym typeface="+mn-ea"/>
              </a:rPr>
              <a:t>i</a:t>
            </a:r>
            <a:r>
              <a:rPr lang="en-US" altLang="zh-CN" dirty="0">
                <a:latin typeface="微软雅黑" panose="020B0503020204020204" pitchFamily="34" charset="-122"/>
                <a:ea typeface="微软雅黑" panose="020B0503020204020204" pitchFamily="34" charset="-122"/>
                <a:sym typeface="+mn-ea"/>
              </a:rPr>
              <a:t>) + 1 = -</a:t>
            </a:r>
            <a:r>
              <a:rPr lang="en-US" altLang="zh-CN" dirty="0" err="1">
                <a:latin typeface="微软雅黑" panose="020B0503020204020204" pitchFamily="34" charset="-122"/>
                <a:ea typeface="微软雅黑" panose="020B0503020204020204" pitchFamily="34" charset="-122"/>
                <a:sym typeface="+mn-ea"/>
              </a:rPr>
              <a:t>i</a:t>
            </a:r>
            <a:endParaRPr lang="en-US" altLang="zh-CN" dirty="0">
              <a:latin typeface="微软雅黑" panose="020B0503020204020204" pitchFamily="34" charset="-122"/>
              <a:ea typeface="微软雅黑" panose="020B0503020204020204" pitchFamily="34" charset="-122"/>
              <a:sym typeface="+mn-ea"/>
            </a:endParaRPr>
          </a:p>
          <a:p>
            <a:pPr marL="285750" lvl="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最终，</a:t>
            </a:r>
            <a:r>
              <a:rPr lang="en-US" altLang="zh-CN" dirty="0" err="1">
                <a:latin typeface="微软雅黑" panose="020B0503020204020204" pitchFamily="34" charset="-122"/>
                <a:ea typeface="微软雅黑" panose="020B0503020204020204" pitchFamily="34" charset="-122"/>
              </a:rPr>
              <a:t>lowbit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&amp;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clrChange>
              <a:clrFrom>
                <a:srgbClr val="F7F4F8">
                  <a:alpha val="100000"/>
                </a:srgbClr>
              </a:clrFrom>
              <a:clrTo>
                <a:srgbClr val="F7F4F8">
                  <a:alpha val="100000"/>
                  <a:alpha val="0"/>
                </a:srgbClr>
              </a:clrTo>
            </a:clrChange>
          </a:blip>
          <a:stretch>
            <a:fillRect/>
          </a:stretch>
        </p:blipFill>
        <p:spPr>
          <a:xfrm>
            <a:off x="7391956" y="243840"/>
            <a:ext cx="1752044" cy="1233213"/>
          </a:xfrm>
          <a:prstGeom prst="rect">
            <a:avLst/>
          </a:prstGeom>
        </p:spPr>
      </p:pic>
    </p:spTree>
  </p:cSld>
  <p:clrMapOvr>
    <a:masterClrMapping/>
  </p:clrMapOvr>
</p:sld>
</file>

<file path=ppt/tags/tag1.xml><?xml version="1.0" encoding="utf-8"?>
<p:tagLst xmlns:p="http://schemas.openxmlformats.org/presentationml/2006/main">
  <p:tag name="ISLIDE.VECTOR" val="ba3e13bc-cc22-40db-8abb-361298693e2c"/>
</p:tagLst>
</file>

<file path=ppt/tags/tag10.xml><?xml version="1.0" encoding="utf-8"?>
<p:tagLst xmlns:p="http://schemas.openxmlformats.org/presentationml/2006/main">
  <p:tag name="commondata" val="eyJoZGlkIjoiMzM1ODdmZDY5MThlNGZiNGY4OGRmOTBkZWQ0OTE1ZWQifQ=="/>
</p:tagLst>
</file>

<file path=ppt/tags/tag2.xml><?xml version="1.0" encoding="utf-8"?>
<p:tagLst xmlns:p="http://schemas.openxmlformats.org/presentationml/2006/main">
  <p:tag name="ISLIDE.VECTOR" val="ba3e13bc-cc22-40db-8abb-361298693e2c"/>
</p:tagLst>
</file>

<file path=ppt/tags/tag3.xml><?xml version="1.0" encoding="utf-8"?>
<p:tagLst xmlns:p="http://schemas.openxmlformats.org/presentationml/2006/main">
  <p:tag name="KSO_WM_UNIT_PLACING_PICTURE_USER_VIEWPORT" val="{&quot;height&quot;:10680,&quot;width&quot;:17550}"/>
</p:tagLst>
</file>

<file path=ppt/tags/tag4.xml><?xml version="1.0" encoding="utf-8"?>
<p:tagLst xmlns:p="http://schemas.openxmlformats.org/presentationml/2006/main">
  <p:tag name="KSO_WM_UNIT_PLACING_PICTURE_USER_VIEWPORT" val="{&quot;height&quot;:10680,&quot;width&quot;:17550}"/>
</p:tagLst>
</file>

<file path=ppt/tags/tag5.xml><?xml version="1.0" encoding="utf-8"?>
<p:tagLst xmlns:p="http://schemas.openxmlformats.org/presentationml/2006/main">
  <p:tag name="KSO_WM_UNIT_PLACING_PICTURE_USER_VIEWPORT" val="{&quot;height&quot;:10680,&quot;width&quot;:17550}"/>
</p:tagLst>
</file>

<file path=ppt/tags/tag6.xml><?xml version="1.0" encoding="utf-8"?>
<p:tagLst xmlns:p="http://schemas.openxmlformats.org/presentationml/2006/main">
  <p:tag name="KSO_WM_UNIT_PLACING_PICTURE_USER_VIEWPORT" val="{&quot;height&quot;:10680,&quot;width&quot;:17550}"/>
</p:tagLst>
</file>

<file path=ppt/tags/tag7.xml><?xml version="1.0" encoding="utf-8"?>
<p:tagLst xmlns:p="http://schemas.openxmlformats.org/presentationml/2006/main">
  <p:tag name="KSO_WM_UNIT_PLACING_PICTURE_USER_VIEWPORT" val="{&quot;height&quot;:10680,&quot;width&quot;:17550}"/>
</p:tagLst>
</file>

<file path=ppt/tags/tag8.xml><?xml version="1.0" encoding="utf-8"?>
<p:tagLst xmlns:p="http://schemas.openxmlformats.org/presentationml/2006/main">
  <p:tag name="ISLIDE.VECTOR" val="ba3e13bc-cc22-40db-8abb-361298693e2c"/>
</p:tagLst>
</file>

<file path=ppt/tags/tag9.xml><?xml version="1.0" encoding="utf-8"?>
<p:tagLst xmlns:p="http://schemas.openxmlformats.org/presentationml/2006/main">
  <p:tag name="ISLIDE.VECTOR" val="ba3e13bc-cc22-40db-8abb-361298693e2c"/>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9405</Words>
  <Application>WPS 演示</Application>
  <PresentationFormat>全屏显示(4:3)</PresentationFormat>
  <Paragraphs>624</Paragraphs>
  <Slides>48</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8</vt:i4>
      </vt:variant>
      <vt:variant>
        <vt:lpstr>幻灯片标题</vt:lpstr>
      </vt:variant>
      <vt:variant>
        <vt:i4>48</vt:i4>
      </vt:variant>
    </vt:vector>
  </HeadingPairs>
  <TitlesOfParts>
    <vt:vector size="70" baseType="lpstr">
      <vt:lpstr>Arial</vt:lpstr>
      <vt:lpstr>宋体</vt:lpstr>
      <vt:lpstr>Wingdings</vt:lpstr>
      <vt:lpstr>微软雅黑</vt:lpstr>
      <vt:lpstr>-apple-system</vt:lpstr>
      <vt:lpstr>Segoe Print</vt:lpstr>
      <vt:lpstr>Calibri</vt:lpstr>
      <vt:lpstr>等线</vt:lpstr>
      <vt:lpstr>Arial Unicode MS</vt:lpstr>
      <vt:lpstr>等线 Light</vt:lpstr>
      <vt:lpstr>Calibri Light</vt:lpstr>
      <vt:lpstr>Cambria Math</vt:lpstr>
      <vt:lpstr>Bahnschrift Light Condensed</vt:lpstr>
      <vt:lpstr>Office 主题​​</vt:lpstr>
      <vt:lpstr>Equation.KSEE3</vt:lpstr>
      <vt:lpstr>Equation.KSEE3</vt:lpstr>
      <vt:lpstr>Equation.KSEE3</vt:lpstr>
      <vt:lpstr>Equation.KSEE3</vt:lpstr>
      <vt:lpstr>Equation.KSEE3</vt:lpstr>
      <vt:lpstr>Equation.KSEE3</vt:lpstr>
      <vt:lpstr>Equation.KSEE3</vt:lpstr>
      <vt:lpstr>Equation.KSEE3</vt:lpstr>
      <vt:lpstr>程序设计思维与实践 Thinking and Practice in Programming</vt:lpstr>
      <vt:lpstr>树状数组 Binary Indexed Tree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线段树 Segment Tree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*带有标记的线段树 Segment Tree with lazy-tag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感谢收听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TTTT</dc:creator>
  <cp:lastModifiedBy>yhf2000</cp:lastModifiedBy>
  <cp:revision>112</cp:revision>
  <dcterms:created xsi:type="dcterms:W3CDTF">2023-05-06T02:34:00Z</dcterms:created>
  <dcterms:modified xsi:type="dcterms:W3CDTF">2024-05-08T04:08:02Z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116EE96BC0B43B732BA255641656DBD0_42</vt:lpwstr>
  </property>
</Properties>
</file>