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657" r:id="rId2"/>
    <p:sldId id="1052" r:id="rId3"/>
    <p:sldId id="1053" r:id="rId4"/>
    <p:sldId id="1054" r:id="rId5"/>
    <p:sldId id="1055" r:id="rId6"/>
    <p:sldId id="1056" r:id="rId7"/>
    <p:sldId id="1057" r:id="rId8"/>
    <p:sldId id="1058" r:id="rId9"/>
    <p:sldId id="1059" r:id="rId10"/>
    <p:sldId id="1060" r:id="rId11"/>
    <p:sldId id="1061" r:id="rId12"/>
    <p:sldId id="1062" r:id="rId13"/>
    <p:sldId id="1063" r:id="rId14"/>
    <p:sldId id="1065" r:id="rId15"/>
    <p:sldId id="1067" r:id="rId16"/>
    <p:sldId id="1068" r:id="rId17"/>
    <p:sldId id="1069" r:id="rId18"/>
    <p:sldId id="1070" r:id="rId19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8080A"/>
    <a:srgbClr val="006600"/>
    <a:srgbClr val="0000FF"/>
    <a:srgbClr val="BC0D00"/>
    <a:srgbClr val="CCCCFF"/>
    <a:srgbClr val="66FFFF"/>
    <a:srgbClr val="FF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94648" autoAdjust="0"/>
  </p:normalViewPr>
  <p:slideViewPr>
    <p:cSldViewPr>
      <p:cViewPr varScale="1">
        <p:scale>
          <a:sx n="117" d="100"/>
          <a:sy n="117" d="100"/>
        </p:scale>
        <p:origin x="13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14B2A2-1AE1-4EB4-B204-A6844F206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DF5E115-8F49-4E7F-B763-C217FA5C88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+mj-lt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2699792" cy="381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2021/5/7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99792" y="6477000"/>
            <a:ext cx="5453608" cy="381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第八章 电流和恒磁场</a:t>
            </a:r>
            <a:endParaRPr lang="en-US" altLang="zh-CN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3FF67-E762-4802-80A9-527B1F085E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924800" cy="609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20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269979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1" smtClean="0">
                <a:solidFill>
                  <a:schemeClr val="hlink"/>
                </a:solidFill>
                <a:latin typeface="+mj-lt"/>
                <a:ea typeface="楷体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2021/5/7</a:t>
            </a:r>
          </a:p>
        </p:txBody>
      </p:sp>
      <p:sp>
        <p:nvSpPr>
          <p:cNvPr id="720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99792" y="6477000"/>
            <a:ext cx="54536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1">
                <a:solidFill>
                  <a:schemeClr val="hlink"/>
                </a:solidFill>
                <a:latin typeface="+mj-lt"/>
                <a:ea typeface="楷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第八章 电流和恒磁场</a:t>
            </a:r>
            <a:endParaRPr lang="en-US" altLang="zh-CN" dirty="0"/>
          </a:p>
        </p:txBody>
      </p:sp>
      <p:sp>
        <p:nvSpPr>
          <p:cNvPr id="721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7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hlink"/>
                </a:solidFill>
                <a:latin typeface="+mj-lt"/>
                <a:ea typeface="楷体" pitchFamily="49" charset="-122"/>
              </a:defRPr>
            </a:lvl1pPr>
          </a:lstStyle>
          <a:p>
            <a:pPr>
              <a:defRPr/>
            </a:pPr>
            <a:fld id="{0289F85C-6580-4C83-9132-260F28B8E7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4" name="Picture 44" descr="hepg_logo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13" name="Rectangle 45"/>
          <p:cNvSpPr>
            <a:spLocks noChangeArrowheads="1"/>
          </p:cNvSpPr>
          <p:nvPr userDrawn="1"/>
        </p:nvSpPr>
        <p:spPr bwMode="gray">
          <a:xfrm>
            <a:off x="0" y="620713"/>
            <a:ext cx="9144000" cy="57150"/>
          </a:xfrm>
          <a:prstGeom prst="rect">
            <a:avLst/>
          </a:pr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100000">
                <a:srgbClr val="66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tIns="36000" bIns="36000" anchor="ctr"/>
          <a:lstStyle/>
          <a:p>
            <a:pPr algn="ctr">
              <a:defRPr/>
            </a:pPr>
            <a:endParaRPr lang="zh-CN" altLang="zh-CN" b="1">
              <a:latin typeface="+mj-lt"/>
              <a:ea typeface="楷体" pitchFamily="49" charset="-122"/>
            </a:endParaRPr>
          </a:p>
        </p:txBody>
      </p:sp>
      <p:sp>
        <p:nvSpPr>
          <p:cNvPr id="7214" name="Line 46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28575">
            <a:solidFill>
              <a:srgbClr val="13955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  <a:ea typeface="楷体" pitchFamily="49" charset="-122"/>
            </a:endParaRPr>
          </a:p>
        </p:txBody>
      </p:sp>
      <p:pic>
        <p:nvPicPr>
          <p:cNvPr id="2057" name="Picture 47" descr="871051aff05cdcfbfbed500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9532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楷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楷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楷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楷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楷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6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9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9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9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9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50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5.bin"/><Relationship Id="rId3" Type="http://schemas.openxmlformats.org/officeDocument/2006/relationships/image" Target="../media/image52.emf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7.emf"/><Relationship Id="rId2" Type="http://schemas.openxmlformats.org/officeDocument/2006/relationships/oleObject" Target="../embeddings/oleObject50.bin"/><Relationship Id="rId16" Type="http://schemas.openxmlformats.org/officeDocument/2006/relationships/image" Target="../media/image5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6.emf"/><Relationship Id="rId4" Type="http://schemas.openxmlformats.org/officeDocument/2006/relationships/image" Target="../media/image53.jpeg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e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9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0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6.emf"/><Relationship Id="rId3" Type="http://schemas.openxmlformats.org/officeDocument/2006/relationships/image" Target="../media/image20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8.emf"/><Relationship Id="rId21" Type="http://schemas.openxmlformats.org/officeDocument/2006/relationships/image" Target="../media/image17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5.emf"/><Relationship Id="rId25" Type="http://schemas.openxmlformats.org/officeDocument/2006/relationships/image" Target="../media/image19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1.emf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25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image" Target="../media/image25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emf"/><Relationship Id="rId1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6.emf"/><Relationship Id="rId3" Type="http://schemas.openxmlformats.org/officeDocument/2006/relationships/image" Target="../media/image20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723900" y="-11473"/>
            <a:ext cx="79248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</a:rPr>
              <a:t>大学物理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</a:rPr>
              <a:t>: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</a:rPr>
              <a:t>电磁学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楷体" pitchFamily="49" charset="-122"/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第八章 电流和恒磁场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3" name="TextBox 12"/>
          <p:cNvSpPr txBox="1"/>
          <p:nvPr/>
        </p:nvSpPr>
        <p:spPr>
          <a:xfrm>
            <a:off x="1214414" y="2000240"/>
            <a:ext cx="7138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大学物理：第二部分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2400" y="3786190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电磁学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A87143-7560-6EE3-BE5B-E952F2C2513A}"/>
              </a:ext>
            </a:extLst>
          </p:cNvPr>
          <p:cNvSpPr txBox="1"/>
          <p:nvPr/>
        </p:nvSpPr>
        <p:spPr>
          <a:xfrm>
            <a:off x="2172388" y="4823818"/>
            <a:ext cx="45826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8080A"/>
                </a:solidFill>
                <a:latin typeface="Adobe Gothic Std B" pitchFamily="34" charset="-128"/>
                <a:ea typeface="微软雅黑" panose="020B0503020204020204" pitchFamily="34" charset="-122"/>
              </a:rPr>
              <a:t>苏娟</a:t>
            </a:r>
            <a:endParaRPr lang="en-US" altLang="zh-CN" sz="2800" b="1" dirty="0">
              <a:solidFill>
                <a:srgbClr val="08080A"/>
              </a:solidFill>
              <a:latin typeface="Adobe Gothic Std B" pitchFamily="34" charset="-128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08080A"/>
                </a:solidFill>
                <a:latin typeface="Adobe Gothic Std B" pitchFamily="34" charset="-128"/>
                <a:ea typeface="微软雅黑" panose="020B0503020204020204" pitchFamily="34" charset="-122"/>
              </a:rPr>
              <a:t>电话</a:t>
            </a:r>
            <a:r>
              <a:rPr lang="zh-CN" altLang="en-US" sz="2400" b="1" dirty="0">
                <a:solidFill>
                  <a:srgbClr val="08080A"/>
                </a:solidFill>
                <a:latin typeface="Adobe Gothic Std B" pitchFamily="34" charset="-128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8080A"/>
                </a:solidFill>
                <a:latin typeface="Adobe Gothic Std B" pitchFamily="34" charset="-128"/>
                <a:ea typeface="微软雅黑" panose="020B0503020204020204" pitchFamily="34" charset="-122"/>
              </a:rPr>
              <a:t>13853170512</a:t>
            </a:r>
          </a:p>
          <a:p>
            <a:pPr algn="ctr"/>
            <a:r>
              <a:rPr lang="zh-CN" altLang="en-US" sz="2400" b="1" dirty="0">
                <a:solidFill>
                  <a:srgbClr val="08080A"/>
                </a:solidFill>
                <a:latin typeface="Adobe Gothic Std B" pitchFamily="34" charset="-128"/>
                <a:ea typeface="微软雅黑" panose="020B0503020204020204" pitchFamily="34" charset="-122"/>
              </a:rPr>
              <a:t>邮箱：</a:t>
            </a:r>
            <a:r>
              <a:rPr lang="en-US" altLang="zh-CN" sz="2400" b="1" dirty="0" err="1">
                <a:solidFill>
                  <a:srgbClr val="08080A"/>
                </a:solidFill>
                <a:latin typeface="Adobe Gothic Std B" pitchFamily="34" charset="-128"/>
                <a:ea typeface="微软雅黑" panose="020B0503020204020204" pitchFamily="34" charset="-122"/>
              </a:rPr>
              <a:t>sujuan@sdu.edu.cn</a:t>
            </a:r>
            <a:endParaRPr lang="en-US" altLang="zh-CN" sz="2400" b="1" dirty="0">
              <a:solidFill>
                <a:srgbClr val="08080A"/>
              </a:solidFill>
              <a:latin typeface="Adobe Gothic Std B" pitchFamily="34" charset="-128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08080A"/>
                </a:solidFill>
                <a:latin typeface="Adobe Gothic Std B" pitchFamily="34" charset="-128"/>
                <a:ea typeface="微软雅黑" panose="020B0503020204020204" pitchFamily="34" charset="-122"/>
              </a:rPr>
              <a:t>微信</a:t>
            </a:r>
            <a:r>
              <a:rPr lang="en-US" altLang="zh-CN" sz="2400" b="1" dirty="0">
                <a:solidFill>
                  <a:srgbClr val="08080A"/>
                </a:solidFill>
                <a:latin typeface="Adobe Gothic Std B" pitchFamily="34" charset="-128"/>
                <a:ea typeface="微软雅黑" panose="020B0503020204020204" pitchFamily="34" charset="-122"/>
              </a:rPr>
              <a:t>: sj2008818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§7-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本章小结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7" name="TextBox 36"/>
          <p:cNvSpPr txBox="1"/>
          <p:nvPr/>
        </p:nvSpPr>
        <p:spPr>
          <a:xfrm>
            <a:off x="0" y="7143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、静电场中的电介质：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2910" y="133414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电介质极化</a:t>
            </a:r>
          </a:p>
        </p:txBody>
      </p:sp>
      <p:sp>
        <p:nvSpPr>
          <p:cNvPr id="39" name="AutoShape 3"/>
          <p:cNvSpPr>
            <a:spLocks noChangeArrowheads="1"/>
          </p:cNvSpPr>
          <p:nvPr/>
        </p:nvSpPr>
        <p:spPr bwMode="auto">
          <a:xfrm>
            <a:off x="3635375" y="1850236"/>
            <a:ext cx="2665413" cy="550863"/>
          </a:xfrm>
          <a:prstGeom prst="wedgeRoundRectCallout">
            <a:avLst>
              <a:gd name="adj1" fmla="val 28259"/>
              <a:gd name="adj2" fmla="val 147120"/>
              <a:gd name="adj3" fmla="val 16667"/>
            </a:avLst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800" b="1" dirty="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rPr>
              <a:t>分子</a:t>
            </a:r>
            <a:r>
              <a:rPr lang="en-US" altLang="zh-CN" sz="2800" b="1" dirty="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rPr>
              <a:t>位移极化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6858016" y="1993112"/>
            <a:ext cx="2143140" cy="495300"/>
          </a:xfrm>
          <a:prstGeom prst="wedgeRectCallout">
            <a:avLst>
              <a:gd name="adj1" fmla="val -31111"/>
              <a:gd name="adj2" fmla="val 136216"/>
            </a:avLst>
          </a:prstGeom>
          <a:noFill/>
          <a:ln w="19050">
            <a:solidFill>
              <a:srgbClr val="BC0D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rPr>
              <a:t>束缚电荷</a:t>
            </a:r>
            <a:r>
              <a: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´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595313" y="1932786"/>
            <a:ext cx="3440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 </a:t>
            </a:r>
            <a:r>
              <a:rPr lang="zh-CN" altLang="en-US" sz="2800" b="1" dirty="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rPr>
              <a:t>无极分子电介质</a:t>
            </a:r>
          </a:p>
        </p:txBody>
      </p:sp>
      <p:sp>
        <p:nvSpPr>
          <p:cNvPr id="42" name="AutoShape 46"/>
          <p:cNvSpPr>
            <a:spLocks noChangeArrowheads="1"/>
          </p:cNvSpPr>
          <p:nvPr/>
        </p:nvSpPr>
        <p:spPr bwMode="auto">
          <a:xfrm>
            <a:off x="3857620" y="3218661"/>
            <a:ext cx="720725" cy="431800"/>
          </a:xfrm>
          <a:prstGeom prst="notched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solidFill>
                <a:srgbClr val="08080A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00628" y="2929736"/>
            <a:ext cx="2141538" cy="1143000"/>
            <a:chOff x="3198" y="1162"/>
            <a:chExt cx="1349" cy="720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3198" y="1162"/>
              <a:ext cx="1349" cy="72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3288" y="1289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>
              <a:off x="3288" y="1425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>
              <a:off x="3288" y="1533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8" name="Line 52"/>
            <p:cNvSpPr>
              <a:spLocks noChangeShapeType="1"/>
            </p:cNvSpPr>
            <p:nvPr/>
          </p:nvSpPr>
          <p:spPr bwMode="auto">
            <a:xfrm>
              <a:off x="3288" y="1651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>
              <a:off x="3288" y="1742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0" name="Line 54"/>
            <p:cNvSpPr>
              <a:spLocks noChangeShapeType="1"/>
            </p:cNvSpPr>
            <p:nvPr/>
          </p:nvSpPr>
          <p:spPr bwMode="auto">
            <a:xfrm>
              <a:off x="3606" y="1281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>
              <a:off x="3606" y="141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>
              <a:off x="3606" y="1525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3606" y="1643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3606" y="1734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923" y="1281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3923" y="141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3923" y="1525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3923" y="1643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3923" y="1734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4241" y="1281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4241" y="141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4241" y="1525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4241" y="1643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4241" y="1734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3635374" y="4322783"/>
            <a:ext cx="3008327" cy="596900"/>
          </a:xfrm>
          <a:prstGeom prst="wedgeRoundRectCallout">
            <a:avLst>
              <a:gd name="adj1" fmla="val 27333"/>
              <a:gd name="adj2" fmla="val 86704"/>
              <a:gd name="adj3" fmla="val 16667"/>
            </a:avLst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800" b="1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 b="1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分子</a:t>
            </a:r>
            <a:r>
              <a:rPr lang="en-US" altLang="zh-CN" sz="2800" b="1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zh-CN" altLang="en-US" sz="2800" b="1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取向极化</a:t>
            </a:r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auto">
          <a:xfrm>
            <a:off x="7092950" y="4394220"/>
            <a:ext cx="2051050" cy="495300"/>
          </a:xfrm>
          <a:prstGeom prst="wedgeRectCallout">
            <a:avLst>
              <a:gd name="adj1" fmla="val -34951"/>
              <a:gd name="adj2" fmla="val 153528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束缚电荷</a:t>
            </a:r>
            <a:r>
              <a:rPr lang="zh-CN" altLang="en-US" sz="2800" i="1">
                <a:solidFill>
                  <a:srgbClr val="08080A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</a:t>
            </a:r>
            <a:r>
              <a:rPr lang="en-US" altLang="zh-CN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´</a:t>
            </a:r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595313" y="4297383"/>
            <a:ext cx="3430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8080A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 </a:t>
            </a:r>
            <a:r>
              <a:rPr lang="zh-CN" altLang="en-US" sz="2800" b="1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有极分子电介质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1331913" y="5214958"/>
            <a:ext cx="2362200" cy="1143000"/>
            <a:chOff x="1440" y="2640"/>
            <a:chExt cx="1488" cy="720"/>
          </a:xfrm>
        </p:grpSpPr>
        <p:sp>
          <p:nvSpPr>
            <p:cNvPr id="69" name="Rectangle 71"/>
            <p:cNvSpPr>
              <a:spLocks noChangeArrowheads="1"/>
            </p:cNvSpPr>
            <p:nvPr/>
          </p:nvSpPr>
          <p:spPr bwMode="auto">
            <a:xfrm>
              <a:off x="1440" y="2640"/>
              <a:ext cx="1488" cy="72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 flipV="1">
              <a:off x="1680" y="2736"/>
              <a:ext cx="192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>
              <a:off x="1584" y="2928"/>
              <a:ext cx="240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1872" y="283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 flipV="1">
              <a:off x="2160" y="2784"/>
              <a:ext cx="192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 flipH="1">
              <a:off x="1680" y="3024"/>
              <a:ext cx="192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5" name="Line 77"/>
            <p:cNvSpPr>
              <a:spLocks noChangeShapeType="1"/>
            </p:cNvSpPr>
            <p:nvPr/>
          </p:nvSpPr>
          <p:spPr bwMode="auto">
            <a:xfrm flipH="1" flipV="1">
              <a:off x="1824" y="2880"/>
              <a:ext cx="192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 flipH="1">
              <a:off x="1968" y="3024"/>
              <a:ext cx="144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7" name="Line 79"/>
            <p:cNvSpPr>
              <a:spLocks noChangeShapeType="1"/>
            </p:cNvSpPr>
            <p:nvPr/>
          </p:nvSpPr>
          <p:spPr bwMode="auto">
            <a:xfrm flipH="1" flipV="1">
              <a:off x="2256" y="3024"/>
              <a:ext cx="144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" name="Line 80"/>
            <p:cNvSpPr>
              <a:spLocks noChangeShapeType="1"/>
            </p:cNvSpPr>
            <p:nvPr/>
          </p:nvSpPr>
          <p:spPr bwMode="auto">
            <a:xfrm>
              <a:off x="2400" y="2784"/>
              <a:ext cx="192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9" name="Line 81"/>
            <p:cNvSpPr>
              <a:spLocks noChangeShapeType="1"/>
            </p:cNvSpPr>
            <p:nvPr/>
          </p:nvSpPr>
          <p:spPr bwMode="auto">
            <a:xfrm flipH="1">
              <a:off x="2640" y="2736"/>
              <a:ext cx="96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0" name="Line 82"/>
            <p:cNvSpPr>
              <a:spLocks noChangeShapeType="1"/>
            </p:cNvSpPr>
            <p:nvPr/>
          </p:nvSpPr>
          <p:spPr bwMode="auto">
            <a:xfrm>
              <a:off x="1872" y="3120"/>
              <a:ext cx="96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1" name="Line 83"/>
            <p:cNvSpPr>
              <a:spLocks noChangeShapeType="1"/>
            </p:cNvSpPr>
            <p:nvPr/>
          </p:nvSpPr>
          <p:spPr bwMode="auto">
            <a:xfrm>
              <a:off x="2448" y="2976"/>
              <a:ext cx="192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V="1">
              <a:off x="1536" y="3216"/>
              <a:ext cx="144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 flipH="1" flipV="1">
              <a:off x="1536" y="2976"/>
              <a:ext cx="48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4" name="Line 86"/>
            <p:cNvSpPr>
              <a:spLocks noChangeShapeType="1"/>
            </p:cNvSpPr>
            <p:nvPr/>
          </p:nvSpPr>
          <p:spPr bwMode="auto">
            <a:xfrm>
              <a:off x="2160" y="312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 flipH="1">
              <a:off x="2544" y="3072"/>
              <a:ext cx="144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6" name="Line 88"/>
            <p:cNvSpPr>
              <a:spLocks noChangeShapeType="1"/>
            </p:cNvSpPr>
            <p:nvPr/>
          </p:nvSpPr>
          <p:spPr bwMode="auto">
            <a:xfrm flipV="1">
              <a:off x="2784" y="2880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7" name="Line 89"/>
            <p:cNvSpPr>
              <a:spLocks noChangeShapeType="1"/>
            </p:cNvSpPr>
            <p:nvPr/>
          </p:nvSpPr>
          <p:spPr bwMode="auto">
            <a:xfrm>
              <a:off x="1488" y="2688"/>
              <a:ext cx="192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 flipV="1">
              <a:off x="1536" y="2736"/>
              <a:ext cx="192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9" name="Line 91"/>
            <p:cNvSpPr>
              <a:spLocks noChangeShapeType="1"/>
            </p:cNvSpPr>
            <p:nvPr/>
          </p:nvSpPr>
          <p:spPr bwMode="auto">
            <a:xfrm>
              <a:off x="2688" y="3120"/>
              <a:ext cx="144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 flipH="1">
              <a:off x="2400" y="3072"/>
              <a:ext cx="48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91" name="AutoShape 94"/>
          <p:cNvSpPr>
            <a:spLocks noChangeArrowheads="1"/>
          </p:cNvSpPr>
          <p:nvPr/>
        </p:nvSpPr>
        <p:spPr bwMode="auto">
          <a:xfrm>
            <a:off x="3995738" y="5473720"/>
            <a:ext cx="720725" cy="431800"/>
          </a:xfrm>
          <a:prstGeom prst="notched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solidFill>
                <a:srgbClr val="08080A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5076825" y="5186383"/>
            <a:ext cx="2141538" cy="1143000"/>
            <a:chOff x="3198" y="1162"/>
            <a:chExt cx="1349" cy="720"/>
          </a:xfrm>
        </p:grpSpPr>
        <p:sp>
          <p:nvSpPr>
            <p:cNvPr id="93" name="Rectangle 96"/>
            <p:cNvSpPr>
              <a:spLocks noChangeArrowheads="1"/>
            </p:cNvSpPr>
            <p:nvPr/>
          </p:nvSpPr>
          <p:spPr bwMode="auto">
            <a:xfrm>
              <a:off x="3198" y="1162"/>
              <a:ext cx="1349" cy="72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4" name="Line 97"/>
            <p:cNvSpPr>
              <a:spLocks noChangeShapeType="1"/>
            </p:cNvSpPr>
            <p:nvPr/>
          </p:nvSpPr>
          <p:spPr bwMode="auto">
            <a:xfrm>
              <a:off x="3288" y="1289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5" name="Line 98"/>
            <p:cNvSpPr>
              <a:spLocks noChangeShapeType="1"/>
            </p:cNvSpPr>
            <p:nvPr/>
          </p:nvSpPr>
          <p:spPr bwMode="auto">
            <a:xfrm>
              <a:off x="3288" y="1425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6" name="Line 99"/>
            <p:cNvSpPr>
              <a:spLocks noChangeShapeType="1"/>
            </p:cNvSpPr>
            <p:nvPr/>
          </p:nvSpPr>
          <p:spPr bwMode="auto">
            <a:xfrm>
              <a:off x="3288" y="1533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7" name="Line 100"/>
            <p:cNvSpPr>
              <a:spLocks noChangeShapeType="1"/>
            </p:cNvSpPr>
            <p:nvPr/>
          </p:nvSpPr>
          <p:spPr bwMode="auto">
            <a:xfrm>
              <a:off x="3288" y="1651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8" name="Line 101"/>
            <p:cNvSpPr>
              <a:spLocks noChangeShapeType="1"/>
            </p:cNvSpPr>
            <p:nvPr/>
          </p:nvSpPr>
          <p:spPr bwMode="auto">
            <a:xfrm>
              <a:off x="3288" y="1742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9" name="Line 102"/>
            <p:cNvSpPr>
              <a:spLocks noChangeShapeType="1"/>
            </p:cNvSpPr>
            <p:nvPr/>
          </p:nvSpPr>
          <p:spPr bwMode="auto">
            <a:xfrm>
              <a:off x="3606" y="1281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>
              <a:off x="3606" y="141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1" name="Line 104"/>
            <p:cNvSpPr>
              <a:spLocks noChangeShapeType="1"/>
            </p:cNvSpPr>
            <p:nvPr/>
          </p:nvSpPr>
          <p:spPr bwMode="auto">
            <a:xfrm>
              <a:off x="3606" y="1525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2" name="Line 105"/>
            <p:cNvSpPr>
              <a:spLocks noChangeShapeType="1"/>
            </p:cNvSpPr>
            <p:nvPr/>
          </p:nvSpPr>
          <p:spPr bwMode="auto">
            <a:xfrm>
              <a:off x="3606" y="1643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3" name="Line 106"/>
            <p:cNvSpPr>
              <a:spLocks noChangeShapeType="1"/>
            </p:cNvSpPr>
            <p:nvPr/>
          </p:nvSpPr>
          <p:spPr bwMode="auto">
            <a:xfrm>
              <a:off x="3606" y="1734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4" name="Line 107"/>
            <p:cNvSpPr>
              <a:spLocks noChangeShapeType="1"/>
            </p:cNvSpPr>
            <p:nvPr/>
          </p:nvSpPr>
          <p:spPr bwMode="auto">
            <a:xfrm>
              <a:off x="3923" y="1281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5" name="Line 108"/>
            <p:cNvSpPr>
              <a:spLocks noChangeShapeType="1"/>
            </p:cNvSpPr>
            <p:nvPr/>
          </p:nvSpPr>
          <p:spPr bwMode="auto">
            <a:xfrm>
              <a:off x="3923" y="141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6" name="Line 109"/>
            <p:cNvSpPr>
              <a:spLocks noChangeShapeType="1"/>
            </p:cNvSpPr>
            <p:nvPr/>
          </p:nvSpPr>
          <p:spPr bwMode="auto">
            <a:xfrm>
              <a:off x="3923" y="1525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7" name="Line 110"/>
            <p:cNvSpPr>
              <a:spLocks noChangeShapeType="1"/>
            </p:cNvSpPr>
            <p:nvPr/>
          </p:nvSpPr>
          <p:spPr bwMode="auto">
            <a:xfrm>
              <a:off x="3923" y="1643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8" name="Line 111"/>
            <p:cNvSpPr>
              <a:spLocks noChangeShapeType="1"/>
            </p:cNvSpPr>
            <p:nvPr/>
          </p:nvSpPr>
          <p:spPr bwMode="auto">
            <a:xfrm>
              <a:off x="3923" y="1734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9" name="Line 112"/>
            <p:cNvSpPr>
              <a:spLocks noChangeShapeType="1"/>
            </p:cNvSpPr>
            <p:nvPr/>
          </p:nvSpPr>
          <p:spPr bwMode="auto">
            <a:xfrm>
              <a:off x="4241" y="1281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0" name="Line 113"/>
            <p:cNvSpPr>
              <a:spLocks noChangeShapeType="1"/>
            </p:cNvSpPr>
            <p:nvPr/>
          </p:nvSpPr>
          <p:spPr bwMode="auto">
            <a:xfrm>
              <a:off x="4241" y="141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1" name="Line 114"/>
            <p:cNvSpPr>
              <a:spLocks noChangeShapeType="1"/>
            </p:cNvSpPr>
            <p:nvPr/>
          </p:nvSpPr>
          <p:spPr bwMode="auto">
            <a:xfrm>
              <a:off x="4241" y="1525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2" name="Line 115"/>
            <p:cNvSpPr>
              <a:spLocks noChangeShapeType="1"/>
            </p:cNvSpPr>
            <p:nvPr/>
          </p:nvSpPr>
          <p:spPr bwMode="auto">
            <a:xfrm>
              <a:off x="4241" y="1643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3" name="Line 116"/>
            <p:cNvSpPr>
              <a:spLocks noChangeShapeType="1"/>
            </p:cNvSpPr>
            <p:nvPr/>
          </p:nvSpPr>
          <p:spPr bwMode="auto">
            <a:xfrm>
              <a:off x="4241" y="1734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214414" y="2921806"/>
            <a:ext cx="2286000" cy="1143000"/>
            <a:chOff x="3600" y="3024"/>
            <a:chExt cx="1440" cy="720"/>
          </a:xfrm>
        </p:grpSpPr>
        <p:sp>
          <p:nvSpPr>
            <p:cNvPr id="115" name="Rectangle 36"/>
            <p:cNvSpPr>
              <a:spLocks noChangeArrowheads="1"/>
            </p:cNvSpPr>
            <p:nvPr/>
          </p:nvSpPr>
          <p:spPr bwMode="auto">
            <a:xfrm>
              <a:off x="3600" y="3024"/>
              <a:ext cx="1440" cy="72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744" y="3072"/>
              <a:ext cx="1152" cy="624"/>
              <a:chOff x="3744" y="3072"/>
              <a:chExt cx="1152" cy="624"/>
            </a:xfrm>
          </p:grpSpPr>
          <p:sp>
            <p:nvSpPr>
              <p:cNvPr id="117" name="Oval 38"/>
              <p:cNvSpPr>
                <a:spLocks noChangeArrowheads="1"/>
              </p:cNvSpPr>
              <p:nvPr/>
            </p:nvSpPr>
            <p:spPr bwMode="auto">
              <a:xfrm>
                <a:off x="3888" y="331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18" name="Oval 39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19" name="Oval 40"/>
              <p:cNvSpPr>
                <a:spLocks noChangeArrowheads="1"/>
              </p:cNvSpPr>
              <p:nvPr/>
            </p:nvSpPr>
            <p:spPr bwMode="auto">
              <a:xfrm>
                <a:off x="4080" y="3600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0" name="Oval 41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1" name="Oval 42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2" name="Oval 43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3" name="Oval 44"/>
              <p:cNvSpPr>
                <a:spLocks noChangeArrowheads="1"/>
              </p:cNvSpPr>
              <p:nvPr/>
            </p:nvSpPr>
            <p:spPr bwMode="auto">
              <a:xfrm>
                <a:off x="4368" y="340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4" name="Oval 45"/>
              <p:cNvSpPr>
                <a:spLocks noChangeArrowheads="1"/>
              </p:cNvSpPr>
              <p:nvPr/>
            </p:nvSpPr>
            <p:spPr bwMode="auto">
              <a:xfrm>
                <a:off x="4416" y="321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5" name="Oval 46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6" name="Oval 47"/>
              <p:cNvSpPr>
                <a:spLocks noChangeArrowheads="1"/>
              </p:cNvSpPr>
              <p:nvPr/>
            </p:nvSpPr>
            <p:spPr bwMode="auto">
              <a:xfrm>
                <a:off x="4656" y="3360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7" name="Oval 4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8" name="Oval 49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9" name="Oval 50"/>
              <p:cNvSpPr>
                <a:spLocks noChangeArrowheads="1"/>
              </p:cNvSpPr>
              <p:nvPr/>
            </p:nvSpPr>
            <p:spPr bwMode="auto">
              <a:xfrm>
                <a:off x="4416" y="3600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30" name="Oval 51"/>
              <p:cNvSpPr>
                <a:spLocks noChangeArrowheads="1"/>
              </p:cNvSpPr>
              <p:nvPr/>
            </p:nvSpPr>
            <p:spPr bwMode="auto">
              <a:xfrm>
                <a:off x="4512" y="307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31" name="Oval 52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32" name="Oval 53"/>
              <p:cNvSpPr>
                <a:spLocks noChangeArrowheads="1"/>
              </p:cNvSpPr>
              <p:nvPr/>
            </p:nvSpPr>
            <p:spPr bwMode="auto">
              <a:xfrm>
                <a:off x="4704" y="355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33" name="Oval 54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34" name="Oval 55"/>
              <p:cNvSpPr>
                <a:spLocks noChangeArrowheads="1"/>
              </p:cNvSpPr>
              <p:nvPr/>
            </p:nvSpPr>
            <p:spPr bwMode="auto">
              <a:xfrm>
                <a:off x="4224" y="350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35" name="Oval 56"/>
              <p:cNvSpPr>
                <a:spLocks noChangeArrowheads="1"/>
              </p:cNvSpPr>
              <p:nvPr/>
            </p:nvSpPr>
            <p:spPr bwMode="auto">
              <a:xfrm>
                <a:off x="4848" y="345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36" name="Oval 57"/>
              <p:cNvSpPr>
                <a:spLocks noChangeArrowheads="1"/>
              </p:cNvSpPr>
              <p:nvPr/>
            </p:nvSpPr>
            <p:spPr bwMode="auto">
              <a:xfrm>
                <a:off x="3792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37" name="Oval 58"/>
              <p:cNvSpPr>
                <a:spLocks noChangeArrowheads="1"/>
              </p:cNvSpPr>
              <p:nvPr/>
            </p:nvSpPr>
            <p:spPr bwMode="auto">
              <a:xfrm>
                <a:off x="4416" y="3120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38" name="Oval 59"/>
              <p:cNvSpPr>
                <a:spLocks noChangeArrowheads="1"/>
              </p:cNvSpPr>
              <p:nvPr/>
            </p:nvSpPr>
            <p:spPr bwMode="auto">
              <a:xfrm>
                <a:off x="48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39" name="Oval 60"/>
              <p:cNvSpPr>
                <a:spLocks noChangeArrowheads="1"/>
              </p:cNvSpPr>
              <p:nvPr/>
            </p:nvSpPr>
            <p:spPr bwMode="auto">
              <a:xfrm>
                <a:off x="4848" y="3600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40" name="Oval 61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41" name="Oval 62"/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42" name="Oval 63"/>
              <p:cNvSpPr>
                <a:spLocks noChangeArrowheads="1"/>
              </p:cNvSpPr>
              <p:nvPr/>
            </p:nvSpPr>
            <p:spPr bwMode="auto">
              <a:xfrm>
                <a:off x="3888" y="3600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43" name="Oval 64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44" name="Oval 65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45" name="Oval 66"/>
              <p:cNvSpPr>
                <a:spLocks noChangeArrowheads="1"/>
              </p:cNvSpPr>
              <p:nvPr/>
            </p:nvSpPr>
            <p:spPr bwMode="auto">
              <a:xfrm>
                <a:off x="4656" y="364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146" name="TextBox 145"/>
          <p:cNvSpPr txBox="1"/>
          <p:nvPr/>
        </p:nvSpPr>
        <p:spPr>
          <a:xfrm>
            <a:off x="7572396" y="3286918"/>
            <a:ext cx="1627369" cy="523220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极化电荷</a:t>
            </a:r>
          </a:p>
        </p:txBody>
      </p:sp>
      <p:cxnSp>
        <p:nvCxnSpPr>
          <p:cNvPr id="147" name="直接箭头连接符 146"/>
          <p:cNvCxnSpPr/>
          <p:nvPr/>
        </p:nvCxnSpPr>
        <p:spPr bwMode="auto">
          <a:xfrm rot="16200000" flipH="1">
            <a:off x="7786710" y="2929728"/>
            <a:ext cx="713586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8" name="直接箭头连接符 147"/>
          <p:cNvCxnSpPr/>
          <p:nvPr/>
        </p:nvCxnSpPr>
        <p:spPr bwMode="auto">
          <a:xfrm rot="5400000" flipH="1" flipV="1">
            <a:off x="7838694" y="4068794"/>
            <a:ext cx="61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aphicFrame>
        <p:nvGraphicFramePr>
          <p:cNvPr id="149" name="对象 148"/>
          <p:cNvGraphicFramePr>
            <a:graphicFrameLocks noChangeAspect="1"/>
          </p:cNvGraphicFramePr>
          <p:nvPr/>
        </p:nvGraphicFramePr>
        <p:xfrm>
          <a:off x="7143768" y="2929728"/>
          <a:ext cx="139700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066680" progId="Equation.DSMT4">
                  <p:embed/>
                </p:oleObj>
              </mc:Choice>
              <mc:Fallback>
                <p:oleObj name="Equation" r:id="rId2" imgW="139680" imgH="1066680" progId="Equation.DSMT4">
                  <p:embed/>
                  <p:pic>
                    <p:nvPicPr>
                      <p:cNvPr id="149" name="对象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2929728"/>
                        <a:ext cx="139700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3"/>
          <p:cNvGraphicFramePr>
            <a:graphicFrameLocks noChangeAspect="1"/>
          </p:cNvGraphicFramePr>
          <p:nvPr/>
        </p:nvGraphicFramePr>
        <p:xfrm>
          <a:off x="4857752" y="2929728"/>
          <a:ext cx="889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560" imgH="990360" progId="Equation.DSMT4">
                  <p:embed/>
                </p:oleObj>
              </mc:Choice>
              <mc:Fallback>
                <p:oleObj name="Equation" r:id="rId4" imgW="88560" imgH="990360" progId="Equation.DSMT4">
                  <p:embed/>
                  <p:pic>
                    <p:nvPicPr>
                      <p:cNvPr id="1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929728"/>
                        <a:ext cx="889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4"/>
          <p:cNvGraphicFramePr>
            <a:graphicFrameLocks noChangeAspect="1"/>
          </p:cNvGraphicFramePr>
          <p:nvPr/>
        </p:nvGraphicFramePr>
        <p:xfrm>
          <a:off x="7215206" y="5143512"/>
          <a:ext cx="1397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066680" progId="Equation.DSMT4">
                  <p:embed/>
                </p:oleObj>
              </mc:Choice>
              <mc:Fallback>
                <p:oleObj name="Equation" r:id="rId6" imgW="139680" imgH="1066680" progId="Equation.DSMT4">
                  <p:embed/>
                  <p:pic>
                    <p:nvPicPr>
                      <p:cNvPr id="1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5143512"/>
                        <a:ext cx="139700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5"/>
          <p:cNvGraphicFramePr>
            <a:graphicFrameLocks noChangeAspect="1"/>
          </p:cNvGraphicFramePr>
          <p:nvPr/>
        </p:nvGraphicFramePr>
        <p:xfrm>
          <a:off x="4929190" y="5159395"/>
          <a:ext cx="889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560" imgH="990360" progId="Equation.DSMT4">
                  <p:embed/>
                </p:oleObj>
              </mc:Choice>
              <mc:Fallback>
                <p:oleObj name="Equation" r:id="rId8" imgW="88560" imgH="990360" progId="Equation.DSMT4">
                  <p:embed/>
                  <p:pic>
                    <p:nvPicPr>
                      <p:cNvPr id="1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5159395"/>
                        <a:ext cx="889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§7-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本章小结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7" name="TextBox 36"/>
          <p:cNvSpPr txBox="1"/>
          <p:nvPr/>
        </p:nvSpPr>
        <p:spPr>
          <a:xfrm>
            <a:off x="0" y="7143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、静电场中的电介质：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2910" y="147702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极化强度：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538426" y="1141405"/>
          <a:ext cx="3890962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457200" progId="Equation.DSMT4">
                  <p:embed/>
                </p:oleObj>
              </mc:Choice>
              <mc:Fallback>
                <p:oleObj name="Equation" r:id="rId2" imgW="1384200" imgH="45720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26" y="1141405"/>
                        <a:ext cx="3890962" cy="1287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785786" y="362016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均匀电介质：</a:t>
            </a:r>
          </a:p>
        </p:txBody>
      </p:sp>
      <p:graphicFrame>
        <p:nvGraphicFramePr>
          <p:cNvPr id="864263" name="Object 7"/>
          <p:cNvGraphicFramePr>
            <a:graphicFrameLocks noChangeAspect="1"/>
          </p:cNvGraphicFramePr>
          <p:nvPr/>
        </p:nvGraphicFramePr>
        <p:xfrm>
          <a:off x="1714480" y="2643182"/>
          <a:ext cx="17113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228600" progId="Equation.DSMT4">
                  <p:embed/>
                </p:oleObj>
              </mc:Choice>
              <mc:Fallback>
                <p:oleObj name="Equation" r:id="rId4" imgW="749160" imgH="228600" progId="Equation.DSMT4">
                  <p:embed/>
                  <p:pic>
                    <p:nvPicPr>
                      <p:cNvPr id="8642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643182"/>
                        <a:ext cx="17113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4000496" y="2428868"/>
          <a:ext cx="33718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520" imgH="393480" progId="Equation.DSMT4">
                  <p:embed/>
                </p:oleObj>
              </mc:Choice>
              <mc:Fallback>
                <p:oleObj name="Equation" r:id="rId6" imgW="1244520" imgH="393480" progId="Equation.DSMT4">
                  <p:embed/>
                  <p:pic>
                    <p:nvPicPr>
                      <p:cNvPr id="717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2428868"/>
                        <a:ext cx="3371850" cy="1116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7"/>
          <p:cNvGraphicFramePr>
            <a:graphicFrameLocks noChangeAspect="1"/>
          </p:cNvGraphicFramePr>
          <p:nvPr/>
        </p:nvGraphicFramePr>
        <p:xfrm>
          <a:off x="3446463" y="5500688"/>
          <a:ext cx="15494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80" imgH="203040" progId="Equation.DSMT4">
                  <p:embed/>
                </p:oleObj>
              </mc:Choice>
              <mc:Fallback>
                <p:oleObj name="Equation" r:id="rId8" imgW="609480" imgH="203040" progId="Equation.DSMT4">
                  <p:embed/>
                  <p:pic>
                    <p:nvPicPr>
                      <p:cNvPr id="15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5500688"/>
                        <a:ext cx="15494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Box 154"/>
          <p:cNvSpPr txBox="1"/>
          <p:nvPr/>
        </p:nvSpPr>
        <p:spPr>
          <a:xfrm>
            <a:off x="1643042" y="4286256"/>
            <a:ext cx="6000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体内不出现净余的束缚电荷；</a:t>
            </a:r>
            <a:endParaRPr lang="en-US" altLang="zh-CN" sz="2800" b="1" dirty="0">
              <a:solidFill>
                <a:srgbClr val="08080A"/>
              </a:solidFill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极化电荷分布在电介质表面上。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§7-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本章小结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7" name="TextBox 36"/>
          <p:cNvSpPr txBox="1"/>
          <p:nvPr/>
        </p:nvSpPr>
        <p:spPr>
          <a:xfrm>
            <a:off x="0" y="7143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、静电场中的电介质：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786" y="150017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高斯定理：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000364" y="1285860"/>
          <a:ext cx="30622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393480" progId="Equation.DSMT4">
                  <p:embed/>
                </p:oleObj>
              </mc:Choice>
              <mc:Fallback>
                <p:oleObj name="Equation" r:id="rId2" imgW="1091880" imgH="393480" progId="Equation.DSMT4">
                  <p:embed/>
                  <p:pic>
                    <p:nvPicPr>
                      <p:cNvPr id="1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1285860"/>
                        <a:ext cx="3062288" cy="1104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7224" y="271462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电位移矢量：</a:t>
            </a:r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5429256" y="4225936"/>
          <a:ext cx="3001963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241200" progId="Equation.DSMT4">
                  <p:embed/>
                </p:oleObj>
              </mc:Choice>
              <mc:Fallback>
                <p:oleObj name="Equation" r:id="rId4" imgW="1028520" imgH="241200" progId="Equation.DSMT4">
                  <p:embed/>
                  <p:pic>
                    <p:nvPicPr>
                      <p:cNvPr id="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4225936"/>
                        <a:ext cx="3001963" cy="703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428728" y="3500438"/>
            <a:ext cx="3929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rPr>
              <a:t>对于各向同性的电介质 </a:t>
            </a:r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214678" y="2643182"/>
          <a:ext cx="22780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241200" progId="Equation.DSMT4">
                  <p:embed/>
                </p:oleObj>
              </mc:Choice>
              <mc:Fallback>
                <p:oleObj name="Equation" r:id="rId6" imgW="812520" imgH="241200" progId="Equation.DSMT4">
                  <p:embed/>
                  <p:pic>
                    <p:nvPicPr>
                      <p:cNvPr id="1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643182"/>
                        <a:ext cx="2278063" cy="6746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1644650" y="4129102"/>
          <a:ext cx="30892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360" imgH="482400" progId="Equation.DSMT4">
                  <p:embed/>
                </p:oleObj>
              </mc:Choice>
              <mc:Fallback>
                <p:oleObj name="Equation" r:id="rId8" imgW="990360" imgH="482400" progId="Equation.DSMT4">
                  <p:embed/>
                  <p:pic>
                    <p:nvPicPr>
                      <p:cNvPr id="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129102"/>
                        <a:ext cx="3089275" cy="1371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57752" y="4286256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45472"/>
                </a:solidFill>
                <a:sym typeface="Wingdings" pitchFamily="2" charset="2"/>
              </a:rPr>
              <a:t></a:t>
            </a:r>
            <a:endParaRPr lang="zh-CN" altLang="en-US" dirty="0">
              <a:solidFill>
                <a:srgbClr val="54547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§7-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本章小结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7" name="TextBox 36"/>
          <p:cNvSpPr txBox="1"/>
          <p:nvPr/>
        </p:nvSpPr>
        <p:spPr>
          <a:xfrm>
            <a:off x="0" y="71435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、电容器：</a:t>
            </a: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5786446" y="2285992"/>
          <a:ext cx="27273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31800" progId="Equation.DSMT4">
                  <p:embed/>
                </p:oleObj>
              </mc:Choice>
              <mc:Fallback>
                <p:oleObj name="Equation" r:id="rId2" imgW="1193800" imgH="431800" progId="Equation.DSMT4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2285992"/>
                        <a:ext cx="2727325" cy="992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2"/>
          <p:cNvGrpSpPr/>
          <p:nvPr/>
        </p:nvGrpSpPr>
        <p:grpSpPr>
          <a:xfrm>
            <a:off x="857224" y="1357298"/>
            <a:ext cx="4289451" cy="2571768"/>
            <a:chOff x="857224" y="1357298"/>
            <a:chExt cx="4289451" cy="2571768"/>
          </a:xfrm>
        </p:grpSpPr>
        <p:sp>
          <p:nvSpPr>
            <p:cNvPr id="24" name="矩形 23"/>
            <p:cNvSpPr/>
            <p:nvPr/>
          </p:nvSpPr>
          <p:spPr bwMode="auto">
            <a:xfrm>
              <a:off x="857224" y="1357298"/>
              <a:ext cx="4286280" cy="2571768"/>
            </a:xfrm>
            <a:prstGeom prst="rect">
              <a:avLst/>
            </a:prstGeom>
            <a:solidFill>
              <a:srgbClr val="08080A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solidFill>
                  <a:srgbClr val="545472"/>
                </a:solidFill>
                <a:ea typeface="宋体" pitchFamily="2" charset="-122"/>
              </a:endParaRP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1681138" y="2617791"/>
              <a:ext cx="2286000" cy="571500"/>
              <a:chOff x="3984" y="1416"/>
              <a:chExt cx="1440" cy="360"/>
            </a:xfrm>
          </p:grpSpPr>
          <p:sp>
            <p:nvSpPr>
              <p:cNvPr id="39" name="AutoShape 20"/>
              <p:cNvSpPr>
                <a:spLocks noChangeArrowheads="1"/>
              </p:cNvSpPr>
              <p:nvPr/>
            </p:nvSpPr>
            <p:spPr bwMode="auto">
              <a:xfrm>
                <a:off x="3984" y="1440"/>
                <a:ext cx="1440" cy="336"/>
              </a:xfrm>
              <a:prstGeom prst="can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545472"/>
                  </a:solidFill>
                </a:endParaRPr>
              </a:p>
            </p:txBody>
          </p:sp>
          <p:sp>
            <p:nvSpPr>
              <p:cNvPr id="40" name="Oval 21"/>
              <p:cNvSpPr>
                <a:spLocks noChangeArrowheads="1"/>
              </p:cNvSpPr>
              <p:nvPr/>
            </p:nvSpPr>
            <p:spPr bwMode="auto">
              <a:xfrm>
                <a:off x="3984" y="1416"/>
                <a:ext cx="1440" cy="192"/>
              </a:xfrm>
              <a:prstGeom prst="ellipse">
                <a:avLst/>
              </a:prstGeom>
              <a:solidFill>
                <a:srgbClr val="4D4D4D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545472"/>
                  </a:solidFill>
                </a:endParaRPr>
              </a:p>
            </p:txBody>
          </p:sp>
        </p:grpSp>
        <p:sp>
          <p:nvSpPr>
            <p:cNvPr id="26" name="AutoShape 22" descr="粉色砂纸"/>
            <p:cNvSpPr>
              <a:spLocks noChangeArrowheads="1"/>
            </p:cNvSpPr>
            <p:nvPr/>
          </p:nvSpPr>
          <p:spPr bwMode="auto">
            <a:xfrm>
              <a:off x="1681138" y="2465391"/>
              <a:ext cx="2273300" cy="457200"/>
            </a:xfrm>
            <a:prstGeom prst="can">
              <a:avLst>
                <a:gd name="adj" fmla="val 50000"/>
              </a:avLst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1665263" y="2201866"/>
              <a:ext cx="2286000" cy="533400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2214538" y="1552578"/>
              <a:ext cx="1017587" cy="479425"/>
            </a:xfrm>
            <a:prstGeom prst="wedgeRoundRectCallout">
              <a:avLst>
                <a:gd name="adj1" fmla="val -39079"/>
                <a:gd name="adj2" fmla="val 61259"/>
                <a:gd name="adj3" fmla="val 16667"/>
              </a:avLst>
            </a:pr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</a:rPr>
                <a:t>极板</a:t>
              </a: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1000100" y="3352803"/>
              <a:ext cx="911225" cy="504825"/>
            </a:xfrm>
            <a:prstGeom prst="wedgeRoundRectCallout">
              <a:avLst>
                <a:gd name="adj1" fmla="val 47736"/>
                <a:gd name="adj2" fmla="val -150944"/>
                <a:gd name="adj3" fmla="val 16667"/>
              </a:avLst>
            </a:pr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</a:rPr>
                <a:t>极板</a:t>
              </a: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519338" y="2274891"/>
              <a:ext cx="630237" cy="976312"/>
              <a:chOff x="4529" y="2327"/>
              <a:chExt cx="397" cy="615"/>
            </a:xfrm>
          </p:grpSpPr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4529" y="2327"/>
                <a:ext cx="3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FFFF00"/>
                    </a:solidFill>
                  </a:rPr>
                  <a:t>+ </a:t>
                </a:r>
                <a:r>
                  <a:rPr lang="en-US" altLang="zh-CN" sz="2000" i="1">
                    <a:solidFill>
                      <a:srgbClr val="FFFF00"/>
                    </a:solidFill>
                  </a:rPr>
                  <a:t>Q</a:t>
                </a:r>
              </a:p>
            </p:txBody>
          </p:sp>
          <p:sp>
            <p:nvSpPr>
              <p:cNvPr id="38" name="Rectangle 28"/>
              <p:cNvSpPr>
                <a:spLocks noChangeArrowheads="1"/>
              </p:cNvSpPr>
              <p:nvPr/>
            </p:nvSpPr>
            <p:spPr bwMode="auto">
              <a:xfrm>
                <a:off x="4560" y="2615"/>
                <a:ext cx="34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FFFF00"/>
                    </a:solidFill>
                  </a:rPr>
                  <a:t>-</a:t>
                </a:r>
                <a:r>
                  <a:rPr lang="en-US" altLang="zh-CN" sz="2000">
                    <a:solidFill>
                      <a:srgbClr val="FFFF00"/>
                    </a:solidFill>
                  </a:rPr>
                  <a:t> </a:t>
                </a:r>
                <a:r>
                  <a:rPr lang="en-US" altLang="zh-CN" sz="2000" i="1">
                    <a:solidFill>
                      <a:srgbClr val="FFFF00"/>
                    </a:solidFill>
                  </a:rPr>
                  <a:t>Q</a:t>
                </a:r>
              </a:p>
            </p:txBody>
          </p:sp>
        </p:grp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995713" y="2608266"/>
              <a:ext cx="460375" cy="254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995713" y="2840041"/>
              <a:ext cx="531812" cy="127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240188" y="2201866"/>
              <a:ext cx="0" cy="4175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4240188" y="2852741"/>
              <a:ext cx="0" cy="35718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graphicFrame>
          <p:nvGraphicFramePr>
            <p:cNvPr id="35" name="Object 33"/>
            <p:cNvGraphicFramePr>
              <a:graphicFrameLocks noChangeAspect="1"/>
            </p:cNvGraphicFramePr>
            <p:nvPr/>
          </p:nvGraphicFramePr>
          <p:xfrm>
            <a:off x="4391025" y="2457450"/>
            <a:ext cx="755650" cy="59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91973" imgH="228501" progId="Equation.DSMT4">
                    <p:embed/>
                  </p:oleObj>
                </mc:Choice>
                <mc:Fallback>
                  <p:oleObj name="Equation" r:id="rId5" imgW="291973" imgH="228501" progId="Equation.DSMT4">
                    <p:embed/>
                    <p:pic>
                      <p:nvPicPr>
                        <p:cNvPr id="3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025" y="2457450"/>
                          <a:ext cx="755650" cy="592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124732" y="4076720"/>
            <a:ext cx="1733551" cy="2209800"/>
            <a:chOff x="0" y="0"/>
            <a:chExt cx="1092" cy="1392"/>
          </a:xfrm>
        </p:grpSpPr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747" y="0"/>
              <a:ext cx="3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3333CC"/>
                  </a:solidFill>
                </a:rPr>
                <a:t>–</a:t>
              </a:r>
              <a:r>
                <a:rPr lang="en-US" altLang="zh-CN" sz="2000" i="1" dirty="0">
                  <a:solidFill>
                    <a:srgbClr val="3333CC"/>
                  </a:solidFill>
                  <a:sym typeface="Symbol" pitchFamily="18" charset="2"/>
                </a:rPr>
                <a:t></a:t>
              </a:r>
              <a:r>
                <a:rPr lang="en-US" altLang="zh-CN" sz="2000" baseline="-25000" dirty="0">
                  <a:solidFill>
                    <a:srgbClr val="3333CC"/>
                  </a:solidFill>
                  <a:sym typeface="Symbol" pitchFamily="18" charset="2"/>
                </a:rPr>
                <a:t>0</a:t>
              </a:r>
              <a:endParaRPr lang="en-US" altLang="zh-CN" sz="2000" dirty="0">
                <a:solidFill>
                  <a:srgbClr val="3333CC"/>
                </a:solidFill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315" y="191"/>
              <a:ext cx="79" cy="10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798" y="191"/>
              <a:ext cx="64" cy="10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4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FF3300"/>
                  </a:solidFill>
                </a:rPr>
                <a:t>+</a:t>
              </a:r>
              <a:r>
                <a:rPr lang="en-US" altLang="zh-CN" sz="2000" i="1" dirty="0">
                  <a:solidFill>
                    <a:srgbClr val="FF3300"/>
                  </a:solidFill>
                  <a:sym typeface="Symbol" pitchFamily="18" charset="2"/>
                </a:rPr>
                <a:t></a:t>
              </a:r>
              <a:r>
                <a:rPr lang="en-US" altLang="zh-CN" sz="2000" baseline="-25000" dirty="0">
                  <a:solidFill>
                    <a:srgbClr val="FF3300"/>
                  </a:solidFill>
                  <a:sym typeface="Symbol" pitchFamily="18" charset="2"/>
                </a:rPr>
                <a:t>0</a:t>
              </a:r>
              <a:endParaRPr lang="en-US" altLang="zh-CN" sz="2000" dirty="0">
                <a:solidFill>
                  <a:srgbClr val="FF3300"/>
                </a:solidFill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411" y="192"/>
              <a:ext cx="378" cy="1008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528" y="1142"/>
              <a:ext cx="4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FF3300"/>
                  </a:solidFill>
                </a:rPr>
                <a:t>+</a:t>
              </a:r>
              <a:r>
                <a:rPr lang="en-US" altLang="zh-CN" sz="2000" i="1" dirty="0">
                  <a:solidFill>
                    <a:srgbClr val="FF3300"/>
                  </a:solidFill>
                  <a:sym typeface="Symbol" pitchFamily="18" charset="2"/>
                </a:rPr>
                <a:t></a:t>
              </a:r>
              <a:r>
                <a:rPr lang="en-US" altLang="zh-CN" sz="2000" i="1" baseline="30000" dirty="0">
                  <a:solidFill>
                    <a:srgbClr val="FF3300"/>
                  </a:solidFill>
                  <a:sym typeface="Symbol" pitchFamily="18" charset="2"/>
                </a:rPr>
                <a:t></a:t>
              </a:r>
              <a:endParaRPr lang="en-US" altLang="zh-CN" sz="2000" dirty="0">
                <a:solidFill>
                  <a:srgbClr val="FF3300"/>
                </a:solidFill>
              </a:endParaRP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219" y="114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3333CC"/>
                  </a:solidFill>
                </a:rPr>
                <a:t>–</a:t>
              </a:r>
              <a:r>
                <a:rPr lang="en-US" altLang="zh-CN" sz="2000" i="1" dirty="0">
                  <a:solidFill>
                    <a:srgbClr val="3333CC"/>
                  </a:solidFill>
                  <a:sym typeface="Symbol" pitchFamily="18" charset="2"/>
                </a:rPr>
                <a:t></a:t>
              </a:r>
              <a:r>
                <a:rPr lang="en-US" altLang="zh-CN" sz="2000" baseline="30000" dirty="0">
                  <a:solidFill>
                    <a:srgbClr val="3333CC"/>
                  </a:solidFill>
                  <a:sym typeface="Symbol" pitchFamily="18" charset="2"/>
                </a:rPr>
                <a:t></a:t>
              </a:r>
              <a:endParaRPr lang="en-US" altLang="zh-CN" sz="2000" dirty="0">
                <a:solidFill>
                  <a:srgbClr val="3333CC"/>
                </a:solidFill>
              </a:endParaRP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411" y="576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 flipH="1">
              <a:off x="555" y="816"/>
              <a:ext cx="240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graphicFrame>
          <p:nvGraphicFramePr>
            <p:cNvPr id="51" name="Object 21"/>
            <p:cNvGraphicFramePr>
              <a:graphicFrameLocks noChangeAspect="1"/>
            </p:cNvGraphicFramePr>
            <p:nvPr/>
          </p:nvGraphicFramePr>
          <p:xfrm>
            <a:off x="415" y="865"/>
            <a:ext cx="35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3040" imgH="190440" progId="Equation.DSMT4">
                    <p:embed/>
                  </p:oleObj>
                </mc:Choice>
                <mc:Fallback>
                  <p:oleObj name="Equation" r:id="rId7" imgW="203040" imgH="190440" progId="Equation.DSMT4">
                    <p:embed/>
                    <p:pic>
                      <p:nvPicPr>
                        <p:cNvPr id="5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" y="865"/>
                          <a:ext cx="358" cy="29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2"/>
            <p:cNvGraphicFramePr>
              <a:graphicFrameLocks noChangeAspect="1"/>
            </p:cNvGraphicFramePr>
            <p:nvPr/>
          </p:nvGraphicFramePr>
          <p:xfrm>
            <a:off x="415" y="202"/>
            <a:ext cx="35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41200" progId="Equation.DSMT4">
                    <p:embed/>
                  </p:oleObj>
                </mc:Choice>
                <mc:Fallback>
                  <p:oleObj name="Equation" r:id="rId9" imgW="203040" imgH="241200" progId="Equation.DSMT4">
                    <p:embed/>
                    <p:pic>
                      <p:nvPicPr>
                        <p:cNvPr id="5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" y="202"/>
                          <a:ext cx="358" cy="37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TextBox 52"/>
          <p:cNvSpPr txBox="1"/>
          <p:nvPr/>
        </p:nvSpPr>
        <p:spPr>
          <a:xfrm>
            <a:off x="714348" y="428625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平行板电容器：</a:t>
            </a:r>
          </a:p>
        </p:txBody>
      </p:sp>
      <p:graphicFrame>
        <p:nvGraphicFramePr>
          <p:cNvPr id="866314" name="Object 3"/>
          <p:cNvGraphicFramePr>
            <a:graphicFrameLocks noChangeAspect="1"/>
          </p:cNvGraphicFramePr>
          <p:nvPr/>
        </p:nvGraphicFramePr>
        <p:xfrm>
          <a:off x="1071538" y="4786322"/>
          <a:ext cx="120173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95000" imgH="393480" progId="Equation.DSMT4">
                  <p:embed/>
                </p:oleObj>
              </mc:Choice>
              <mc:Fallback>
                <p:oleObj name="Equation" r:id="rId11" imgW="495000" imgH="393480" progId="Equation.DSMT4">
                  <p:embed/>
                  <p:pic>
                    <p:nvPicPr>
                      <p:cNvPr id="8663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786322"/>
                        <a:ext cx="1201737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15" name="Object 10"/>
          <p:cNvGraphicFramePr>
            <a:graphicFrameLocks noChangeAspect="1"/>
          </p:cNvGraphicFramePr>
          <p:nvPr/>
        </p:nvGraphicFramePr>
        <p:xfrm>
          <a:off x="928662" y="5857892"/>
          <a:ext cx="1585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96880" imgH="228600" progId="Equation.DSMT4">
                  <p:embed/>
                </p:oleObj>
              </mc:Choice>
              <mc:Fallback>
                <p:oleObj name="Equation" r:id="rId13" imgW="596880" imgH="228600" progId="Equation.DSMT4">
                  <p:embed/>
                  <p:pic>
                    <p:nvPicPr>
                      <p:cNvPr id="8663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857892"/>
                        <a:ext cx="158591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16" name="Object 12"/>
          <p:cNvGraphicFramePr>
            <a:graphicFrameLocks noChangeAspect="1"/>
          </p:cNvGraphicFramePr>
          <p:nvPr/>
        </p:nvGraphicFramePr>
        <p:xfrm>
          <a:off x="2816225" y="5143500"/>
          <a:ext cx="45339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19240" imgH="444240" progId="Equation.DSMT4">
                  <p:embed/>
                </p:oleObj>
              </mc:Choice>
              <mc:Fallback>
                <p:oleObj name="Equation" r:id="rId15" imgW="2019240" imgH="444240" progId="Equation.DSMT4">
                  <p:embed/>
                  <p:pic>
                    <p:nvPicPr>
                      <p:cNvPr id="8663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143500"/>
                        <a:ext cx="4533900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矩形 53"/>
          <p:cNvSpPr/>
          <p:nvPr/>
        </p:nvSpPr>
        <p:spPr>
          <a:xfrm>
            <a:off x="4071934" y="4357694"/>
            <a:ext cx="14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zh-CN" altLang="en-US" sz="28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</a:t>
            </a:r>
            <a:r>
              <a:rPr lang="zh-CN" altLang="en-US" sz="2800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zh-CN" altLang="en-US" sz="2800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baseline="-30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800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800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baseline="-30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r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</a:rPr>
              <a:t>大学物理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</a:rPr>
              <a:t>: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</a:rPr>
              <a:t>电磁学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楷体" pitchFamily="49" charset="-122"/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832937"/>
            <a:ext cx="9144000" cy="79248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第七章 电荷和静电场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27146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8080A"/>
                </a:solidFill>
                <a:latin typeface="+mj-lt"/>
                <a:ea typeface="楷体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楷体" pitchFamily="49" charset="-122"/>
              </a:rPr>
              <a:t>重点的重点</a:t>
            </a:r>
            <a:endParaRPr lang="en-US" altLang="zh-CN" sz="2800" b="1" dirty="0">
              <a:solidFill>
                <a:srgbClr val="FF0000"/>
              </a:solidFill>
              <a:highlight>
                <a:srgbClr val="FFFF00"/>
              </a:highlight>
              <a:latin typeface="+mj-lt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79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712357" y="0"/>
            <a:ext cx="7924800" cy="609600"/>
          </a:xfrm>
        </p:spPr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重点的重点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4064" y="762640"/>
            <a:ext cx="2325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、</a:t>
            </a: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电场力：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301767" y="1354138"/>
          <a:ext cx="5199059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431800" progId="Equation.DSMT4">
                  <p:embed/>
                </p:oleObj>
              </mc:Choice>
              <mc:Fallback>
                <p:oleObj name="Equation" r:id="rId2" imgW="1752600" imgH="4318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67" y="1354138"/>
                        <a:ext cx="5199059" cy="1149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214414" y="2500306"/>
          <a:ext cx="156368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431613" progId="Equation.DSMT4">
                  <p:embed/>
                </p:oleObj>
              </mc:Choice>
              <mc:Fallback>
                <p:oleObj name="Equation" r:id="rId4" imgW="609336" imgH="431613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500306"/>
                        <a:ext cx="1563687" cy="10715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071802" y="2786058"/>
            <a:ext cx="5715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55600" indent="-355600" eaLnBrk="0" hangingPunct="0"/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/>
              </a:rPr>
              <a:t>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</a:t>
            </a:r>
            <a:r>
              <a:rPr 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真空电容率</a:t>
            </a:r>
            <a:r>
              <a:rPr 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或</a:t>
            </a:r>
            <a:r>
              <a:rPr 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真空介电常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</a:t>
            </a:r>
            <a:endParaRPr lang="zh-CN" sz="28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6929454" y="910100"/>
            <a:ext cx="1748140" cy="1590206"/>
            <a:chOff x="7000892" y="785794"/>
            <a:chExt cx="1748140" cy="1590206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 flipH="1">
              <a:off x="7463548" y="1438767"/>
              <a:ext cx="905489" cy="883503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8425630" y="1107454"/>
              <a:ext cx="282965" cy="276095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 flipV="1">
              <a:off x="8369037" y="1296000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" name="Object 25"/>
            <p:cNvGraphicFramePr>
              <a:graphicFrameLocks noChangeAspect="1"/>
            </p:cNvGraphicFramePr>
            <p:nvPr/>
          </p:nvGraphicFramePr>
          <p:xfrm>
            <a:off x="7000892" y="1933780"/>
            <a:ext cx="393794" cy="408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300" imgH="228600" progId="Equation.DSMT4">
                    <p:embed/>
                  </p:oleObj>
                </mc:Choice>
                <mc:Fallback>
                  <p:oleObj name="Equation" r:id="rId6" imgW="241300" imgH="228600" progId="Equation.DSMT4">
                    <p:embed/>
                    <p:pic>
                      <p:nvPicPr>
                        <p:cNvPr id="2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0892" y="1933780"/>
                          <a:ext cx="393794" cy="40839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6"/>
            <p:cNvGraphicFramePr>
              <a:graphicFrameLocks noChangeAspect="1"/>
            </p:cNvGraphicFramePr>
            <p:nvPr/>
          </p:nvGraphicFramePr>
          <p:xfrm>
            <a:off x="8008256" y="994698"/>
            <a:ext cx="369034" cy="350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584" imgH="228501" progId="Equation.DSMT4">
                    <p:embed/>
                  </p:oleObj>
                </mc:Choice>
                <mc:Fallback>
                  <p:oleObj name="Equation" r:id="rId8" imgW="266584" imgH="228501" progId="Equation.DSMT4">
                    <p:embed/>
                    <p:pic>
                      <p:nvPicPr>
                        <p:cNvPr id="2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8256" y="994698"/>
                          <a:ext cx="369034" cy="35087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8143900" y="1643050"/>
            <a:ext cx="337200" cy="423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646" imgH="228402" progId="Equation.DSMT4">
                    <p:embed/>
                  </p:oleObj>
                </mc:Choice>
                <mc:Fallback>
                  <p:oleObj name="Equation" r:id="rId10" imgW="177646" imgH="228402" progId="Equation.DSMT4">
                    <p:embed/>
                    <p:pic>
                      <p:nvPicPr>
                        <p:cNvPr id="2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3900" y="1643050"/>
                          <a:ext cx="337200" cy="4233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8444844" y="785794"/>
            <a:ext cx="304188" cy="333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713" imgH="241091" progId="Equation.DSMT4">
                    <p:embed/>
                  </p:oleObj>
                </mc:Choice>
                <mc:Fallback>
                  <p:oleObj name="Equation" r:id="rId12" imgW="215713" imgH="241091" progId="Equation.DSMT4">
                    <p:embed/>
                    <p:pic>
                      <p:nvPicPr>
                        <p:cNvPr id="2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4844" y="785794"/>
                          <a:ext cx="304188" cy="33361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13"/>
            <p:cNvSpPr>
              <a:spLocks noChangeArrowheads="1"/>
            </p:cNvSpPr>
            <p:nvPr/>
          </p:nvSpPr>
          <p:spPr bwMode="auto">
            <a:xfrm flipV="1">
              <a:off x="7406955" y="2232000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rot="5400000" flipH="1" flipV="1">
              <a:off x="7500318" y="1860611"/>
              <a:ext cx="432514" cy="42602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28" name="Object 24"/>
            <p:cNvGraphicFramePr>
              <a:graphicFrameLocks noChangeAspect="1"/>
            </p:cNvGraphicFramePr>
            <p:nvPr/>
          </p:nvGraphicFramePr>
          <p:xfrm>
            <a:off x="7715274" y="2041517"/>
            <a:ext cx="285750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3112" imgH="228501" progId="Equation.DSMT4">
                    <p:embed/>
                  </p:oleObj>
                </mc:Choice>
                <mc:Fallback>
                  <p:oleObj name="Equation" r:id="rId14" imgW="203112" imgH="228501" progId="Equation.DSMT4">
                    <p:embed/>
                    <p:pic>
                      <p:nvPicPr>
                        <p:cNvPr id="2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274" y="2041517"/>
                          <a:ext cx="285750" cy="31591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0" y="3857628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、电场强度：</a:t>
            </a:r>
          </a:p>
        </p:txBody>
      </p:sp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796060"/>
              </p:ext>
            </p:extLst>
          </p:nvPr>
        </p:nvGraphicFramePr>
        <p:xfrm>
          <a:off x="826472" y="4453733"/>
          <a:ext cx="170338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3920" imgH="228600" progId="Equation.DSMT4">
                  <p:embed/>
                </p:oleObj>
              </mc:Choice>
              <mc:Fallback>
                <p:oleObj name="Equation" r:id="rId16" imgW="583920" imgH="228600" progId="Equation.DSMT4">
                  <p:embed/>
                  <p:pic>
                    <p:nvPicPr>
                      <p:cNvPr id="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72" y="4453733"/>
                        <a:ext cx="1703388" cy="665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五角星 5">
            <a:extLst>
              <a:ext uri="{FF2B5EF4-FFF2-40B4-BE49-F238E27FC236}">
                <a16:creationId xmlns:a16="http://schemas.microsoft.com/office/drawing/2014/main" id="{8820393E-4BAF-E1AE-EDF8-A4FA45C46860}"/>
              </a:ext>
            </a:extLst>
          </p:cNvPr>
          <p:cNvSpPr/>
          <p:nvPr/>
        </p:nvSpPr>
        <p:spPr bwMode="auto">
          <a:xfrm>
            <a:off x="5906604" y="199331"/>
            <a:ext cx="360040" cy="323842"/>
          </a:xfrm>
          <a:prstGeom prst="star5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CCC6EC1-C2AC-37F2-0CE7-0B618C77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488" y="3682509"/>
            <a:ext cx="5929354" cy="138499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C0D00"/>
                </a:solidFill>
                <a:latin typeface="楷体" pitchFamily="49" charset="-122"/>
                <a:ea typeface="楷体" pitchFamily="49" charset="-122"/>
              </a:rPr>
              <a:t>电场中某点的</a:t>
            </a:r>
            <a:r>
              <a:rPr kumimoji="1" lang="zh-CN" altLang="en-US" sz="2800" b="1" dirty="0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电场强度</a:t>
            </a:r>
            <a:r>
              <a:rPr kumimoji="1" lang="zh-CN" altLang="en-US" sz="2800" b="1" dirty="0">
                <a:solidFill>
                  <a:srgbClr val="BC0D0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kumimoji="1" lang="zh-CN" altLang="en-US" sz="2800" b="1" dirty="0">
                <a:solidFill>
                  <a:srgbClr val="BC0D00"/>
                </a:solidFill>
                <a:highlight>
                  <a:srgbClr val="FFFF00"/>
                </a:highlight>
                <a:latin typeface="楷体" pitchFamily="49" charset="-122"/>
                <a:ea typeface="楷体" pitchFamily="49" charset="-122"/>
              </a:rPr>
              <a:t>大小</a:t>
            </a:r>
            <a:r>
              <a:rPr kumimoji="1" lang="zh-CN" altLang="en-US" sz="2800" b="1" dirty="0">
                <a:solidFill>
                  <a:srgbClr val="BC0D00"/>
                </a:solidFill>
                <a:latin typeface="楷体" pitchFamily="49" charset="-122"/>
                <a:ea typeface="楷体" pitchFamily="49" charset="-122"/>
              </a:rPr>
              <a:t>等于</a:t>
            </a:r>
            <a:r>
              <a:rPr kumimoji="1" lang="zh-CN" altLang="en-US" sz="2800" b="1" dirty="0">
                <a:solidFill>
                  <a:srgbClr val="BC0D00"/>
                </a:solidFill>
                <a:highlight>
                  <a:srgbClr val="FFFF00"/>
                </a:highlight>
                <a:latin typeface="楷体" pitchFamily="49" charset="-122"/>
                <a:ea typeface="楷体" pitchFamily="49" charset="-122"/>
              </a:rPr>
              <a:t>单位电荷</a:t>
            </a:r>
            <a:r>
              <a:rPr kumimoji="1" lang="zh-CN" altLang="en-US" sz="2800" b="1" dirty="0">
                <a:solidFill>
                  <a:srgbClr val="BC0D00"/>
                </a:solidFill>
                <a:latin typeface="楷体" pitchFamily="49" charset="-122"/>
                <a:ea typeface="楷体" pitchFamily="49" charset="-122"/>
              </a:rPr>
              <a:t>在该点受力的大小，其方向为</a:t>
            </a:r>
            <a:r>
              <a:rPr kumimoji="1" lang="zh-CN" altLang="en-US" sz="2800" b="1" dirty="0">
                <a:solidFill>
                  <a:srgbClr val="BC0D00"/>
                </a:solidFill>
                <a:highlight>
                  <a:srgbClr val="FFFF00"/>
                </a:highlight>
                <a:latin typeface="楷体" pitchFamily="49" charset="-122"/>
                <a:ea typeface="楷体" pitchFamily="49" charset="-122"/>
              </a:rPr>
              <a:t>正电荷</a:t>
            </a:r>
            <a:r>
              <a:rPr kumimoji="1" lang="zh-CN" altLang="en-US" sz="2800" b="1" dirty="0">
                <a:solidFill>
                  <a:srgbClr val="BC0D00"/>
                </a:solidFill>
                <a:latin typeface="楷体" pitchFamily="49" charset="-122"/>
                <a:ea typeface="楷体" pitchFamily="49" charset="-122"/>
              </a:rPr>
              <a:t>在该点受力的方向。 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C7DEF17-5F3B-20D4-7EAD-24FE0F7D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829" y="5137926"/>
            <a:ext cx="2325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、</a:t>
            </a: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电势：</a:t>
            </a: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E69B8A14-7F86-C6DE-39FD-DB77DD44447B}"/>
              </a:ext>
            </a:extLst>
          </p:cNvPr>
          <p:cNvSpPr txBox="1"/>
          <p:nvPr/>
        </p:nvSpPr>
        <p:spPr>
          <a:xfrm>
            <a:off x="2987824" y="5833749"/>
            <a:ext cx="257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/>
            <a:r>
              <a:rPr lang="en-US" altLang="zh-CN" sz="2800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电势零点</a:t>
            </a: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861B804-BEB4-5DAB-1269-B04006BDD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959965"/>
              </p:ext>
            </p:extLst>
          </p:nvPr>
        </p:nvGraphicFramePr>
        <p:xfrm>
          <a:off x="767735" y="5715947"/>
          <a:ext cx="17621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76240" imgH="330120" progId="Equation.DSMT4">
                  <p:embed/>
                </p:oleObj>
              </mc:Choice>
              <mc:Fallback>
                <p:oleObj name="Equation" r:id="rId18" imgW="876240" imgH="330120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CCB347C1-9749-C689-643C-7B91F3A75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35" y="5715947"/>
                        <a:ext cx="17621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21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712357" y="0"/>
            <a:ext cx="7924800" cy="609600"/>
          </a:xfrm>
        </p:spPr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重点的重点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id="{8820393E-4BAF-E1AE-EDF8-A4FA45C46860}"/>
              </a:ext>
            </a:extLst>
          </p:cNvPr>
          <p:cNvSpPr/>
          <p:nvPr/>
        </p:nvSpPr>
        <p:spPr bwMode="auto">
          <a:xfrm>
            <a:off x="5906604" y="199331"/>
            <a:ext cx="360040" cy="323842"/>
          </a:xfrm>
          <a:prstGeom prst="star5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3CC26660-952E-F5EA-611E-F8F1048D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0" y="790690"/>
            <a:ext cx="37497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、电场、电势的计算</a:t>
            </a: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：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D6548833-9CC9-65C3-A8DE-C3AD97B2F285}"/>
              </a:ext>
            </a:extLst>
          </p:cNvPr>
          <p:cNvSpPr txBox="1"/>
          <p:nvPr/>
        </p:nvSpPr>
        <p:spPr>
          <a:xfrm>
            <a:off x="551543" y="1419081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）点电荷场强</a:t>
            </a:r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场强叠加原理</a:t>
            </a:r>
          </a:p>
        </p:txBody>
      </p:sp>
      <p:sp>
        <p:nvSpPr>
          <p:cNvPr id="10" name="TextBox 46">
            <a:extLst>
              <a:ext uri="{FF2B5EF4-FFF2-40B4-BE49-F238E27FC236}">
                <a16:creationId xmlns:a16="http://schemas.microsoft.com/office/drawing/2014/main" id="{82F438BB-542D-4E67-BC20-A43F110175A1}"/>
              </a:ext>
            </a:extLst>
          </p:cNvPr>
          <p:cNvSpPr txBox="1"/>
          <p:nvPr/>
        </p:nvSpPr>
        <p:spPr>
          <a:xfrm>
            <a:off x="915051" y="2172153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点电荷场强：</a:t>
            </a: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AFB44BCA-CF20-3254-4A37-8681C68FF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802041"/>
              </p:ext>
            </p:extLst>
          </p:nvPr>
        </p:nvGraphicFramePr>
        <p:xfrm>
          <a:off x="3201067" y="1909555"/>
          <a:ext cx="37449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444240" progId="Equation.DSMT4">
                  <p:embed/>
                </p:oleObj>
              </mc:Choice>
              <mc:Fallback>
                <p:oleObj name="Equation" r:id="rId2" imgW="1244520" imgH="444240" progId="Equation.DSMT4">
                  <p:embed/>
                  <p:pic>
                    <p:nvPicPr>
                      <p:cNvPr id="8489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067" y="1909555"/>
                        <a:ext cx="3744913" cy="1216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EAB82A56-B17A-1A0C-098A-CBED00440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071954"/>
              </p:ext>
            </p:extLst>
          </p:nvPr>
        </p:nvGraphicFramePr>
        <p:xfrm>
          <a:off x="1530938" y="3611308"/>
          <a:ext cx="4491038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431800" progId="Equation.DSMT4">
                  <p:embed/>
                </p:oleObj>
              </mc:Choice>
              <mc:Fallback>
                <p:oleObj name="Equation" r:id="rId4" imgW="1485900" imgH="431800" progId="Equation.DSMT4">
                  <p:embed/>
                  <p:pic>
                    <p:nvPicPr>
                      <p:cNvPr id="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938" y="3611308"/>
                        <a:ext cx="4491038" cy="1217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8">
            <a:extLst>
              <a:ext uri="{FF2B5EF4-FFF2-40B4-BE49-F238E27FC236}">
                <a16:creationId xmlns:a16="http://schemas.microsoft.com/office/drawing/2014/main" id="{555660B4-CC22-22C1-FAE7-923F3E1C714F}"/>
              </a:ext>
            </a:extLst>
          </p:cNvPr>
          <p:cNvGrpSpPr>
            <a:grpSpLocks/>
          </p:cNvGrpSpPr>
          <p:nvPr/>
        </p:nvGrpSpPr>
        <p:grpSpPr bwMode="auto">
          <a:xfrm>
            <a:off x="6550629" y="3124001"/>
            <a:ext cx="1935148" cy="1760531"/>
            <a:chOff x="0" y="1"/>
            <a:chExt cx="1934" cy="1694"/>
          </a:xfrm>
        </p:grpSpPr>
        <p:grpSp>
          <p:nvGrpSpPr>
            <p:cNvPr id="18" name="Group 9">
              <a:extLst>
                <a:ext uri="{FF2B5EF4-FFF2-40B4-BE49-F238E27FC236}">
                  <a16:creationId xmlns:a16="http://schemas.microsoft.com/office/drawing/2014/main" id="{5875128D-BF98-106A-E388-929851C46FD7}"/>
                </a:ext>
              </a:extLst>
            </p:cNvPr>
            <p:cNvGrpSpPr>
              <a:grpSpLocks/>
            </p:cNvGrpSpPr>
            <p:nvPr/>
          </p:nvGrpSpPr>
          <p:grpSpPr bwMode="auto">
            <a:xfrm rot="-2871161" flipH="1" flipV="1">
              <a:off x="-175" y="176"/>
              <a:ext cx="1694" cy="1343"/>
              <a:chOff x="0" y="0"/>
              <a:chExt cx="2951" cy="1995"/>
            </a:xfrm>
          </p:grpSpPr>
          <p:sp>
            <p:nvSpPr>
              <p:cNvPr id="47" name="未知">
                <a:extLst>
                  <a:ext uri="{FF2B5EF4-FFF2-40B4-BE49-F238E27FC236}">
                    <a16:creationId xmlns:a16="http://schemas.microsoft.com/office/drawing/2014/main" id="{F560D070-6A3B-F65A-22FC-EBAA561AF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48"/>
                <a:ext cx="2076" cy="1347"/>
              </a:xfrm>
              <a:custGeom>
                <a:avLst/>
                <a:gdLst/>
                <a:ahLst/>
                <a:cxnLst>
                  <a:cxn ang="0">
                    <a:pos x="1265" y="97"/>
                  </a:cxn>
                  <a:cxn ang="0">
                    <a:pos x="2076" y="714"/>
                  </a:cxn>
                </a:cxnLst>
                <a:rect l="0" t="0" r="r" b="b"/>
                <a:pathLst>
                  <a:path w="2076" h="1347">
                    <a:moveTo>
                      <a:pt x="1265" y="97"/>
                    </a:moveTo>
                    <a:cubicBezTo>
                      <a:pt x="0" y="0"/>
                      <a:pt x="1022" y="1347"/>
                      <a:pt x="2076" y="714"/>
                    </a:cubicBezTo>
                  </a:path>
                </a:pathLst>
              </a:custGeom>
              <a:noFill/>
              <a:ln w="53975" cap="sq" cmpd="sng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8" name="未知">
                <a:extLst>
                  <a:ext uri="{FF2B5EF4-FFF2-40B4-BE49-F238E27FC236}">
                    <a16:creationId xmlns:a16="http://schemas.microsoft.com/office/drawing/2014/main" id="{31DC577E-6D21-5C55-0746-0C3DEB639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0"/>
                <a:ext cx="1783" cy="1475"/>
              </a:xfrm>
              <a:custGeom>
                <a:avLst/>
                <a:gdLst/>
                <a:ahLst/>
                <a:cxnLst>
                  <a:cxn ang="0">
                    <a:pos x="567" y="1475"/>
                  </a:cxn>
                  <a:cxn ang="0">
                    <a:pos x="0" y="778"/>
                  </a:cxn>
                </a:cxnLst>
                <a:rect l="0" t="0" r="r" b="b"/>
                <a:pathLst>
                  <a:path w="1783" h="1475">
                    <a:moveTo>
                      <a:pt x="567" y="1475"/>
                    </a:moveTo>
                    <a:cubicBezTo>
                      <a:pt x="1783" y="1345"/>
                      <a:pt x="1086" y="0"/>
                      <a:pt x="0" y="778"/>
                    </a:cubicBezTo>
                  </a:path>
                </a:pathLst>
              </a:custGeom>
              <a:noFill/>
              <a:ln w="53975" cap="sq" cmpd="sng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4283EDF8-25A7-DF80-A43F-78AB0BB95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975"/>
              <a:ext cx="61" cy="69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E3A59564-BC59-50F3-AA7E-298F6A91C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" y="557"/>
              <a:ext cx="799" cy="429"/>
            </a:xfrm>
            <a:prstGeom prst="line">
              <a:avLst/>
            </a:prstGeom>
            <a:noFill/>
            <a:ln w="41275" cap="sq">
              <a:solidFill>
                <a:srgbClr val="0000FF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52F275F9-E16F-6AD2-A3FB-CAA9219D8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7" y="323"/>
              <a:ext cx="337" cy="191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33" name="Object 15">
              <a:extLst>
                <a:ext uri="{FF2B5EF4-FFF2-40B4-BE49-F238E27FC236}">
                  <a16:creationId xmlns:a16="http://schemas.microsoft.com/office/drawing/2014/main" id="{FF5AFDC4-FBD5-885F-79D0-D83D71D902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6" y="435"/>
            <a:ext cx="33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501" imgH="203112" progId="Equation.DSMT4">
                    <p:embed/>
                  </p:oleObj>
                </mc:Choice>
                <mc:Fallback>
                  <p:oleObj name="Equation" r:id="rId6" imgW="228501" imgH="203112" progId="Equation.DSMT4">
                    <p:embed/>
                    <p:pic>
                      <p:nvPicPr>
                        <p:cNvPr id="5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435"/>
                          <a:ext cx="338" cy="35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6">
              <a:extLst>
                <a:ext uri="{FF2B5EF4-FFF2-40B4-BE49-F238E27FC236}">
                  <a16:creationId xmlns:a16="http://schemas.microsoft.com/office/drawing/2014/main" id="{708ACA91-8D32-DD82-7C13-8CF537DAAE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" y="681"/>
            <a:ext cx="27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24" imgH="203024" progId="Equation.DSMT4">
                    <p:embed/>
                  </p:oleObj>
                </mc:Choice>
                <mc:Fallback>
                  <p:oleObj name="Equation" r:id="rId8" imgW="203024" imgH="203024" progId="Equation.DSMT4">
                    <p:embed/>
                    <p:pic>
                      <p:nvPicPr>
                        <p:cNvPr id="5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681"/>
                          <a:ext cx="272" cy="30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7">
              <a:extLst>
                <a:ext uri="{FF2B5EF4-FFF2-40B4-BE49-F238E27FC236}">
                  <a16:creationId xmlns:a16="http://schemas.microsoft.com/office/drawing/2014/main" id="{6F433A4A-EFB6-1EB1-566C-01E90A06C1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0" y="743"/>
            <a:ext cx="25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835" imgH="152202" progId="Equation.DSMT4">
                    <p:embed/>
                  </p:oleObj>
                </mc:Choice>
                <mc:Fallback>
                  <p:oleObj name="Equation" r:id="rId10" imgW="126835" imgH="152202" progId="Equation.DSMT4">
                    <p:embed/>
                    <p:pic>
                      <p:nvPicPr>
                        <p:cNvPr id="5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743"/>
                          <a:ext cx="250" cy="34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C31D590F-B8C7-A327-C4A2-4B16C1ED6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511"/>
              <a:ext cx="62" cy="69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3F3CD918-C051-7987-1AAE-C257DAA7D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183"/>
              <a:ext cx="2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P</a:t>
              </a:r>
            </a:p>
          </p:txBody>
        </p:sp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8A95BF90-F470-35B6-C82C-146EE58A6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" y="538"/>
              <a:ext cx="2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40" name="Text Box 21">
              <a:extLst>
                <a:ext uri="{FF2B5EF4-FFF2-40B4-BE49-F238E27FC236}">
                  <a16:creationId xmlns:a16="http://schemas.microsoft.com/office/drawing/2014/main" id="{747D4F60-290D-90F1-0135-17E05A7B5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882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4D888B9B-BCCE-735B-8F7F-B1FFD5EF9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1067"/>
              <a:ext cx="2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42" name="Text Box 23">
              <a:extLst>
                <a:ext uri="{FF2B5EF4-FFF2-40B4-BE49-F238E27FC236}">
                  <a16:creationId xmlns:a16="http://schemas.microsoft.com/office/drawing/2014/main" id="{FA508F74-423E-74AA-97E2-BA9DCCE5D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1021"/>
              <a:ext cx="2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id="{CF9686A9-632C-2939-CBD0-BE4ABFC81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511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44" name="Text Box 25">
              <a:extLst>
                <a:ext uri="{FF2B5EF4-FFF2-40B4-BE49-F238E27FC236}">
                  <a16:creationId xmlns:a16="http://schemas.microsoft.com/office/drawing/2014/main" id="{73845400-231E-0582-68C0-47303182F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630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45" name="Text Box 26">
              <a:extLst>
                <a:ext uri="{FF2B5EF4-FFF2-40B4-BE49-F238E27FC236}">
                  <a16:creationId xmlns:a16="http://schemas.microsoft.com/office/drawing/2014/main" id="{FF3AFF02-9BE2-8E0F-C795-BB8C0A7BD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557"/>
              <a:ext cx="2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46" name="Text Box 27">
              <a:extLst>
                <a:ext uri="{FF2B5EF4-FFF2-40B4-BE49-F238E27FC236}">
                  <a16:creationId xmlns:a16="http://schemas.microsoft.com/office/drawing/2014/main" id="{0719F1A7-40E1-F8B8-295B-423E0DDB0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418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 dirty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</p:grpSp>
      <p:sp>
        <p:nvSpPr>
          <p:cNvPr id="49" name="TextBox 69">
            <a:extLst>
              <a:ext uri="{FF2B5EF4-FFF2-40B4-BE49-F238E27FC236}">
                <a16:creationId xmlns:a16="http://schemas.microsoft.com/office/drawing/2014/main" id="{BA13D0D9-F3E4-B159-B39C-401AD52F1495}"/>
              </a:ext>
            </a:extLst>
          </p:cNvPr>
          <p:cNvSpPr txBox="1"/>
          <p:nvPr/>
        </p:nvSpPr>
        <p:spPr>
          <a:xfrm>
            <a:off x="986489" y="312400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任意带电体：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992BACA-63CE-5443-CD33-EEF74D0B8042}"/>
              </a:ext>
            </a:extLst>
          </p:cNvPr>
          <p:cNvSpPr txBox="1"/>
          <p:nvPr/>
        </p:nvSpPr>
        <p:spPr>
          <a:xfrm>
            <a:off x="130766" y="4613638"/>
            <a:ext cx="8517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*均匀无限长导线、无限大均匀带电平面、无限长均匀柱面、均匀带电球面（内外）、均匀带电球体（内外）、均匀带电球壳（内外）</a:t>
            </a:r>
            <a:endParaRPr lang="en-US" altLang="zh-CN" sz="2800" b="1" dirty="0">
              <a:solidFill>
                <a:srgbClr val="08080A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kumimoji="1" lang="zh-CN" altLang="en-US" sz="2800" b="1" dirty="0">
                <a:solidFill>
                  <a:srgbClr val="08080A"/>
                </a:solidFill>
                <a:highlight>
                  <a:srgbClr val="FFFF00"/>
                </a:highlight>
                <a:latin typeface="楷体" pitchFamily="49" charset="-122"/>
                <a:ea typeface="楷体" pitchFamily="49" charset="-122"/>
              </a:rPr>
              <a:t>思考：非均匀带电？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2EB76A-ADC5-3532-82C9-74BA8C62834A}"/>
              </a:ext>
            </a:extLst>
          </p:cNvPr>
          <p:cNvSpPr txBox="1"/>
          <p:nvPr/>
        </p:nvSpPr>
        <p:spPr>
          <a:xfrm>
            <a:off x="4845734" y="77894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08080A"/>
                </a:solidFill>
                <a:highlight>
                  <a:srgbClr val="FF0000"/>
                </a:highlight>
                <a:latin typeface="楷体" pitchFamily="49" charset="-122"/>
                <a:ea typeface="楷体" pitchFamily="49" charset="-122"/>
              </a:rPr>
              <a:t>得失分：分析电场方向</a:t>
            </a:r>
          </a:p>
        </p:txBody>
      </p:sp>
    </p:spTree>
    <p:extLst>
      <p:ext uri="{BB962C8B-B14F-4D97-AF65-F5344CB8AC3E}">
        <p14:creationId xmlns:p14="http://schemas.microsoft.com/office/powerpoint/2010/main" val="341774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712357" y="0"/>
            <a:ext cx="7924800" cy="609600"/>
          </a:xfrm>
        </p:spPr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重点的重点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id="{8820393E-4BAF-E1AE-EDF8-A4FA45C46860}"/>
              </a:ext>
            </a:extLst>
          </p:cNvPr>
          <p:cNvSpPr/>
          <p:nvPr/>
        </p:nvSpPr>
        <p:spPr bwMode="auto">
          <a:xfrm>
            <a:off x="5906604" y="199331"/>
            <a:ext cx="360040" cy="323842"/>
          </a:xfrm>
          <a:prstGeom prst="star5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3CC26660-952E-F5EA-611E-F8F1048D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0" y="790690"/>
            <a:ext cx="37497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、电场、电势的计算</a:t>
            </a: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：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2EB76A-ADC5-3532-82C9-74BA8C62834A}"/>
              </a:ext>
            </a:extLst>
          </p:cNvPr>
          <p:cNvSpPr txBox="1"/>
          <p:nvPr/>
        </p:nvSpPr>
        <p:spPr>
          <a:xfrm>
            <a:off x="5567689" y="824459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08080A"/>
                </a:solidFill>
                <a:highlight>
                  <a:srgbClr val="FF0000"/>
                </a:highlight>
                <a:latin typeface="楷体" pitchFamily="49" charset="-122"/>
                <a:ea typeface="楷体" pitchFamily="49" charset="-122"/>
              </a:rPr>
              <a:t>得分：分析电场方向</a:t>
            </a:r>
          </a:p>
        </p:txBody>
      </p:sp>
      <p:sp>
        <p:nvSpPr>
          <p:cNvPr id="2" name="TextBox 70">
            <a:extLst>
              <a:ext uri="{FF2B5EF4-FFF2-40B4-BE49-F238E27FC236}">
                <a16:creationId xmlns:a16="http://schemas.microsoft.com/office/drawing/2014/main" id="{540A6F77-5FE4-735A-BCD1-EA7E7937A2A0}"/>
              </a:ext>
            </a:extLst>
          </p:cNvPr>
          <p:cNvSpPr txBox="1"/>
          <p:nvPr/>
        </p:nvSpPr>
        <p:spPr>
          <a:xfrm>
            <a:off x="712357" y="1512353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）利用高斯定理</a:t>
            </a:r>
          </a:p>
        </p:txBody>
      </p:sp>
      <p:graphicFrame>
        <p:nvGraphicFramePr>
          <p:cNvPr id="3" name="Object 14">
            <a:extLst>
              <a:ext uri="{FF2B5EF4-FFF2-40B4-BE49-F238E27FC236}">
                <a16:creationId xmlns:a16="http://schemas.microsoft.com/office/drawing/2014/main" id="{CAC452C5-843D-00B1-BA98-36DFF2E1B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34547"/>
              </p:ext>
            </p:extLst>
          </p:nvPr>
        </p:nvGraphicFramePr>
        <p:xfrm>
          <a:off x="1039406" y="2083857"/>
          <a:ext cx="31734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31640" progId="Equation.DSMT4">
                  <p:embed/>
                </p:oleObj>
              </mc:Choice>
              <mc:Fallback>
                <p:oleObj name="Equation" r:id="rId2" imgW="1307880" imgH="431640" progId="Equation.DSMT4">
                  <p:embed/>
                  <p:pic>
                    <p:nvPicPr>
                      <p:cNvPr id="7" name="Object 14">
                        <a:extLst>
                          <a:ext uri="{FF2B5EF4-FFF2-40B4-BE49-F238E27FC236}">
                            <a16:creationId xmlns:a16="http://schemas.microsoft.com/office/drawing/2014/main" id="{3A890AC4-F975-C2CE-AB8D-B3B8B6581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406" y="2083857"/>
                        <a:ext cx="3173413" cy="1016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73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重点的重点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0" y="714356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、电势的计算方法：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5786" y="1357298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需要先选定电势为零的空间点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7224" y="2071678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）利用电势的定义：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2264" y="2071678"/>
            <a:ext cx="235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/>
            <a:r>
              <a:rPr lang="en-US" altLang="zh-CN" sz="2800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电势零点</a:t>
            </a: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4500562" y="2000240"/>
          <a:ext cx="17621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330120" progId="Equation.DSMT4">
                  <p:embed/>
                </p:oleObj>
              </mc:Choice>
              <mc:Fallback>
                <p:oleObj name="Equation" r:id="rId2" imgW="876240" imgH="330120" progId="Equation.DSMT4">
                  <p:embed/>
                  <p:pic>
                    <p:nvPicPr>
                      <p:cNvPr id="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000240"/>
                        <a:ext cx="17621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57224" y="2786058"/>
            <a:ext cx="523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）点电荷的电势</a:t>
            </a:r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电势叠加原理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0166" y="350043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点电荷：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286116" y="3429000"/>
          <a:ext cx="44370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444240" progId="Equation.DSMT4">
                  <p:embed/>
                </p:oleObj>
              </mc:Choice>
              <mc:Fallback>
                <p:oleObj name="Equation" r:id="rId4" imgW="2349360" imgH="444240" progId="Equation.DSMT4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3429000"/>
                        <a:ext cx="4437063" cy="844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00166" y="442913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任意带电体：</a:t>
            </a: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3806825" y="4311650"/>
          <a:ext cx="26162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431640" progId="Equation.DSMT4">
                  <p:embed/>
                </p:oleObj>
              </mc:Choice>
              <mc:Fallback>
                <p:oleObj name="Equation" r:id="rId6" imgW="1002960" imgH="431640" progId="Equation.DSMT4">
                  <p:embed/>
                  <p:pic>
                    <p:nvPicPr>
                      <p:cNvPr id="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4311650"/>
                        <a:ext cx="2616200" cy="989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929454" y="4000504"/>
            <a:ext cx="1714512" cy="1757219"/>
            <a:chOff x="0" y="-2"/>
            <a:chExt cx="1935" cy="1753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 rot="-2871161" flipH="1" flipV="1">
              <a:off x="-110" y="108"/>
              <a:ext cx="1753" cy="1533"/>
              <a:chOff x="0" y="0"/>
              <a:chExt cx="2951" cy="1995"/>
            </a:xfrm>
          </p:grpSpPr>
          <p:sp>
            <p:nvSpPr>
              <p:cNvPr id="42" name="未知"/>
              <p:cNvSpPr>
                <a:spLocks/>
              </p:cNvSpPr>
              <p:nvPr/>
            </p:nvSpPr>
            <p:spPr bwMode="auto">
              <a:xfrm>
                <a:off x="0" y="648"/>
                <a:ext cx="2076" cy="1347"/>
              </a:xfrm>
              <a:custGeom>
                <a:avLst/>
                <a:gdLst>
                  <a:gd name="T0" fmla="*/ 1265 w 2076"/>
                  <a:gd name="T1" fmla="*/ 97 h 1347"/>
                  <a:gd name="T2" fmla="*/ 2076 w 2076"/>
                  <a:gd name="T3" fmla="*/ 714 h 134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76" h="1347">
                    <a:moveTo>
                      <a:pt x="1265" y="97"/>
                    </a:moveTo>
                    <a:cubicBezTo>
                      <a:pt x="0" y="0"/>
                      <a:pt x="1022" y="1347"/>
                      <a:pt x="2076" y="714"/>
                    </a:cubicBezTo>
                  </a:path>
                </a:pathLst>
              </a:custGeom>
              <a:noFill/>
              <a:ln w="53975" cap="sq" cmpd="sng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3" name="未知"/>
              <p:cNvSpPr>
                <a:spLocks/>
              </p:cNvSpPr>
              <p:nvPr/>
            </p:nvSpPr>
            <p:spPr bwMode="auto">
              <a:xfrm>
                <a:off x="1168" y="0"/>
                <a:ext cx="1783" cy="1475"/>
              </a:xfrm>
              <a:custGeom>
                <a:avLst/>
                <a:gdLst>
                  <a:gd name="T0" fmla="*/ 567 w 1783"/>
                  <a:gd name="T1" fmla="*/ 1475 h 1475"/>
                  <a:gd name="T2" fmla="*/ 0 w 1783"/>
                  <a:gd name="T3" fmla="*/ 778 h 147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83" h="1475">
                    <a:moveTo>
                      <a:pt x="567" y="1475"/>
                    </a:moveTo>
                    <a:cubicBezTo>
                      <a:pt x="1783" y="1345"/>
                      <a:pt x="1086" y="0"/>
                      <a:pt x="0" y="778"/>
                    </a:cubicBezTo>
                  </a:path>
                </a:pathLst>
              </a:custGeom>
              <a:noFill/>
              <a:ln w="53975" cap="sq" cmpd="sng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669" y="1008"/>
              <a:ext cx="70" cy="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 flipV="1">
              <a:off x="717" y="576"/>
              <a:ext cx="912" cy="444"/>
            </a:xfrm>
            <a:prstGeom prst="line">
              <a:avLst/>
            </a:prstGeom>
            <a:noFill/>
            <a:ln w="41275" cap="sq">
              <a:solidFill>
                <a:srgbClr val="0000FF"/>
              </a:solidFill>
              <a:round/>
              <a:headEnd/>
              <a:tailEnd type="arrow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9" name="Object 19"/>
            <p:cNvGraphicFramePr>
              <a:graphicFrameLocks noChangeAspect="1"/>
            </p:cNvGraphicFramePr>
            <p:nvPr/>
          </p:nvGraphicFramePr>
          <p:xfrm>
            <a:off x="1581" y="632"/>
            <a:ext cx="35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41510" imgH="177954" progId="">
                    <p:embed/>
                  </p:oleObj>
                </mc:Choice>
                <mc:Fallback>
                  <p:oleObj r:id="rId8" imgW="241510" imgH="177954" progId="">
                    <p:embed/>
                    <p:pic>
                      <p:nvPicPr>
                        <p:cNvPr id="2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632"/>
                          <a:ext cx="354" cy="2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0"/>
            <p:cNvGraphicFramePr>
              <a:graphicFrameLocks noChangeAspect="1"/>
            </p:cNvGraphicFramePr>
            <p:nvPr/>
          </p:nvGraphicFramePr>
          <p:xfrm>
            <a:off x="525" y="704"/>
            <a:ext cx="31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03731" imgH="203731" progId="">
                    <p:embed/>
                  </p:oleObj>
                </mc:Choice>
                <mc:Fallback>
                  <p:oleObj r:id="rId10" imgW="203731" imgH="203731" progId="">
                    <p:embed/>
                    <p:pic>
                      <p:nvPicPr>
                        <p:cNvPr id="3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" y="704"/>
                          <a:ext cx="310" cy="32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1"/>
            <p:cNvGraphicFramePr>
              <a:graphicFrameLocks noChangeAspect="1"/>
            </p:cNvGraphicFramePr>
            <p:nvPr/>
          </p:nvGraphicFramePr>
          <p:xfrm>
            <a:off x="1197" y="768"/>
            <a:ext cx="28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7276" imgH="152731" progId="">
                    <p:embed/>
                  </p:oleObj>
                </mc:Choice>
                <mc:Fallback>
                  <p:oleObj r:id="rId12" imgW="127276" imgH="152731" progId="">
                    <p:embed/>
                    <p:pic>
                      <p:nvPicPr>
                        <p:cNvPr id="3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768"/>
                          <a:ext cx="286" cy="35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1629" y="528"/>
              <a:ext cx="70" cy="72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1485" y="240"/>
              <a:ext cx="33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ea typeface="楷体" pitchFamily="49" charset="-122"/>
                  <a:cs typeface="Times New Roman" pitchFamily="18" charset="0"/>
                </a:rPr>
                <a:t>P</a:t>
              </a: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669" y="556"/>
              <a:ext cx="23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381" y="912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477" y="1104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717" y="1056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908" y="528"/>
              <a:ext cx="24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39" name="Text Box 29"/>
            <p:cNvSpPr txBox="1">
              <a:spLocks noChangeArrowheads="1"/>
            </p:cNvSpPr>
            <p:nvPr/>
          </p:nvSpPr>
          <p:spPr bwMode="auto">
            <a:xfrm>
              <a:off x="813" y="652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477" y="576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765" y="431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</p:grpSp>
      <p:graphicFrame>
        <p:nvGraphicFramePr>
          <p:cNvPr id="849933" name="Object 13"/>
          <p:cNvGraphicFramePr>
            <a:graphicFrameLocks noChangeAspect="1"/>
          </p:cNvGraphicFramePr>
          <p:nvPr/>
        </p:nvGraphicFramePr>
        <p:xfrm>
          <a:off x="5229254" y="5621358"/>
          <a:ext cx="35575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500" imgH="330200" progId="Equation.DSMT4">
                  <p:embed/>
                </p:oleObj>
              </mc:Choice>
              <mc:Fallback>
                <p:oleObj name="Equation" r:id="rId14" imgW="1587500" imgH="330200" progId="Equation.DSMT4">
                  <p:embed/>
                  <p:pic>
                    <p:nvPicPr>
                      <p:cNvPr id="8499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54" y="5621358"/>
                        <a:ext cx="355758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57224" y="5691862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3)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电场中两点间的电势差：</a:t>
            </a:r>
          </a:p>
        </p:txBody>
      </p:sp>
      <p:sp>
        <p:nvSpPr>
          <p:cNvPr id="4" name="五角星 3">
            <a:extLst>
              <a:ext uri="{FF2B5EF4-FFF2-40B4-BE49-F238E27FC236}">
                <a16:creationId xmlns:a16="http://schemas.microsoft.com/office/drawing/2014/main" id="{E95C13D2-39F6-E073-4685-A6651CF137C9}"/>
              </a:ext>
            </a:extLst>
          </p:cNvPr>
          <p:cNvSpPr/>
          <p:nvPr/>
        </p:nvSpPr>
        <p:spPr bwMode="auto">
          <a:xfrm>
            <a:off x="5906604" y="199331"/>
            <a:ext cx="360040" cy="323842"/>
          </a:xfrm>
          <a:prstGeom prst="star5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70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</a:rPr>
              <a:t>大学物理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</a:rPr>
              <a:t>: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</a:rPr>
              <a:t>电磁学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楷体" pitchFamily="49" charset="-122"/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832937"/>
            <a:ext cx="9144000" cy="79248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第七章 电荷和静电场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27146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8080A"/>
                </a:solidFill>
                <a:latin typeface="+mj-lt"/>
                <a:ea typeface="楷体" pitchFamily="49" charset="-122"/>
              </a:rPr>
              <a:t>  本章小结</a:t>
            </a:r>
            <a:endParaRPr lang="en-US" altLang="zh-CN" sz="2800" b="1" dirty="0">
              <a:solidFill>
                <a:srgbClr val="08080A"/>
              </a:solidFill>
              <a:latin typeface="+mj-lt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§7-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本章小结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4064" y="762640"/>
            <a:ext cx="2325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、</a:t>
            </a: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库仑定律：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301767" y="1354138"/>
          <a:ext cx="5199059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431800" progId="Equation.DSMT4">
                  <p:embed/>
                </p:oleObj>
              </mc:Choice>
              <mc:Fallback>
                <p:oleObj name="Equation" r:id="rId2" imgW="1752600" imgH="4318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67" y="1354138"/>
                        <a:ext cx="5199059" cy="1149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214414" y="2500306"/>
          <a:ext cx="156368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431613" progId="Equation.DSMT4">
                  <p:embed/>
                </p:oleObj>
              </mc:Choice>
              <mc:Fallback>
                <p:oleObj name="Equation" r:id="rId4" imgW="609336" imgH="431613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500306"/>
                        <a:ext cx="1563687" cy="10715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071802" y="2786058"/>
            <a:ext cx="5715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55600" indent="-355600" eaLnBrk="0" hangingPunct="0"/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/>
              </a:rPr>
              <a:t>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</a:t>
            </a:r>
            <a:r>
              <a:rPr 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真空电容率</a:t>
            </a:r>
            <a:r>
              <a:rPr 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或</a:t>
            </a:r>
            <a:r>
              <a:rPr 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真空介电常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</a:t>
            </a:r>
            <a:endParaRPr lang="zh-CN" sz="28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6929454" y="910100"/>
            <a:ext cx="1748140" cy="1590206"/>
            <a:chOff x="7000892" y="785794"/>
            <a:chExt cx="1748140" cy="1590206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 flipH="1">
              <a:off x="7463548" y="1438767"/>
              <a:ext cx="905489" cy="883503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8425630" y="1107454"/>
              <a:ext cx="282965" cy="276095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 flipV="1">
              <a:off x="8369037" y="1296000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" name="Object 25"/>
            <p:cNvGraphicFramePr>
              <a:graphicFrameLocks noChangeAspect="1"/>
            </p:cNvGraphicFramePr>
            <p:nvPr/>
          </p:nvGraphicFramePr>
          <p:xfrm>
            <a:off x="7000892" y="1933780"/>
            <a:ext cx="393794" cy="408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300" imgH="228600" progId="Equation.DSMT4">
                    <p:embed/>
                  </p:oleObj>
                </mc:Choice>
                <mc:Fallback>
                  <p:oleObj name="Equation" r:id="rId6" imgW="241300" imgH="228600" progId="Equation.DSMT4">
                    <p:embed/>
                    <p:pic>
                      <p:nvPicPr>
                        <p:cNvPr id="2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0892" y="1933780"/>
                          <a:ext cx="393794" cy="40839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6"/>
            <p:cNvGraphicFramePr>
              <a:graphicFrameLocks noChangeAspect="1"/>
            </p:cNvGraphicFramePr>
            <p:nvPr/>
          </p:nvGraphicFramePr>
          <p:xfrm>
            <a:off x="8008256" y="994698"/>
            <a:ext cx="369034" cy="350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584" imgH="228501" progId="Equation.DSMT4">
                    <p:embed/>
                  </p:oleObj>
                </mc:Choice>
                <mc:Fallback>
                  <p:oleObj name="Equation" r:id="rId8" imgW="266584" imgH="228501" progId="Equation.DSMT4">
                    <p:embed/>
                    <p:pic>
                      <p:nvPicPr>
                        <p:cNvPr id="2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8256" y="994698"/>
                          <a:ext cx="369034" cy="35087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8143900" y="1643050"/>
            <a:ext cx="337200" cy="423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646" imgH="228402" progId="Equation.DSMT4">
                    <p:embed/>
                  </p:oleObj>
                </mc:Choice>
                <mc:Fallback>
                  <p:oleObj name="Equation" r:id="rId10" imgW="177646" imgH="228402" progId="Equation.DSMT4">
                    <p:embed/>
                    <p:pic>
                      <p:nvPicPr>
                        <p:cNvPr id="2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3900" y="1643050"/>
                          <a:ext cx="337200" cy="4233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8444844" y="785794"/>
            <a:ext cx="304188" cy="333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713" imgH="241091" progId="Equation.DSMT4">
                    <p:embed/>
                  </p:oleObj>
                </mc:Choice>
                <mc:Fallback>
                  <p:oleObj name="Equation" r:id="rId12" imgW="215713" imgH="241091" progId="Equation.DSMT4">
                    <p:embed/>
                    <p:pic>
                      <p:nvPicPr>
                        <p:cNvPr id="2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4844" y="785794"/>
                          <a:ext cx="304188" cy="33361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13"/>
            <p:cNvSpPr>
              <a:spLocks noChangeArrowheads="1"/>
            </p:cNvSpPr>
            <p:nvPr/>
          </p:nvSpPr>
          <p:spPr bwMode="auto">
            <a:xfrm flipV="1">
              <a:off x="7406955" y="2232000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rot="5400000" flipH="1" flipV="1">
              <a:off x="7500318" y="1860611"/>
              <a:ext cx="432514" cy="42602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28" name="Object 24"/>
            <p:cNvGraphicFramePr>
              <a:graphicFrameLocks noChangeAspect="1"/>
            </p:cNvGraphicFramePr>
            <p:nvPr/>
          </p:nvGraphicFramePr>
          <p:xfrm>
            <a:off x="7715274" y="2041517"/>
            <a:ext cx="285750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3112" imgH="228501" progId="Equation.DSMT4">
                    <p:embed/>
                  </p:oleObj>
                </mc:Choice>
                <mc:Fallback>
                  <p:oleObj name="Equation" r:id="rId14" imgW="203112" imgH="228501" progId="Equation.DSMT4">
                    <p:embed/>
                    <p:pic>
                      <p:nvPicPr>
                        <p:cNvPr id="2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274" y="2041517"/>
                          <a:ext cx="285750" cy="31591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0" y="3857628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、两个物理量：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7224" y="4620292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）电场强度：</a:t>
            </a:r>
          </a:p>
        </p:txBody>
      </p:sp>
      <p:grpSp>
        <p:nvGrpSpPr>
          <p:cNvPr id="3" name="组合 49"/>
          <p:cNvGrpSpPr/>
          <p:nvPr/>
        </p:nvGrpSpPr>
        <p:grpSpPr>
          <a:xfrm>
            <a:off x="2997192" y="4643446"/>
            <a:ext cx="1574808" cy="1646247"/>
            <a:chOff x="7035792" y="1497001"/>
            <a:chExt cx="1574808" cy="1646247"/>
          </a:xfrm>
        </p:grpSpPr>
        <p:graphicFrame>
          <p:nvGraphicFramePr>
            <p:cNvPr id="32" name="Object 7"/>
            <p:cNvGraphicFramePr>
              <a:graphicFrameLocks/>
            </p:cNvGraphicFramePr>
            <p:nvPr/>
          </p:nvGraphicFramePr>
          <p:xfrm>
            <a:off x="7678734" y="1497001"/>
            <a:ext cx="503238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68" imgH="203024" progId="Equation.DSMT4">
                    <p:embed/>
                  </p:oleObj>
                </mc:Choice>
                <mc:Fallback>
                  <p:oleObj name="Equation" r:id="rId16" imgW="152268" imgH="203024" progId="Equation.DSMT4">
                    <p:embed/>
                    <p:pic>
                      <p:nvPicPr>
                        <p:cNvPr id="32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8734" y="1497001"/>
                          <a:ext cx="503238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7885113" y="1627188"/>
              <a:ext cx="725487" cy="727075"/>
            </a:xfrm>
            <a:prstGeom prst="ellipse">
              <a:avLst/>
            </a:prstGeom>
            <a:gradFill rotWithShape="1">
              <a:gsLst>
                <a:gs pos="0">
                  <a:srgbClr val="00FF00">
                    <a:gamma/>
                    <a:shade val="46275"/>
                    <a:invGamma/>
                  </a:srgbClr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34" name="Object 10"/>
            <p:cNvGraphicFramePr>
              <a:graphicFrameLocks/>
            </p:cNvGraphicFramePr>
            <p:nvPr/>
          </p:nvGraphicFramePr>
          <p:xfrm>
            <a:off x="7392981" y="2209804"/>
            <a:ext cx="36036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80" imgH="164814" progId="Equation.DSMT4">
                    <p:embed/>
                  </p:oleObj>
                </mc:Choice>
                <mc:Fallback>
                  <p:oleObj name="Equation" r:id="rId18" imgW="126780" imgH="164814" progId="Equation.DSMT4">
                    <p:embed/>
                    <p:pic>
                      <p:nvPicPr>
                        <p:cNvPr id="34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2981" y="2209804"/>
                          <a:ext cx="36036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2"/>
            <p:cNvGraphicFramePr>
              <a:graphicFrameLocks noChangeAspect="1"/>
            </p:cNvGraphicFramePr>
            <p:nvPr/>
          </p:nvGraphicFramePr>
          <p:xfrm>
            <a:off x="7753321" y="2609854"/>
            <a:ext cx="352425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68" imgH="152268" progId="Equation.DSMT4">
                    <p:embed/>
                  </p:oleObj>
                </mc:Choice>
                <mc:Fallback>
                  <p:oleObj name="Equation" r:id="rId20" imgW="152268" imgH="152268" progId="Equation.DSMT4">
                    <p:embed/>
                    <p:pic>
                      <p:nvPicPr>
                        <p:cNvPr id="3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3321" y="2609854"/>
                          <a:ext cx="352425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7693041" y="2503473"/>
              <a:ext cx="144463" cy="144462"/>
            </a:xfrm>
            <a:prstGeom prst="ellipse">
              <a:avLst/>
            </a:prstGeom>
            <a:solidFill>
              <a:srgbClr val="00FF00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37" name="Object 15"/>
            <p:cNvGraphicFramePr>
              <a:graphicFrameLocks/>
            </p:cNvGraphicFramePr>
            <p:nvPr/>
          </p:nvGraphicFramePr>
          <p:xfrm>
            <a:off x="7035792" y="2643182"/>
            <a:ext cx="43180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64957" imgH="190335" progId="Equation.DSMT4">
                    <p:embed/>
                  </p:oleObj>
                </mc:Choice>
                <mc:Fallback>
                  <p:oleObj name="Equation" r:id="rId22" imgW="164957" imgH="190335" progId="Equation.DSMT4">
                    <p:embed/>
                    <p:pic>
                      <p:nvPicPr>
                        <p:cNvPr id="37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5792" y="2643182"/>
                          <a:ext cx="431800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16"/>
            <p:cNvSpPr>
              <a:spLocks noChangeShapeType="1"/>
            </p:cNvSpPr>
            <p:nvPr/>
          </p:nvSpPr>
          <p:spPr bwMode="auto">
            <a:xfrm flipH="1">
              <a:off x="7396154" y="2647935"/>
              <a:ext cx="325462" cy="4953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aphicFrame>
        <p:nvGraphicFramePr>
          <p:cNvPr id="39" name="Object 4"/>
          <p:cNvGraphicFramePr>
            <a:graphicFrameLocks noChangeAspect="1"/>
          </p:cNvGraphicFramePr>
          <p:nvPr/>
        </p:nvGraphicFramePr>
        <p:xfrm>
          <a:off x="904875" y="5510213"/>
          <a:ext cx="170338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83920" imgH="228600" progId="Equation.DSMT4">
                  <p:embed/>
                </p:oleObj>
              </mc:Choice>
              <mc:Fallback>
                <p:oleObj name="Equation" r:id="rId24" imgW="583920" imgH="228600" progId="Equation.DSMT4">
                  <p:embed/>
                  <p:pic>
                    <p:nvPicPr>
                      <p:cNvPr id="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510213"/>
                        <a:ext cx="1703388" cy="665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42536" y="4620292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）电势：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72428" y="5403851"/>
            <a:ext cx="1571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/>
            <a:r>
              <a:rPr lang="en-US" altLang="zh-CN" sz="2800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电势零点</a:t>
            </a:r>
          </a:p>
        </p:txBody>
      </p:sp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5429256" y="5338763"/>
          <a:ext cx="17621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76240" imgH="330120" progId="Equation.DSMT4">
                  <p:embed/>
                </p:oleObj>
              </mc:Choice>
              <mc:Fallback>
                <p:oleObj name="Equation" r:id="rId26" imgW="876240" imgH="330120" progId="Equation.DSMT4">
                  <p:embed/>
                  <p:pic>
                    <p:nvPicPr>
                      <p:cNvPr id="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5338763"/>
                        <a:ext cx="17621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61830BA-8E26-2EB0-D4B8-1E0D78B21B32}"/>
              </a:ext>
            </a:extLst>
          </p:cNvPr>
          <p:cNvSpPr txBox="1"/>
          <p:nvPr/>
        </p:nvSpPr>
        <p:spPr>
          <a:xfrm>
            <a:off x="2778101" y="72727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08080A"/>
                </a:solidFill>
                <a:highlight>
                  <a:srgbClr val="FFFF00"/>
                </a:highlight>
                <a:latin typeface="楷体" pitchFamily="49" charset="-122"/>
                <a:ea typeface="楷体" pitchFamily="49" charset="-122"/>
              </a:rPr>
              <a:t>前提：点电荷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§7-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本章小结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1" name="TextBox 30"/>
          <p:cNvSpPr txBox="1"/>
          <p:nvPr/>
        </p:nvSpPr>
        <p:spPr>
          <a:xfrm>
            <a:off x="71406" y="714356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、两个基本定理：</a:t>
            </a:r>
          </a:p>
        </p:txBody>
      </p:sp>
      <p:graphicFrame>
        <p:nvGraphicFramePr>
          <p:cNvPr id="847876" name="Object 4"/>
          <p:cNvGraphicFramePr>
            <a:graphicFrameLocks noChangeAspect="1"/>
          </p:cNvGraphicFramePr>
          <p:nvPr/>
        </p:nvGraphicFramePr>
        <p:xfrm>
          <a:off x="4235450" y="1857375"/>
          <a:ext cx="31734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31640" progId="Equation.DSMT4">
                  <p:embed/>
                </p:oleObj>
              </mc:Choice>
              <mc:Fallback>
                <p:oleObj name="Equation" r:id="rId2" imgW="1307880" imgH="431640" progId="Equation.DSMT4">
                  <p:embed/>
                  <p:pic>
                    <p:nvPicPr>
                      <p:cNvPr id="847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1857375"/>
                        <a:ext cx="3173413" cy="1016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42910" y="142873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）高斯定理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14414" y="207167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真空中的静电场：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14414" y="304865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电介质中的静电场：</a:t>
            </a:r>
          </a:p>
        </p:txBody>
      </p:sp>
      <p:graphicFrame>
        <p:nvGraphicFramePr>
          <p:cNvPr id="44" name="Object 10"/>
          <p:cNvGraphicFramePr>
            <a:graphicFrameLocks noChangeAspect="1"/>
          </p:cNvGraphicFramePr>
          <p:nvPr/>
        </p:nvGraphicFramePr>
        <p:xfrm>
          <a:off x="4786314" y="4654564"/>
          <a:ext cx="292895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241200" progId="Equation.DSMT4">
                  <p:embed/>
                </p:oleObj>
              </mc:Choice>
              <mc:Fallback>
                <p:oleObj name="Equation" r:id="rId4" imgW="1028520" imgH="241200" progId="Equation.DSMT4">
                  <p:embed/>
                  <p:pic>
                    <p:nvPicPr>
                      <p:cNvPr id="4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4654564"/>
                        <a:ext cx="2928958" cy="703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4"/>
          <p:cNvGraphicFramePr>
            <a:graphicFrameLocks noChangeAspect="1"/>
          </p:cNvGraphicFramePr>
          <p:nvPr/>
        </p:nvGraphicFramePr>
        <p:xfrm>
          <a:off x="1500166" y="3825883"/>
          <a:ext cx="22780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241200" progId="Equation.DSMT4">
                  <p:embed/>
                </p:oleObj>
              </mc:Choice>
              <mc:Fallback>
                <p:oleObj name="Equation" r:id="rId6" imgW="812520" imgH="241200" progId="Equation.DSMT4">
                  <p:embed/>
                  <p:pic>
                    <p:nvPicPr>
                      <p:cNvPr id="4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825883"/>
                        <a:ext cx="2278063" cy="6746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"/>
          <p:cNvGraphicFramePr>
            <a:graphicFrameLocks noChangeAspect="1"/>
          </p:cNvGraphicFramePr>
          <p:nvPr/>
        </p:nvGraphicFramePr>
        <p:xfrm>
          <a:off x="4786314" y="3929066"/>
          <a:ext cx="30908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170" imgH="241195" progId="Equation.DSMT4">
                  <p:embed/>
                </p:oleObj>
              </mc:Choice>
              <mc:Fallback>
                <p:oleObj name="Equation" r:id="rId8" imgW="990170" imgH="241195" progId="Equation.DSMT4">
                  <p:embed/>
                  <p:pic>
                    <p:nvPicPr>
                      <p:cNvPr id="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929066"/>
                        <a:ext cx="3090863" cy="685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1"/>
          <p:cNvGraphicFramePr>
            <a:graphicFrameLocks noChangeAspect="1"/>
          </p:cNvGraphicFramePr>
          <p:nvPr/>
        </p:nvGraphicFramePr>
        <p:xfrm>
          <a:off x="4511675" y="2892425"/>
          <a:ext cx="31702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040" imgH="368280" progId="Equation.DSMT4">
                  <p:embed/>
                </p:oleObj>
              </mc:Choice>
              <mc:Fallback>
                <p:oleObj name="Equation" r:id="rId10" imgW="1130040" imgH="368280" progId="Equation.DSMT4">
                  <p:embed/>
                  <p:pic>
                    <p:nvPicPr>
                      <p:cNvPr id="4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2892425"/>
                        <a:ext cx="3170238" cy="103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85786" y="569186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2)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环路定理：</a:t>
            </a:r>
          </a:p>
        </p:txBody>
      </p:sp>
      <p:graphicFrame>
        <p:nvGraphicFramePr>
          <p:cNvPr id="50" name="Object 13"/>
          <p:cNvGraphicFramePr>
            <a:graphicFrameLocks noChangeAspect="1"/>
          </p:cNvGraphicFramePr>
          <p:nvPr/>
        </p:nvGraphicFramePr>
        <p:xfrm>
          <a:off x="3184186" y="5643578"/>
          <a:ext cx="18335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1669" imgH="304668" progId="Equation.DSMT4">
                  <p:embed/>
                </p:oleObj>
              </mc:Choice>
              <mc:Fallback>
                <p:oleObj name="Equation" r:id="rId12" imgW="761669" imgH="304668" progId="Equation.DSMT4">
                  <p:embed/>
                  <p:pic>
                    <p:nvPicPr>
                      <p:cNvPr id="5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186" y="5643578"/>
                        <a:ext cx="1833562" cy="758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928794" y="478632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各向同性介质</a:t>
            </a:r>
          </a:p>
        </p:txBody>
      </p:sp>
      <p:sp>
        <p:nvSpPr>
          <p:cNvPr id="53" name="矩形 52"/>
          <p:cNvSpPr/>
          <p:nvPr/>
        </p:nvSpPr>
        <p:spPr>
          <a:xfrm>
            <a:off x="4714876" y="3929066"/>
            <a:ext cx="3214710" cy="1357322"/>
          </a:xfrm>
          <a:prstGeom prst="rect">
            <a:avLst/>
          </a:prstGeom>
          <a:ln>
            <a:solidFill>
              <a:srgbClr val="BC0D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b="1" dirty="0">
              <a:solidFill>
                <a:srgbClr val="08080A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>
            <a:stCxn id="52" idx="3"/>
          </p:cNvCxnSpPr>
          <p:nvPr/>
        </p:nvCxnSpPr>
        <p:spPr bwMode="auto">
          <a:xfrm flipV="1">
            <a:off x="4277514" y="4500570"/>
            <a:ext cx="365924" cy="547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§7-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本章小结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5" name="TextBox 44"/>
          <p:cNvSpPr txBox="1"/>
          <p:nvPr/>
        </p:nvSpPr>
        <p:spPr>
          <a:xfrm>
            <a:off x="0" y="714356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、电场强度的计算方法：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2910" y="1428736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）点电荷场强</a:t>
            </a:r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场强叠加原理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42976" y="226283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点电荷场强：</a:t>
            </a:r>
          </a:p>
        </p:txBody>
      </p:sp>
      <p:graphicFrame>
        <p:nvGraphicFramePr>
          <p:cNvPr id="848905" name="Object 9"/>
          <p:cNvGraphicFramePr>
            <a:graphicFrameLocks noChangeAspect="1"/>
          </p:cNvGraphicFramePr>
          <p:nvPr/>
        </p:nvGraphicFramePr>
        <p:xfrm>
          <a:off x="3428992" y="2000240"/>
          <a:ext cx="37449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444240" progId="Equation.DSMT4">
                  <p:embed/>
                </p:oleObj>
              </mc:Choice>
              <mc:Fallback>
                <p:oleObj name="Equation" r:id="rId2" imgW="1244520" imgH="444240" progId="Equation.DSMT4">
                  <p:embed/>
                  <p:pic>
                    <p:nvPicPr>
                      <p:cNvPr id="8489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000240"/>
                        <a:ext cx="3744913" cy="1216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6"/>
          <p:cNvGraphicFramePr>
            <a:graphicFrameLocks noChangeAspect="1"/>
          </p:cNvGraphicFramePr>
          <p:nvPr/>
        </p:nvGraphicFramePr>
        <p:xfrm>
          <a:off x="2000232" y="3786190"/>
          <a:ext cx="4491038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431800" progId="Equation.DSMT4">
                  <p:embed/>
                </p:oleObj>
              </mc:Choice>
              <mc:Fallback>
                <p:oleObj name="Equation" r:id="rId4" imgW="1485900" imgH="431800" progId="Equation.DSMT4">
                  <p:embed/>
                  <p:pic>
                    <p:nvPicPr>
                      <p:cNvPr id="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786190"/>
                        <a:ext cx="4491038" cy="1217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715140" y="3311543"/>
            <a:ext cx="1935148" cy="1760531"/>
            <a:chOff x="0" y="1"/>
            <a:chExt cx="1934" cy="1694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-2871161" flipH="1" flipV="1">
              <a:off x="-175" y="176"/>
              <a:ext cx="1694" cy="1343"/>
              <a:chOff x="0" y="0"/>
              <a:chExt cx="2951" cy="1995"/>
            </a:xfrm>
          </p:grpSpPr>
          <p:sp>
            <p:nvSpPr>
              <p:cNvPr id="68" name="未知"/>
              <p:cNvSpPr>
                <a:spLocks/>
              </p:cNvSpPr>
              <p:nvPr/>
            </p:nvSpPr>
            <p:spPr bwMode="auto">
              <a:xfrm>
                <a:off x="0" y="648"/>
                <a:ext cx="2076" cy="1347"/>
              </a:xfrm>
              <a:custGeom>
                <a:avLst/>
                <a:gdLst/>
                <a:ahLst/>
                <a:cxnLst>
                  <a:cxn ang="0">
                    <a:pos x="1265" y="97"/>
                  </a:cxn>
                  <a:cxn ang="0">
                    <a:pos x="2076" y="714"/>
                  </a:cxn>
                </a:cxnLst>
                <a:rect l="0" t="0" r="r" b="b"/>
                <a:pathLst>
                  <a:path w="2076" h="1347">
                    <a:moveTo>
                      <a:pt x="1265" y="97"/>
                    </a:moveTo>
                    <a:cubicBezTo>
                      <a:pt x="0" y="0"/>
                      <a:pt x="1022" y="1347"/>
                      <a:pt x="2076" y="714"/>
                    </a:cubicBezTo>
                  </a:path>
                </a:pathLst>
              </a:custGeom>
              <a:noFill/>
              <a:ln w="53975" cap="sq" cmpd="sng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69" name="未知"/>
              <p:cNvSpPr>
                <a:spLocks/>
              </p:cNvSpPr>
              <p:nvPr/>
            </p:nvSpPr>
            <p:spPr bwMode="auto">
              <a:xfrm>
                <a:off x="1168" y="0"/>
                <a:ext cx="1783" cy="1475"/>
              </a:xfrm>
              <a:custGeom>
                <a:avLst/>
                <a:gdLst/>
                <a:ahLst/>
                <a:cxnLst>
                  <a:cxn ang="0">
                    <a:pos x="567" y="1475"/>
                  </a:cxn>
                  <a:cxn ang="0">
                    <a:pos x="0" y="778"/>
                  </a:cxn>
                </a:cxnLst>
                <a:rect l="0" t="0" r="r" b="b"/>
                <a:pathLst>
                  <a:path w="1783" h="1475">
                    <a:moveTo>
                      <a:pt x="567" y="1475"/>
                    </a:moveTo>
                    <a:cubicBezTo>
                      <a:pt x="1783" y="1345"/>
                      <a:pt x="1086" y="0"/>
                      <a:pt x="0" y="778"/>
                    </a:cubicBezTo>
                  </a:path>
                </a:pathLst>
              </a:custGeom>
              <a:noFill/>
              <a:ln w="53975" cap="sq" cmpd="sng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52" name="Oval 12"/>
            <p:cNvSpPr>
              <a:spLocks noChangeArrowheads="1"/>
            </p:cNvSpPr>
            <p:nvPr/>
          </p:nvSpPr>
          <p:spPr bwMode="auto">
            <a:xfrm>
              <a:off x="587" y="975"/>
              <a:ext cx="61" cy="69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V="1">
              <a:off x="629" y="557"/>
              <a:ext cx="799" cy="429"/>
            </a:xfrm>
            <a:prstGeom prst="line">
              <a:avLst/>
            </a:prstGeom>
            <a:noFill/>
            <a:ln w="41275" cap="sq">
              <a:solidFill>
                <a:srgbClr val="0000FF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 flipV="1">
              <a:off x="1477" y="323"/>
              <a:ext cx="337" cy="191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55" name="Object 15"/>
            <p:cNvGraphicFramePr>
              <a:graphicFrameLocks noChangeAspect="1"/>
            </p:cNvGraphicFramePr>
            <p:nvPr/>
          </p:nvGraphicFramePr>
          <p:xfrm>
            <a:off x="1596" y="435"/>
            <a:ext cx="33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501" imgH="203112" progId="Equation.DSMT4">
                    <p:embed/>
                  </p:oleObj>
                </mc:Choice>
                <mc:Fallback>
                  <p:oleObj name="Equation" r:id="rId6" imgW="228501" imgH="203112" progId="Equation.DSMT4">
                    <p:embed/>
                    <p:pic>
                      <p:nvPicPr>
                        <p:cNvPr id="5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435"/>
                          <a:ext cx="338" cy="35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16"/>
            <p:cNvGraphicFramePr>
              <a:graphicFrameLocks noChangeAspect="1"/>
            </p:cNvGraphicFramePr>
            <p:nvPr/>
          </p:nvGraphicFramePr>
          <p:xfrm>
            <a:off x="460" y="681"/>
            <a:ext cx="27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24" imgH="203024" progId="Equation.DSMT4">
                    <p:embed/>
                  </p:oleObj>
                </mc:Choice>
                <mc:Fallback>
                  <p:oleObj name="Equation" r:id="rId8" imgW="203024" imgH="203024" progId="Equation.DSMT4">
                    <p:embed/>
                    <p:pic>
                      <p:nvPicPr>
                        <p:cNvPr id="5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681"/>
                          <a:ext cx="272" cy="30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7"/>
            <p:cNvGraphicFramePr>
              <a:graphicFrameLocks noChangeAspect="1"/>
            </p:cNvGraphicFramePr>
            <p:nvPr/>
          </p:nvGraphicFramePr>
          <p:xfrm>
            <a:off x="1050" y="743"/>
            <a:ext cx="25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835" imgH="152202" progId="Equation.DSMT4">
                    <p:embed/>
                  </p:oleObj>
                </mc:Choice>
                <mc:Fallback>
                  <p:oleObj name="Equation" r:id="rId10" imgW="126835" imgH="152202" progId="Equation.DSMT4">
                    <p:embed/>
                    <p:pic>
                      <p:nvPicPr>
                        <p:cNvPr id="5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743"/>
                          <a:ext cx="250" cy="34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Oval 18"/>
            <p:cNvSpPr>
              <a:spLocks noChangeArrowheads="1"/>
            </p:cNvSpPr>
            <p:nvPr/>
          </p:nvSpPr>
          <p:spPr bwMode="auto">
            <a:xfrm>
              <a:off x="1428" y="511"/>
              <a:ext cx="62" cy="69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285" y="183"/>
              <a:ext cx="2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P</a:t>
              </a: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586" y="538"/>
              <a:ext cx="2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34" y="882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62" name="Text Box 22"/>
            <p:cNvSpPr txBox="1">
              <a:spLocks noChangeArrowheads="1"/>
            </p:cNvSpPr>
            <p:nvPr/>
          </p:nvSpPr>
          <p:spPr bwMode="auto">
            <a:xfrm>
              <a:off x="418" y="1067"/>
              <a:ext cx="2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63" name="Text Box 23"/>
            <p:cNvSpPr txBox="1">
              <a:spLocks noChangeArrowheads="1"/>
            </p:cNvSpPr>
            <p:nvPr/>
          </p:nvSpPr>
          <p:spPr bwMode="auto">
            <a:xfrm>
              <a:off x="630" y="1021"/>
              <a:ext cx="2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64" name="Text Box 24"/>
            <p:cNvSpPr txBox="1">
              <a:spLocks noChangeArrowheads="1"/>
            </p:cNvSpPr>
            <p:nvPr/>
          </p:nvSpPr>
          <p:spPr bwMode="auto">
            <a:xfrm>
              <a:off x="797" y="511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>
              <a:off x="713" y="630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66" name="Text Box 26"/>
            <p:cNvSpPr txBox="1">
              <a:spLocks noChangeArrowheads="1"/>
            </p:cNvSpPr>
            <p:nvPr/>
          </p:nvSpPr>
          <p:spPr bwMode="auto">
            <a:xfrm>
              <a:off x="418" y="557"/>
              <a:ext cx="2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671" y="418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0">
                  <a:solidFill>
                    <a:srgbClr val="08080A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14414" y="321468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任意带电体：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28662" y="4929198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）利用高斯定理</a:t>
            </a:r>
          </a:p>
        </p:txBody>
      </p:sp>
      <p:graphicFrame>
        <p:nvGraphicFramePr>
          <p:cNvPr id="848910" name="Object 14"/>
          <p:cNvGraphicFramePr>
            <a:graphicFrameLocks noChangeAspect="1"/>
          </p:cNvGraphicFramePr>
          <p:nvPr/>
        </p:nvGraphicFramePr>
        <p:xfrm>
          <a:off x="1255711" y="5500702"/>
          <a:ext cx="31734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07880" imgH="431640" progId="Equation.DSMT4">
                  <p:embed/>
                </p:oleObj>
              </mc:Choice>
              <mc:Fallback>
                <p:oleObj name="Equation" r:id="rId12" imgW="1307880" imgH="431640" progId="Equation.DSMT4">
                  <p:embed/>
                  <p:pic>
                    <p:nvPicPr>
                      <p:cNvPr id="8489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1" y="5500702"/>
                        <a:ext cx="3173413" cy="1016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5143504" y="5500702"/>
          <a:ext cx="3027362" cy="98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30040" imgH="368280" progId="Equation.DSMT4">
                  <p:embed/>
                </p:oleObj>
              </mc:Choice>
              <mc:Fallback>
                <p:oleObj name="Equation" r:id="rId14" imgW="1130040" imgH="368280" progId="Equation.DSMT4">
                  <p:embed/>
                  <p:pic>
                    <p:nvPicPr>
                      <p:cNvPr id="1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5500702"/>
                        <a:ext cx="3027362" cy="9868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§7-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本章小结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0" y="714356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、电势的计算方法：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5786" y="1357298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需要先选定电势为零的空间点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7224" y="2071678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）利用电势的定义：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2264" y="2071678"/>
            <a:ext cx="235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/>
            <a:r>
              <a:rPr lang="en-US" altLang="zh-CN" sz="2800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电势零点</a:t>
            </a: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4500562" y="2000240"/>
          <a:ext cx="17621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330120" progId="Equation.DSMT4">
                  <p:embed/>
                </p:oleObj>
              </mc:Choice>
              <mc:Fallback>
                <p:oleObj name="Equation" r:id="rId2" imgW="876240" imgH="330120" progId="Equation.DSMT4">
                  <p:embed/>
                  <p:pic>
                    <p:nvPicPr>
                      <p:cNvPr id="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000240"/>
                        <a:ext cx="17621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57224" y="2786058"/>
            <a:ext cx="523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）点电荷的电势</a:t>
            </a:r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电势叠加原理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0166" y="350043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点电荷：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286116" y="3429000"/>
          <a:ext cx="44370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444240" progId="Equation.DSMT4">
                  <p:embed/>
                </p:oleObj>
              </mc:Choice>
              <mc:Fallback>
                <p:oleObj name="Equation" r:id="rId4" imgW="2349360" imgH="444240" progId="Equation.DSMT4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3429000"/>
                        <a:ext cx="4437063" cy="844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00166" y="442913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任意带电体：</a:t>
            </a: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3806825" y="4311650"/>
          <a:ext cx="26162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431640" progId="Equation.DSMT4">
                  <p:embed/>
                </p:oleObj>
              </mc:Choice>
              <mc:Fallback>
                <p:oleObj name="Equation" r:id="rId6" imgW="1002960" imgH="431640" progId="Equation.DSMT4">
                  <p:embed/>
                  <p:pic>
                    <p:nvPicPr>
                      <p:cNvPr id="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4311650"/>
                        <a:ext cx="2616200" cy="989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929454" y="4000504"/>
            <a:ext cx="1714512" cy="1757219"/>
            <a:chOff x="0" y="-2"/>
            <a:chExt cx="1935" cy="1753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 rot="-2871161" flipH="1" flipV="1">
              <a:off x="-110" y="108"/>
              <a:ext cx="1753" cy="1533"/>
              <a:chOff x="0" y="0"/>
              <a:chExt cx="2951" cy="1995"/>
            </a:xfrm>
          </p:grpSpPr>
          <p:sp>
            <p:nvSpPr>
              <p:cNvPr id="42" name="未知"/>
              <p:cNvSpPr>
                <a:spLocks/>
              </p:cNvSpPr>
              <p:nvPr/>
            </p:nvSpPr>
            <p:spPr bwMode="auto">
              <a:xfrm>
                <a:off x="0" y="648"/>
                <a:ext cx="2076" cy="1347"/>
              </a:xfrm>
              <a:custGeom>
                <a:avLst/>
                <a:gdLst>
                  <a:gd name="T0" fmla="*/ 1265 w 2076"/>
                  <a:gd name="T1" fmla="*/ 97 h 1347"/>
                  <a:gd name="T2" fmla="*/ 2076 w 2076"/>
                  <a:gd name="T3" fmla="*/ 714 h 134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76" h="1347">
                    <a:moveTo>
                      <a:pt x="1265" y="97"/>
                    </a:moveTo>
                    <a:cubicBezTo>
                      <a:pt x="0" y="0"/>
                      <a:pt x="1022" y="1347"/>
                      <a:pt x="2076" y="714"/>
                    </a:cubicBezTo>
                  </a:path>
                </a:pathLst>
              </a:custGeom>
              <a:noFill/>
              <a:ln w="53975" cap="sq" cmpd="sng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3" name="未知"/>
              <p:cNvSpPr>
                <a:spLocks/>
              </p:cNvSpPr>
              <p:nvPr/>
            </p:nvSpPr>
            <p:spPr bwMode="auto">
              <a:xfrm>
                <a:off x="1168" y="0"/>
                <a:ext cx="1783" cy="1475"/>
              </a:xfrm>
              <a:custGeom>
                <a:avLst/>
                <a:gdLst>
                  <a:gd name="T0" fmla="*/ 567 w 1783"/>
                  <a:gd name="T1" fmla="*/ 1475 h 1475"/>
                  <a:gd name="T2" fmla="*/ 0 w 1783"/>
                  <a:gd name="T3" fmla="*/ 778 h 147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83" h="1475">
                    <a:moveTo>
                      <a:pt x="567" y="1475"/>
                    </a:moveTo>
                    <a:cubicBezTo>
                      <a:pt x="1783" y="1345"/>
                      <a:pt x="1086" y="0"/>
                      <a:pt x="0" y="778"/>
                    </a:cubicBezTo>
                  </a:path>
                </a:pathLst>
              </a:custGeom>
              <a:noFill/>
              <a:ln w="53975" cap="sq" cmpd="sng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669" y="1008"/>
              <a:ext cx="70" cy="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 flipV="1">
              <a:off x="717" y="576"/>
              <a:ext cx="912" cy="444"/>
            </a:xfrm>
            <a:prstGeom prst="line">
              <a:avLst/>
            </a:prstGeom>
            <a:noFill/>
            <a:ln w="41275" cap="sq">
              <a:solidFill>
                <a:srgbClr val="0000FF"/>
              </a:solidFill>
              <a:round/>
              <a:headEnd/>
              <a:tailEnd type="arrow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9" name="Object 19"/>
            <p:cNvGraphicFramePr>
              <a:graphicFrameLocks noChangeAspect="1"/>
            </p:cNvGraphicFramePr>
            <p:nvPr/>
          </p:nvGraphicFramePr>
          <p:xfrm>
            <a:off x="1581" y="632"/>
            <a:ext cx="35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41510" imgH="177954" progId="">
                    <p:embed/>
                  </p:oleObj>
                </mc:Choice>
                <mc:Fallback>
                  <p:oleObj r:id="rId8" imgW="241510" imgH="177954" progId="">
                    <p:embed/>
                    <p:pic>
                      <p:nvPicPr>
                        <p:cNvPr id="2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632"/>
                          <a:ext cx="354" cy="2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0"/>
            <p:cNvGraphicFramePr>
              <a:graphicFrameLocks noChangeAspect="1"/>
            </p:cNvGraphicFramePr>
            <p:nvPr/>
          </p:nvGraphicFramePr>
          <p:xfrm>
            <a:off x="525" y="704"/>
            <a:ext cx="31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03731" imgH="203731" progId="">
                    <p:embed/>
                  </p:oleObj>
                </mc:Choice>
                <mc:Fallback>
                  <p:oleObj r:id="rId10" imgW="203731" imgH="203731" progId="">
                    <p:embed/>
                    <p:pic>
                      <p:nvPicPr>
                        <p:cNvPr id="3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" y="704"/>
                          <a:ext cx="310" cy="32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1"/>
            <p:cNvGraphicFramePr>
              <a:graphicFrameLocks noChangeAspect="1"/>
            </p:cNvGraphicFramePr>
            <p:nvPr/>
          </p:nvGraphicFramePr>
          <p:xfrm>
            <a:off x="1197" y="768"/>
            <a:ext cx="28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7276" imgH="152731" progId="">
                    <p:embed/>
                  </p:oleObj>
                </mc:Choice>
                <mc:Fallback>
                  <p:oleObj r:id="rId12" imgW="127276" imgH="152731" progId="">
                    <p:embed/>
                    <p:pic>
                      <p:nvPicPr>
                        <p:cNvPr id="3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768"/>
                          <a:ext cx="286" cy="35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1629" y="528"/>
              <a:ext cx="70" cy="72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1485" y="240"/>
              <a:ext cx="33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ea typeface="楷体" pitchFamily="49" charset="-122"/>
                  <a:cs typeface="Times New Roman" pitchFamily="18" charset="0"/>
                </a:rPr>
                <a:t>P</a:t>
              </a: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669" y="556"/>
              <a:ext cx="23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381" y="912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477" y="1104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717" y="1056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908" y="528"/>
              <a:ext cx="24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39" name="Text Box 29"/>
            <p:cNvSpPr txBox="1">
              <a:spLocks noChangeArrowheads="1"/>
            </p:cNvSpPr>
            <p:nvPr/>
          </p:nvSpPr>
          <p:spPr bwMode="auto">
            <a:xfrm>
              <a:off x="813" y="652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477" y="576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765" y="431"/>
              <a:ext cx="24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＋</a:t>
              </a:r>
            </a:p>
          </p:txBody>
        </p:sp>
      </p:grpSp>
      <p:graphicFrame>
        <p:nvGraphicFramePr>
          <p:cNvPr id="849933" name="Object 13"/>
          <p:cNvGraphicFramePr>
            <a:graphicFrameLocks noChangeAspect="1"/>
          </p:cNvGraphicFramePr>
          <p:nvPr/>
        </p:nvGraphicFramePr>
        <p:xfrm>
          <a:off x="5229254" y="5621358"/>
          <a:ext cx="35575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500" imgH="330200" progId="Equation.DSMT4">
                  <p:embed/>
                </p:oleObj>
              </mc:Choice>
              <mc:Fallback>
                <p:oleObj name="Equation" r:id="rId14" imgW="1587500" imgH="330200" progId="Equation.DSMT4">
                  <p:embed/>
                  <p:pic>
                    <p:nvPicPr>
                      <p:cNvPr id="8499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54" y="5621358"/>
                        <a:ext cx="355758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57224" y="5691862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3)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电场中两点间的电势差：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§7-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本章小结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857224" y="2285992"/>
            <a:ext cx="4537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总</a:t>
            </a:r>
            <a:r>
              <a:rPr 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能量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zh-CN" sz="2800" b="1" dirty="0">
              <a:solidFill>
                <a:srgbClr val="08080A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324038" name="Object 6"/>
          <p:cNvGraphicFramePr>
            <a:graphicFrameLocks noChangeAspect="1"/>
          </p:cNvGraphicFramePr>
          <p:nvPr/>
        </p:nvGraphicFramePr>
        <p:xfrm>
          <a:off x="2928926" y="1357298"/>
          <a:ext cx="26987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393480" progId="Equation.DSMT4">
                  <p:embed/>
                </p:oleObj>
              </mc:Choice>
              <mc:Fallback>
                <p:oleObj name="Equation" r:id="rId2" imgW="1269720" imgH="393480" progId="Equation.DSMT4">
                  <p:embed/>
                  <p:pic>
                    <p:nvPicPr>
                      <p:cNvPr id="1324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1357298"/>
                        <a:ext cx="26987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4040" name="Object 8"/>
          <p:cNvGraphicFramePr>
            <a:graphicFrameLocks noChangeAspect="1"/>
          </p:cNvGraphicFramePr>
          <p:nvPr/>
        </p:nvGraphicFramePr>
        <p:xfrm>
          <a:off x="1819300" y="2928938"/>
          <a:ext cx="63960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457200" progId="Equation.DSMT4">
                  <p:embed/>
                </p:oleObj>
              </mc:Choice>
              <mc:Fallback>
                <p:oleObj name="Equation" r:id="rId4" imgW="2349360" imgH="457200" progId="Equation.DSMT4">
                  <p:embed/>
                  <p:pic>
                    <p:nvPicPr>
                      <p:cNvPr id="1324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300" y="2928938"/>
                        <a:ext cx="6396038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714356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、电场的能量：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224" y="150017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能量密度：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§7-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本章小结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0" name="TextBox 29"/>
          <p:cNvSpPr txBox="1"/>
          <p:nvPr/>
        </p:nvSpPr>
        <p:spPr>
          <a:xfrm>
            <a:off x="0" y="714356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、静电场中的导体：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348" y="1428736"/>
            <a:ext cx="830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静电平衡：导体内部和表面都无电荷的定向流动   </a:t>
            </a: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928662" y="2592356"/>
            <a:ext cx="80010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导体内部电场强度为零</a:t>
            </a:r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导体表面附近的电场强度处处与表面垂直</a:t>
            </a:r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.</a:t>
            </a:r>
            <a:endParaRPr lang="zh-CN" altLang="en-US" sz="2800" b="1" dirty="0">
              <a:solidFill>
                <a:srgbClr val="08080A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5576" y="2046265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条件：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938365" y="4218922"/>
            <a:ext cx="7562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整个导体是等势体，导体的表面是等势面。</a:t>
            </a:r>
          </a:p>
        </p:txBody>
      </p:sp>
      <p:sp>
        <p:nvSpPr>
          <p:cNvPr id="44" name="矩形 43"/>
          <p:cNvSpPr/>
          <p:nvPr/>
        </p:nvSpPr>
        <p:spPr>
          <a:xfrm>
            <a:off x="728450" y="3689339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特性：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928662" y="4714884"/>
            <a:ext cx="76867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3900" indent="-723900"/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）导体内无净电荷，所有过剩电荷都分布在导体表面上</a:t>
            </a:r>
          </a:p>
        </p:txBody>
      </p:sp>
      <p:graphicFrame>
        <p:nvGraphicFramePr>
          <p:cNvPr id="853000" name="Object 8"/>
          <p:cNvGraphicFramePr>
            <a:graphicFrameLocks noChangeAspect="1"/>
          </p:cNvGraphicFramePr>
          <p:nvPr/>
        </p:nvGraphicFramePr>
        <p:xfrm>
          <a:off x="3643306" y="5357826"/>
          <a:ext cx="20526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431640" progId="Equation.DSMT4">
                  <p:embed/>
                </p:oleObj>
              </mc:Choice>
              <mc:Fallback>
                <p:oleObj name="Equation" r:id="rId2" imgW="711000" imgH="431640" progId="Equation.DSMT4">
                  <p:embed/>
                  <p:pic>
                    <p:nvPicPr>
                      <p:cNvPr id="853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5357826"/>
                        <a:ext cx="2052638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§7-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本章小结</a:t>
            </a:r>
            <a:endParaRPr lang="en-US" altLang="zh-C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107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第七章 电荷和静电场</a:t>
            </a:r>
            <a:endParaRPr lang="en-US" altLang="zh-CN" dirty="0"/>
          </a:p>
        </p:txBody>
      </p:sp>
      <p:sp>
        <p:nvSpPr>
          <p:cNvPr id="5124" name="Rectangle 107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BC01-D771-493B-AF79-79B74AAD5B15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500034" y="2071678"/>
            <a:ext cx="3429024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sym typeface="Symbol" pitchFamily="18" charset="2"/>
              </a:rPr>
              <a:t>、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空腔中无电荷：</a:t>
            </a:r>
          </a:p>
        </p:txBody>
      </p:sp>
      <p:sp>
        <p:nvSpPr>
          <p:cNvPr id="13" name="矩形 12"/>
          <p:cNvSpPr/>
          <p:nvPr/>
        </p:nvSpPr>
        <p:spPr>
          <a:xfrm>
            <a:off x="524034" y="142873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导体壳</a:t>
            </a:r>
          </a:p>
        </p:txBody>
      </p:sp>
      <p:sp>
        <p:nvSpPr>
          <p:cNvPr id="23" name="矩形 22"/>
          <p:cNvSpPr/>
          <p:nvPr/>
        </p:nvSpPr>
        <p:spPr>
          <a:xfrm>
            <a:off x="428596" y="5500702"/>
            <a:ext cx="3929090" cy="954107"/>
          </a:xfrm>
          <a:prstGeom prst="rect">
            <a:avLst/>
          </a:prstGeom>
          <a:solidFill>
            <a:srgbClr val="FFFF66"/>
          </a:solidFill>
          <a:ln>
            <a:solidFill>
              <a:srgbClr val="BC0D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电荷只分布在外表面</a:t>
            </a:r>
            <a:r>
              <a:rPr lang="en-US" altLang="zh-CN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 b="1" dirty="0">
                <a:solidFill>
                  <a:srgbClr val="08080A"/>
                </a:solidFill>
                <a:latin typeface="楷体" pitchFamily="49" charset="-122"/>
                <a:ea typeface="楷体" pitchFamily="49" charset="-122"/>
              </a:rPr>
              <a:t>空腔内部电场强度为零</a:t>
            </a:r>
            <a:endParaRPr lang="zh-CN" altLang="en-US" sz="2800" dirty="0">
              <a:solidFill>
                <a:srgbClr val="08080A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741854" y="2105222"/>
            <a:ext cx="3902112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sym typeface="Symbol" pitchFamily="18" charset="2"/>
              </a:rPr>
              <a:t>、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空腔中有电荷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25" name="矩形 24"/>
          <p:cNvSpPr/>
          <p:nvPr/>
        </p:nvSpPr>
        <p:spPr>
          <a:xfrm>
            <a:off x="4929190" y="5475289"/>
            <a:ext cx="4214842" cy="954107"/>
          </a:xfrm>
          <a:prstGeom prst="rect">
            <a:avLst/>
          </a:prstGeom>
          <a:solidFill>
            <a:srgbClr val="FFFF66"/>
          </a:solidFill>
          <a:ln>
            <a:solidFill>
              <a:srgbClr val="BC0D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rPr>
              <a:t>内外表面都有电荷分布，内表面电荷与 </a:t>
            </a:r>
            <a:r>
              <a:rPr lang="en-US" altLang="zh-CN" sz="2800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sz="2800" b="1" i="1" dirty="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8080A"/>
                </a:solidFill>
                <a:ea typeface="楷体" pitchFamily="49" charset="-122"/>
                <a:cs typeface="Times New Roman" pitchFamily="18" charset="0"/>
              </a:rPr>
              <a:t>等值异号</a:t>
            </a:r>
            <a:endParaRPr lang="zh-CN" altLang="en-US" sz="2800" dirty="0">
              <a:solidFill>
                <a:srgbClr val="08080A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rot="5400000">
            <a:off x="2250265" y="4321975"/>
            <a:ext cx="4357718" cy="158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0" y="714356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800" b="1" dirty="0">
                <a:solidFill>
                  <a:srgbClr val="BC0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、静电场中的导体：</a:t>
            </a:r>
          </a:p>
        </p:txBody>
      </p:sp>
      <p:grpSp>
        <p:nvGrpSpPr>
          <p:cNvPr id="40" name="Group 64">
            <a:extLst>
              <a:ext uri="{FF2B5EF4-FFF2-40B4-BE49-F238E27FC236}">
                <a16:creationId xmlns:a16="http://schemas.microsoft.com/office/drawing/2014/main" id="{900B4BF6-8F8C-B59B-9E3C-C3D0B4EE0F09}"/>
              </a:ext>
            </a:extLst>
          </p:cNvPr>
          <p:cNvGrpSpPr>
            <a:grpSpLocks/>
          </p:cNvGrpSpPr>
          <p:nvPr/>
        </p:nvGrpSpPr>
        <p:grpSpPr bwMode="auto">
          <a:xfrm>
            <a:off x="898452" y="2786058"/>
            <a:ext cx="2523923" cy="2643206"/>
            <a:chOff x="372" y="636"/>
            <a:chExt cx="1824" cy="1794"/>
          </a:xfrm>
        </p:grpSpPr>
        <p:grpSp>
          <p:nvGrpSpPr>
            <p:cNvPr id="41" name="Group 65">
              <a:extLst>
                <a:ext uri="{FF2B5EF4-FFF2-40B4-BE49-F238E27FC236}">
                  <a16:creationId xmlns:a16="http://schemas.microsoft.com/office/drawing/2014/main" id="{941EBE4B-A939-A0B3-3346-5E74E8F3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636"/>
              <a:ext cx="1824" cy="1794"/>
              <a:chOff x="372" y="636"/>
              <a:chExt cx="1824" cy="1794"/>
            </a:xfrm>
          </p:grpSpPr>
          <p:sp>
            <p:nvSpPr>
              <p:cNvPr id="43" name="Freeform 66" descr="深色上对角线">
                <a:extLst>
                  <a:ext uri="{FF2B5EF4-FFF2-40B4-BE49-F238E27FC236}">
                    <a16:creationId xmlns:a16="http://schemas.microsoft.com/office/drawing/2014/main" id="{1582A374-0DAC-F7E9-A704-E9807D3D5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" y="636"/>
                <a:ext cx="1824" cy="1794"/>
              </a:xfrm>
              <a:custGeom>
                <a:avLst/>
                <a:gdLst/>
                <a:ahLst/>
                <a:cxnLst>
                  <a:cxn ang="0">
                    <a:pos x="40" y="408"/>
                  </a:cxn>
                  <a:cxn ang="0">
                    <a:pos x="280" y="120"/>
                  </a:cxn>
                  <a:cxn ang="0">
                    <a:pos x="808" y="24"/>
                  </a:cxn>
                  <a:cxn ang="0">
                    <a:pos x="1144" y="264"/>
                  </a:cxn>
                  <a:cxn ang="0">
                    <a:pos x="1192" y="696"/>
                  </a:cxn>
                  <a:cxn ang="0">
                    <a:pos x="904" y="984"/>
                  </a:cxn>
                  <a:cxn ang="0">
                    <a:pos x="424" y="1032"/>
                  </a:cxn>
                  <a:cxn ang="0">
                    <a:pos x="88" y="840"/>
                  </a:cxn>
                  <a:cxn ang="0">
                    <a:pos x="40" y="648"/>
                  </a:cxn>
                  <a:cxn ang="0">
                    <a:pos x="40" y="408"/>
                  </a:cxn>
                </a:cxnLst>
                <a:rect l="0" t="0" r="r" b="b"/>
                <a:pathLst>
                  <a:path w="1232" h="1056">
                    <a:moveTo>
                      <a:pt x="40" y="408"/>
                    </a:moveTo>
                    <a:cubicBezTo>
                      <a:pt x="80" y="320"/>
                      <a:pt x="152" y="184"/>
                      <a:pt x="280" y="120"/>
                    </a:cubicBezTo>
                    <a:cubicBezTo>
                      <a:pt x="408" y="56"/>
                      <a:pt x="664" y="0"/>
                      <a:pt x="808" y="24"/>
                    </a:cubicBezTo>
                    <a:cubicBezTo>
                      <a:pt x="952" y="48"/>
                      <a:pt x="1080" y="152"/>
                      <a:pt x="1144" y="264"/>
                    </a:cubicBezTo>
                    <a:cubicBezTo>
                      <a:pt x="1208" y="376"/>
                      <a:pt x="1232" y="576"/>
                      <a:pt x="1192" y="696"/>
                    </a:cubicBezTo>
                    <a:cubicBezTo>
                      <a:pt x="1152" y="816"/>
                      <a:pt x="1032" y="928"/>
                      <a:pt x="904" y="984"/>
                    </a:cubicBezTo>
                    <a:cubicBezTo>
                      <a:pt x="776" y="1040"/>
                      <a:pt x="560" y="1056"/>
                      <a:pt x="424" y="1032"/>
                    </a:cubicBezTo>
                    <a:cubicBezTo>
                      <a:pt x="288" y="1008"/>
                      <a:pt x="152" y="904"/>
                      <a:pt x="88" y="840"/>
                    </a:cubicBezTo>
                    <a:cubicBezTo>
                      <a:pt x="24" y="776"/>
                      <a:pt x="48" y="720"/>
                      <a:pt x="40" y="648"/>
                    </a:cubicBezTo>
                    <a:cubicBezTo>
                      <a:pt x="32" y="576"/>
                      <a:pt x="0" y="496"/>
                      <a:pt x="40" y="408"/>
                    </a:cubicBezTo>
                    <a:close/>
                  </a:path>
                </a:pathLst>
              </a:custGeom>
              <a:pattFill prst="dkUpDiag">
                <a:fgClr>
                  <a:schemeClr val="bg1"/>
                </a:fgClr>
                <a:bgClr>
                  <a:srgbClr val="424242"/>
                </a:bgClr>
              </a:patt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545472"/>
                  </a:solidFill>
                </a:endParaRPr>
              </a:p>
            </p:txBody>
          </p:sp>
          <p:sp>
            <p:nvSpPr>
              <p:cNvPr id="44" name="Freeform 67">
                <a:extLst>
                  <a:ext uri="{FF2B5EF4-FFF2-40B4-BE49-F238E27FC236}">
                    <a16:creationId xmlns:a16="http://schemas.microsoft.com/office/drawing/2014/main" id="{D2E217B5-B446-2BD4-70BE-A4B48C8E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" y="966"/>
                <a:ext cx="1224" cy="1110"/>
              </a:xfrm>
              <a:custGeom>
                <a:avLst/>
                <a:gdLst/>
                <a:ahLst/>
                <a:cxnLst>
                  <a:cxn ang="0">
                    <a:pos x="40" y="408"/>
                  </a:cxn>
                  <a:cxn ang="0">
                    <a:pos x="280" y="120"/>
                  </a:cxn>
                  <a:cxn ang="0">
                    <a:pos x="808" y="24"/>
                  </a:cxn>
                  <a:cxn ang="0">
                    <a:pos x="1144" y="264"/>
                  </a:cxn>
                  <a:cxn ang="0">
                    <a:pos x="1192" y="696"/>
                  </a:cxn>
                  <a:cxn ang="0">
                    <a:pos x="904" y="984"/>
                  </a:cxn>
                  <a:cxn ang="0">
                    <a:pos x="424" y="1032"/>
                  </a:cxn>
                  <a:cxn ang="0">
                    <a:pos x="88" y="840"/>
                  </a:cxn>
                  <a:cxn ang="0">
                    <a:pos x="40" y="648"/>
                  </a:cxn>
                  <a:cxn ang="0">
                    <a:pos x="40" y="408"/>
                  </a:cxn>
                </a:cxnLst>
                <a:rect l="0" t="0" r="r" b="b"/>
                <a:pathLst>
                  <a:path w="1232" h="1056">
                    <a:moveTo>
                      <a:pt x="40" y="408"/>
                    </a:moveTo>
                    <a:cubicBezTo>
                      <a:pt x="80" y="320"/>
                      <a:pt x="152" y="184"/>
                      <a:pt x="280" y="120"/>
                    </a:cubicBezTo>
                    <a:cubicBezTo>
                      <a:pt x="408" y="56"/>
                      <a:pt x="664" y="0"/>
                      <a:pt x="808" y="24"/>
                    </a:cubicBezTo>
                    <a:cubicBezTo>
                      <a:pt x="952" y="48"/>
                      <a:pt x="1080" y="152"/>
                      <a:pt x="1144" y="264"/>
                    </a:cubicBezTo>
                    <a:cubicBezTo>
                      <a:pt x="1208" y="376"/>
                      <a:pt x="1232" y="576"/>
                      <a:pt x="1192" y="696"/>
                    </a:cubicBezTo>
                    <a:cubicBezTo>
                      <a:pt x="1152" y="816"/>
                      <a:pt x="1032" y="928"/>
                      <a:pt x="904" y="984"/>
                    </a:cubicBezTo>
                    <a:cubicBezTo>
                      <a:pt x="776" y="1040"/>
                      <a:pt x="560" y="1056"/>
                      <a:pt x="424" y="1032"/>
                    </a:cubicBezTo>
                    <a:cubicBezTo>
                      <a:pt x="288" y="1008"/>
                      <a:pt x="152" y="904"/>
                      <a:pt x="88" y="840"/>
                    </a:cubicBezTo>
                    <a:cubicBezTo>
                      <a:pt x="24" y="776"/>
                      <a:pt x="48" y="720"/>
                      <a:pt x="40" y="648"/>
                    </a:cubicBezTo>
                    <a:cubicBezTo>
                      <a:pt x="32" y="576"/>
                      <a:pt x="0" y="496"/>
                      <a:pt x="40" y="408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rgbClr val="3333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545472"/>
                  </a:solidFill>
                </a:endParaRPr>
              </a:p>
            </p:txBody>
          </p:sp>
        </p:grpSp>
        <p:sp>
          <p:nvSpPr>
            <p:cNvPr id="42" name="Line 74">
              <a:extLst>
                <a:ext uri="{FF2B5EF4-FFF2-40B4-BE49-F238E27FC236}">
                  <a16:creationId xmlns:a16="http://schemas.microsoft.com/office/drawing/2014/main" id="{41192ADC-269A-4177-BE58-730A5B962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2" y="1158"/>
              <a:ext cx="156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9E40ADC-E5F1-B073-8023-4BA753417BA0}"/>
                  </a:ext>
                </a:extLst>
              </p:cNvPr>
              <p:cNvSpPr txBox="1"/>
              <p:nvPr/>
            </p:nvSpPr>
            <p:spPr>
              <a:xfrm>
                <a:off x="1317204" y="4068799"/>
                <a:ext cx="1287323" cy="506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" pitchFamily="49" charset="-122"/>
                                </a:rPr>
                                <m:t>𝑬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itchFamily="49" charset="-122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itchFamily="49" charset="-122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9E40ADC-E5F1-B073-8023-4BA753417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04" y="4068799"/>
                <a:ext cx="1287323" cy="506421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3067609-28D9-EF61-05FC-CFC9A0E15D57}"/>
                  </a:ext>
                </a:extLst>
              </p:cNvPr>
              <p:cNvSpPr txBox="1"/>
              <p:nvPr/>
            </p:nvSpPr>
            <p:spPr>
              <a:xfrm>
                <a:off x="1349779" y="3545579"/>
                <a:ext cx="1386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itchFamily="49" charset="-122"/>
                        </a:rPr>
                        <m:t>=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itchFamily="49" charset="-122"/>
                        </a:rPr>
                        <m:t>𝟎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3067609-28D9-EF61-05FC-CFC9A0E1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79" y="3545579"/>
                <a:ext cx="1386533" cy="523220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93A1BDF-C2BD-04A5-83E2-6927ED31F876}"/>
                  </a:ext>
                </a:extLst>
              </p:cNvPr>
              <p:cNvSpPr txBox="1"/>
              <p:nvPr/>
            </p:nvSpPr>
            <p:spPr>
              <a:xfrm>
                <a:off x="2876716" y="2476341"/>
                <a:ext cx="738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93A1BDF-C2BD-04A5-83E2-6927ED31F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16" y="2476341"/>
                <a:ext cx="738151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124">
            <a:extLst>
              <a:ext uri="{FF2B5EF4-FFF2-40B4-BE49-F238E27FC236}">
                <a16:creationId xmlns:a16="http://schemas.microsoft.com/office/drawing/2014/main" id="{254D0618-EB3F-DBDF-2DF7-CE5A86975CA4}"/>
              </a:ext>
            </a:extLst>
          </p:cNvPr>
          <p:cNvGrpSpPr/>
          <p:nvPr/>
        </p:nvGrpSpPr>
        <p:grpSpPr>
          <a:xfrm>
            <a:off x="5500694" y="2786058"/>
            <a:ext cx="2523923" cy="2643206"/>
            <a:chOff x="5143504" y="2786058"/>
            <a:chExt cx="2523923" cy="2643206"/>
          </a:xfrm>
        </p:grpSpPr>
        <p:sp>
          <p:nvSpPr>
            <p:cNvPr id="49" name="Freeform 66" descr="深色上对角线">
              <a:extLst>
                <a:ext uri="{FF2B5EF4-FFF2-40B4-BE49-F238E27FC236}">
                  <a16:creationId xmlns:a16="http://schemas.microsoft.com/office/drawing/2014/main" id="{64B46BE3-0FA7-2834-FACC-C15D2CB2A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504" y="2786058"/>
              <a:ext cx="2523923" cy="2643206"/>
            </a:xfrm>
            <a:custGeom>
              <a:avLst/>
              <a:gdLst/>
              <a:ahLst/>
              <a:cxnLst>
                <a:cxn ang="0">
                  <a:pos x="40" y="408"/>
                </a:cxn>
                <a:cxn ang="0">
                  <a:pos x="280" y="120"/>
                </a:cxn>
                <a:cxn ang="0">
                  <a:pos x="808" y="24"/>
                </a:cxn>
                <a:cxn ang="0">
                  <a:pos x="1144" y="264"/>
                </a:cxn>
                <a:cxn ang="0">
                  <a:pos x="1192" y="696"/>
                </a:cxn>
                <a:cxn ang="0">
                  <a:pos x="904" y="984"/>
                </a:cxn>
                <a:cxn ang="0">
                  <a:pos x="424" y="1032"/>
                </a:cxn>
                <a:cxn ang="0">
                  <a:pos x="88" y="840"/>
                </a:cxn>
                <a:cxn ang="0">
                  <a:pos x="40" y="648"/>
                </a:cxn>
                <a:cxn ang="0">
                  <a:pos x="40" y="408"/>
                </a:cxn>
              </a:cxnLst>
              <a:rect l="0" t="0" r="r" b="b"/>
              <a:pathLst>
                <a:path w="1232" h="1056">
                  <a:moveTo>
                    <a:pt x="40" y="408"/>
                  </a:moveTo>
                  <a:cubicBezTo>
                    <a:pt x="80" y="320"/>
                    <a:pt x="152" y="184"/>
                    <a:pt x="280" y="120"/>
                  </a:cubicBezTo>
                  <a:cubicBezTo>
                    <a:pt x="408" y="56"/>
                    <a:pt x="664" y="0"/>
                    <a:pt x="808" y="24"/>
                  </a:cubicBezTo>
                  <a:cubicBezTo>
                    <a:pt x="952" y="48"/>
                    <a:pt x="1080" y="152"/>
                    <a:pt x="1144" y="264"/>
                  </a:cubicBezTo>
                  <a:cubicBezTo>
                    <a:pt x="1208" y="376"/>
                    <a:pt x="1232" y="576"/>
                    <a:pt x="1192" y="696"/>
                  </a:cubicBezTo>
                  <a:cubicBezTo>
                    <a:pt x="1152" y="816"/>
                    <a:pt x="1032" y="928"/>
                    <a:pt x="904" y="984"/>
                  </a:cubicBezTo>
                  <a:cubicBezTo>
                    <a:pt x="776" y="1040"/>
                    <a:pt x="560" y="1056"/>
                    <a:pt x="424" y="1032"/>
                  </a:cubicBezTo>
                  <a:cubicBezTo>
                    <a:pt x="288" y="1008"/>
                    <a:pt x="152" y="904"/>
                    <a:pt x="88" y="840"/>
                  </a:cubicBezTo>
                  <a:cubicBezTo>
                    <a:pt x="24" y="776"/>
                    <a:pt x="48" y="720"/>
                    <a:pt x="40" y="648"/>
                  </a:cubicBezTo>
                  <a:cubicBezTo>
                    <a:pt x="32" y="576"/>
                    <a:pt x="0" y="496"/>
                    <a:pt x="40" y="408"/>
                  </a:cubicBezTo>
                  <a:close/>
                </a:path>
              </a:pathLst>
            </a:custGeom>
            <a:pattFill prst="dkUpDiag">
              <a:fgClr>
                <a:schemeClr val="bg1"/>
              </a:fgClr>
              <a:bgClr>
                <a:srgbClr val="424242"/>
              </a:bgClr>
            </a:patt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sp>
          <p:nvSpPr>
            <p:cNvPr id="50" name="Freeform 67">
              <a:extLst>
                <a:ext uri="{FF2B5EF4-FFF2-40B4-BE49-F238E27FC236}">
                  <a16:creationId xmlns:a16="http://schemas.microsoft.com/office/drawing/2014/main" id="{335E2031-59FB-C24F-A032-0D9C354A6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018" y="3272266"/>
              <a:ext cx="1693685" cy="1635428"/>
            </a:xfrm>
            <a:custGeom>
              <a:avLst/>
              <a:gdLst/>
              <a:ahLst/>
              <a:cxnLst>
                <a:cxn ang="0">
                  <a:pos x="40" y="408"/>
                </a:cxn>
                <a:cxn ang="0">
                  <a:pos x="280" y="120"/>
                </a:cxn>
                <a:cxn ang="0">
                  <a:pos x="808" y="24"/>
                </a:cxn>
                <a:cxn ang="0">
                  <a:pos x="1144" y="264"/>
                </a:cxn>
                <a:cxn ang="0">
                  <a:pos x="1192" y="696"/>
                </a:cxn>
                <a:cxn ang="0">
                  <a:pos x="904" y="984"/>
                </a:cxn>
                <a:cxn ang="0">
                  <a:pos x="424" y="1032"/>
                </a:cxn>
                <a:cxn ang="0">
                  <a:pos x="88" y="840"/>
                </a:cxn>
                <a:cxn ang="0">
                  <a:pos x="40" y="648"/>
                </a:cxn>
                <a:cxn ang="0">
                  <a:pos x="40" y="408"/>
                </a:cxn>
              </a:cxnLst>
              <a:rect l="0" t="0" r="r" b="b"/>
              <a:pathLst>
                <a:path w="1232" h="1056">
                  <a:moveTo>
                    <a:pt x="40" y="408"/>
                  </a:moveTo>
                  <a:cubicBezTo>
                    <a:pt x="80" y="320"/>
                    <a:pt x="152" y="184"/>
                    <a:pt x="280" y="120"/>
                  </a:cubicBezTo>
                  <a:cubicBezTo>
                    <a:pt x="408" y="56"/>
                    <a:pt x="664" y="0"/>
                    <a:pt x="808" y="24"/>
                  </a:cubicBezTo>
                  <a:cubicBezTo>
                    <a:pt x="952" y="48"/>
                    <a:pt x="1080" y="152"/>
                    <a:pt x="1144" y="264"/>
                  </a:cubicBezTo>
                  <a:cubicBezTo>
                    <a:pt x="1208" y="376"/>
                    <a:pt x="1232" y="576"/>
                    <a:pt x="1192" y="696"/>
                  </a:cubicBezTo>
                  <a:cubicBezTo>
                    <a:pt x="1152" y="816"/>
                    <a:pt x="1032" y="928"/>
                    <a:pt x="904" y="984"/>
                  </a:cubicBezTo>
                  <a:cubicBezTo>
                    <a:pt x="776" y="1040"/>
                    <a:pt x="560" y="1056"/>
                    <a:pt x="424" y="1032"/>
                  </a:cubicBezTo>
                  <a:cubicBezTo>
                    <a:pt x="288" y="1008"/>
                    <a:pt x="152" y="904"/>
                    <a:pt x="88" y="840"/>
                  </a:cubicBezTo>
                  <a:cubicBezTo>
                    <a:pt x="24" y="776"/>
                    <a:pt x="48" y="720"/>
                    <a:pt x="40" y="648"/>
                  </a:cubicBezTo>
                  <a:cubicBezTo>
                    <a:pt x="32" y="576"/>
                    <a:pt x="0" y="496"/>
                    <a:pt x="40" y="408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sp>
          <p:nvSpPr>
            <p:cNvPr id="51" name="Line 74">
              <a:extLst>
                <a:ext uri="{FF2B5EF4-FFF2-40B4-BE49-F238E27FC236}">
                  <a16:creationId xmlns:a16="http://schemas.microsoft.com/office/drawing/2014/main" id="{E813B1F2-E775-1BD1-3473-16AF080A6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07694" y="3555151"/>
              <a:ext cx="215862" cy="1326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  <p:graphicFrame>
          <p:nvGraphicFramePr>
            <p:cNvPr id="52" name="Object 24">
              <a:extLst>
                <a:ext uri="{FF2B5EF4-FFF2-40B4-BE49-F238E27FC236}">
                  <a16:creationId xmlns:a16="http://schemas.microsoft.com/office/drawing/2014/main" id="{5A17E923-BD06-E2F1-1204-73A1F4EDE4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38843" y="4135447"/>
            <a:ext cx="24923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6780" imgH="164814" progId="Equation.DSMT4">
                    <p:embed/>
                  </p:oleObj>
                </mc:Choice>
                <mc:Fallback>
                  <p:oleObj name="Equation" r:id="rId5" imgW="126780" imgH="164814" progId="Equation.DSMT4">
                    <p:embed/>
                    <p:pic>
                      <p:nvPicPr>
                        <p:cNvPr id="84892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8843" y="4135447"/>
                          <a:ext cx="249237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Oval 46">
              <a:extLst>
                <a:ext uri="{FF2B5EF4-FFF2-40B4-BE49-F238E27FC236}">
                  <a16:creationId xmlns:a16="http://schemas.microsoft.com/office/drawing/2014/main" id="{2786D4ED-62E9-80C1-F319-0AD6F7B3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8" y="4071942"/>
              <a:ext cx="375414" cy="4147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54547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3D9B3C2-3726-DBD1-626F-621107DFBDC1}"/>
                  </a:ext>
                </a:extLst>
              </p:cNvPr>
              <p:cNvSpPr txBox="1"/>
              <p:nvPr/>
            </p:nvSpPr>
            <p:spPr>
              <a:xfrm>
                <a:off x="7427725" y="2628107"/>
                <a:ext cx="738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3D9B3C2-3726-DBD1-626F-621107DF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725" y="2628107"/>
                <a:ext cx="738151" cy="523220"/>
              </a:xfrm>
              <a:prstGeom prst="rect">
                <a:avLst/>
              </a:prstGeom>
              <a:blipFill>
                <a:blip r:embed="rId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CA4E777-D3E9-BCD5-D2D8-CB50D3AFB7E3}"/>
                  </a:ext>
                </a:extLst>
              </p:cNvPr>
              <p:cNvSpPr txBox="1"/>
              <p:nvPr/>
            </p:nvSpPr>
            <p:spPr>
              <a:xfrm>
                <a:off x="6226347" y="3383622"/>
                <a:ext cx="1214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itchFamily="49" charset="-122"/>
                        </a:rPr>
                        <m:t>≠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itchFamily="49" charset="-122"/>
                        </a:rPr>
                        <m:t>𝟎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CA4E777-D3E9-BCD5-D2D8-CB50D3AFB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347" y="3383622"/>
                <a:ext cx="1214755" cy="461665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61F321-E801-FED3-E762-05ED54863018}"/>
                  </a:ext>
                </a:extLst>
              </p:cNvPr>
              <p:cNvSpPr txBox="1"/>
              <p:nvPr/>
            </p:nvSpPr>
            <p:spPr>
              <a:xfrm>
                <a:off x="6478384" y="3936207"/>
                <a:ext cx="1287323" cy="437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1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" pitchFamily="49" charset="-122"/>
                                </a:rPr>
                                <m:t>𝑬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itchFamily="49" charset="-122"/>
                        </a:rPr>
                        <m:t>≠</m:t>
                      </m:r>
                      <m:r>
                        <a:rPr kumimoji="1"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itchFamily="49" charset="-122"/>
                        </a:rPr>
                        <m:t>𝟎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61F321-E801-FED3-E762-05ED5486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84" y="3936207"/>
                <a:ext cx="1287323" cy="437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537A58F-3051-2CBB-1F6D-93C7E1CC8A6A}"/>
                  </a:ext>
                </a:extLst>
              </p:cNvPr>
              <p:cNvSpPr txBox="1"/>
              <p:nvPr/>
            </p:nvSpPr>
            <p:spPr>
              <a:xfrm>
                <a:off x="6131855" y="4303454"/>
                <a:ext cx="14375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itchFamily="49" charset="-122"/>
                        </a:rPr>
                        <m:t>=−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itchFamily="49" charset="-122"/>
                        </a:rPr>
                        <m:t>𝒒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537A58F-3051-2CBB-1F6D-93C7E1CC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55" y="4303454"/>
                <a:ext cx="1437573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Sumi Painting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b="1" dirty="0" smtClean="0">
            <a:solidFill>
              <a:srgbClr val="08080A"/>
            </a:solidFill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6662</TotalTime>
  <Words>996</Words>
  <Application>Microsoft Macintosh PowerPoint</Application>
  <PresentationFormat>全屏显示(4:3)</PresentationFormat>
  <Paragraphs>204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华文新魏</vt:lpstr>
      <vt:lpstr>楷体</vt:lpstr>
      <vt:lpstr>Adobe Gothic Std B</vt:lpstr>
      <vt:lpstr>Arial</vt:lpstr>
      <vt:lpstr>Cambria Math</vt:lpstr>
      <vt:lpstr>Tahoma</vt:lpstr>
      <vt:lpstr>Times New Roman</vt:lpstr>
      <vt:lpstr>Sumi Painting</vt:lpstr>
      <vt:lpstr>Equation</vt:lpstr>
      <vt:lpstr>大学物理:电磁学</vt:lpstr>
      <vt:lpstr>大学物理:电磁学</vt:lpstr>
      <vt:lpstr>§7-9 本章小结</vt:lpstr>
      <vt:lpstr>§7-9 本章小结</vt:lpstr>
      <vt:lpstr>§7-9 本章小结</vt:lpstr>
      <vt:lpstr>§7-9 本章小结</vt:lpstr>
      <vt:lpstr>§7-9 本章小结</vt:lpstr>
      <vt:lpstr>§7-9 本章小结</vt:lpstr>
      <vt:lpstr>§7-9 本章小结</vt:lpstr>
      <vt:lpstr>§7-9 本章小结</vt:lpstr>
      <vt:lpstr>§7-9 本章小结</vt:lpstr>
      <vt:lpstr>§7-9 本章小结</vt:lpstr>
      <vt:lpstr>§7-9 本章小结</vt:lpstr>
      <vt:lpstr>大学物理:电磁学</vt:lpstr>
      <vt:lpstr>重点的重点</vt:lpstr>
      <vt:lpstr>重点的重点</vt:lpstr>
      <vt:lpstr>重点的重点</vt:lpstr>
      <vt:lpstr>重点的重点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力学（mechanics)</dc:title>
  <dc:creator>user</dc:creator>
  <cp:lastModifiedBy>Microsoft Office User</cp:lastModifiedBy>
  <cp:revision>645</cp:revision>
  <dcterms:created xsi:type="dcterms:W3CDTF">2003-09-11T02:00:21Z</dcterms:created>
  <dcterms:modified xsi:type="dcterms:W3CDTF">2023-05-09T11:01:08Z</dcterms:modified>
</cp:coreProperties>
</file>