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handoutMasterIdLst>
    <p:handoutMasterId r:id="rId24"/>
  </p:handoutMasterIdLst>
  <p:sldIdLst>
    <p:sldId id="256" r:id="rId2"/>
    <p:sldId id="259" r:id="rId3"/>
    <p:sldId id="260" r:id="rId4"/>
    <p:sldId id="261" r:id="rId5"/>
    <p:sldId id="262" r:id="rId6"/>
    <p:sldId id="268" r:id="rId7"/>
    <p:sldId id="272" r:id="rId8"/>
    <p:sldId id="273" r:id="rId9"/>
    <p:sldId id="274" r:id="rId10"/>
    <p:sldId id="275" r:id="rId11"/>
    <p:sldId id="277" r:id="rId12"/>
    <p:sldId id="276" r:id="rId13"/>
    <p:sldId id="279" r:id="rId14"/>
    <p:sldId id="280" r:id="rId15"/>
    <p:sldId id="281" r:id="rId16"/>
    <p:sldId id="283" r:id="rId17"/>
    <p:sldId id="284" r:id="rId18"/>
    <p:sldId id="285" r:id="rId19"/>
    <p:sldId id="286" r:id="rId20"/>
    <p:sldId id="287" r:id="rId21"/>
    <p:sldId id="290" r:id="rId22"/>
    <p:sldId id="291" r:id="rId23"/>
  </p:sldIdLst>
  <p:sldSz cx="12192000" cy="6858000"/>
  <p:notesSz cx="6889750" cy="100203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54351e11b2a9c6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5558" cy="502755"/>
          </a:xfrm>
          <a:prstGeom prst="rect">
            <a:avLst/>
          </a:prstGeom>
        </p:spPr>
        <p:txBody>
          <a:bodyPr vert="horz" lIns="96625" tIns="48312" rIns="96625" bIns="48312" rtlCol="0"/>
          <a:lstStyle>
            <a:lvl1pPr algn="l">
              <a:defRPr sz="1300"/>
            </a:lvl1pPr>
          </a:lstStyle>
          <a:p>
            <a:endParaRPr lang="zh-CN" altLang="en-US"/>
          </a:p>
        </p:txBody>
      </p:sp>
      <p:sp>
        <p:nvSpPr>
          <p:cNvPr id="3" name="日期占位符 2"/>
          <p:cNvSpPr>
            <a:spLocks noGrp="1"/>
          </p:cNvSpPr>
          <p:nvPr>
            <p:ph type="dt" sz="quarter" idx="1"/>
          </p:nvPr>
        </p:nvSpPr>
        <p:spPr>
          <a:xfrm>
            <a:off x="3902597" y="0"/>
            <a:ext cx="2985558" cy="502755"/>
          </a:xfrm>
          <a:prstGeom prst="rect">
            <a:avLst/>
          </a:prstGeom>
        </p:spPr>
        <p:txBody>
          <a:bodyPr vert="horz" lIns="96625" tIns="48312" rIns="96625" bIns="48312" rtlCol="0"/>
          <a:lstStyle>
            <a:lvl1pPr algn="r">
              <a:defRPr sz="1300"/>
            </a:lvl1pPr>
          </a:lstStyle>
          <a:p>
            <a:fld id="{F83DB5DC-C95D-4A49-A300-88607654EEEB}" type="datetimeFigureOut">
              <a:rPr lang="zh-CN" altLang="en-US" smtClean="0"/>
              <a:t>2023/4/24</a:t>
            </a:fld>
            <a:endParaRPr lang="zh-CN" altLang="en-US"/>
          </a:p>
        </p:txBody>
      </p:sp>
      <p:sp>
        <p:nvSpPr>
          <p:cNvPr id="4" name="页脚占位符 3"/>
          <p:cNvSpPr>
            <a:spLocks noGrp="1"/>
          </p:cNvSpPr>
          <p:nvPr>
            <p:ph type="ftr" sz="quarter" idx="2"/>
          </p:nvPr>
        </p:nvSpPr>
        <p:spPr>
          <a:xfrm>
            <a:off x="0" y="9517547"/>
            <a:ext cx="2985558" cy="502754"/>
          </a:xfrm>
          <a:prstGeom prst="rect">
            <a:avLst/>
          </a:prstGeom>
        </p:spPr>
        <p:txBody>
          <a:bodyPr vert="horz" lIns="96625" tIns="48312" rIns="96625" bIns="48312"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902597" y="9517547"/>
            <a:ext cx="2985558" cy="502754"/>
          </a:xfrm>
          <a:prstGeom prst="rect">
            <a:avLst/>
          </a:prstGeom>
        </p:spPr>
        <p:txBody>
          <a:bodyPr vert="horz" lIns="96625" tIns="48312" rIns="96625" bIns="48312" rtlCol="0" anchor="b"/>
          <a:lstStyle>
            <a:lvl1pPr algn="r">
              <a:defRPr sz="1300"/>
            </a:lvl1pPr>
          </a:lstStyle>
          <a:p>
            <a:fld id="{2CD1DE9A-0516-4F62-BFA0-7A46FE06E2BA}" type="slidenum">
              <a:rPr lang="zh-CN" altLang="en-US" smtClean="0"/>
              <a:t>‹#›</a:t>
            </a:fld>
            <a:endParaRPr lang="zh-CN" altLang="en-US"/>
          </a:p>
        </p:txBody>
      </p:sp>
    </p:spTree>
    <p:extLst>
      <p:ext uri="{BB962C8B-B14F-4D97-AF65-F5344CB8AC3E}">
        <p14:creationId xmlns:p14="http://schemas.microsoft.com/office/powerpoint/2010/main" val="24136882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5EC6C-D757-4439-AEED-671C5F4CD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88CD4D-C221-485A-80C5-B68074C55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3FD79E-791D-43BA-A8D3-100B468680AE}"/>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8CFC594D-B683-4D61-A9CC-A875399DF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2F505-CF34-46DE-8AA1-9F1C591D5022}"/>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103849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4078-2711-49D3-BC47-DCB2D09989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396DCC-39F4-400E-969A-AD92BD4666B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5B60C2-FE0E-4E1E-952F-3D3B6105DC38}"/>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B606DB92-FF5E-4B9F-9119-4AF3EAA14E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056694-48BF-47CA-B2B2-4A9BB8B0EC0E}"/>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382048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0C22A9-0DDF-4C3B-9CC8-07CD43EFC6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B1752FA-8566-4F47-9A11-38484C6AE8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0388C9-DEEF-4029-A1B0-1322144C56E3}"/>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40511097-E9D3-412B-86C4-D5BB5570BC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AA07FB-5846-4A14-B6BD-B2C132AC4867}"/>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47396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AA570-8A88-4389-9F3E-CC5F493B61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C45BA3-6DF8-4EFB-8629-4ED67FA6C4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0C0B5-2F33-4877-B1F9-F8F3F5C46C29}"/>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A6D171E8-A49F-49FE-8C08-9AECFFF44C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9BEAB6-6B29-4211-B1D0-4C9405D95E3B}"/>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162417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078C-863B-49DC-A410-A88E297F74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1744DF-E4F8-41C6-81BF-7091278BD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56D611-45D0-4D38-A02A-FBFF6AEB0BFC}"/>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DDCF781A-0881-44C5-BFAB-E4DFE2FC4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91EAD7-F736-4D46-9FCA-3D1383894D61}"/>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279034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B0893-7F19-453B-84E7-225DDE08B3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C18C9B-2A62-492C-A605-A491011012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55EAC9-C12C-4285-A0EC-C7F2BB3C96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1963AF-4530-4DEC-8233-936C94D95D05}"/>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CE9421FA-7243-4F9A-AA73-B2E37BC1DD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5AA51F-DE90-4088-B47F-640BC8895A57}"/>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415212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E30F7-4A6D-4110-859E-625CF46B19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C2ABB7-9865-47D5-A813-923B4DDE9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D73A1D-C121-4F62-A752-89CA02E627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9DBBC7-FA62-4AEE-8014-593523F13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68A03B-34B7-41B5-9606-B54F745806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B1CCF7-6C4A-42C1-91D3-F4776F9C5596}"/>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8" name="页脚占位符 7">
            <a:extLst>
              <a:ext uri="{FF2B5EF4-FFF2-40B4-BE49-F238E27FC236}">
                <a16:creationId xmlns:a16="http://schemas.microsoft.com/office/drawing/2014/main" id="{4D1A09C6-D268-457B-8D29-660BDB104F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F0B9D2-6CA2-44BC-A62B-DDDEEF16318D}"/>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412194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1D05A-3D8F-44AC-A8E0-3C613A7E9B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F428A0-B4F8-4696-9882-707663898E17}"/>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4" name="页脚占位符 3">
            <a:extLst>
              <a:ext uri="{FF2B5EF4-FFF2-40B4-BE49-F238E27FC236}">
                <a16:creationId xmlns:a16="http://schemas.microsoft.com/office/drawing/2014/main" id="{83C8C68A-32AA-44D9-A2C9-A52146E206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54003A-807C-450C-B52E-001F942AA761}"/>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37605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2EC95B-77DA-45B6-87AC-8E0BE2CA348D}"/>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3" name="页脚占位符 2">
            <a:extLst>
              <a:ext uri="{FF2B5EF4-FFF2-40B4-BE49-F238E27FC236}">
                <a16:creationId xmlns:a16="http://schemas.microsoft.com/office/drawing/2014/main" id="{31AAF2BB-E0A3-4BD8-A925-A73584578F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E33599-3D06-4BD7-BEC2-1F928FF7E4B6}"/>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159791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5179E-9B55-4B71-9C4D-078003ABDA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C6C22E-8BA2-4A90-AE89-15D5EECCF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C23047B-858C-487D-89E9-A40A8DD0A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E2162E-EF56-4D6A-926F-6D82CEC95157}"/>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F58CC01A-38BF-49EE-8DE4-B21518DB48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0C9EA6-6DBC-45DB-A7B2-17252658AC1A}"/>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39889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A4653-2FC9-4880-9E04-0A824BF7DA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121DC3-618C-4295-ACB0-FF22A2380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313306-858A-4D40-9883-A69D21B64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2AB82F-7583-45D7-9BBC-0BB6D857CF0A}"/>
              </a:ext>
            </a:extLst>
          </p:cNvPr>
          <p:cNvSpPr>
            <a:spLocks noGrp="1"/>
          </p:cNvSpPr>
          <p:nvPr>
            <p:ph type="dt" sz="half" idx="10"/>
          </p:nvPr>
        </p:nvSpPr>
        <p:spPr/>
        <p:txBody>
          <a:bodyPr/>
          <a:lstStyle/>
          <a:p>
            <a:fld id="{D816298D-473B-4461-9F7B-457FC1A8E621}"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242A519A-2FE6-4543-A60F-566828C471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E962E-FF43-48BF-A87F-41DA6A1C5A3F}"/>
              </a:ext>
            </a:extLst>
          </p:cNvPr>
          <p:cNvSpPr>
            <a:spLocks noGrp="1"/>
          </p:cNvSpPr>
          <p:nvPr>
            <p:ph type="sldNum" sz="quarter" idx="12"/>
          </p:nvPr>
        </p:nvSpPr>
        <p:spPr/>
        <p:txBody>
          <a:body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195520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3F1385-C17C-4173-A248-AB0D812E0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D9FE33-AD3D-4762-BEFF-88310F7AB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1318F9-A0E3-4C3C-A2C4-4E0A44710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6298D-473B-4461-9F7B-457FC1A8E621}"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6C720B1B-EBA8-49CD-9687-0D438E0DC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A21091-A76F-4D13-B378-70FEA1D4C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B2DB3-6424-4C7B-8FB6-CF5842EF4E0F}" type="slidenum">
              <a:rPr lang="zh-CN" altLang="en-US" smtClean="0"/>
              <a:t>‹#›</a:t>
            </a:fld>
            <a:endParaRPr lang="zh-CN" altLang="en-US"/>
          </a:p>
        </p:txBody>
      </p:sp>
    </p:spTree>
    <p:extLst>
      <p:ext uri="{BB962C8B-B14F-4D97-AF65-F5344CB8AC3E}">
        <p14:creationId xmlns:p14="http://schemas.microsoft.com/office/powerpoint/2010/main" val="109473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wmf"/><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50.png"/><Relationship Id="rId5" Type="http://schemas.openxmlformats.org/officeDocument/2006/relationships/image" Target="../media/image19.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80.png"/><Relationship Id="rId7"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59.pn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31.png"/><Relationship Id="rId7" Type="http://schemas.openxmlformats.org/officeDocument/2006/relationships/image" Target="../media/image65.png"/><Relationship Id="rId2" Type="http://schemas.openxmlformats.org/officeDocument/2006/relationships/image" Target="../media/image29.emf"/><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30.emf"/><Relationship Id="rId4" Type="http://schemas.openxmlformats.org/officeDocument/2006/relationships/image" Target="../media/image32.png"/><Relationship Id="rId9" Type="http://schemas.openxmlformats.org/officeDocument/2006/relationships/image" Target="../media/image31.emf"/></Relationships>
</file>

<file path=ppt/slides/_rels/slide14.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68.png"/><Relationship Id="rId7" Type="http://schemas.openxmlformats.org/officeDocument/2006/relationships/image" Target="../media/image34.emf"/><Relationship Id="rId2" Type="http://schemas.openxmlformats.org/officeDocument/2006/relationships/image" Target="../media/image32.emf"/><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6.png"/><Relationship Id="rId4" Type="http://schemas.openxmlformats.org/officeDocument/2006/relationships/image" Target="../media/image69.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9.png"/><Relationship Id="rId3" Type="http://schemas.openxmlformats.org/officeDocument/2006/relationships/image" Target="../media/image39.emf"/><Relationship Id="rId7" Type="http://schemas.openxmlformats.org/officeDocument/2006/relationships/image" Target="../media/image36.wmf"/><Relationship Id="rId12" Type="http://schemas.openxmlformats.org/officeDocument/2006/relationships/image" Target="../media/image78.png"/><Relationship Id="rId17" Type="http://schemas.openxmlformats.org/officeDocument/2006/relationships/image" Target="../media/image42.emf"/><Relationship Id="rId2" Type="http://schemas.openxmlformats.org/officeDocument/2006/relationships/slideLayout" Target="../slideLayouts/slideLayout7.xml"/><Relationship Id="rId16" Type="http://schemas.openxmlformats.org/officeDocument/2006/relationships/image" Target="../media/image82.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38.wmf"/><Relationship Id="rId5" Type="http://schemas.openxmlformats.org/officeDocument/2006/relationships/image" Target="../media/image41.jpeg"/><Relationship Id="rId15" Type="http://schemas.openxmlformats.org/officeDocument/2006/relationships/image" Target="../media/image81.png"/><Relationship Id="rId10" Type="http://schemas.openxmlformats.org/officeDocument/2006/relationships/oleObject" Target="../embeddings/oleObject5.bin"/><Relationship Id="rId4" Type="http://schemas.openxmlformats.org/officeDocument/2006/relationships/image" Target="../media/image40.jpeg"/><Relationship Id="rId9" Type="http://schemas.openxmlformats.org/officeDocument/2006/relationships/image" Target="../media/image37.wmf"/><Relationship Id="rId14"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7" Type="http://schemas.openxmlformats.org/officeDocument/2006/relationships/image" Target="../media/image51.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95.png"/><Relationship Id="rId10" Type="http://schemas.openxmlformats.org/officeDocument/2006/relationships/image" Target="../media/image54.png"/><Relationship Id="rId4" Type="http://schemas.openxmlformats.org/officeDocument/2006/relationships/image" Target="../media/image94.png"/><Relationship Id="rId9" Type="http://schemas.openxmlformats.org/officeDocument/2006/relationships/image" Target="../media/image45.emf"/></Relationships>
</file>

<file path=ppt/slides/_rels/slide17.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6.png"/><Relationship Id="rId2" Type="http://schemas.openxmlformats.org/officeDocument/2006/relationships/image" Target="../media/image46.emf"/><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8.emf"/><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3.emf"/><Relationship Id="rId7" Type="http://schemas.openxmlformats.org/officeDocument/2006/relationships/image" Target="../media/image67.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2.wmf"/><Relationship Id="rId5" Type="http://schemas.openxmlformats.org/officeDocument/2006/relationships/oleObject" Target="../embeddings/oleObject6.bin"/><Relationship Id="rId4" Type="http://schemas.openxmlformats.org/officeDocument/2006/relationships/image" Target="../media/image64.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3.emf"/><Relationship Id="rId5" Type="http://schemas.openxmlformats.org/officeDocument/2006/relationships/image" Target="../media/image71.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emf"/></Relationships>
</file>

<file path=ppt/slides/_rels/slide22.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DB1DC-7636-4518-9BE6-AFAC642E4F9D}"/>
              </a:ext>
            </a:extLst>
          </p:cNvPr>
          <p:cNvSpPr>
            <a:spLocks noGrp="1"/>
          </p:cNvSpPr>
          <p:nvPr>
            <p:ph type="ctrTitle"/>
          </p:nvPr>
        </p:nvSpPr>
        <p:spPr/>
        <p:txBody>
          <a:bodyPr/>
          <a:lstStyle/>
          <a:p>
            <a:r>
              <a:rPr lang="zh-CN" altLang="en-US" dirty="0"/>
              <a:t>第二章质点动力学答案</a:t>
            </a:r>
          </a:p>
        </p:txBody>
      </p:sp>
      <p:sp>
        <p:nvSpPr>
          <p:cNvPr id="3" name="副标题 2">
            <a:extLst>
              <a:ext uri="{FF2B5EF4-FFF2-40B4-BE49-F238E27FC236}">
                <a16:creationId xmlns:a16="http://schemas.microsoft.com/office/drawing/2014/main" id="{F9D03EC6-CCD7-4166-BC22-6E73F2C0E7D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6624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10D014-5983-4710-ACE3-ABD8F2570045}"/>
              </a:ext>
            </a:extLst>
          </p:cNvPr>
          <p:cNvSpPr txBox="1"/>
          <p:nvPr/>
        </p:nvSpPr>
        <p:spPr>
          <a:xfrm>
            <a:off x="85725" y="170587"/>
            <a:ext cx="11830050" cy="2246769"/>
          </a:xfrm>
          <a:prstGeom prst="rect">
            <a:avLst/>
          </a:prstGeom>
          <a:noFill/>
        </p:spPr>
        <p:txBody>
          <a:bodyPr wrap="square">
            <a:spAutoFit/>
          </a:bodyPr>
          <a:lstStyle/>
          <a:p>
            <a:pPr algn="just"/>
            <a:r>
              <a:rPr lang="en-US" altLang="zh-CN" sz="2800" kern="100" dirty="0">
                <a:latin typeface="Times New Roman" panose="02020603050405020304" pitchFamily="18" charset="0"/>
                <a:ea typeface="宋体" panose="02010600030101010101" pitchFamily="2" charset="-122"/>
              </a:rPr>
              <a:t>11</a:t>
            </a:r>
            <a:r>
              <a:rPr lang="zh-CN" altLang="zh-CN" sz="2800" kern="100" dirty="0">
                <a:effectLst/>
                <a:latin typeface="Times New Roman" panose="02020603050405020304" pitchFamily="18" charset="0"/>
                <a:ea typeface="宋体" panose="02010600030101010101" pitchFamily="2" charset="-122"/>
              </a:rPr>
              <a:t>、如图示．一质量为</a:t>
            </a:r>
            <a:r>
              <a:rPr lang="en-US" altLang="zh-CN" sz="2800" i="1" kern="100" dirty="0">
                <a:effectLst/>
                <a:latin typeface="Times New Roman" panose="02020603050405020304" pitchFamily="18" charset="0"/>
                <a:ea typeface="宋体" panose="02010600030101010101" pitchFamily="2" charset="-122"/>
              </a:rPr>
              <a:t>m</a:t>
            </a:r>
            <a:r>
              <a:rPr lang="zh-CN" altLang="zh-CN" sz="2800" kern="100" dirty="0">
                <a:effectLst/>
                <a:latin typeface="Times New Roman" panose="02020603050405020304" pitchFamily="18" charset="0"/>
                <a:ea typeface="宋体" panose="02010600030101010101" pitchFamily="2" charset="-122"/>
              </a:rPr>
              <a:t>的小球．由高Ｈ处沿光滑轨道由静止开始滑入环形轨道．若</a:t>
            </a:r>
            <a:r>
              <a:rPr lang="en-US" altLang="zh-CN" sz="2800" i="1" kern="100" dirty="0">
                <a:effectLst/>
                <a:latin typeface="Times New Roman" panose="02020603050405020304" pitchFamily="18" charset="0"/>
                <a:ea typeface="宋体" panose="02010600030101010101" pitchFamily="2" charset="-122"/>
              </a:rPr>
              <a:t>H</a:t>
            </a:r>
            <a:r>
              <a:rPr lang="zh-CN" altLang="zh-CN" sz="2800" kern="100" dirty="0">
                <a:effectLst/>
                <a:latin typeface="Times New Roman" panose="02020603050405020304" pitchFamily="18" charset="0"/>
                <a:ea typeface="宋体" panose="02010600030101010101" pitchFamily="2" charset="-122"/>
              </a:rPr>
              <a:t>足够高，则小球在环最低点时环对它的作用力与小球在环最高点时环对它的作用力之差，恰为小球重量的</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rPr>
              <a:t>                            </a:t>
            </a:r>
            <a:endParaRPr lang="zh-CN" altLang="zh-CN" sz="2800" kern="100" dirty="0">
              <a:effectLst/>
              <a:latin typeface="Times New Roman" panose="02020603050405020304" pitchFamily="18" charset="0"/>
              <a:ea typeface="宋体" panose="02010600030101010101" pitchFamily="2" charset="-122"/>
            </a:endParaRPr>
          </a:p>
          <a:p>
            <a:pPr algn="just"/>
            <a:r>
              <a:rPr lang="en-US" altLang="zh-CN" sz="2800" kern="100" dirty="0">
                <a:effectLst/>
                <a:latin typeface="Times New Roman" panose="02020603050405020304" pitchFamily="18" charset="0"/>
                <a:ea typeface="宋体" panose="02010600030101010101" pitchFamily="2" charset="-122"/>
              </a:rPr>
              <a:t>    (A)  2</a:t>
            </a:r>
            <a:r>
              <a:rPr lang="zh-CN" altLang="zh-CN" sz="2800" kern="100" dirty="0">
                <a:effectLst/>
                <a:latin typeface="Times New Roman" panose="02020603050405020304" pitchFamily="18" charset="0"/>
                <a:ea typeface="宋体" panose="02010600030101010101" pitchFamily="2" charset="-122"/>
              </a:rPr>
              <a:t>倍．</a:t>
            </a:r>
            <a:r>
              <a:rPr lang="en-US" altLang="zh-CN" sz="2800" kern="100" dirty="0">
                <a:effectLst/>
                <a:latin typeface="Times New Roman" panose="02020603050405020304" pitchFamily="18" charset="0"/>
                <a:ea typeface="宋体" panose="02010600030101010101" pitchFamily="2" charset="-122"/>
              </a:rPr>
              <a:t>        (B)  4</a:t>
            </a:r>
            <a:r>
              <a:rPr lang="zh-CN" altLang="zh-CN" sz="2800" kern="100" dirty="0">
                <a:effectLst/>
                <a:latin typeface="Times New Roman" panose="02020603050405020304" pitchFamily="18" charset="0"/>
                <a:ea typeface="宋体" panose="02010600030101010101" pitchFamily="2" charset="-122"/>
              </a:rPr>
              <a:t>倍．</a:t>
            </a:r>
            <a:r>
              <a:rPr lang="en-US" altLang="zh-CN" sz="2800" kern="100" dirty="0">
                <a:effectLst/>
                <a:latin typeface="Times New Roman" panose="02020603050405020304" pitchFamily="18" charset="0"/>
                <a:ea typeface="宋体" panose="02010600030101010101" pitchFamily="2" charset="-122"/>
              </a:rPr>
              <a:t>                              </a:t>
            </a:r>
            <a:endParaRPr lang="zh-CN" altLang="zh-CN" sz="2800" kern="100" dirty="0">
              <a:effectLst/>
              <a:latin typeface="Times New Roman" panose="02020603050405020304" pitchFamily="18" charset="0"/>
              <a:ea typeface="宋体" panose="02010600030101010101" pitchFamily="2" charset="-122"/>
            </a:endParaRPr>
          </a:p>
          <a:p>
            <a:r>
              <a:rPr lang="en-US" altLang="zh-CN" sz="2800" kern="100" dirty="0">
                <a:effectLst/>
                <a:latin typeface="Times New Roman" panose="02020603050405020304" pitchFamily="18" charset="0"/>
                <a:ea typeface="宋体" panose="02010600030101010101" pitchFamily="2" charset="-122"/>
              </a:rPr>
              <a:t>    (C)  6</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倍．</a:t>
            </a:r>
            <a:r>
              <a:rPr lang="en-US" altLang="zh-CN" sz="2800" kern="100" dirty="0">
                <a:effectLst/>
                <a:latin typeface="Times New Roman" panose="02020603050405020304" pitchFamily="18" charset="0"/>
                <a:ea typeface="宋体" panose="02010600030101010101" pitchFamily="2" charset="-122"/>
              </a:rPr>
              <a:t>        (D)  8</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倍．</a:t>
            </a:r>
            <a:r>
              <a:rPr lang="en-US" altLang="zh-CN" sz="2800" kern="100" dirty="0">
                <a:effectLst/>
                <a:latin typeface="Times New Roman" panose="02020603050405020304" pitchFamily="18" charset="0"/>
                <a:ea typeface="宋体" panose="02010600030101010101" pitchFamily="2" charset="-122"/>
              </a:rPr>
              <a:t> </a:t>
            </a:r>
            <a:endParaRPr lang="zh-CN" altLang="en-US" sz="2800" dirty="0"/>
          </a:p>
        </p:txBody>
      </p:sp>
      <p:pic>
        <p:nvPicPr>
          <p:cNvPr id="5122" name="Picture 2">
            <a:extLst>
              <a:ext uri="{FF2B5EF4-FFF2-40B4-BE49-F238E27FC236}">
                <a16:creationId xmlns:a16="http://schemas.microsoft.com/office/drawing/2014/main" id="{5B2CDC34-ACE1-49C7-93BA-AA980C62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474" y="1618569"/>
            <a:ext cx="2460625" cy="173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441ED37-8CFB-4F2B-AC90-5B6817A31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173" y="1618569"/>
            <a:ext cx="2460625" cy="173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402D552B-A4BE-45A5-87F5-69E4C7CA8FEC}"/>
              </a:ext>
            </a:extLst>
          </p:cNvPr>
          <p:cNvPicPr>
            <a:picLocks noChangeAspect="1"/>
          </p:cNvPicPr>
          <p:nvPr/>
        </p:nvPicPr>
        <p:blipFill>
          <a:blip r:embed="rId3"/>
          <a:stretch>
            <a:fillRect/>
          </a:stretch>
        </p:blipFill>
        <p:spPr>
          <a:xfrm>
            <a:off x="7734295" y="3079604"/>
            <a:ext cx="190510" cy="260363"/>
          </a:xfrm>
          <a:prstGeom prst="rect">
            <a:avLst/>
          </a:prstGeom>
        </p:spPr>
      </p:pic>
      <p:pic>
        <p:nvPicPr>
          <p:cNvPr id="8" name="图片 7">
            <a:extLst>
              <a:ext uri="{FF2B5EF4-FFF2-40B4-BE49-F238E27FC236}">
                <a16:creationId xmlns:a16="http://schemas.microsoft.com/office/drawing/2014/main" id="{A493BAD1-8653-4800-93D2-08E20B2E20D9}"/>
              </a:ext>
            </a:extLst>
          </p:cNvPr>
          <p:cNvPicPr>
            <a:picLocks noChangeAspect="1"/>
          </p:cNvPicPr>
          <p:nvPr/>
        </p:nvPicPr>
        <p:blipFill rotWithShape="1">
          <a:blip r:embed="rId3"/>
          <a:srcRect t="24009"/>
          <a:stretch/>
        </p:blipFill>
        <p:spPr>
          <a:xfrm>
            <a:off x="10801346" y="2360206"/>
            <a:ext cx="185350" cy="192494"/>
          </a:xfrm>
          <a:prstGeom prst="rect">
            <a:avLst/>
          </a:prstGeom>
        </p:spPr>
      </p:pic>
      <p:cxnSp>
        <p:nvCxnSpPr>
          <p:cNvPr id="9" name="直接箭头连接符 8">
            <a:extLst>
              <a:ext uri="{FF2B5EF4-FFF2-40B4-BE49-F238E27FC236}">
                <a16:creationId xmlns:a16="http://schemas.microsoft.com/office/drawing/2014/main" id="{1B31A68F-5DFC-43F4-9763-3BD149A433BF}"/>
              </a:ext>
            </a:extLst>
          </p:cNvPr>
          <p:cNvCxnSpPr>
            <a:cxnSpLocks/>
          </p:cNvCxnSpPr>
          <p:nvPr/>
        </p:nvCxnSpPr>
        <p:spPr>
          <a:xfrm>
            <a:off x="7820025" y="3235192"/>
            <a:ext cx="0" cy="4795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18F8D875-C648-4FB3-BB91-8A96C5820F21}"/>
              </a:ext>
            </a:extLst>
          </p:cNvPr>
          <p:cNvCxnSpPr>
            <a:cxnSpLocks/>
          </p:cNvCxnSpPr>
          <p:nvPr/>
        </p:nvCxnSpPr>
        <p:spPr>
          <a:xfrm flipV="1">
            <a:off x="7820025" y="2552700"/>
            <a:ext cx="0" cy="6765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A9533D31-67EC-40B8-9516-C4DBF9B6F0C4}"/>
              </a:ext>
            </a:extLst>
          </p:cNvPr>
          <p:cNvCxnSpPr>
            <a:cxnSpLocks/>
          </p:cNvCxnSpPr>
          <p:nvPr/>
        </p:nvCxnSpPr>
        <p:spPr>
          <a:xfrm>
            <a:off x="10920021" y="2417356"/>
            <a:ext cx="0" cy="4795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F74B62E4-D83B-4C08-8A8F-9DA0A5F10C16}"/>
              </a:ext>
            </a:extLst>
          </p:cNvPr>
          <p:cNvCxnSpPr>
            <a:cxnSpLocks/>
          </p:cNvCxnSpPr>
          <p:nvPr/>
        </p:nvCxnSpPr>
        <p:spPr>
          <a:xfrm rot="10800000" flipV="1">
            <a:off x="10900971" y="2388781"/>
            <a:ext cx="0" cy="6765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5724C0D-9A63-4B13-B001-C9E8FAFFBEDA}"/>
                  </a:ext>
                </a:extLst>
              </p:cNvPr>
              <p:cNvSpPr txBox="1"/>
              <p:nvPr/>
            </p:nvSpPr>
            <p:spPr>
              <a:xfrm>
                <a:off x="7905756" y="3643896"/>
                <a:ext cx="368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mg</m:t>
                      </m:r>
                    </m:oMath>
                  </m:oMathPara>
                </a14:m>
                <a:endParaRPr lang="en-US" altLang="zh-CN" b="0" dirty="0"/>
              </a:p>
            </p:txBody>
          </p:sp>
        </mc:Choice>
        <mc:Fallback xmlns="">
          <p:sp>
            <p:nvSpPr>
              <p:cNvPr id="23" name="文本框 22">
                <a:extLst>
                  <a:ext uri="{FF2B5EF4-FFF2-40B4-BE49-F238E27FC236}">
                    <a16:creationId xmlns:a16="http://schemas.microsoft.com/office/drawing/2014/main" id="{E5724C0D-9A63-4B13-B001-C9E8FAFFBEDA}"/>
                  </a:ext>
                </a:extLst>
              </p:cNvPr>
              <p:cNvSpPr txBox="1">
                <a:spLocks noRot="1" noChangeAspect="1" noMove="1" noResize="1" noEditPoints="1" noAdjustHandles="1" noChangeArrowheads="1" noChangeShapeType="1" noTextEdit="1"/>
              </p:cNvSpPr>
              <p:nvPr/>
            </p:nvSpPr>
            <p:spPr>
              <a:xfrm>
                <a:off x="7905756" y="3643896"/>
                <a:ext cx="368691" cy="276999"/>
              </a:xfrm>
              <a:prstGeom prst="rect">
                <a:avLst/>
              </a:prstGeom>
              <a:blipFill>
                <a:blip r:embed="rId4"/>
                <a:stretch>
                  <a:fillRect l="-15000" r="-16667" b="-26667"/>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441D4D5A-5358-4AB1-88F5-F038A7F7483F}"/>
              </a:ext>
            </a:extLst>
          </p:cNvPr>
          <p:cNvSpPr txBox="1"/>
          <p:nvPr/>
        </p:nvSpPr>
        <p:spPr>
          <a:xfrm>
            <a:off x="7839075" y="2415319"/>
            <a:ext cx="352982" cy="369332"/>
          </a:xfrm>
          <a:prstGeom prst="rect">
            <a:avLst/>
          </a:prstGeom>
          <a:noFill/>
        </p:spPr>
        <p:txBody>
          <a:bodyPr wrap="none" rtlCol="0">
            <a:spAutoFit/>
          </a:bodyPr>
          <a:lstStyle/>
          <a:p>
            <a:r>
              <a:rPr lang="en-US" altLang="zh-CN" dirty="0"/>
              <a:t>N</a:t>
            </a:r>
            <a:endParaRPr lang="zh-CN" altLang="en-US" dirty="0"/>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A57ECB2B-F96B-4AA9-B0D6-50ED222D2944}"/>
                  </a:ext>
                </a:extLst>
              </p:cNvPr>
              <p:cNvSpPr txBox="1"/>
              <p:nvPr/>
            </p:nvSpPr>
            <p:spPr>
              <a:xfrm>
                <a:off x="-112914" y="4027469"/>
                <a:ext cx="6115050" cy="651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r>
                        <m:rPr>
                          <m:sty m:val="p"/>
                        </m:rPr>
                        <a:rPr lang="en-US" altLang="zh-CN" i="1">
                          <a:latin typeface="Cambria Math" panose="02040503050406030204" pitchFamily="18" charset="0"/>
                        </a:rPr>
                        <m:t>mg</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𝐴</m:t>
                              </m:r>
                            </m:sub>
                            <m:sup>
                              <m:r>
                                <a:rPr lang="en-US" altLang="zh-CN" i="1">
                                  <a:latin typeface="Cambria Math" panose="02040503050406030204" pitchFamily="18" charset="0"/>
                                </a:rPr>
                                <m:t>2</m:t>
                              </m:r>
                            </m:sup>
                          </m:sSubSup>
                        </m:num>
                        <m:den>
                          <m:r>
                            <a:rPr lang="en-US" altLang="zh-CN" b="0" i="1" smtClean="0">
                              <a:latin typeface="Cambria Math" panose="02040503050406030204" pitchFamily="18" charset="0"/>
                            </a:rPr>
                            <m:t>𝑟</m:t>
                          </m:r>
                        </m:den>
                      </m:f>
                    </m:oMath>
                  </m:oMathPara>
                </a14:m>
                <a:endParaRPr lang="zh-CN" altLang="en-US" dirty="0"/>
              </a:p>
            </p:txBody>
          </p:sp>
        </mc:Choice>
        <mc:Fallback>
          <p:sp>
            <p:nvSpPr>
              <p:cNvPr id="31" name="文本框 30">
                <a:extLst>
                  <a:ext uri="{FF2B5EF4-FFF2-40B4-BE49-F238E27FC236}">
                    <a16:creationId xmlns:a16="http://schemas.microsoft.com/office/drawing/2014/main" id="{A57ECB2B-F96B-4AA9-B0D6-50ED222D2944}"/>
                  </a:ext>
                </a:extLst>
              </p:cNvPr>
              <p:cNvSpPr txBox="1">
                <a:spLocks noRot="1" noChangeAspect="1" noMove="1" noResize="1" noEditPoints="1" noAdjustHandles="1" noChangeArrowheads="1" noChangeShapeType="1" noTextEdit="1"/>
              </p:cNvSpPr>
              <p:nvPr/>
            </p:nvSpPr>
            <p:spPr>
              <a:xfrm>
                <a:off x="-112914" y="4027469"/>
                <a:ext cx="6115050" cy="65146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B52C0BC1-4123-41D6-A333-3724334A1545}"/>
                  </a:ext>
                </a:extLst>
              </p:cNvPr>
              <p:cNvSpPr txBox="1"/>
              <p:nvPr/>
            </p:nvSpPr>
            <p:spPr>
              <a:xfrm>
                <a:off x="3097011" y="4017944"/>
                <a:ext cx="6115050" cy="6629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r>
                        <m:rPr>
                          <m:sty m:val="p"/>
                        </m:rPr>
                        <a:rPr lang="en-US" altLang="zh-CN" i="1">
                          <a:latin typeface="Cambria Math" panose="02040503050406030204" pitchFamily="18" charset="0"/>
                        </a:rPr>
                        <m:t>mg</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b="0" i="1" smtClean="0">
                                  <a:latin typeface="Cambria Math" panose="02040503050406030204" pitchFamily="18" charset="0"/>
                                </a:rPr>
                                <m:t>𝐵</m:t>
                              </m:r>
                            </m:sub>
                            <m:sup>
                              <m:r>
                                <a:rPr lang="en-US" altLang="zh-CN" i="1">
                                  <a:latin typeface="Cambria Math" panose="02040503050406030204" pitchFamily="18" charset="0"/>
                                </a:rPr>
                                <m:t>2</m:t>
                              </m:r>
                            </m:sup>
                          </m:sSubSup>
                        </m:num>
                        <m:den>
                          <m:r>
                            <a:rPr lang="en-US" altLang="zh-CN" b="0" i="1" smtClean="0">
                              <a:latin typeface="Cambria Math" panose="02040503050406030204" pitchFamily="18" charset="0"/>
                            </a:rPr>
                            <m:t>𝑟</m:t>
                          </m:r>
                        </m:den>
                      </m:f>
                    </m:oMath>
                  </m:oMathPara>
                </a14:m>
                <a:endParaRPr lang="zh-CN" altLang="en-US" dirty="0"/>
              </a:p>
            </p:txBody>
          </p:sp>
        </mc:Choice>
        <mc:Fallback>
          <p:sp>
            <p:nvSpPr>
              <p:cNvPr id="33" name="文本框 32">
                <a:extLst>
                  <a:ext uri="{FF2B5EF4-FFF2-40B4-BE49-F238E27FC236}">
                    <a16:creationId xmlns:a16="http://schemas.microsoft.com/office/drawing/2014/main" id="{B52C0BC1-4123-41D6-A333-3724334A1545}"/>
                  </a:ext>
                </a:extLst>
              </p:cNvPr>
              <p:cNvSpPr txBox="1">
                <a:spLocks noRot="1" noChangeAspect="1" noMove="1" noResize="1" noEditPoints="1" noAdjustHandles="1" noChangeArrowheads="1" noChangeShapeType="1" noTextEdit="1"/>
              </p:cNvSpPr>
              <p:nvPr/>
            </p:nvSpPr>
            <p:spPr>
              <a:xfrm>
                <a:off x="3097011" y="4017944"/>
                <a:ext cx="6115050" cy="66293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02A7EF5D-DBB3-4C0F-9C2F-A2D3D635F629}"/>
                  </a:ext>
                </a:extLst>
              </p:cNvPr>
              <p:cNvSpPr txBox="1"/>
              <p:nvPr/>
            </p:nvSpPr>
            <p:spPr>
              <a:xfrm>
                <a:off x="2203618" y="4710495"/>
                <a:ext cx="2739276" cy="282257"/>
              </a:xfrm>
              <a:prstGeom prst="rect">
                <a:avLst/>
              </a:prstGeom>
              <a:noFill/>
            </p:spPr>
            <p:txBody>
              <a:bodyPr wrap="none" lIns="0" tIns="0" rIns="0" bIns="0" rtlCol="0">
                <a:spAutoFit/>
              </a:bodyPr>
              <a:lstStyle/>
              <a:p>
                <a:r>
                  <a:rPr lang="en-US" altLang="zh-CN" b="0" dirty="0" smtClean="0"/>
                  <a:t>½ </a:t>
                </a:r>
                <a14:m>
                  <m:oMath xmlns:m="http://schemas.openxmlformats.org/officeDocument/2006/math">
                    <m:r>
                      <a:rPr lang="en-US" altLang="zh-CN" b="0" i="1" smtClean="0">
                        <a:latin typeface="Cambria Math" panose="02040503050406030204" pitchFamily="18" charset="0"/>
                      </a:rPr>
                      <m:t>𝑚</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𝐴</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m:rPr>
                        <m:nor/>
                      </m:rPr>
                      <a:rPr lang="en-US" altLang="zh-CN" dirty="0"/>
                      <m:t>½ </m:t>
                    </m:r>
                    <m:r>
                      <a:rPr lang="en-US" altLang="zh-CN" i="1">
                        <a:latin typeface="Cambria Math" panose="02040503050406030204" pitchFamily="18" charset="0"/>
                      </a:rPr>
                      <m:t>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b="0" i="1" smtClean="0">
                            <a:latin typeface="Cambria Math" panose="02040503050406030204" pitchFamily="18" charset="0"/>
                          </a:rPr>
                          <m:t>𝐵</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𝑚𝑔</m:t>
                    </m:r>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𝑟</m:t>
                        </m:r>
                      </m:e>
                    </m:d>
                  </m:oMath>
                </a14:m>
                <a:endParaRPr lang="zh-CN" altLang="en-US" dirty="0"/>
              </a:p>
            </p:txBody>
          </p:sp>
        </mc:Choice>
        <mc:Fallback>
          <p:sp>
            <p:nvSpPr>
              <p:cNvPr id="34" name="文本框 33">
                <a:extLst>
                  <a:ext uri="{FF2B5EF4-FFF2-40B4-BE49-F238E27FC236}">
                    <a16:creationId xmlns:a16="http://schemas.microsoft.com/office/drawing/2014/main" id="{02A7EF5D-DBB3-4C0F-9C2F-A2D3D635F629}"/>
                  </a:ext>
                </a:extLst>
              </p:cNvPr>
              <p:cNvSpPr txBox="1">
                <a:spLocks noRot="1" noChangeAspect="1" noMove="1" noResize="1" noEditPoints="1" noAdjustHandles="1" noChangeArrowheads="1" noChangeShapeType="1" noTextEdit="1"/>
              </p:cNvSpPr>
              <p:nvPr/>
            </p:nvSpPr>
            <p:spPr>
              <a:xfrm>
                <a:off x="2203618" y="4710495"/>
                <a:ext cx="2739276" cy="282257"/>
              </a:xfrm>
              <a:prstGeom prst="rect">
                <a:avLst/>
              </a:prstGeom>
              <a:blipFill>
                <a:blip r:embed="rId7"/>
                <a:stretch>
                  <a:fillRect l="-5111" t="-26087"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91BA537B-3541-4C17-99FF-E7FD2FFD5C0B}"/>
                  </a:ext>
                </a:extLst>
              </p:cNvPr>
              <p:cNvSpPr txBox="1"/>
              <p:nvPr/>
            </p:nvSpPr>
            <p:spPr>
              <a:xfrm>
                <a:off x="2299975" y="5599414"/>
                <a:ext cx="6115050" cy="546753"/>
              </a:xfrm>
              <a:prstGeom prst="rect">
                <a:avLst/>
              </a:prstGeom>
              <a:noFill/>
            </p:spPr>
            <p:txBody>
              <a:bodyPr wrap="squar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𝐵</m:t>
                        </m:r>
                      </m:sub>
                    </m:sSub>
                  </m:oMath>
                </a14:m>
                <a:r>
                  <a:rPr lang="en-US" altLang="zh-CN" dirty="0"/>
                  <a:t>= </a:t>
                </a:r>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b="0" i="1" smtClean="0">
                                <a:latin typeface="Cambria Math" panose="02040503050406030204" pitchFamily="18" charset="0"/>
                              </a:rPr>
                              <m:t>𝐴</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𝑟</m:t>
                        </m:r>
                      </m:den>
                    </m:f>
                  </m:oMath>
                </a14:m>
                <a:r>
                  <a:rPr lang="en-US" altLang="zh-CN" dirty="0"/>
                  <a:t>- </a:t>
                </a:r>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b="0" i="1" smtClean="0">
                                <a:latin typeface="Cambria Math" panose="02040503050406030204" pitchFamily="18" charset="0"/>
                              </a:rPr>
                              <m:t>𝐵</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𝑟</m:t>
                        </m:r>
                      </m:den>
                    </m:f>
                    <m:r>
                      <a:rPr lang="en-US" altLang="zh-CN" b="0" i="0" smtClean="0">
                        <a:latin typeface="Cambria Math" panose="02040503050406030204" pitchFamily="18" charset="0"/>
                      </a:rPr>
                      <m:t>+2</m:t>
                    </m:r>
                    <m:r>
                      <m:rPr>
                        <m:sty m:val="p"/>
                      </m:rPr>
                      <a:rPr lang="en-US" altLang="zh-CN" b="0" i="0" smtClean="0">
                        <a:latin typeface="Cambria Math" panose="02040503050406030204" pitchFamily="18" charset="0"/>
                      </a:rPr>
                      <m:t>mg</m:t>
                    </m:r>
                    <m:r>
                      <a:rPr lang="en-US" altLang="zh-CN" b="0" i="0" smtClean="0">
                        <a:latin typeface="Cambria Math" panose="02040503050406030204" pitchFamily="18" charset="0"/>
                      </a:rPr>
                      <m:t>=4</m:t>
                    </m:r>
                    <m:r>
                      <m:rPr>
                        <m:sty m:val="p"/>
                      </m:rPr>
                      <a:rPr lang="en-US" altLang="zh-CN" b="0" i="0" smtClean="0">
                        <a:latin typeface="Cambria Math" panose="02040503050406030204" pitchFamily="18" charset="0"/>
                      </a:rPr>
                      <m:t>mg</m:t>
                    </m:r>
                    <m:r>
                      <a:rPr lang="en-US" altLang="zh-CN" b="0" i="0" smtClean="0">
                        <a:latin typeface="Cambria Math" panose="02040503050406030204" pitchFamily="18" charset="0"/>
                      </a:rPr>
                      <m:t>+2</m:t>
                    </m:r>
                    <m:r>
                      <m:rPr>
                        <m:sty m:val="p"/>
                      </m:rPr>
                      <a:rPr lang="en-US" altLang="zh-CN" b="0" i="0" smtClean="0">
                        <a:latin typeface="Cambria Math" panose="02040503050406030204" pitchFamily="18" charset="0"/>
                      </a:rPr>
                      <m:t>mg</m:t>
                    </m:r>
                    <m:r>
                      <a:rPr lang="en-US" altLang="zh-CN" b="0" i="0" smtClean="0">
                        <a:latin typeface="Cambria Math" panose="02040503050406030204" pitchFamily="18" charset="0"/>
                      </a:rPr>
                      <m:t>=6</m:t>
                    </m:r>
                    <m:r>
                      <m:rPr>
                        <m:sty m:val="p"/>
                      </m:rPr>
                      <a:rPr lang="en-US" altLang="zh-CN" b="0" i="0" smtClean="0">
                        <a:latin typeface="Cambria Math" panose="02040503050406030204" pitchFamily="18" charset="0"/>
                      </a:rPr>
                      <m:t>mg</m:t>
                    </m:r>
                  </m:oMath>
                </a14:m>
                <a:endParaRPr lang="en-US" altLang="zh-CN" b="0" dirty="0"/>
              </a:p>
            </p:txBody>
          </p:sp>
        </mc:Choice>
        <mc:Fallback>
          <p:sp>
            <p:nvSpPr>
              <p:cNvPr id="39" name="文本框 38">
                <a:extLst>
                  <a:ext uri="{FF2B5EF4-FFF2-40B4-BE49-F238E27FC236}">
                    <a16:creationId xmlns:a16="http://schemas.microsoft.com/office/drawing/2014/main" id="{91BA537B-3541-4C17-99FF-E7FD2FFD5C0B}"/>
                  </a:ext>
                </a:extLst>
              </p:cNvPr>
              <p:cNvSpPr txBox="1">
                <a:spLocks noRot="1" noChangeAspect="1" noMove="1" noResize="1" noEditPoints="1" noAdjustHandles="1" noChangeArrowheads="1" noChangeShapeType="1" noTextEdit="1"/>
              </p:cNvSpPr>
              <p:nvPr/>
            </p:nvSpPr>
            <p:spPr>
              <a:xfrm>
                <a:off x="2299975" y="5599414"/>
                <a:ext cx="6115050" cy="546753"/>
              </a:xfrm>
              <a:prstGeom prst="rect">
                <a:avLst/>
              </a:prstGeom>
              <a:blipFill>
                <a:blip r:embed="rId8"/>
                <a:stretch>
                  <a:fillRect b="-56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DE1ECEAA-44C8-4378-9AB0-FAA4C65FB684}"/>
                  </a:ext>
                </a:extLst>
              </p:cNvPr>
              <p:cNvSpPr txBox="1"/>
              <p:nvPr/>
            </p:nvSpPr>
            <p:spPr>
              <a:xfrm>
                <a:off x="2203618" y="5215777"/>
                <a:ext cx="2801793" cy="2822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r>
                        <m:rPr>
                          <m:nor/>
                        </m:rPr>
                        <a:rPr lang="en-US" altLang="zh-CN" dirty="0"/>
                        <m:t>½ </m:t>
                      </m:r>
                      <m:r>
                        <a:rPr lang="en-US" altLang="zh-CN" i="1">
                          <a:latin typeface="Cambria Math" panose="02040503050406030204" pitchFamily="18" charset="0"/>
                        </a:rPr>
                        <m:t>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b="0" i="1" smtClean="0">
                              <a:latin typeface="Cambria Math" panose="02040503050406030204" pitchFamily="18" charset="0"/>
                            </a:rPr>
                            <m:t>𝐴</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r>
                        <m:rPr>
                          <m:nor/>
                        </m:rPr>
                        <a:rPr lang="en-US" altLang="zh-CN" dirty="0"/>
                        <m:t>½ </m:t>
                      </m:r>
                      <m:r>
                        <a:rPr lang="en-US" altLang="zh-CN" i="1">
                          <a:latin typeface="Cambria Math" panose="02040503050406030204" pitchFamily="18" charset="0"/>
                        </a:rPr>
                        <m:t>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b="0" i="1" smtClean="0">
                              <a:latin typeface="Cambria Math" panose="02040503050406030204" pitchFamily="18" charset="0"/>
                            </a:rPr>
                            <m:t>𝐵</m:t>
                          </m:r>
                        </m:sub>
                        <m:sup>
                          <m:r>
                            <a:rPr lang="en-US" altLang="zh-CN" i="1">
                              <a:latin typeface="Cambria Math" panose="02040503050406030204" pitchFamily="18" charset="0"/>
                            </a:rPr>
                            <m:t>2</m:t>
                          </m:r>
                        </m:sup>
                      </m:sSubSup>
                    </m:oMath>
                  </m:oMathPara>
                </a14:m>
                <a:endParaRPr lang="zh-CN" altLang="en-US" dirty="0"/>
              </a:p>
            </p:txBody>
          </p:sp>
        </mc:Choice>
        <mc:Fallback>
          <p:sp>
            <p:nvSpPr>
              <p:cNvPr id="44" name="文本框 43">
                <a:extLst>
                  <a:ext uri="{FF2B5EF4-FFF2-40B4-BE49-F238E27FC236}">
                    <a16:creationId xmlns:a16="http://schemas.microsoft.com/office/drawing/2014/main" id="{DE1ECEAA-44C8-4378-9AB0-FAA4C65FB684}"/>
                  </a:ext>
                </a:extLst>
              </p:cNvPr>
              <p:cNvSpPr txBox="1">
                <a:spLocks noRot="1" noChangeAspect="1" noMove="1" noResize="1" noEditPoints="1" noAdjustHandles="1" noChangeArrowheads="1" noChangeShapeType="1" noTextEdit="1"/>
              </p:cNvSpPr>
              <p:nvPr/>
            </p:nvSpPr>
            <p:spPr>
              <a:xfrm>
                <a:off x="2203618" y="5215777"/>
                <a:ext cx="2801793" cy="282257"/>
              </a:xfrm>
              <a:prstGeom prst="rect">
                <a:avLst/>
              </a:prstGeom>
              <a:blipFill>
                <a:blip r:embed="rId9"/>
                <a:stretch>
                  <a:fillRect l="-1522" t="-4348" r="-217"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A4A3B4E-1342-43A1-8584-AEBFE116381A}"/>
                  </a:ext>
                </a:extLst>
              </p:cNvPr>
              <p:cNvSpPr txBox="1"/>
              <p:nvPr/>
            </p:nvSpPr>
            <p:spPr>
              <a:xfrm>
                <a:off x="8062373" y="3259517"/>
                <a:ext cx="2106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oMath>
                  </m:oMathPara>
                </a14:m>
                <a:endParaRPr lang="zh-CN" altLang="en-US" dirty="0"/>
              </a:p>
            </p:txBody>
          </p:sp>
        </mc:Choice>
        <mc:Fallback xmlns="">
          <p:sp>
            <p:nvSpPr>
              <p:cNvPr id="42" name="文本框 41">
                <a:extLst>
                  <a:ext uri="{FF2B5EF4-FFF2-40B4-BE49-F238E27FC236}">
                    <a16:creationId xmlns:a16="http://schemas.microsoft.com/office/drawing/2014/main" id="{7A4A3B4E-1342-43A1-8584-AEBFE116381A}"/>
                  </a:ext>
                </a:extLst>
              </p:cNvPr>
              <p:cNvSpPr txBox="1">
                <a:spLocks noRot="1" noChangeAspect="1" noMove="1" noResize="1" noEditPoints="1" noAdjustHandles="1" noChangeArrowheads="1" noChangeShapeType="1" noTextEdit="1"/>
              </p:cNvSpPr>
              <p:nvPr/>
            </p:nvSpPr>
            <p:spPr>
              <a:xfrm>
                <a:off x="8062373" y="3259517"/>
                <a:ext cx="210635" cy="276999"/>
              </a:xfrm>
              <a:prstGeom prst="rect">
                <a:avLst/>
              </a:prstGeom>
              <a:blipFill>
                <a:blip r:embed="rId10"/>
                <a:stretch>
                  <a:fillRect l="-26471" r="-23529"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36799732-EB27-447B-A64F-EA40DCDA3B76}"/>
                  </a:ext>
                </a:extLst>
              </p:cNvPr>
              <p:cNvSpPr txBox="1"/>
              <p:nvPr/>
            </p:nvSpPr>
            <p:spPr>
              <a:xfrm>
                <a:off x="10772619" y="1964778"/>
                <a:ext cx="221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oMath>
                  </m:oMathPara>
                </a14:m>
                <a:endParaRPr lang="zh-CN" altLang="en-US" dirty="0"/>
              </a:p>
            </p:txBody>
          </p:sp>
        </mc:Choice>
        <mc:Fallback xmlns="">
          <p:sp>
            <p:nvSpPr>
              <p:cNvPr id="47" name="文本框 46">
                <a:extLst>
                  <a:ext uri="{FF2B5EF4-FFF2-40B4-BE49-F238E27FC236}">
                    <a16:creationId xmlns:a16="http://schemas.microsoft.com/office/drawing/2014/main" id="{36799732-EB27-447B-A64F-EA40DCDA3B76}"/>
                  </a:ext>
                </a:extLst>
              </p:cNvPr>
              <p:cNvSpPr txBox="1">
                <a:spLocks noRot="1" noChangeAspect="1" noMove="1" noResize="1" noEditPoints="1" noAdjustHandles="1" noChangeArrowheads="1" noChangeShapeType="1" noTextEdit="1"/>
              </p:cNvSpPr>
              <p:nvPr/>
            </p:nvSpPr>
            <p:spPr>
              <a:xfrm>
                <a:off x="10772619" y="1964778"/>
                <a:ext cx="221023" cy="276999"/>
              </a:xfrm>
              <a:prstGeom prst="rect">
                <a:avLst/>
              </a:prstGeom>
              <a:blipFill>
                <a:blip r:embed="rId11"/>
                <a:stretch>
                  <a:fillRect l="-22222" r="-22222" b="-652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3A19945-6ED2-4DD9-8901-6759249E1278}"/>
              </a:ext>
            </a:extLst>
          </p:cNvPr>
          <p:cNvSpPr txBox="1"/>
          <p:nvPr/>
        </p:nvSpPr>
        <p:spPr>
          <a:xfrm>
            <a:off x="259232" y="2629298"/>
            <a:ext cx="1383712" cy="461665"/>
          </a:xfrm>
          <a:prstGeom prst="rect">
            <a:avLst/>
          </a:prstGeom>
          <a:noFill/>
        </p:spPr>
        <p:txBody>
          <a:bodyPr wrap="none" rtlCol="0">
            <a:spAutoFit/>
          </a:bodyPr>
          <a:lstStyle/>
          <a:p>
            <a:r>
              <a:rPr lang="zh-CN" altLang="en-US" sz="2400" b="1" dirty="0">
                <a:solidFill>
                  <a:srgbClr val="FF0000"/>
                </a:solidFill>
              </a:rPr>
              <a:t>解： 选</a:t>
            </a:r>
            <a:r>
              <a:rPr lang="en-US" altLang="zh-CN" sz="2400" b="1" dirty="0">
                <a:solidFill>
                  <a:srgbClr val="FF0000"/>
                </a:solidFill>
              </a:rPr>
              <a:t>C</a:t>
            </a:r>
            <a:endParaRPr lang="zh-CN" altLang="en-US" sz="2400" b="1" dirty="0">
              <a:solidFill>
                <a:srgbClr val="FF0000"/>
              </a:solidFill>
            </a:endParaRPr>
          </a:p>
        </p:txBody>
      </p:sp>
      <p:sp>
        <p:nvSpPr>
          <p:cNvPr id="4" name="文本框 3"/>
          <p:cNvSpPr txBox="1"/>
          <p:nvPr/>
        </p:nvSpPr>
        <p:spPr>
          <a:xfrm>
            <a:off x="0" y="4688454"/>
            <a:ext cx="2031325" cy="369332"/>
          </a:xfrm>
          <a:prstGeom prst="rect">
            <a:avLst/>
          </a:prstGeom>
          <a:noFill/>
        </p:spPr>
        <p:txBody>
          <a:bodyPr wrap="none" rtlCol="0">
            <a:spAutoFit/>
          </a:bodyPr>
          <a:lstStyle/>
          <a:p>
            <a:r>
              <a:rPr lang="zh-CN" altLang="en-US" dirty="0" smtClean="0"/>
              <a:t>根据机械能守恒：</a:t>
            </a:r>
            <a:endParaRPr lang="zh-CN" altLang="en-US" dirty="0"/>
          </a:p>
        </p:txBody>
      </p:sp>
    </p:spTree>
    <p:extLst>
      <p:ext uri="{BB962C8B-B14F-4D97-AF65-F5344CB8AC3E}">
        <p14:creationId xmlns:p14="http://schemas.microsoft.com/office/powerpoint/2010/main" val="204035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31" grpId="0"/>
      <p:bldP spid="33" grpId="0"/>
      <p:bldP spid="34" grpId="0"/>
      <p:bldP spid="39" grpId="0"/>
      <p:bldP spid="4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918E6A3-4D43-441A-8E12-9359D320EDAB}"/>
              </a:ext>
            </a:extLst>
          </p:cNvPr>
          <p:cNvSpPr txBox="1"/>
          <p:nvPr/>
        </p:nvSpPr>
        <p:spPr>
          <a:xfrm>
            <a:off x="-1" y="80486"/>
            <a:ext cx="11001376" cy="2308324"/>
          </a:xfrm>
          <a:prstGeom prst="rect">
            <a:avLst/>
          </a:prstGeom>
          <a:noFill/>
        </p:spPr>
        <p:txBody>
          <a:bodyPr wrap="square">
            <a:spAutoFit/>
          </a:bodyPr>
          <a:lstStyle/>
          <a:p>
            <a:pPr algn="just">
              <a:tabLst>
                <a:tab pos="1626870" algn="l"/>
              </a:tabLst>
            </a:pPr>
            <a:r>
              <a:rPr lang="en-US" altLang="zh-CN" sz="2400" kern="100" dirty="0">
                <a:effectLst/>
                <a:latin typeface="Times New Roman" panose="02020603050405020304" pitchFamily="18" charset="0"/>
                <a:ea typeface="宋体" panose="02010600030101010101" pitchFamily="2" charset="-122"/>
              </a:rPr>
              <a:t>12</a:t>
            </a:r>
            <a:r>
              <a:rPr lang="zh-CN" altLang="zh-CN" sz="2400" kern="100" dirty="0">
                <a:effectLst/>
                <a:latin typeface="Times New Roman" panose="02020603050405020304" pitchFamily="18" charset="0"/>
                <a:ea typeface="宋体" panose="02010600030101010101" pitchFamily="2" charset="-122"/>
              </a:rPr>
              <a:t>、人造地球卫星，绕地球作椭圆轨道运动，地球在椭圆的一个焦点上，则卫星的 ［</a:t>
            </a:r>
            <a:r>
              <a:rPr lang="en-US" altLang="zh-CN" sz="2400" kern="100" dirty="0">
                <a:effectLst/>
                <a:latin typeface="Times New Roman" panose="02020603050405020304" pitchFamily="18" charset="0"/>
                <a:ea typeface="宋体" panose="02010600030101010101" pitchFamily="2" charset="-122"/>
              </a:rPr>
              <a:t>   </a:t>
            </a:r>
            <a:r>
              <a:rPr lang="en-US" altLang="zh-CN" sz="2400" kern="100" dirty="0">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    (A)</a:t>
            </a:r>
            <a:r>
              <a:rPr lang="zh-CN" altLang="zh-CN" sz="2400" kern="100" dirty="0">
                <a:effectLst/>
                <a:latin typeface="Times New Roman" panose="02020603050405020304" pitchFamily="18" charset="0"/>
                <a:ea typeface="宋体" panose="02010600030101010101" pitchFamily="2" charset="-122"/>
              </a:rPr>
              <a:t>动量不守恒，动能守恒．</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    (B)</a:t>
            </a:r>
            <a:r>
              <a:rPr lang="zh-CN" altLang="zh-CN" sz="2400" kern="100" dirty="0">
                <a:effectLst/>
                <a:latin typeface="Times New Roman" panose="02020603050405020304" pitchFamily="18" charset="0"/>
                <a:ea typeface="宋体" panose="02010600030101010101" pitchFamily="2" charset="-122"/>
              </a:rPr>
              <a:t>动量守恒，动能不守恒．</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304800" algn="just"/>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对地心的角动量守恒，动能不守恒．</a:t>
            </a:r>
            <a:endParaRPr lang="en-US" altLang="zh-CN" sz="2400" kern="100" dirty="0">
              <a:effectLst/>
              <a:latin typeface="Times New Roman" panose="02020603050405020304" pitchFamily="18" charset="0"/>
              <a:ea typeface="宋体" panose="02010600030101010101" pitchFamily="2" charset="-122"/>
            </a:endParaRPr>
          </a:p>
          <a:p>
            <a:pPr indent="304800" algn="just"/>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对地心的角动量不守恒，动能守恒．</a:t>
            </a:r>
            <a:r>
              <a:rPr lang="zh-CN" altLang="zh-CN" sz="2400" kern="100" dirty="0">
                <a:effectLst/>
                <a:ea typeface="Times New Roman" panose="02020603050405020304" pitchFamily="18" charset="0"/>
              </a:rPr>
              <a:t> </a:t>
            </a:r>
            <a:endParaRPr lang="zh-CN" altLang="zh-CN" sz="2400" kern="100" dirty="0">
              <a:effectLst/>
              <a:latin typeface="Times New Roman" panose="02020603050405020304" pitchFamily="18" charset="0"/>
              <a:ea typeface="宋体" panose="02010600030101010101" pitchFamily="2" charset="-122"/>
            </a:endParaRPr>
          </a:p>
        </p:txBody>
      </p:sp>
      <p:sp>
        <p:nvSpPr>
          <p:cNvPr id="2" name="文本框 1">
            <a:extLst>
              <a:ext uri="{FF2B5EF4-FFF2-40B4-BE49-F238E27FC236}">
                <a16:creationId xmlns:a16="http://schemas.microsoft.com/office/drawing/2014/main" id="{80983AD8-08A7-4AE6-9C0B-92DBAE83F4D9}"/>
              </a:ext>
            </a:extLst>
          </p:cNvPr>
          <p:cNvSpPr txBox="1"/>
          <p:nvPr/>
        </p:nvSpPr>
        <p:spPr>
          <a:xfrm>
            <a:off x="84391" y="2430893"/>
            <a:ext cx="1582484" cy="523220"/>
          </a:xfrm>
          <a:prstGeom prst="rect">
            <a:avLst/>
          </a:prstGeom>
          <a:noFill/>
        </p:spPr>
        <p:txBody>
          <a:bodyPr wrap="none" rtlCol="0">
            <a:spAutoFit/>
          </a:bodyPr>
          <a:lstStyle/>
          <a:p>
            <a:r>
              <a:rPr lang="zh-CN" altLang="en-US" sz="2800" dirty="0">
                <a:solidFill>
                  <a:srgbClr val="FF0000"/>
                </a:solidFill>
              </a:rPr>
              <a:t>解： 选</a:t>
            </a:r>
            <a:r>
              <a:rPr lang="en-US" altLang="zh-CN" sz="2800" dirty="0">
                <a:solidFill>
                  <a:srgbClr val="FF0000"/>
                </a:solidFill>
              </a:rPr>
              <a:t>C</a:t>
            </a:r>
            <a:endParaRPr lang="zh-CN" altLang="en-US" sz="2800" dirty="0">
              <a:solidFill>
                <a:srgbClr val="FF0000"/>
              </a:solidFill>
            </a:endParaRPr>
          </a:p>
        </p:txBody>
      </p:sp>
      <p:pic>
        <p:nvPicPr>
          <p:cNvPr id="5" name="图片 4">
            <a:extLst>
              <a:ext uri="{FF2B5EF4-FFF2-40B4-BE49-F238E27FC236}">
                <a16:creationId xmlns:a16="http://schemas.microsoft.com/office/drawing/2014/main" id="{20E16C59-F43F-4903-8F2E-A7DD15500352}"/>
              </a:ext>
            </a:extLst>
          </p:cNvPr>
          <p:cNvPicPr>
            <a:picLocks noChangeAspect="1"/>
          </p:cNvPicPr>
          <p:nvPr/>
        </p:nvPicPr>
        <p:blipFill rotWithShape="1">
          <a:blip r:embed="rId2"/>
          <a:srcRect t="28894"/>
          <a:stretch/>
        </p:blipFill>
        <p:spPr>
          <a:xfrm>
            <a:off x="5235279" y="4162425"/>
            <a:ext cx="2350091" cy="1939472"/>
          </a:xfrm>
          <a:prstGeom prst="rect">
            <a:avLst/>
          </a:prstGeom>
        </p:spPr>
      </p:pic>
      <p:pic>
        <p:nvPicPr>
          <p:cNvPr id="6" name="图片 5">
            <a:extLst>
              <a:ext uri="{FF2B5EF4-FFF2-40B4-BE49-F238E27FC236}">
                <a16:creationId xmlns:a16="http://schemas.microsoft.com/office/drawing/2014/main" id="{CF48E97C-D2E7-46E0-9CC0-C9C4E3D3181A}"/>
              </a:ext>
            </a:extLst>
          </p:cNvPr>
          <p:cNvPicPr>
            <a:picLocks noChangeAspect="1"/>
          </p:cNvPicPr>
          <p:nvPr/>
        </p:nvPicPr>
        <p:blipFill>
          <a:blip r:embed="rId3"/>
          <a:stretch>
            <a:fillRect/>
          </a:stretch>
        </p:blipFill>
        <p:spPr>
          <a:xfrm>
            <a:off x="344043" y="3382911"/>
            <a:ext cx="11847957" cy="2786210"/>
          </a:xfrm>
          <a:prstGeom prst="rect">
            <a:avLst/>
          </a:prstGeom>
        </p:spPr>
      </p:pic>
      <p:pic>
        <p:nvPicPr>
          <p:cNvPr id="8" name="图片 7">
            <a:extLst>
              <a:ext uri="{FF2B5EF4-FFF2-40B4-BE49-F238E27FC236}">
                <a16:creationId xmlns:a16="http://schemas.microsoft.com/office/drawing/2014/main" id="{2D27FBDE-4A1B-44F8-B139-061AA0601CC5}"/>
              </a:ext>
            </a:extLst>
          </p:cNvPr>
          <p:cNvPicPr>
            <a:picLocks noChangeAspect="1"/>
          </p:cNvPicPr>
          <p:nvPr/>
        </p:nvPicPr>
        <p:blipFill>
          <a:blip r:embed="rId4"/>
          <a:stretch>
            <a:fillRect/>
          </a:stretch>
        </p:blipFill>
        <p:spPr>
          <a:xfrm>
            <a:off x="8598620" y="3976692"/>
            <a:ext cx="590580" cy="673135"/>
          </a:xfrm>
          <a:prstGeom prst="rect">
            <a:avLst/>
          </a:prstGeom>
        </p:spPr>
      </p:pic>
      <p:sp>
        <p:nvSpPr>
          <p:cNvPr id="10" name="文本框 9">
            <a:extLst>
              <a:ext uri="{FF2B5EF4-FFF2-40B4-BE49-F238E27FC236}">
                <a16:creationId xmlns:a16="http://schemas.microsoft.com/office/drawing/2014/main" id="{9019CE3D-7CA9-492D-82C5-95C61E25948D}"/>
              </a:ext>
            </a:extLst>
          </p:cNvPr>
          <p:cNvSpPr txBox="1"/>
          <p:nvPr/>
        </p:nvSpPr>
        <p:spPr>
          <a:xfrm>
            <a:off x="84391" y="2985896"/>
            <a:ext cx="1808508" cy="461665"/>
          </a:xfrm>
          <a:prstGeom prst="rect">
            <a:avLst/>
          </a:prstGeom>
          <a:noFill/>
        </p:spPr>
        <p:txBody>
          <a:bodyPr wrap="none" rtlCol="0">
            <a:spAutoFit/>
          </a:bodyPr>
          <a:lstStyle/>
          <a:p>
            <a:r>
              <a:rPr lang="zh-CN" altLang="en-US" sz="2400" dirty="0"/>
              <a:t>二、 填空题</a:t>
            </a:r>
          </a:p>
        </p:txBody>
      </p:sp>
    </p:spTree>
    <p:extLst>
      <p:ext uri="{BB962C8B-B14F-4D97-AF65-F5344CB8AC3E}">
        <p14:creationId xmlns:p14="http://schemas.microsoft.com/office/powerpoint/2010/main" val="218913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CD9497-65F6-4B54-8A03-BEC95B44F9D0}"/>
              </a:ext>
            </a:extLst>
          </p:cNvPr>
          <p:cNvSpPr txBox="1"/>
          <p:nvPr/>
        </p:nvSpPr>
        <p:spPr>
          <a:xfrm>
            <a:off x="190500" y="314236"/>
            <a:ext cx="9867900" cy="1200329"/>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、一颗子弹在枪筒里前进时，所受的合力随时间变化：</a:t>
            </a:r>
            <a:r>
              <a:rPr lang="en-US" altLang="zh-CN" sz="2400" kern="100" dirty="0">
                <a:effectLst/>
                <a:latin typeface="Times New Roman" panose="02020603050405020304" pitchFamily="18" charset="0"/>
                <a:ea typeface="宋体" panose="02010600030101010101" pitchFamily="2" charset="-122"/>
              </a:rPr>
              <a:t>F=500-10</a:t>
            </a:r>
            <a:r>
              <a:rPr lang="en-US" altLang="zh-CN" sz="2400" kern="100" baseline="30000" dirty="0">
                <a:effectLst/>
                <a:latin typeface="Times New Roman" panose="02020603050405020304" pitchFamily="18" charset="0"/>
                <a:ea typeface="宋体" panose="02010600030101010101" pitchFamily="2" charset="-122"/>
              </a:rPr>
              <a:t>5</a:t>
            </a:r>
            <a:r>
              <a:rPr lang="en-US" altLang="zh-CN" sz="2400" kern="100" dirty="0">
                <a:effectLst/>
                <a:latin typeface="Times New Roman" panose="02020603050405020304" pitchFamily="18" charset="0"/>
                <a:ea typeface="宋体" panose="02010600030101010101" pitchFamily="2" charset="-122"/>
              </a:rPr>
              <a:t>t (SI)</a:t>
            </a:r>
            <a:r>
              <a:rPr lang="zh-CN" altLang="zh-CN" sz="2400" kern="100" dirty="0">
                <a:effectLst/>
                <a:latin typeface="Times New Roman" panose="02020603050405020304" pitchFamily="18" charset="0"/>
                <a:ea typeface="宋体" panose="02010600030101010101" pitchFamily="2" charset="-122"/>
              </a:rPr>
              <a:t>。假设子弹离开枪口时合力刚好为零，则子弹在枪筒中所受力的冲量</a:t>
            </a:r>
            <a:r>
              <a:rPr lang="en-US" altLang="zh-CN" sz="2400" i="1" kern="100" dirty="0">
                <a:effectLst/>
                <a:latin typeface="Times New Roman" panose="02020603050405020304" pitchFamily="18" charset="0"/>
                <a:ea typeface="宋体" panose="02010600030101010101" pitchFamily="2" charset="-122"/>
              </a:rPr>
              <a:t>I</a:t>
            </a:r>
            <a:r>
              <a:rPr lang="zh-CN" altLang="zh-CN" sz="2400" kern="100" dirty="0">
                <a:effectLst/>
                <a:latin typeface="Times New Roman" panose="02020603050405020304" pitchFamily="18" charset="0"/>
                <a:ea typeface="宋体" panose="02010600030101010101" pitchFamily="2" charset="-122"/>
              </a:rPr>
              <a:t>＝</a:t>
            </a:r>
            <a:r>
              <a:rPr lang="en-US" altLang="zh-CN" sz="2400" u="sng" kern="100" dirty="0">
                <a:effectLst/>
                <a:latin typeface="Times New Roman" panose="02020603050405020304" pitchFamily="18" charset="0"/>
                <a:ea typeface="宋体" panose="02010600030101010101" pitchFamily="2" charset="-122"/>
              </a:rPr>
              <a:t>__   __</a:t>
            </a:r>
            <a:r>
              <a:rPr lang="zh-CN" altLang="zh-CN" sz="2400" kern="100" dirty="0">
                <a:effectLst/>
                <a:latin typeface="Times New Roman" panose="02020603050405020304" pitchFamily="18" charset="0"/>
                <a:ea typeface="宋体" panose="02010600030101010101" pitchFamily="2" charset="-122"/>
              </a:rPr>
              <a:t>。</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8803C02-E2EC-4F14-A225-4B53405644AC}"/>
                  </a:ext>
                </a:extLst>
              </p:cNvPr>
              <p:cNvSpPr txBox="1"/>
              <p:nvPr/>
            </p:nvSpPr>
            <p:spPr>
              <a:xfrm>
                <a:off x="3867150" y="4791075"/>
                <a:ext cx="2333625"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F8803C02-E2EC-4F14-A225-4B53405644AC}"/>
                  </a:ext>
                </a:extLst>
              </p:cNvPr>
              <p:cNvSpPr txBox="1">
                <a:spLocks noRot="1" noChangeAspect="1" noMove="1" noResize="1" noEditPoints="1" noAdjustHandles="1" noChangeArrowheads="1" noChangeShapeType="1" noTextEdit="1"/>
              </p:cNvSpPr>
              <p:nvPr/>
            </p:nvSpPr>
            <p:spPr>
              <a:xfrm>
                <a:off x="3867150" y="4791075"/>
                <a:ext cx="2333625" cy="310598"/>
              </a:xfrm>
              <a:prstGeom prst="rect">
                <a:avLst/>
              </a:prstGeom>
              <a:blipFill>
                <a:blip r:embed="rId4"/>
                <a:stretch>
                  <a:fillRect t="-2549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D7BD4C7-892C-4D60-9793-3B1CFF1794A3}"/>
                  </a:ext>
                </a:extLst>
              </p:cNvPr>
              <p:cNvSpPr txBox="1"/>
              <p:nvPr/>
            </p:nvSpPr>
            <p:spPr>
              <a:xfrm>
                <a:off x="4286249" y="5286374"/>
                <a:ext cx="6296025" cy="445891"/>
              </a:xfrm>
              <a:prstGeom prst="rect">
                <a:avLst/>
              </a:prstGeom>
              <a:noFill/>
            </p:spPr>
            <p:txBody>
              <a:bodyPr wrap="square" lIns="0" tIns="0" rIns="0" bIns="0" rtlCol="0">
                <a:spAutoFit/>
              </a:bodyPr>
              <a:lstStyle/>
              <a:p>
                <a14:m>
                  <m:oMath xmlns:m="http://schemas.openxmlformats.org/officeDocument/2006/math">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num>
                      <m:den>
                        <m:r>
                          <a:rPr lang="en-US" altLang="zh-CN" b="0" i="1" smtClean="0">
                            <a:latin typeface="Cambria Math" panose="02040503050406030204" pitchFamily="18" charset="0"/>
                          </a:rPr>
                          <m:t>𝑚</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𝑣</m:t>
                        </m:r>
                      </m:e>
                    </m:ac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𝐼</m:t>
                            </m:r>
                          </m:e>
                        </m:acc>
                      </m:num>
                      <m:den>
                        <m:r>
                          <a:rPr lang="en-US" altLang="zh-CN" i="1">
                            <a:latin typeface="Cambria Math" panose="02040503050406030204" pitchFamily="18" charset="0"/>
                          </a:rPr>
                          <m:t>𝑚</m:t>
                        </m:r>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e>
                      <m:sub>
                        <m:r>
                          <a:rPr lang="en-US" altLang="zh-CN" i="1">
                            <a:latin typeface="Cambria Math" panose="02040503050406030204" pitchFamily="18" charset="0"/>
                          </a:rPr>
                          <m:t>0</m:t>
                        </m:r>
                      </m:sub>
                    </m:sSub>
                    <m:r>
                      <a:rPr lang="en-US" altLang="zh-CN" b="0" i="1" smtClean="0">
                        <a:latin typeface="Cambria Math" panose="02040503050406030204" pitchFamily="18" charset="0"/>
                      </a:rPr>
                      <m:t>=50</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r>
                      <a:rPr lang="en-US" altLang="zh-CN" b="0" i="1" smtClean="0">
                        <a:latin typeface="Cambria Math" panose="02040503050406030204" pitchFamily="18" charset="0"/>
                      </a:rPr>
                      <m:t>+40</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𝑗</m:t>
                        </m:r>
                      </m:e>
                    </m:acc>
                  </m:oMath>
                </a14:m>
                <a:r>
                  <a:rPr lang="en-US" altLang="zh-CN" dirty="0"/>
                  <a:t>+ </a:t>
                </a:r>
                <a14:m>
                  <m:oMath xmlns:m="http://schemas.openxmlformats.org/officeDocument/2006/math">
                    <m:r>
                      <a:rPr lang="en-US" altLang="zh-CN" i="1">
                        <a:latin typeface="Cambria Math" panose="02040503050406030204" pitchFamily="18" charset="0"/>
                      </a:rPr>
                      <m:t>5</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𝑖</m:t>
                        </m:r>
                      </m:e>
                    </m:acc>
                    <m:r>
                      <a:rPr lang="en-US" altLang="zh-CN" i="1">
                        <a:latin typeface="Cambria Math" panose="02040503050406030204" pitchFamily="18" charset="0"/>
                      </a:rPr>
                      <m:t>+4</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𝑗</m:t>
                        </m:r>
                      </m:e>
                    </m:acc>
                  </m:oMath>
                </a14:m>
                <a:endParaRPr lang="zh-CN" altLang="en-US" dirty="0"/>
              </a:p>
            </p:txBody>
          </p:sp>
        </mc:Choice>
        <mc:Fallback xmlns="">
          <p:sp>
            <p:nvSpPr>
              <p:cNvPr id="14" name="文本框 13">
                <a:extLst>
                  <a:ext uri="{FF2B5EF4-FFF2-40B4-BE49-F238E27FC236}">
                    <a16:creationId xmlns:a16="http://schemas.microsoft.com/office/drawing/2014/main" id="{6D7BD4C7-892C-4D60-9793-3B1CFF1794A3}"/>
                  </a:ext>
                </a:extLst>
              </p:cNvPr>
              <p:cNvSpPr txBox="1">
                <a:spLocks noRot="1" noChangeAspect="1" noMove="1" noResize="1" noEditPoints="1" noAdjustHandles="1" noChangeArrowheads="1" noChangeShapeType="1" noTextEdit="1"/>
              </p:cNvSpPr>
              <p:nvPr/>
            </p:nvSpPr>
            <p:spPr>
              <a:xfrm>
                <a:off x="4286249" y="5286374"/>
                <a:ext cx="6296025" cy="445891"/>
              </a:xfrm>
              <a:prstGeom prst="rect">
                <a:avLst/>
              </a:prstGeom>
              <a:blipFill>
                <a:blip r:embed="rId5"/>
                <a:stretch>
                  <a:fillRect b="-19178"/>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F929779-A2E2-4A0F-B625-E03585B328A3}"/>
              </a:ext>
            </a:extLst>
          </p:cNvPr>
          <p:cNvPicPr>
            <a:picLocks noChangeAspect="1"/>
          </p:cNvPicPr>
          <p:nvPr/>
        </p:nvPicPr>
        <p:blipFill>
          <a:blip r:embed="rId6"/>
          <a:stretch>
            <a:fillRect/>
          </a:stretch>
        </p:blipFill>
        <p:spPr>
          <a:xfrm>
            <a:off x="88010" y="2798829"/>
            <a:ext cx="11751809" cy="1206724"/>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263C5C4-FBF3-43D2-9E57-9159DBDE5E04}"/>
                  </a:ext>
                </a:extLst>
              </p:cNvPr>
              <p:cNvSpPr txBox="1"/>
              <p:nvPr/>
            </p:nvSpPr>
            <p:spPr>
              <a:xfrm>
                <a:off x="-76200" y="1547649"/>
                <a:ext cx="9048750" cy="1337867"/>
              </a:xfrm>
              <a:prstGeom prst="rect">
                <a:avLst/>
              </a:prstGeom>
              <a:noFill/>
            </p:spPr>
            <p:txBody>
              <a:bodyPr wrap="square">
                <a:spAutoFit/>
              </a:bodyPr>
              <a:lstStyle/>
              <a:p>
                <a:pPr indent="266700" algn="just"/>
                <a:r>
                  <a:rPr lang="zh-CN" altLang="zh-CN" sz="2400" kern="100" dirty="0">
                    <a:effectLst/>
                    <a:latin typeface="Times New Roman" panose="02020603050405020304" pitchFamily="18" charset="0"/>
                    <a:ea typeface="宋体" panose="02010600030101010101" pitchFamily="2" charset="-122"/>
                  </a:rPr>
                  <a:t>解：</a:t>
                </a:r>
                <a:r>
                  <a:rPr lang="en-US" altLang="zh-CN" sz="2400" kern="100" dirty="0">
                    <a:effectLst/>
                    <a:latin typeface="Times New Roman" panose="02020603050405020304" pitchFamily="18" charset="0"/>
                    <a:ea typeface="宋体" panose="02010600030101010101" pitchFamily="2" charset="-122"/>
                  </a:rPr>
                  <a:t>1.25N·s;</a:t>
                </a:r>
              </a:p>
              <a:p>
                <a:pPr indent="266700" algn="just"/>
                <a:r>
                  <a:rPr lang="en-US" altLang="zh-CN" sz="2400" kern="100" dirty="0">
                    <a:effectLst/>
                    <a:latin typeface="Times New Roman" panose="02020603050405020304" pitchFamily="18" charset="0"/>
                    <a:ea typeface="宋体" panose="02010600030101010101" pitchFamily="2" charset="-122"/>
                  </a:rPr>
                  <a:t>F=500-10</a:t>
                </a:r>
                <a:r>
                  <a:rPr lang="en-US" altLang="zh-CN" sz="2400" kern="100" baseline="30000" dirty="0">
                    <a:effectLst/>
                    <a:latin typeface="Times New Roman" panose="02020603050405020304" pitchFamily="18" charset="0"/>
                    <a:ea typeface="宋体" panose="02010600030101010101" pitchFamily="2" charset="-122"/>
                  </a:rPr>
                  <a:t>5</a:t>
                </a:r>
                <a:r>
                  <a:rPr lang="en-US" altLang="zh-CN" sz="2400" kern="100" dirty="0">
                    <a:effectLst/>
                    <a:latin typeface="Times New Roman" panose="02020603050405020304" pitchFamily="18" charset="0"/>
                    <a:ea typeface="宋体" panose="02010600030101010101" pitchFamily="2" charset="-122"/>
                  </a:rPr>
                  <a:t>t</a:t>
                </a:r>
                <a:r>
                  <a:rPr lang="en-US" altLang="zh-CN" sz="2400" kern="100" dirty="0">
                    <a:latin typeface="Times New Roman" panose="02020603050405020304" pitchFamily="18" charset="0"/>
                    <a:ea typeface="宋体" panose="02010600030101010101" pitchFamily="2" charset="-122"/>
                  </a:rPr>
                  <a:t>=0  </a:t>
                </a:r>
                <a:r>
                  <a:rPr lang="en-US" altLang="zh-CN" sz="2400" kern="100" dirty="0">
                    <a:latin typeface="Times New Roman" panose="02020603050405020304" pitchFamily="18" charset="0"/>
                    <a:ea typeface="宋体" panose="02010600030101010101" pitchFamily="2" charset="-122"/>
                  </a:rPr>
                  <a:t> </a:t>
                </a:r>
                <a:r>
                  <a:rPr lang="en-US" altLang="zh-CN" sz="2400" kern="100" dirty="0" smtClean="0">
                    <a:latin typeface="Times New Roman" panose="02020603050405020304" pitchFamily="18" charset="0"/>
                    <a:ea typeface="宋体" panose="02010600030101010101" pitchFamily="2" charset="-122"/>
                  </a:rPr>
                  <a:t>       </a:t>
                </a:r>
                <a:r>
                  <a:rPr lang="en-US" altLang="zh-CN" sz="2400" kern="100" dirty="0" smtClean="0">
                    <a:latin typeface="Times New Roman" panose="02020603050405020304" pitchFamily="18" charset="0"/>
                    <a:ea typeface="宋体" panose="02010600030101010101" pitchFamily="2" charset="-122"/>
                  </a:rPr>
                  <a:t> </a:t>
                </a:r>
                <a:r>
                  <a:rPr lang="en-US" altLang="zh-CN" sz="2400" kern="100" dirty="0">
                    <a:latin typeface="Times New Roman" panose="02020603050405020304" pitchFamily="18" charset="0"/>
                    <a:ea typeface="宋体" panose="02010600030101010101" pitchFamily="2" charset="-122"/>
                  </a:rPr>
                  <a:t>t=0.005 s</a:t>
                </a:r>
              </a:p>
              <a:p>
                <a:pPr indent="266700" algn="just"/>
                <a14:m>
                  <m:oMath xmlns:m="http://schemas.openxmlformats.org/officeDocument/2006/math">
                    <m:r>
                      <a:rPr lang="en-US" altLang="zh-CN" sz="2400" b="0" i="1" kern="100" smtClean="0">
                        <a:effectLst/>
                        <a:latin typeface="Cambria Math" panose="02040503050406030204" pitchFamily="18" charset="0"/>
                        <a:ea typeface="宋体" panose="02010600030101010101" pitchFamily="2" charset="-122"/>
                      </a:rPr>
                      <m:t>𝐼</m:t>
                    </m:r>
                    <m:r>
                      <a:rPr lang="en-US" altLang="zh-CN" sz="2400" b="0" i="1" kern="100" smtClean="0">
                        <a:effectLst/>
                        <a:latin typeface="Cambria Math" panose="02040503050406030204" pitchFamily="18" charset="0"/>
                        <a:ea typeface="宋体" panose="02010600030101010101" pitchFamily="2" charset="-122"/>
                      </a:rPr>
                      <m:t>=</m:t>
                    </m:r>
                    <m:nary>
                      <m:naryPr>
                        <m:ctrlPr>
                          <a:rPr lang="en-US" altLang="zh-CN" sz="2400" b="0" i="1" kern="100" smtClean="0">
                            <a:effectLst/>
                            <a:latin typeface="Cambria Math" panose="02040503050406030204" pitchFamily="18" charset="0"/>
                            <a:ea typeface="宋体" panose="02010600030101010101" pitchFamily="2" charset="-122"/>
                          </a:rPr>
                        </m:ctrlPr>
                      </m:naryPr>
                      <m:sub>
                        <m:r>
                          <m:rPr>
                            <m:brk m:alnAt="23"/>
                          </m:rPr>
                          <a:rPr lang="en-US" altLang="zh-CN" sz="2400" b="0" i="1" kern="100" smtClean="0">
                            <a:effectLst/>
                            <a:latin typeface="Cambria Math" panose="02040503050406030204" pitchFamily="18" charset="0"/>
                            <a:ea typeface="宋体" panose="02010600030101010101" pitchFamily="2" charset="-122"/>
                          </a:rPr>
                          <m:t>0</m:t>
                        </m:r>
                      </m:sub>
                      <m:sup>
                        <m:r>
                          <a:rPr lang="en-US" altLang="zh-CN" sz="2400" b="0" i="1" kern="100" smtClean="0">
                            <a:effectLst/>
                            <a:latin typeface="Cambria Math" panose="02040503050406030204" pitchFamily="18" charset="0"/>
                            <a:ea typeface="宋体" panose="02010600030101010101" pitchFamily="2" charset="-122"/>
                          </a:rPr>
                          <m:t>0.005</m:t>
                        </m:r>
                      </m:sup>
                      <m:e>
                        <m:d>
                          <m:dPr>
                            <m:ctrlPr>
                              <a:rPr lang="en-US" altLang="zh-CN" sz="2400" b="0" i="1" kern="100" smtClean="0">
                                <a:effectLst/>
                                <a:latin typeface="Cambria Math" panose="02040503050406030204" pitchFamily="18" charset="0"/>
                                <a:ea typeface="宋体" panose="02010600030101010101" pitchFamily="2" charset="-122"/>
                              </a:rPr>
                            </m:ctrlPr>
                          </m:dPr>
                          <m:e>
                            <m:r>
                              <a:rPr lang="en-US" altLang="zh-CN" sz="2400" b="0" i="1" kern="100" smtClean="0">
                                <a:effectLst/>
                                <a:latin typeface="Cambria Math" panose="02040503050406030204" pitchFamily="18" charset="0"/>
                                <a:ea typeface="宋体" panose="02010600030101010101" pitchFamily="2" charset="-122"/>
                              </a:rPr>
                              <m:t>500−</m:t>
                            </m:r>
                            <m:sSup>
                              <m:sSupPr>
                                <m:ctrlPr>
                                  <a:rPr lang="en-US" altLang="zh-CN" sz="2400" b="0" i="1" kern="100" smtClean="0">
                                    <a:effectLst/>
                                    <a:latin typeface="Cambria Math" panose="02040503050406030204" pitchFamily="18" charset="0"/>
                                    <a:ea typeface="宋体" panose="02010600030101010101" pitchFamily="2" charset="-122"/>
                                  </a:rPr>
                                </m:ctrlPr>
                              </m:sSupPr>
                              <m:e>
                                <m:r>
                                  <a:rPr lang="en-US" altLang="zh-CN" sz="2400" b="0" i="1" kern="100" smtClean="0">
                                    <a:effectLst/>
                                    <a:latin typeface="Cambria Math" panose="02040503050406030204" pitchFamily="18" charset="0"/>
                                    <a:ea typeface="宋体" panose="02010600030101010101" pitchFamily="2" charset="-122"/>
                                  </a:rPr>
                                  <m:t>10</m:t>
                                </m:r>
                              </m:e>
                              <m:sup>
                                <m:r>
                                  <a:rPr lang="en-US" altLang="zh-CN" sz="2400" b="0" i="1" kern="100" smtClean="0">
                                    <a:effectLst/>
                                    <a:latin typeface="Cambria Math" panose="02040503050406030204" pitchFamily="18" charset="0"/>
                                    <a:ea typeface="宋体" panose="02010600030101010101" pitchFamily="2" charset="-122"/>
                                  </a:rPr>
                                  <m:t>5</m:t>
                                </m:r>
                              </m:sup>
                            </m:sSup>
                            <m:r>
                              <a:rPr lang="en-US" altLang="zh-CN" sz="2400" b="0" i="1" kern="100" smtClean="0">
                                <a:effectLst/>
                                <a:latin typeface="Cambria Math" panose="02040503050406030204" pitchFamily="18" charset="0"/>
                                <a:ea typeface="宋体" panose="02010600030101010101" pitchFamily="2" charset="-122"/>
                              </a:rPr>
                              <m:t>𝑡</m:t>
                            </m:r>
                          </m:e>
                        </m:d>
                        <m:r>
                          <a:rPr lang="en-US" altLang="zh-CN" sz="2400" b="0" i="1" kern="100" smtClean="0">
                            <a:effectLst/>
                            <a:latin typeface="Cambria Math" panose="02040503050406030204" pitchFamily="18" charset="0"/>
                            <a:ea typeface="宋体" panose="02010600030101010101" pitchFamily="2" charset="-122"/>
                          </a:rPr>
                          <m:t>𝑑𝑡</m:t>
                        </m:r>
                        <m:r>
                          <a:rPr lang="en-US" altLang="zh-CN" sz="2400" b="0" i="1" kern="100" smtClean="0">
                            <a:effectLst/>
                            <a:latin typeface="Cambria Math" panose="02040503050406030204" pitchFamily="18" charset="0"/>
                            <a:ea typeface="宋体" panose="02010600030101010101" pitchFamily="2" charset="-122"/>
                          </a:rPr>
                          <m:t>=[500</m:t>
                        </m:r>
                        <m:r>
                          <a:rPr lang="en-US" altLang="zh-CN" sz="2400" b="0" i="1" kern="100" smtClean="0">
                            <a:effectLst/>
                            <a:latin typeface="Cambria Math" panose="02040503050406030204" pitchFamily="18" charset="0"/>
                            <a:ea typeface="宋体" panose="02010600030101010101" pitchFamily="2" charset="-122"/>
                          </a:rPr>
                          <m:t>𝑡</m:t>
                        </m:r>
                        <m:r>
                          <a:rPr lang="en-US" altLang="zh-CN" sz="2400" b="0" i="1" kern="100" smtClean="0">
                            <a:effectLst/>
                            <a:latin typeface="Cambria Math" panose="02040503050406030204" pitchFamily="18" charset="0"/>
                            <a:ea typeface="宋体" panose="02010600030101010101" pitchFamily="2" charset="-122"/>
                          </a:rPr>
                          <m:t>−</m:t>
                        </m:r>
                        <m:sSup>
                          <m:sSupPr>
                            <m:ctrlPr>
                              <a:rPr lang="en-US" altLang="zh-CN" sz="2400" i="1" kern="100">
                                <a:latin typeface="Cambria Math" panose="02040503050406030204" pitchFamily="18" charset="0"/>
                                <a:ea typeface="宋体" panose="02010600030101010101" pitchFamily="2" charset="-122"/>
                              </a:rPr>
                            </m:ctrlPr>
                          </m:sSupPr>
                          <m:e>
                            <m:r>
                              <a:rPr lang="en-US" altLang="zh-CN" sz="2400" i="1" kern="100">
                                <a:latin typeface="Cambria Math" panose="02040503050406030204" pitchFamily="18" charset="0"/>
                                <a:ea typeface="宋体" panose="02010600030101010101" pitchFamily="2" charset="-122"/>
                              </a:rPr>
                              <m:t>10</m:t>
                            </m:r>
                          </m:e>
                          <m:sup>
                            <m:r>
                              <a:rPr lang="en-US" altLang="zh-CN" sz="2400" i="1" kern="100">
                                <a:latin typeface="Cambria Math" panose="02040503050406030204" pitchFamily="18" charset="0"/>
                                <a:ea typeface="宋体" panose="02010600030101010101" pitchFamily="2" charset="-122"/>
                              </a:rPr>
                              <m:t>5</m:t>
                            </m:r>
                          </m:sup>
                        </m:sSup>
                        <m:sSup>
                          <m:sSupPr>
                            <m:ctrlPr>
                              <a:rPr lang="en-US" altLang="zh-CN" sz="2400" i="1" kern="100" smtClean="0">
                                <a:latin typeface="Cambria Math" panose="02040503050406030204" pitchFamily="18" charset="0"/>
                                <a:ea typeface="宋体" panose="02010600030101010101" pitchFamily="2" charset="-122"/>
                              </a:rPr>
                            </m:ctrlPr>
                          </m:sSupPr>
                          <m:e>
                            <m:r>
                              <a:rPr lang="en-US" altLang="zh-CN" sz="2400" b="0" i="1" kern="100" smtClean="0">
                                <a:latin typeface="Cambria Math" panose="02040503050406030204" pitchFamily="18" charset="0"/>
                                <a:ea typeface="宋体" panose="02010600030101010101" pitchFamily="2" charset="-122"/>
                              </a:rPr>
                              <m:t>𝑡</m:t>
                            </m:r>
                          </m:e>
                          <m:sup>
                            <m:r>
                              <a:rPr lang="en-US" altLang="zh-CN" sz="2400" b="0" i="1" kern="100" smtClean="0">
                                <a:latin typeface="Cambria Math" panose="02040503050406030204" pitchFamily="18" charset="0"/>
                                <a:ea typeface="宋体" panose="02010600030101010101" pitchFamily="2" charset="-122"/>
                              </a:rPr>
                              <m:t>2</m:t>
                            </m:r>
                          </m:sup>
                        </m:sSup>
                        <m:r>
                          <a:rPr lang="en-US" altLang="zh-CN" sz="2400" b="0" i="1" kern="100" smtClean="0">
                            <a:latin typeface="Cambria Math" panose="02040503050406030204" pitchFamily="18" charset="0"/>
                            <a:ea typeface="宋体" panose="02010600030101010101" pitchFamily="2" charset="-122"/>
                          </a:rPr>
                          <m:t>/2</m:t>
                        </m:r>
                        <m:sSubSup>
                          <m:sSubSupPr>
                            <m:ctrlPr>
                              <a:rPr lang="en-US" altLang="zh-CN" sz="2400" b="0" i="1" kern="100" smtClean="0">
                                <a:latin typeface="Cambria Math" panose="02040503050406030204" pitchFamily="18" charset="0"/>
                                <a:ea typeface="宋体" panose="02010600030101010101" pitchFamily="2" charset="-122"/>
                              </a:rPr>
                            </m:ctrlPr>
                          </m:sSubSupPr>
                          <m:e>
                            <m:r>
                              <a:rPr lang="en-US" altLang="zh-CN" sz="2400" b="0" i="1" kern="100" smtClean="0">
                                <a:latin typeface="Cambria Math" panose="02040503050406030204" pitchFamily="18" charset="0"/>
                                <a:ea typeface="宋体" panose="02010600030101010101" pitchFamily="2" charset="-122"/>
                              </a:rPr>
                              <m:t>]</m:t>
                            </m:r>
                          </m:e>
                          <m:sub>
                            <m:r>
                              <a:rPr lang="en-US" altLang="zh-CN" sz="2400" b="0" i="1" kern="100" smtClean="0">
                                <a:latin typeface="Cambria Math" panose="02040503050406030204" pitchFamily="18" charset="0"/>
                                <a:ea typeface="宋体" panose="02010600030101010101" pitchFamily="2" charset="-122"/>
                              </a:rPr>
                              <m:t>0</m:t>
                            </m:r>
                          </m:sub>
                          <m:sup>
                            <m:r>
                              <a:rPr lang="en-US" altLang="zh-CN" sz="2400" b="0" i="1" kern="100" smtClean="0">
                                <a:latin typeface="Cambria Math" panose="02040503050406030204" pitchFamily="18" charset="0"/>
                                <a:ea typeface="宋体" panose="02010600030101010101" pitchFamily="2" charset="-122"/>
                              </a:rPr>
                              <m:t>0.005</m:t>
                            </m:r>
                          </m:sup>
                        </m:sSubSup>
                      </m:e>
                    </m:nary>
                  </m:oMath>
                </a14:m>
                <a:r>
                  <a:rPr lang="en-US" altLang="zh-CN" sz="2400" kern="100" dirty="0">
                    <a:effectLst/>
                    <a:latin typeface="Times New Roman" panose="02020603050405020304" pitchFamily="18" charset="0"/>
                    <a:ea typeface="宋体" panose="02010600030101010101" pitchFamily="2" charset="-122"/>
                  </a:rPr>
                  <a:t>=1.25 N.s</a:t>
                </a:r>
              </a:p>
            </p:txBody>
          </p:sp>
        </mc:Choice>
        <mc:Fallback>
          <p:sp>
            <p:nvSpPr>
              <p:cNvPr id="8" name="文本框 7">
                <a:extLst>
                  <a:ext uri="{FF2B5EF4-FFF2-40B4-BE49-F238E27FC236}">
                    <a16:creationId xmlns:a16="http://schemas.microsoft.com/office/drawing/2014/main" id="{F263C5C4-FBF3-43D2-9E57-9159DBDE5E04}"/>
                  </a:ext>
                </a:extLst>
              </p:cNvPr>
              <p:cNvSpPr txBox="1">
                <a:spLocks noRot="1" noChangeAspect="1" noMove="1" noResize="1" noEditPoints="1" noAdjustHandles="1" noChangeArrowheads="1" noChangeShapeType="1" noTextEdit="1"/>
              </p:cNvSpPr>
              <p:nvPr/>
            </p:nvSpPr>
            <p:spPr>
              <a:xfrm>
                <a:off x="-76200" y="1547649"/>
                <a:ext cx="9048750" cy="1337867"/>
              </a:xfrm>
              <a:prstGeom prst="rect">
                <a:avLst/>
              </a:prstGeom>
              <a:blipFill>
                <a:blip r:embed="rId7"/>
                <a:stretch>
                  <a:fillRect t="-5023" b="-5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6FF4D32-ADFE-405E-A51C-38DB6745B8E3}"/>
                  </a:ext>
                </a:extLst>
              </p:cNvPr>
              <p:cNvSpPr txBox="1"/>
              <p:nvPr/>
            </p:nvSpPr>
            <p:spPr>
              <a:xfrm>
                <a:off x="190500" y="4230465"/>
                <a:ext cx="21120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解</m:t>
                      </m:r>
                      <m:r>
                        <a:rPr lang="en-US" altLang="zh-CN" b="0" i="1" smtClean="0">
                          <a:latin typeface="Cambria Math" panose="02040503050406030204" pitchFamily="18" charset="0"/>
                        </a:rPr>
                        <m:t>:  55</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r>
                        <a:rPr lang="en-US" altLang="zh-CN" b="0" i="1" smtClean="0">
                          <a:latin typeface="Cambria Math" panose="02040503050406030204" pitchFamily="18" charset="0"/>
                        </a:rPr>
                        <m:t>+44</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𝑗</m:t>
                          </m:r>
                        </m:e>
                      </m:acc>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3" name="文本框 2">
                <a:extLst>
                  <a:ext uri="{FF2B5EF4-FFF2-40B4-BE49-F238E27FC236}">
                    <a16:creationId xmlns:a16="http://schemas.microsoft.com/office/drawing/2014/main" id="{E6FF4D32-ADFE-405E-A51C-38DB6745B8E3}"/>
                  </a:ext>
                </a:extLst>
              </p:cNvPr>
              <p:cNvSpPr txBox="1">
                <a:spLocks noRot="1" noChangeAspect="1" noMove="1" noResize="1" noEditPoints="1" noAdjustHandles="1" noChangeArrowheads="1" noChangeShapeType="1" noTextEdit="1"/>
              </p:cNvSpPr>
              <p:nvPr/>
            </p:nvSpPr>
            <p:spPr>
              <a:xfrm>
                <a:off x="190500" y="4230465"/>
                <a:ext cx="2112053" cy="276999"/>
              </a:xfrm>
              <a:prstGeom prst="rect">
                <a:avLst/>
              </a:prstGeom>
              <a:blipFill>
                <a:blip r:embed="rId8"/>
                <a:stretch>
                  <a:fillRect l="-3170" t="-26667" r="-3170"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03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CA7F4882-9DEC-4B52-B7DD-C45DEDE6553B}"/>
              </a:ext>
            </a:extLst>
          </p:cNvPr>
          <p:cNvPicPr>
            <a:picLocks noChangeAspect="1"/>
          </p:cNvPicPr>
          <p:nvPr/>
        </p:nvPicPr>
        <p:blipFill rotWithShape="1">
          <a:blip r:embed="rId2"/>
          <a:srcRect t="69047"/>
          <a:stretch/>
        </p:blipFill>
        <p:spPr>
          <a:xfrm>
            <a:off x="-395288" y="1280960"/>
            <a:ext cx="12068176" cy="557627"/>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878A321-92F3-461D-91F1-69DD920B1935}"/>
                  </a:ext>
                </a:extLst>
              </p:cNvPr>
              <p:cNvSpPr txBox="1"/>
              <p:nvPr/>
            </p:nvSpPr>
            <p:spPr>
              <a:xfrm>
                <a:off x="2447925" y="1677455"/>
                <a:ext cx="4168962" cy="310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𝐹</m:t>
                              </m:r>
                            </m:e>
                          </m:acc>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m:rPr>
                              <m:sty m:val="p"/>
                            </m:rPr>
                            <a:rPr lang="en-US" altLang="zh-CN" i="1">
                              <a:latin typeface="Cambria Math" panose="02040503050406030204" pitchFamily="18" charset="0"/>
                              <a:ea typeface="Cambria Math" panose="02040503050406030204" pitchFamily="18" charset="0"/>
                            </a:rPr>
                            <m:t>r</m:t>
                          </m:r>
                        </m:e>
                      </m:acc>
                      <m:r>
                        <a:rPr lang="en-US" altLang="zh-CN" b="0" i="1" smtClean="0">
                          <a:latin typeface="Cambria Math" panose="02040503050406030204" pitchFamily="18" charset="0"/>
                        </a:rPr>
                        <m:t>=[3∗12+8∗</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en-US" altLang="zh-CN" b="0" i="0" smtClean="0">
                          <a:latin typeface="Cambria Math" panose="02040503050406030204" pitchFamily="18" charset="0"/>
                        </a:rPr>
                        <m:t>12</m:t>
                      </m:r>
                      <m:r>
                        <m:rPr>
                          <m:sty m:val="p"/>
                        </m:rPr>
                        <a:rPr lang="en-US" altLang="zh-CN" b="0" i="0" smtClean="0">
                          <a:latin typeface="Cambria Math" panose="02040503050406030204" pitchFamily="18" charset="0"/>
                        </a:rPr>
                        <m:t>J</m:t>
                      </m:r>
                    </m:oMath>
                  </m:oMathPara>
                </a14:m>
                <a:endParaRPr lang="zh-CN" altLang="en-US" dirty="0"/>
              </a:p>
            </p:txBody>
          </p:sp>
        </mc:Choice>
        <mc:Fallback xmlns="">
          <p:sp>
            <p:nvSpPr>
              <p:cNvPr id="18" name="文本框 17">
                <a:extLst>
                  <a:ext uri="{FF2B5EF4-FFF2-40B4-BE49-F238E27FC236}">
                    <a16:creationId xmlns:a16="http://schemas.microsoft.com/office/drawing/2014/main" id="{6878A321-92F3-461D-91F1-69DD920B1935}"/>
                  </a:ext>
                </a:extLst>
              </p:cNvPr>
              <p:cNvSpPr txBox="1">
                <a:spLocks noRot="1" noChangeAspect="1" noMove="1" noResize="1" noEditPoints="1" noAdjustHandles="1" noChangeArrowheads="1" noChangeShapeType="1" noTextEdit="1"/>
              </p:cNvSpPr>
              <p:nvPr/>
            </p:nvSpPr>
            <p:spPr>
              <a:xfrm>
                <a:off x="2447925" y="1677455"/>
                <a:ext cx="4168962" cy="310919"/>
              </a:xfrm>
              <a:prstGeom prst="rect">
                <a:avLst/>
              </a:prstGeom>
              <a:blipFill>
                <a:blip r:embed="rId3"/>
                <a:stretch>
                  <a:fillRect l="-878" t="-23529" r="-1464" b="-35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5692260-53FA-4BCF-B940-6A8D772E91CF}"/>
                  </a:ext>
                </a:extLst>
              </p:cNvPr>
              <p:cNvSpPr txBox="1"/>
              <p:nvPr/>
            </p:nvSpPr>
            <p:spPr>
              <a:xfrm>
                <a:off x="2447925" y="2115914"/>
                <a:ext cx="6096000" cy="369332"/>
              </a:xfrm>
              <a:prstGeom prst="rect">
                <a:avLst/>
              </a:prstGeom>
              <a:noFill/>
            </p:spPr>
            <p:txBody>
              <a:bodyPr wrap="squar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=12</m:t>
                    </m:r>
                    <m:r>
                      <a:rPr lang="en-US" altLang="zh-CN" b="0" i="1" smtClean="0">
                        <a:latin typeface="Cambria Math" panose="02040503050406030204" pitchFamily="18" charset="0"/>
                      </a:rPr>
                      <m:t>𝐽</m:t>
                    </m:r>
                  </m:oMath>
                </a14:m>
                <a:endParaRPr lang="zh-CN" altLang="en-US" dirty="0"/>
              </a:p>
            </p:txBody>
          </p:sp>
        </mc:Choice>
        <mc:Fallback xmlns="">
          <p:sp>
            <p:nvSpPr>
              <p:cNvPr id="20" name="文本框 19">
                <a:extLst>
                  <a:ext uri="{FF2B5EF4-FFF2-40B4-BE49-F238E27FC236}">
                    <a16:creationId xmlns:a16="http://schemas.microsoft.com/office/drawing/2014/main" id="{75692260-53FA-4BCF-B940-6A8D772E91CF}"/>
                  </a:ext>
                </a:extLst>
              </p:cNvPr>
              <p:cNvSpPr txBox="1">
                <a:spLocks noRot="1" noChangeAspect="1" noMove="1" noResize="1" noEditPoints="1" noAdjustHandles="1" noChangeArrowheads="1" noChangeShapeType="1" noTextEdit="1"/>
              </p:cNvSpPr>
              <p:nvPr/>
            </p:nvSpPr>
            <p:spPr>
              <a:xfrm>
                <a:off x="2447925" y="2115914"/>
                <a:ext cx="6096000" cy="369332"/>
              </a:xfrm>
              <a:prstGeom prst="rect">
                <a:avLst/>
              </a:prstGeom>
              <a:blipFill>
                <a:blip r:embed="rId4"/>
                <a:stretch>
                  <a:fillRect b="-9836"/>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92C1315F-5EF2-4404-87AF-4429C2C59C11}"/>
              </a:ext>
            </a:extLst>
          </p:cNvPr>
          <p:cNvSpPr txBox="1"/>
          <p:nvPr/>
        </p:nvSpPr>
        <p:spPr>
          <a:xfrm>
            <a:off x="123824" y="4114167"/>
            <a:ext cx="11839576" cy="1200329"/>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5</a:t>
            </a:r>
            <a:r>
              <a:rPr lang="zh-CN" altLang="zh-CN" sz="2400" kern="100" dirty="0">
                <a:effectLst/>
                <a:latin typeface="Times New Roman" panose="02020603050405020304" pitchFamily="18" charset="0"/>
                <a:ea typeface="宋体" panose="02010600030101010101" pitchFamily="2" charset="-122"/>
              </a:rPr>
              <a:t>、质量为</a:t>
            </a:r>
            <a:r>
              <a:rPr lang="en-US" altLang="zh-CN" sz="2400" kern="100" dirty="0">
                <a:effectLst/>
                <a:latin typeface="Times New Roman" panose="02020603050405020304" pitchFamily="18" charset="0"/>
                <a:ea typeface="宋体" panose="02010600030101010101" pitchFamily="2" charset="-122"/>
              </a:rPr>
              <a:t>m</a:t>
            </a:r>
            <a:r>
              <a:rPr lang="zh-CN" altLang="zh-CN" sz="2400" kern="100" dirty="0">
                <a:effectLst/>
                <a:latin typeface="Times New Roman" panose="02020603050405020304" pitchFamily="18" charset="0"/>
                <a:ea typeface="宋体" panose="02010600030101010101" pitchFamily="2" charset="-122"/>
              </a:rPr>
              <a:t>的物体在水平面上作直线运动，当速度为</a:t>
            </a:r>
            <a:r>
              <a:rPr lang="en-US" altLang="zh-CN" sz="2400" kern="100" dirty="0">
                <a:effectLst/>
                <a:latin typeface="Times New Roman" panose="02020603050405020304" pitchFamily="18" charset="0"/>
                <a:ea typeface="宋体" panose="02010600030101010101" pitchFamily="2" charset="-122"/>
              </a:rPr>
              <a:t>v</a:t>
            </a:r>
            <a:r>
              <a:rPr lang="zh-CN" altLang="zh-CN" sz="2400" kern="100" dirty="0">
                <a:effectLst/>
                <a:latin typeface="Times New Roman" panose="02020603050405020304" pitchFamily="18" charset="0"/>
                <a:ea typeface="宋体" panose="02010600030101010101" pitchFamily="2" charset="-122"/>
              </a:rPr>
              <a:t>时仅在摩擦力作用下开始作匀减速运动，经过距离</a:t>
            </a:r>
            <a:r>
              <a:rPr lang="en-US" altLang="zh-CN" sz="2400" kern="100" dirty="0">
                <a:effectLst/>
                <a:latin typeface="Times New Roman" panose="02020603050405020304" pitchFamily="18" charset="0"/>
                <a:ea typeface="宋体" panose="02010600030101010101" pitchFamily="2" charset="-122"/>
              </a:rPr>
              <a:t>s</a:t>
            </a:r>
            <a:r>
              <a:rPr lang="zh-CN" altLang="zh-CN" sz="2400" kern="100" dirty="0">
                <a:effectLst/>
                <a:latin typeface="Times New Roman" panose="02020603050405020304" pitchFamily="18" charset="0"/>
                <a:ea typeface="宋体" panose="02010600030101010101" pitchFamily="2" charset="-122"/>
              </a:rPr>
              <a:t>后速度减为零。则物体加速度的大小为</a:t>
            </a:r>
            <a:r>
              <a:rPr lang="zh-CN" altLang="zh-CN" sz="2400" u="sng"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，物体与水平面间的摩擦系数为</a:t>
            </a:r>
            <a:r>
              <a:rPr lang="zh-CN" altLang="zh-CN" sz="2400" u="sng"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p>
        </p:txBody>
      </p:sp>
      <p:pic>
        <p:nvPicPr>
          <p:cNvPr id="23" name="图片 22">
            <a:extLst>
              <a:ext uri="{FF2B5EF4-FFF2-40B4-BE49-F238E27FC236}">
                <a16:creationId xmlns:a16="http://schemas.microsoft.com/office/drawing/2014/main" id="{CE815ECF-A015-44A6-B8D5-CF7BEDFD9FAE}"/>
              </a:ext>
            </a:extLst>
          </p:cNvPr>
          <p:cNvPicPr>
            <a:picLocks noChangeAspect="1"/>
          </p:cNvPicPr>
          <p:nvPr/>
        </p:nvPicPr>
        <p:blipFill rotWithShape="1">
          <a:blip r:embed="rId5"/>
          <a:srcRect t="-1" r="70064" b="-12340"/>
          <a:stretch/>
        </p:blipFill>
        <p:spPr>
          <a:xfrm>
            <a:off x="467868" y="5442036"/>
            <a:ext cx="3433362" cy="1155193"/>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8F2F411-F411-47A3-AC33-5B1CADA7CB0C}"/>
                  </a:ext>
                </a:extLst>
              </p:cNvPr>
              <p:cNvSpPr txBox="1"/>
              <p:nvPr/>
            </p:nvSpPr>
            <p:spPr>
              <a:xfrm>
                <a:off x="4813890" y="5330140"/>
                <a:ext cx="179023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𝑓𝑠</m:t>
                      </m:r>
                      <m:r>
                        <a:rPr lang="en-US" altLang="zh-CN" b="0" i="1" smtClean="0">
                          <a:latin typeface="Cambria Math" panose="02040503050406030204" pitchFamily="18" charset="0"/>
                        </a:rPr>
                        <m:t>=0−</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i="1">
                          <a:latin typeface="Cambria Math" panose="02040503050406030204" pitchFamily="18" charset="0"/>
                        </a:rPr>
                        <m:t>𝑚</m:t>
                      </m:r>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oMath>
                  </m:oMathPara>
                </a14:m>
                <a:endParaRPr lang="zh-CN" altLang="en-US" dirty="0"/>
              </a:p>
            </p:txBody>
          </p:sp>
        </mc:Choice>
        <mc:Fallback xmlns="">
          <p:sp>
            <p:nvSpPr>
              <p:cNvPr id="24" name="文本框 23">
                <a:extLst>
                  <a:ext uri="{FF2B5EF4-FFF2-40B4-BE49-F238E27FC236}">
                    <a16:creationId xmlns:a16="http://schemas.microsoft.com/office/drawing/2014/main" id="{48F2F411-F411-47A3-AC33-5B1CADA7CB0C}"/>
                  </a:ext>
                </a:extLst>
              </p:cNvPr>
              <p:cNvSpPr txBox="1">
                <a:spLocks noRot="1" noChangeAspect="1" noMove="1" noResize="1" noEditPoints="1" noAdjustHandles="1" noChangeArrowheads="1" noChangeShapeType="1" noTextEdit="1"/>
              </p:cNvSpPr>
              <p:nvPr/>
            </p:nvSpPr>
            <p:spPr>
              <a:xfrm>
                <a:off x="4813890" y="5330140"/>
                <a:ext cx="1790234" cy="5186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EEB842AB-77C4-46BA-87BE-61CF3E5BD808}"/>
                  </a:ext>
                </a:extLst>
              </p:cNvPr>
              <p:cNvSpPr txBox="1"/>
              <p:nvPr/>
            </p:nvSpPr>
            <p:spPr>
              <a:xfrm>
                <a:off x="4813890" y="5881132"/>
                <a:ext cx="9428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m:oMathPara>
                </a14:m>
                <a:endParaRPr lang="zh-CN" altLang="en-US" dirty="0"/>
              </a:p>
            </p:txBody>
          </p:sp>
        </mc:Choice>
        <mc:Fallback xmlns="">
          <p:sp>
            <p:nvSpPr>
              <p:cNvPr id="25" name="文本框 24">
                <a:extLst>
                  <a:ext uri="{FF2B5EF4-FFF2-40B4-BE49-F238E27FC236}">
                    <a16:creationId xmlns:a16="http://schemas.microsoft.com/office/drawing/2014/main" id="{EEB842AB-77C4-46BA-87BE-61CF3E5BD808}"/>
                  </a:ext>
                </a:extLst>
              </p:cNvPr>
              <p:cNvSpPr txBox="1">
                <a:spLocks noRot="1" noChangeAspect="1" noMove="1" noResize="1" noEditPoints="1" noAdjustHandles="1" noChangeArrowheads="1" noChangeShapeType="1" noTextEdit="1"/>
              </p:cNvSpPr>
              <p:nvPr/>
            </p:nvSpPr>
            <p:spPr>
              <a:xfrm>
                <a:off x="4813890" y="5881132"/>
                <a:ext cx="942887" cy="276999"/>
              </a:xfrm>
              <a:prstGeom prst="rect">
                <a:avLst/>
              </a:prstGeom>
              <a:blipFill>
                <a:blip r:embed="rId7"/>
                <a:stretch>
                  <a:fillRect l="-2597" t="-2222" r="-3247"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58243B0-8DFA-48A1-AAB7-875A256511F5}"/>
                  </a:ext>
                </a:extLst>
              </p:cNvPr>
              <p:cNvSpPr txBox="1"/>
              <p:nvPr/>
            </p:nvSpPr>
            <p:spPr>
              <a:xfrm>
                <a:off x="4813890" y="6411194"/>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𝑚𝑔</m:t>
                      </m:r>
                    </m:oMath>
                  </m:oMathPara>
                </a14:m>
                <a:endParaRPr lang="zh-CN" altLang="en-US" dirty="0"/>
              </a:p>
            </p:txBody>
          </p:sp>
        </mc:Choice>
        <mc:Fallback xmlns="">
          <p:sp>
            <p:nvSpPr>
              <p:cNvPr id="26" name="文本框 25">
                <a:extLst>
                  <a:ext uri="{FF2B5EF4-FFF2-40B4-BE49-F238E27FC236}">
                    <a16:creationId xmlns:a16="http://schemas.microsoft.com/office/drawing/2014/main" id="{A58243B0-8DFA-48A1-AAB7-875A256511F5}"/>
                  </a:ext>
                </a:extLst>
              </p:cNvPr>
              <p:cNvSpPr txBox="1">
                <a:spLocks noRot="1" noChangeAspect="1" noMove="1" noResize="1" noEditPoints="1" noAdjustHandles="1" noChangeArrowheads="1" noChangeShapeType="1" noTextEdit="1"/>
              </p:cNvSpPr>
              <p:nvPr/>
            </p:nvSpPr>
            <p:spPr>
              <a:xfrm>
                <a:off x="4813890" y="6411194"/>
                <a:ext cx="1082925" cy="276999"/>
              </a:xfrm>
              <a:prstGeom prst="rect">
                <a:avLst/>
              </a:prstGeom>
              <a:blipFill>
                <a:blip r:embed="rId8"/>
                <a:stretch>
                  <a:fillRect l="-4520" t="-4444" r="-5085" b="-35556"/>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04A974A-14F3-4CC3-8302-391B97CC13F4}"/>
              </a:ext>
            </a:extLst>
          </p:cNvPr>
          <p:cNvPicPr>
            <a:picLocks noChangeAspect="1"/>
          </p:cNvPicPr>
          <p:nvPr/>
        </p:nvPicPr>
        <p:blipFill>
          <a:blip r:embed="rId9"/>
          <a:stretch>
            <a:fillRect/>
          </a:stretch>
        </p:blipFill>
        <p:spPr>
          <a:xfrm>
            <a:off x="172288" y="-1"/>
            <a:ext cx="11905411" cy="1527387"/>
          </a:xfrm>
          <a:prstGeom prst="rect">
            <a:avLst/>
          </a:prstGeom>
        </p:spPr>
      </p:pic>
      <p:sp>
        <p:nvSpPr>
          <p:cNvPr id="3" name="文本框 2"/>
          <p:cNvSpPr txBox="1"/>
          <p:nvPr/>
        </p:nvSpPr>
        <p:spPr>
          <a:xfrm>
            <a:off x="8543925" y="1838587"/>
            <a:ext cx="1107996" cy="369332"/>
          </a:xfrm>
          <a:prstGeom prst="rect">
            <a:avLst/>
          </a:prstGeom>
          <a:noFill/>
        </p:spPr>
        <p:txBody>
          <a:bodyPr wrap="none" rtlCol="0">
            <a:spAutoFit/>
          </a:bodyPr>
          <a:lstStyle/>
          <a:p>
            <a:r>
              <a:rPr lang="zh-CN" altLang="en-US" dirty="0" smtClean="0"/>
              <a:t>矢量点乘</a:t>
            </a:r>
            <a:endParaRPr lang="zh-CN" altLang="en-US" dirty="0"/>
          </a:p>
        </p:txBody>
      </p:sp>
    </p:spTree>
    <p:extLst>
      <p:ext uri="{BB962C8B-B14F-4D97-AF65-F5344CB8AC3E}">
        <p14:creationId xmlns:p14="http://schemas.microsoft.com/office/powerpoint/2010/main" val="35091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4" grpId="0"/>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A05AE99-344C-4F59-9E30-5666841A232E}"/>
              </a:ext>
            </a:extLst>
          </p:cNvPr>
          <p:cNvPicPr>
            <a:picLocks noChangeAspect="1"/>
          </p:cNvPicPr>
          <p:nvPr/>
        </p:nvPicPr>
        <p:blipFill rotWithShape="1">
          <a:blip r:embed="rId2"/>
          <a:srcRect t="66850" r="68878"/>
          <a:stretch/>
        </p:blipFill>
        <p:spPr>
          <a:xfrm>
            <a:off x="-470337" y="1895475"/>
            <a:ext cx="3689787" cy="703839"/>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6CAF074-763D-46A3-B466-81E3AA84FC77}"/>
                  </a:ext>
                </a:extLst>
              </p:cNvPr>
              <p:cNvSpPr txBox="1"/>
              <p:nvPr/>
            </p:nvSpPr>
            <p:spPr>
              <a:xfrm>
                <a:off x="4744061" y="1696064"/>
                <a:ext cx="1426929" cy="2822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=1/2</m:t>
                      </m:r>
                      <m:r>
                        <a:rPr lang="en-US" altLang="zh-CN" b="0" i="1" smtClean="0">
                          <a:latin typeface="Cambria Math" panose="02040503050406030204" pitchFamily="18" charset="0"/>
                        </a:rPr>
                        <m:t>𝑚</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𝐴</m:t>
                          </m:r>
                        </m:sub>
                        <m:sup>
                          <m:r>
                            <a:rPr lang="en-US" altLang="zh-CN" b="0" i="1" smtClean="0">
                              <a:latin typeface="Cambria Math" panose="02040503050406030204" pitchFamily="18" charset="0"/>
                            </a:rPr>
                            <m:t>2</m:t>
                          </m:r>
                        </m:sup>
                      </m:sSubSup>
                    </m:oMath>
                  </m:oMathPara>
                </a14:m>
                <a:endParaRPr lang="zh-CN" altLang="en-US" dirty="0"/>
              </a:p>
            </p:txBody>
          </p:sp>
        </mc:Choice>
        <mc:Fallback xmlns="">
          <p:sp>
            <p:nvSpPr>
              <p:cNvPr id="3" name="文本框 2">
                <a:extLst>
                  <a:ext uri="{FF2B5EF4-FFF2-40B4-BE49-F238E27FC236}">
                    <a16:creationId xmlns:a16="http://schemas.microsoft.com/office/drawing/2014/main" id="{D6CAF074-763D-46A3-B466-81E3AA84FC77}"/>
                  </a:ext>
                </a:extLst>
              </p:cNvPr>
              <p:cNvSpPr txBox="1">
                <a:spLocks noRot="1" noChangeAspect="1" noMove="1" noResize="1" noEditPoints="1" noAdjustHandles="1" noChangeArrowheads="1" noChangeShapeType="1" noTextEdit="1"/>
              </p:cNvSpPr>
              <p:nvPr/>
            </p:nvSpPr>
            <p:spPr>
              <a:xfrm>
                <a:off x="4744061" y="1696064"/>
                <a:ext cx="1426929" cy="282257"/>
              </a:xfrm>
              <a:prstGeom prst="rect">
                <a:avLst/>
              </a:prstGeom>
              <a:blipFill>
                <a:blip r:embed="rId3"/>
                <a:stretch>
                  <a:fillRect l="-2991" t="-4255" r="-1282" b="-31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C93C3-40DE-4D8B-978E-96859B609E03}"/>
                  </a:ext>
                </a:extLst>
              </p:cNvPr>
              <p:cNvSpPr txBox="1"/>
              <p:nvPr/>
            </p:nvSpPr>
            <p:spPr>
              <a:xfrm>
                <a:off x="6520125" y="1696064"/>
                <a:ext cx="2010294" cy="276999"/>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𝐴</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𝐴</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a14:m>
                <a:endParaRPr lang="zh-CN" altLang="en-US" dirty="0"/>
              </a:p>
            </p:txBody>
          </p:sp>
        </mc:Choice>
        <mc:Fallback xmlns="">
          <p:sp>
            <p:nvSpPr>
              <p:cNvPr id="4" name="文本框 3">
                <a:extLst>
                  <a:ext uri="{FF2B5EF4-FFF2-40B4-BE49-F238E27FC236}">
                    <a16:creationId xmlns:a16="http://schemas.microsoft.com/office/drawing/2014/main" id="{F05C93C3-40DE-4D8B-978E-96859B609E03}"/>
                  </a:ext>
                </a:extLst>
              </p:cNvPr>
              <p:cNvSpPr txBox="1">
                <a:spLocks noRot="1" noChangeAspect="1" noMove="1" noResize="1" noEditPoints="1" noAdjustHandles="1" noChangeArrowheads="1" noChangeShapeType="1" noTextEdit="1"/>
              </p:cNvSpPr>
              <p:nvPr/>
            </p:nvSpPr>
            <p:spPr>
              <a:xfrm>
                <a:off x="6520125" y="1696064"/>
                <a:ext cx="2010294" cy="276999"/>
              </a:xfrm>
              <a:prstGeom prst="rect">
                <a:avLst/>
              </a:prstGeom>
              <a:blipFill>
                <a:blip r:embed="rId4"/>
                <a:stretch>
                  <a:fillRect l="-3040" t="-28261" r="-2128"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D5F6569-AFAB-4BD4-8428-C4F08CEA600A}"/>
                  </a:ext>
                </a:extLst>
              </p:cNvPr>
              <p:cNvSpPr txBox="1"/>
              <p:nvPr/>
            </p:nvSpPr>
            <p:spPr>
              <a:xfrm>
                <a:off x="4832550" y="2135110"/>
                <a:ext cx="3873299" cy="393121"/>
              </a:xfrm>
              <a:prstGeom prst="rect">
                <a:avLst/>
              </a:prstGeom>
              <a:noFill/>
            </p:spPr>
            <p:txBody>
              <a:bodyPr wrap="square" lIns="0" tIns="0" rIns="0" bIns="0"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𝐴</m:t>
                            </m:r>
                          </m:sub>
                        </m:sSub>
                        <m:r>
                          <m:rPr>
                            <m:nor/>
                          </m:rPr>
                          <a:rPr lang="en-US" altLang="zh-CN" dirty="0"/>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𝐵</m:t>
                            </m:r>
                          </m:sub>
                        </m:sSub>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oMath>
                </a14:m>
                <a:r>
                  <a:rPr lang="en-US" altLang="zh-CN" dirty="0"/>
                  <a:t>(3/2)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𝐴</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𝐴</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zh-CN" altLang="en-US" dirty="0"/>
              </a:p>
            </p:txBody>
          </p:sp>
        </mc:Choice>
        <mc:Fallback xmlns="">
          <p:sp>
            <p:nvSpPr>
              <p:cNvPr id="5" name="文本框 4">
                <a:extLst>
                  <a:ext uri="{FF2B5EF4-FFF2-40B4-BE49-F238E27FC236}">
                    <a16:creationId xmlns:a16="http://schemas.microsoft.com/office/drawing/2014/main" id="{1D5F6569-AFAB-4BD4-8428-C4F08CEA600A}"/>
                  </a:ext>
                </a:extLst>
              </p:cNvPr>
              <p:cNvSpPr txBox="1">
                <a:spLocks noRot="1" noChangeAspect="1" noMove="1" noResize="1" noEditPoints="1" noAdjustHandles="1" noChangeArrowheads="1" noChangeShapeType="1" noTextEdit="1"/>
              </p:cNvSpPr>
              <p:nvPr/>
            </p:nvSpPr>
            <p:spPr>
              <a:xfrm>
                <a:off x="4832550" y="2135110"/>
                <a:ext cx="3873299" cy="393121"/>
              </a:xfrm>
              <a:prstGeom prst="rect">
                <a:avLst/>
              </a:prstGeom>
              <a:blipFill>
                <a:blip r:embed="rId5"/>
                <a:stretch>
                  <a:fillRect l="-2205" t="-4615" b="-21538"/>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732EBB82-0700-4473-B4DA-68ED4B18ACD3}"/>
              </a:ext>
            </a:extLst>
          </p:cNvPr>
          <p:cNvPicPr>
            <a:picLocks noChangeAspect="1"/>
          </p:cNvPicPr>
          <p:nvPr/>
        </p:nvPicPr>
        <p:blipFill rotWithShape="1">
          <a:blip r:embed="rId6"/>
          <a:srcRect t="28922" b="16206"/>
          <a:stretch/>
        </p:blipFill>
        <p:spPr>
          <a:xfrm>
            <a:off x="444362" y="3993785"/>
            <a:ext cx="11855723" cy="2121266"/>
          </a:xfrm>
          <a:prstGeom prst="rect">
            <a:avLst/>
          </a:prstGeom>
        </p:spPr>
      </p:pic>
      <p:pic>
        <p:nvPicPr>
          <p:cNvPr id="7" name="图片 6">
            <a:extLst>
              <a:ext uri="{FF2B5EF4-FFF2-40B4-BE49-F238E27FC236}">
                <a16:creationId xmlns:a16="http://schemas.microsoft.com/office/drawing/2014/main" id="{718C2A0B-D4FE-406A-A1BF-EFA6559C651C}"/>
              </a:ext>
            </a:extLst>
          </p:cNvPr>
          <p:cNvPicPr>
            <a:picLocks noChangeAspect="1"/>
          </p:cNvPicPr>
          <p:nvPr/>
        </p:nvPicPr>
        <p:blipFill>
          <a:blip r:embed="rId7"/>
          <a:stretch>
            <a:fillRect/>
          </a:stretch>
        </p:blipFill>
        <p:spPr>
          <a:xfrm>
            <a:off x="84066" y="37118"/>
            <a:ext cx="12023864" cy="1850508"/>
          </a:xfrm>
          <a:prstGeom prst="rect">
            <a:avLst/>
          </a:prstGeom>
        </p:spPr>
      </p:pic>
      <p:pic>
        <p:nvPicPr>
          <p:cNvPr id="9" name="图片 8">
            <a:extLst>
              <a:ext uri="{FF2B5EF4-FFF2-40B4-BE49-F238E27FC236}">
                <a16:creationId xmlns:a16="http://schemas.microsoft.com/office/drawing/2014/main" id="{864F600A-318F-40C8-8226-9F51E66BE4BC}"/>
              </a:ext>
            </a:extLst>
          </p:cNvPr>
          <p:cNvPicPr>
            <a:picLocks noChangeAspect="1"/>
          </p:cNvPicPr>
          <p:nvPr/>
        </p:nvPicPr>
        <p:blipFill>
          <a:blip r:embed="rId8"/>
          <a:stretch>
            <a:fillRect/>
          </a:stretch>
        </p:blipFill>
        <p:spPr>
          <a:xfrm>
            <a:off x="0" y="2784891"/>
            <a:ext cx="12023860" cy="1234659"/>
          </a:xfrm>
          <a:prstGeom prst="rect">
            <a:avLst/>
          </a:prstGeom>
        </p:spPr>
      </p:pic>
      <p:sp>
        <p:nvSpPr>
          <p:cNvPr id="6" name="文本框 5">
            <a:extLst>
              <a:ext uri="{FF2B5EF4-FFF2-40B4-BE49-F238E27FC236}">
                <a16:creationId xmlns:a16="http://schemas.microsoft.com/office/drawing/2014/main" id="{302DDCD9-6233-45B6-BAF2-A179B4C5D289}"/>
              </a:ext>
            </a:extLst>
          </p:cNvPr>
          <p:cNvSpPr txBox="1"/>
          <p:nvPr/>
        </p:nvSpPr>
        <p:spPr>
          <a:xfrm>
            <a:off x="4210050" y="6372225"/>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C2032AD-88AE-4B5B-9A58-6078622F162B}"/>
                  </a:ext>
                </a:extLst>
              </p:cNvPr>
              <p:cNvSpPr txBox="1"/>
              <p:nvPr/>
            </p:nvSpPr>
            <p:spPr>
              <a:xfrm>
                <a:off x="1946056" y="6125708"/>
                <a:ext cx="3833654"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𝑁h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𝑚𝑔h</m:t>
                      </m:r>
                    </m:oMath>
                  </m:oMathPara>
                </a14:m>
                <a:endParaRPr lang="zh-CN" altLang="en-US" dirty="0"/>
              </a:p>
            </p:txBody>
          </p:sp>
        </mc:Choice>
        <mc:Fallback xmlns="">
          <p:sp>
            <p:nvSpPr>
              <p:cNvPr id="10" name="文本框 9">
                <a:extLst>
                  <a:ext uri="{FF2B5EF4-FFF2-40B4-BE49-F238E27FC236}">
                    <a16:creationId xmlns:a16="http://schemas.microsoft.com/office/drawing/2014/main" id="{8C2032AD-88AE-4B5B-9A58-6078622F162B}"/>
                  </a:ext>
                </a:extLst>
              </p:cNvPr>
              <p:cNvSpPr txBox="1">
                <a:spLocks noRot="1" noChangeAspect="1" noMove="1" noResize="1" noEditPoints="1" noAdjustHandles="1" noChangeArrowheads="1" noChangeShapeType="1" noTextEdit="1"/>
              </p:cNvSpPr>
              <p:nvPr/>
            </p:nvSpPr>
            <p:spPr>
              <a:xfrm>
                <a:off x="1946056" y="6125708"/>
                <a:ext cx="3833654" cy="518604"/>
              </a:xfrm>
              <a:prstGeom prst="rect">
                <a:avLst/>
              </a:prstGeom>
              <a:blipFill>
                <a:blip r:embed="rId9"/>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3C75C92E-44C7-46C8-9BEC-FE38BA26818D}"/>
              </a:ext>
            </a:extLst>
          </p:cNvPr>
          <p:cNvSpPr txBox="1"/>
          <p:nvPr/>
        </p:nvSpPr>
        <p:spPr>
          <a:xfrm>
            <a:off x="4210050" y="5502533"/>
            <a:ext cx="1569660" cy="369332"/>
          </a:xfrm>
          <a:prstGeom prst="rect">
            <a:avLst/>
          </a:prstGeom>
          <a:noFill/>
        </p:spPr>
        <p:txBody>
          <a:bodyPr wrap="none" rtlCol="0">
            <a:spAutoFit/>
          </a:bodyPr>
          <a:lstStyle/>
          <a:p>
            <a:r>
              <a:rPr lang="zh-CN" altLang="en-US" dirty="0"/>
              <a:t>方向竖直向上</a:t>
            </a:r>
          </a:p>
        </p:txBody>
      </p:sp>
      <p:sp>
        <p:nvSpPr>
          <p:cNvPr id="12" name="文本框 11">
            <a:extLst>
              <a:ext uri="{FF2B5EF4-FFF2-40B4-BE49-F238E27FC236}">
                <a16:creationId xmlns:a16="http://schemas.microsoft.com/office/drawing/2014/main" id="{8705F5B5-2A11-44B5-BD65-5B5ABE36F521}"/>
              </a:ext>
            </a:extLst>
          </p:cNvPr>
          <p:cNvSpPr txBox="1"/>
          <p:nvPr/>
        </p:nvSpPr>
        <p:spPr>
          <a:xfrm>
            <a:off x="1245383" y="6200344"/>
            <a:ext cx="1401346" cy="369332"/>
          </a:xfrm>
          <a:prstGeom prst="rect">
            <a:avLst/>
          </a:prstGeom>
          <a:noFill/>
        </p:spPr>
        <p:txBody>
          <a:bodyPr wrap="none" rtlCol="0">
            <a:spAutoFit/>
          </a:bodyPr>
          <a:lstStyle/>
          <a:p>
            <a:r>
              <a:rPr lang="en-US" altLang="zh-CN" dirty="0"/>
              <a:t>N </a:t>
            </a:r>
            <a:r>
              <a:rPr lang="zh-CN" altLang="en-US" dirty="0"/>
              <a:t>做负功： </a:t>
            </a:r>
          </a:p>
        </p:txBody>
      </p:sp>
    </p:spTree>
    <p:extLst>
      <p:ext uri="{BB962C8B-B14F-4D97-AF65-F5344CB8AC3E}">
        <p14:creationId xmlns:p14="http://schemas.microsoft.com/office/powerpoint/2010/main" val="158062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DC0AF7-E129-4D2B-B899-9F8019FD2DE7}"/>
              </a:ext>
            </a:extLst>
          </p:cNvPr>
          <p:cNvPicPr>
            <a:picLocks noChangeAspect="1"/>
          </p:cNvPicPr>
          <p:nvPr/>
        </p:nvPicPr>
        <p:blipFill rotWithShape="1">
          <a:blip r:embed="rId3"/>
          <a:srcRect t="57818"/>
          <a:stretch/>
        </p:blipFill>
        <p:spPr>
          <a:xfrm>
            <a:off x="177200" y="1230503"/>
            <a:ext cx="11915789" cy="726116"/>
          </a:xfrm>
          <a:prstGeom prst="rect">
            <a:avLst/>
          </a:prstGeom>
        </p:spPr>
      </p:pic>
      <p:grpSp>
        <p:nvGrpSpPr>
          <p:cNvPr id="3" name="Group 2">
            <a:extLst>
              <a:ext uri="{FF2B5EF4-FFF2-40B4-BE49-F238E27FC236}">
                <a16:creationId xmlns:a16="http://schemas.microsoft.com/office/drawing/2014/main" id="{5AD677C5-DF4B-4908-8574-3633B7F1855A}"/>
              </a:ext>
            </a:extLst>
          </p:cNvPr>
          <p:cNvGrpSpPr>
            <a:grpSpLocks/>
          </p:cNvGrpSpPr>
          <p:nvPr/>
        </p:nvGrpSpPr>
        <p:grpSpPr bwMode="auto">
          <a:xfrm>
            <a:off x="7832628" y="1905508"/>
            <a:ext cx="3070225" cy="2422525"/>
            <a:chOff x="7820" y="5695"/>
            <a:chExt cx="4835" cy="3815"/>
          </a:xfrm>
        </p:grpSpPr>
        <p:grpSp>
          <p:nvGrpSpPr>
            <p:cNvPr id="4" name="组合 24">
              <a:extLst>
                <a:ext uri="{FF2B5EF4-FFF2-40B4-BE49-F238E27FC236}">
                  <a16:creationId xmlns:a16="http://schemas.microsoft.com/office/drawing/2014/main" id="{A68572BF-48A5-433B-8C65-2102BEA8F291}"/>
                </a:ext>
              </a:extLst>
            </p:cNvPr>
            <p:cNvGrpSpPr>
              <a:grpSpLocks/>
            </p:cNvGrpSpPr>
            <p:nvPr/>
          </p:nvGrpSpPr>
          <p:grpSpPr bwMode="auto">
            <a:xfrm>
              <a:off x="7997" y="6127"/>
              <a:ext cx="3832" cy="2320"/>
              <a:chOff x="5078008" y="3891007"/>
              <a:chExt cx="2434705" cy="1473351"/>
            </a:xfrm>
          </p:grpSpPr>
          <p:pic>
            <p:nvPicPr>
              <p:cNvPr id="22" name="Picture 40">
                <a:extLst>
                  <a:ext uri="{FF2B5EF4-FFF2-40B4-BE49-F238E27FC236}">
                    <a16:creationId xmlns:a16="http://schemas.microsoft.com/office/drawing/2014/main" id="{F3D1E445-5A3E-40C6-A262-A64FF145738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77763" y="3943833"/>
                <a:ext cx="134950" cy="142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2">
                <a:extLst>
                  <a:ext uri="{FF2B5EF4-FFF2-40B4-BE49-F238E27FC236}">
                    <a16:creationId xmlns:a16="http://schemas.microsoft.com/office/drawing/2014/main" id="{7348B54C-673C-417D-9B3C-AC19C0CE7D2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6215771" y="2753214"/>
                <a:ext cx="135111" cy="241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矩形 1">
              <a:extLst>
                <a:ext uri="{FF2B5EF4-FFF2-40B4-BE49-F238E27FC236}">
                  <a16:creationId xmlns:a16="http://schemas.microsoft.com/office/drawing/2014/main" id="{82F47565-7D65-400A-9E3A-ED87834BD65E}"/>
                </a:ext>
              </a:extLst>
            </p:cNvPr>
            <p:cNvSpPr/>
            <p:nvPr/>
          </p:nvSpPr>
          <p:spPr>
            <a:xfrm>
              <a:off x="7820" y="6340"/>
              <a:ext cx="3798" cy="3170"/>
            </a:xfrm>
            <a:custGeom>
              <a:avLst/>
              <a:gdLst>
                <a:gd name="connsiteX0" fmla="*/ 0 w 2408198"/>
                <a:gd name="connsiteY0" fmla="*/ 0 h 2016872"/>
                <a:gd name="connsiteX1" fmla="*/ 2408198 w 2408198"/>
                <a:gd name="connsiteY1" fmla="*/ 0 h 2016872"/>
                <a:gd name="connsiteX2" fmla="*/ 2408198 w 2408198"/>
                <a:gd name="connsiteY2" fmla="*/ 2016872 h 2016872"/>
                <a:gd name="connsiteX3" fmla="*/ 0 w 2408198"/>
                <a:gd name="connsiteY3" fmla="*/ 2016872 h 2016872"/>
                <a:gd name="connsiteX4" fmla="*/ 0 w 2408198"/>
                <a:gd name="connsiteY4" fmla="*/ 0 h 2016872"/>
                <a:gd name="connsiteX0-1" fmla="*/ 3975 w 2412173"/>
                <a:gd name="connsiteY0-2" fmla="*/ 0 h 2016872"/>
                <a:gd name="connsiteX1-3" fmla="*/ 2412173 w 2412173"/>
                <a:gd name="connsiteY1-4" fmla="*/ 0 h 2016872"/>
                <a:gd name="connsiteX2-5" fmla="*/ 2412173 w 2412173"/>
                <a:gd name="connsiteY2-6" fmla="*/ 2016872 h 2016872"/>
                <a:gd name="connsiteX3-7" fmla="*/ 3975 w 2412173"/>
                <a:gd name="connsiteY3-8" fmla="*/ 2016872 h 2016872"/>
                <a:gd name="connsiteX4-9" fmla="*/ 0 w 2412173"/>
                <a:gd name="connsiteY4-10" fmla="*/ 120486 h 2016872"/>
                <a:gd name="connsiteX5" fmla="*/ 3975 w 2412173"/>
                <a:gd name="connsiteY5" fmla="*/ 0 h 2016872"/>
                <a:gd name="connsiteX0-11" fmla="*/ 3975 w 2412173"/>
                <a:gd name="connsiteY0-12" fmla="*/ 0 h 2016872"/>
                <a:gd name="connsiteX1-13" fmla="*/ 2412173 w 2412173"/>
                <a:gd name="connsiteY1-14" fmla="*/ 0 h 2016872"/>
                <a:gd name="connsiteX2-15" fmla="*/ 2412173 w 2412173"/>
                <a:gd name="connsiteY2-16" fmla="*/ 2016872 h 2016872"/>
                <a:gd name="connsiteX3-17" fmla="*/ 2258171 w 2412173"/>
                <a:gd name="connsiteY3-18" fmla="*/ 2012897 h 2016872"/>
                <a:gd name="connsiteX4-19" fmla="*/ 3975 w 2412173"/>
                <a:gd name="connsiteY4-20" fmla="*/ 2016872 h 2016872"/>
                <a:gd name="connsiteX5-21" fmla="*/ 0 w 2412173"/>
                <a:gd name="connsiteY5-22" fmla="*/ 120486 h 2016872"/>
                <a:gd name="connsiteX6" fmla="*/ 3975 w 2412173"/>
                <a:gd name="connsiteY6" fmla="*/ 0 h 2016872"/>
                <a:gd name="connsiteX0-23" fmla="*/ 3975 w 2413221"/>
                <a:gd name="connsiteY0-24" fmla="*/ 0 h 2016872"/>
                <a:gd name="connsiteX1-25" fmla="*/ 2412173 w 2413221"/>
                <a:gd name="connsiteY1-26" fmla="*/ 0 h 2016872"/>
                <a:gd name="connsiteX2-27" fmla="*/ 2413221 w 2413221"/>
                <a:gd name="connsiteY2-28" fmla="*/ 112535 h 2016872"/>
                <a:gd name="connsiteX3-29" fmla="*/ 2412173 w 2413221"/>
                <a:gd name="connsiteY3-30" fmla="*/ 2016872 h 2016872"/>
                <a:gd name="connsiteX4-31" fmla="*/ 2258171 w 2413221"/>
                <a:gd name="connsiteY4-32" fmla="*/ 2012897 h 2016872"/>
                <a:gd name="connsiteX5-33" fmla="*/ 3975 w 2413221"/>
                <a:gd name="connsiteY5-34" fmla="*/ 2016872 h 2016872"/>
                <a:gd name="connsiteX6-35" fmla="*/ 0 w 2413221"/>
                <a:gd name="connsiteY6-36" fmla="*/ 120486 h 2016872"/>
                <a:gd name="connsiteX7" fmla="*/ 3975 w 2413221"/>
                <a:gd name="connsiteY7" fmla="*/ 0 h 2016872"/>
                <a:gd name="connsiteX0-37" fmla="*/ 3975 w 2422617"/>
                <a:gd name="connsiteY0-38" fmla="*/ 0 h 2016872"/>
                <a:gd name="connsiteX1-39" fmla="*/ 2412173 w 2422617"/>
                <a:gd name="connsiteY1-40" fmla="*/ 0 h 2016872"/>
                <a:gd name="connsiteX2-41" fmla="*/ 2413221 w 2422617"/>
                <a:gd name="connsiteY2-42" fmla="*/ 112535 h 2016872"/>
                <a:gd name="connsiteX3-43" fmla="*/ 2409246 w 2422617"/>
                <a:gd name="connsiteY3-44" fmla="*/ 307342 h 2016872"/>
                <a:gd name="connsiteX4-45" fmla="*/ 2412173 w 2422617"/>
                <a:gd name="connsiteY4-46" fmla="*/ 2016872 h 2016872"/>
                <a:gd name="connsiteX5-47" fmla="*/ 2258171 w 2422617"/>
                <a:gd name="connsiteY5-48" fmla="*/ 2012897 h 2016872"/>
                <a:gd name="connsiteX6-49" fmla="*/ 3975 w 2422617"/>
                <a:gd name="connsiteY6-50" fmla="*/ 2016872 h 2016872"/>
                <a:gd name="connsiteX7-51" fmla="*/ 0 w 2422617"/>
                <a:gd name="connsiteY7-52" fmla="*/ 120486 h 2016872"/>
                <a:gd name="connsiteX8" fmla="*/ 3975 w 2422617"/>
                <a:gd name="connsiteY8" fmla="*/ 0 h 2016872"/>
                <a:gd name="connsiteX0-53" fmla="*/ 3975 w 2417764"/>
                <a:gd name="connsiteY0-54" fmla="*/ 5600 h 2022472"/>
                <a:gd name="connsiteX1-55" fmla="*/ 2412173 w 2417764"/>
                <a:gd name="connsiteY1-56" fmla="*/ 5600 h 2022472"/>
                <a:gd name="connsiteX2-57" fmla="*/ 2413221 w 2417764"/>
                <a:gd name="connsiteY2-58" fmla="*/ 118135 h 2022472"/>
                <a:gd name="connsiteX3-59" fmla="*/ 2369490 w 2417764"/>
                <a:gd name="connsiteY3-60" fmla="*/ 134038 h 2022472"/>
                <a:gd name="connsiteX4-61" fmla="*/ 2412173 w 2417764"/>
                <a:gd name="connsiteY4-62" fmla="*/ 2022472 h 2022472"/>
                <a:gd name="connsiteX5-63" fmla="*/ 2258171 w 2417764"/>
                <a:gd name="connsiteY5-64" fmla="*/ 2018497 h 2022472"/>
                <a:gd name="connsiteX6-65" fmla="*/ 3975 w 2417764"/>
                <a:gd name="connsiteY6-66" fmla="*/ 2022472 h 2022472"/>
                <a:gd name="connsiteX7-67" fmla="*/ 0 w 2417764"/>
                <a:gd name="connsiteY7-68" fmla="*/ 126086 h 2022472"/>
                <a:gd name="connsiteX8-69" fmla="*/ 3975 w 2417764"/>
                <a:gd name="connsiteY8-70" fmla="*/ 5600 h 2022472"/>
                <a:gd name="connsiteX0-71" fmla="*/ 3975 w 2413221"/>
                <a:gd name="connsiteY0-72" fmla="*/ 5600 h 2022472"/>
                <a:gd name="connsiteX1-73" fmla="*/ 2412173 w 2413221"/>
                <a:gd name="connsiteY1-74" fmla="*/ 5600 h 2022472"/>
                <a:gd name="connsiteX2-75" fmla="*/ 2413221 w 2413221"/>
                <a:gd name="connsiteY2-76" fmla="*/ 118135 h 2022472"/>
                <a:gd name="connsiteX3-77" fmla="*/ 2369490 w 2413221"/>
                <a:gd name="connsiteY3-78" fmla="*/ 134038 h 2022472"/>
                <a:gd name="connsiteX4-79" fmla="*/ 2372417 w 2413221"/>
                <a:gd name="connsiteY4-80" fmla="*/ 2002593 h 2022472"/>
                <a:gd name="connsiteX5-81" fmla="*/ 2258171 w 2413221"/>
                <a:gd name="connsiteY5-82" fmla="*/ 2018497 h 2022472"/>
                <a:gd name="connsiteX6-83" fmla="*/ 3975 w 2413221"/>
                <a:gd name="connsiteY6-84" fmla="*/ 2022472 h 2022472"/>
                <a:gd name="connsiteX7-85" fmla="*/ 0 w 2413221"/>
                <a:gd name="connsiteY7-86" fmla="*/ 126086 h 2022472"/>
                <a:gd name="connsiteX8-87" fmla="*/ 3975 w 2413221"/>
                <a:gd name="connsiteY8-88" fmla="*/ 5600 h 2022472"/>
                <a:gd name="connsiteX0-89" fmla="*/ 3975 w 2413221"/>
                <a:gd name="connsiteY0-90" fmla="*/ 5600 h 2018497"/>
                <a:gd name="connsiteX1-91" fmla="*/ 2412173 w 2413221"/>
                <a:gd name="connsiteY1-92" fmla="*/ 5600 h 2018497"/>
                <a:gd name="connsiteX2-93" fmla="*/ 2413221 w 2413221"/>
                <a:gd name="connsiteY2-94" fmla="*/ 118135 h 2018497"/>
                <a:gd name="connsiteX3-95" fmla="*/ 2369490 w 2413221"/>
                <a:gd name="connsiteY3-96" fmla="*/ 134038 h 2018497"/>
                <a:gd name="connsiteX4-97" fmla="*/ 2372417 w 2413221"/>
                <a:gd name="connsiteY4-98" fmla="*/ 2002593 h 2018497"/>
                <a:gd name="connsiteX5-99" fmla="*/ 2258171 w 2413221"/>
                <a:gd name="connsiteY5-100" fmla="*/ 2018497 h 2018497"/>
                <a:gd name="connsiteX6-101" fmla="*/ 2258170 w 2413221"/>
                <a:gd name="connsiteY6-102" fmla="*/ 130062 h 2018497"/>
                <a:gd name="connsiteX7-103" fmla="*/ 0 w 2413221"/>
                <a:gd name="connsiteY7-104" fmla="*/ 126086 h 2018497"/>
                <a:gd name="connsiteX8-105" fmla="*/ 3975 w 2413221"/>
                <a:gd name="connsiteY8-106" fmla="*/ 5600 h 2018497"/>
                <a:gd name="connsiteX0-107" fmla="*/ 3975 w 2413221"/>
                <a:gd name="connsiteY0-108" fmla="*/ 5600 h 2018497"/>
                <a:gd name="connsiteX1-109" fmla="*/ 2412173 w 2413221"/>
                <a:gd name="connsiteY1-110" fmla="*/ 5600 h 2018497"/>
                <a:gd name="connsiteX2-111" fmla="*/ 2413221 w 2413221"/>
                <a:gd name="connsiteY2-112" fmla="*/ 118135 h 2018497"/>
                <a:gd name="connsiteX3-113" fmla="*/ 2369490 w 2413221"/>
                <a:gd name="connsiteY3-114" fmla="*/ 134038 h 2018497"/>
                <a:gd name="connsiteX4-115" fmla="*/ 2369439 w 2413221"/>
                <a:gd name="connsiteY4-116" fmla="*/ 2011529 h 2018497"/>
                <a:gd name="connsiteX5-117" fmla="*/ 2258171 w 2413221"/>
                <a:gd name="connsiteY5-118" fmla="*/ 2018497 h 2018497"/>
                <a:gd name="connsiteX6-119" fmla="*/ 2258170 w 2413221"/>
                <a:gd name="connsiteY6-120" fmla="*/ 130062 h 2018497"/>
                <a:gd name="connsiteX7-121" fmla="*/ 0 w 2413221"/>
                <a:gd name="connsiteY7-122" fmla="*/ 126086 h 2018497"/>
                <a:gd name="connsiteX8-123" fmla="*/ 3975 w 2413221"/>
                <a:gd name="connsiteY8-124" fmla="*/ 5600 h 2018497"/>
                <a:gd name="connsiteX0-125" fmla="*/ 3975 w 2413221"/>
                <a:gd name="connsiteY0-126" fmla="*/ 5600 h 2018497"/>
                <a:gd name="connsiteX1-127" fmla="*/ 2412173 w 2413221"/>
                <a:gd name="connsiteY1-128" fmla="*/ 5600 h 2018497"/>
                <a:gd name="connsiteX2-129" fmla="*/ 2413221 w 2413221"/>
                <a:gd name="connsiteY2-130" fmla="*/ 118135 h 2018497"/>
                <a:gd name="connsiteX3-131" fmla="*/ 2369490 w 2413221"/>
                <a:gd name="connsiteY3-132" fmla="*/ 134038 h 2018497"/>
                <a:gd name="connsiteX4-133" fmla="*/ 2369439 w 2413221"/>
                <a:gd name="connsiteY4-134" fmla="*/ 2011529 h 2018497"/>
                <a:gd name="connsiteX5-135" fmla="*/ 2258171 w 2413221"/>
                <a:gd name="connsiteY5-136" fmla="*/ 2018497 h 2018497"/>
                <a:gd name="connsiteX6-137" fmla="*/ 2258170 w 2413221"/>
                <a:gd name="connsiteY6-138" fmla="*/ 130062 h 2018497"/>
                <a:gd name="connsiteX7-139" fmla="*/ 0 w 2413221"/>
                <a:gd name="connsiteY7-140" fmla="*/ 126086 h 2018497"/>
                <a:gd name="connsiteX8-141" fmla="*/ 3975 w 2413221"/>
                <a:gd name="connsiteY8-142" fmla="*/ 5600 h 2018497"/>
                <a:gd name="connsiteX0-143" fmla="*/ 3975 w 2413221"/>
                <a:gd name="connsiteY0-144" fmla="*/ 5600 h 2021549"/>
                <a:gd name="connsiteX1-145" fmla="*/ 2412173 w 2413221"/>
                <a:gd name="connsiteY1-146" fmla="*/ 5600 h 2021549"/>
                <a:gd name="connsiteX2-147" fmla="*/ 2413221 w 2413221"/>
                <a:gd name="connsiteY2-148" fmla="*/ 118135 h 2021549"/>
                <a:gd name="connsiteX3-149" fmla="*/ 2369490 w 2413221"/>
                <a:gd name="connsiteY3-150" fmla="*/ 134038 h 2021549"/>
                <a:gd name="connsiteX4-151" fmla="*/ 2366934 w 2413221"/>
                <a:gd name="connsiteY4-152" fmla="*/ 2021549 h 2021549"/>
                <a:gd name="connsiteX5-153" fmla="*/ 2258171 w 2413221"/>
                <a:gd name="connsiteY5-154" fmla="*/ 2018497 h 2021549"/>
                <a:gd name="connsiteX6-155" fmla="*/ 2258170 w 2413221"/>
                <a:gd name="connsiteY6-156" fmla="*/ 130062 h 2021549"/>
                <a:gd name="connsiteX7-157" fmla="*/ 0 w 2413221"/>
                <a:gd name="connsiteY7-158" fmla="*/ 126086 h 2021549"/>
                <a:gd name="connsiteX8-159" fmla="*/ 3975 w 2413221"/>
                <a:gd name="connsiteY8-160" fmla="*/ 5600 h 2021549"/>
                <a:gd name="connsiteX0-161" fmla="*/ 3975 w 2413221"/>
                <a:gd name="connsiteY0-162" fmla="*/ 5600 h 2018497"/>
                <a:gd name="connsiteX1-163" fmla="*/ 2412173 w 2413221"/>
                <a:gd name="connsiteY1-164" fmla="*/ 5600 h 2018497"/>
                <a:gd name="connsiteX2-165" fmla="*/ 2413221 w 2413221"/>
                <a:gd name="connsiteY2-166" fmla="*/ 118135 h 2018497"/>
                <a:gd name="connsiteX3-167" fmla="*/ 2369490 w 2413221"/>
                <a:gd name="connsiteY3-168" fmla="*/ 134038 h 2018497"/>
                <a:gd name="connsiteX4-169" fmla="*/ 2366934 w 2413221"/>
                <a:gd name="connsiteY4-170" fmla="*/ 2014033 h 2018497"/>
                <a:gd name="connsiteX5-171" fmla="*/ 2258171 w 2413221"/>
                <a:gd name="connsiteY5-172" fmla="*/ 2018497 h 2018497"/>
                <a:gd name="connsiteX6-173" fmla="*/ 2258170 w 2413221"/>
                <a:gd name="connsiteY6-174" fmla="*/ 130062 h 2018497"/>
                <a:gd name="connsiteX7-175" fmla="*/ 0 w 2413221"/>
                <a:gd name="connsiteY7-176" fmla="*/ 126086 h 2018497"/>
                <a:gd name="connsiteX8-177" fmla="*/ 3975 w 2413221"/>
                <a:gd name="connsiteY8-178" fmla="*/ 5600 h 2018497"/>
                <a:gd name="connsiteX0-179" fmla="*/ 3975 w 2412211"/>
                <a:gd name="connsiteY0-180" fmla="*/ 1542 h 2014439"/>
                <a:gd name="connsiteX1-181" fmla="*/ 2412173 w 2412211"/>
                <a:gd name="connsiteY1-182" fmla="*/ 1542 h 2014439"/>
                <a:gd name="connsiteX2-183" fmla="*/ 2410715 w 2412211"/>
                <a:gd name="connsiteY2-184" fmla="*/ 131614 h 2014439"/>
                <a:gd name="connsiteX3-185" fmla="*/ 2369490 w 2412211"/>
                <a:gd name="connsiteY3-186" fmla="*/ 129980 h 2014439"/>
                <a:gd name="connsiteX4-187" fmla="*/ 2366934 w 2412211"/>
                <a:gd name="connsiteY4-188" fmla="*/ 2009975 h 2014439"/>
                <a:gd name="connsiteX5-189" fmla="*/ 2258171 w 2412211"/>
                <a:gd name="connsiteY5-190" fmla="*/ 2014439 h 2014439"/>
                <a:gd name="connsiteX6-191" fmla="*/ 2258170 w 2412211"/>
                <a:gd name="connsiteY6-192" fmla="*/ 126004 h 2014439"/>
                <a:gd name="connsiteX7-193" fmla="*/ 0 w 2412211"/>
                <a:gd name="connsiteY7-194" fmla="*/ 122028 h 2014439"/>
                <a:gd name="connsiteX8-195" fmla="*/ 3975 w 2412211"/>
                <a:gd name="connsiteY8-196" fmla="*/ 1542 h 2014439"/>
                <a:gd name="connsiteX0-197" fmla="*/ 3975 w 2412211"/>
                <a:gd name="connsiteY0-198" fmla="*/ 13626 h 2026523"/>
                <a:gd name="connsiteX1-199" fmla="*/ 2412173 w 2412211"/>
                <a:gd name="connsiteY1-200" fmla="*/ 13626 h 2026523"/>
                <a:gd name="connsiteX2-201" fmla="*/ 2410715 w 2412211"/>
                <a:gd name="connsiteY2-202" fmla="*/ 143698 h 2026523"/>
                <a:gd name="connsiteX3-203" fmla="*/ 2369490 w 2412211"/>
                <a:gd name="connsiteY3-204" fmla="*/ 142064 h 2026523"/>
                <a:gd name="connsiteX4-205" fmla="*/ 2366934 w 2412211"/>
                <a:gd name="connsiteY4-206" fmla="*/ 2022059 h 2026523"/>
                <a:gd name="connsiteX5-207" fmla="*/ 2258171 w 2412211"/>
                <a:gd name="connsiteY5-208" fmla="*/ 2026523 h 2026523"/>
                <a:gd name="connsiteX6-209" fmla="*/ 2258170 w 2412211"/>
                <a:gd name="connsiteY6-210" fmla="*/ 138088 h 2026523"/>
                <a:gd name="connsiteX7-211" fmla="*/ 0 w 2412211"/>
                <a:gd name="connsiteY7-212" fmla="*/ 134112 h 2026523"/>
                <a:gd name="connsiteX8-213" fmla="*/ 3975 w 2412211"/>
                <a:gd name="connsiteY8-214" fmla="*/ 13626 h 2026523"/>
                <a:gd name="connsiteX0-215" fmla="*/ 3975 w 2412211"/>
                <a:gd name="connsiteY0-216" fmla="*/ 0 h 2012897"/>
                <a:gd name="connsiteX1-217" fmla="*/ 2412173 w 2412211"/>
                <a:gd name="connsiteY1-218" fmla="*/ 0 h 2012897"/>
                <a:gd name="connsiteX2-219" fmla="*/ 2410715 w 2412211"/>
                <a:gd name="connsiteY2-220" fmla="*/ 130072 h 2012897"/>
                <a:gd name="connsiteX3-221" fmla="*/ 2369490 w 2412211"/>
                <a:gd name="connsiteY3-222" fmla="*/ 128438 h 2012897"/>
                <a:gd name="connsiteX4-223" fmla="*/ 2366934 w 2412211"/>
                <a:gd name="connsiteY4-224" fmla="*/ 2008433 h 2012897"/>
                <a:gd name="connsiteX5-225" fmla="*/ 2258171 w 2412211"/>
                <a:gd name="connsiteY5-226" fmla="*/ 2012897 h 2012897"/>
                <a:gd name="connsiteX6-227" fmla="*/ 2258170 w 2412211"/>
                <a:gd name="connsiteY6-228" fmla="*/ 124462 h 2012897"/>
                <a:gd name="connsiteX7-229" fmla="*/ 0 w 2412211"/>
                <a:gd name="connsiteY7-230" fmla="*/ 120486 h 2012897"/>
                <a:gd name="connsiteX8-231" fmla="*/ 3975 w 2412211"/>
                <a:gd name="connsiteY8-232" fmla="*/ 0 h 2012897"/>
                <a:gd name="connsiteX0-233" fmla="*/ 3975 w 2412211"/>
                <a:gd name="connsiteY0-234" fmla="*/ 0 h 2012897"/>
                <a:gd name="connsiteX1-235" fmla="*/ 2412173 w 2412211"/>
                <a:gd name="connsiteY1-236" fmla="*/ 0 h 2012897"/>
                <a:gd name="connsiteX2-237" fmla="*/ 2410715 w 2412211"/>
                <a:gd name="connsiteY2-238" fmla="*/ 130072 h 2012897"/>
                <a:gd name="connsiteX3-239" fmla="*/ 2369490 w 2412211"/>
                <a:gd name="connsiteY3-240" fmla="*/ 128438 h 2012897"/>
                <a:gd name="connsiteX4-241" fmla="*/ 2366934 w 2412211"/>
                <a:gd name="connsiteY4-242" fmla="*/ 2008433 h 2012897"/>
                <a:gd name="connsiteX5-243" fmla="*/ 2258171 w 2412211"/>
                <a:gd name="connsiteY5-244" fmla="*/ 2012897 h 2012897"/>
                <a:gd name="connsiteX6-245" fmla="*/ 2258170 w 2412211"/>
                <a:gd name="connsiteY6-246" fmla="*/ 124462 h 2012897"/>
                <a:gd name="connsiteX7-247" fmla="*/ 0 w 2412211"/>
                <a:gd name="connsiteY7-248" fmla="*/ 120486 h 2012897"/>
                <a:gd name="connsiteX8-249" fmla="*/ 3975 w 2412211"/>
                <a:gd name="connsiteY8-250" fmla="*/ 0 h 2012897"/>
                <a:gd name="connsiteX0-251" fmla="*/ 3975 w 2412185"/>
                <a:gd name="connsiteY0-252" fmla="*/ 0 h 2012897"/>
                <a:gd name="connsiteX1-253" fmla="*/ 2412173 w 2412185"/>
                <a:gd name="connsiteY1-254" fmla="*/ 0 h 2012897"/>
                <a:gd name="connsiteX2-255" fmla="*/ 2405953 w 2412185"/>
                <a:gd name="connsiteY2-256" fmla="*/ 120547 h 2012897"/>
                <a:gd name="connsiteX3-257" fmla="*/ 2369490 w 2412185"/>
                <a:gd name="connsiteY3-258" fmla="*/ 128438 h 2012897"/>
                <a:gd name="connsiteX4-259" fmla="*/ 2366934 w 2412185"/>
                <a:gd name="connsiteY4-260" fmla="*/ 2008433 h 2012897"/>
                <a:gd name="connsiteX5-261" fmla="*/ 2258171 w 2412185"/>
                <a:gd name="connsiteY5-262" fmla="*/ 2012897 h 2012897"/>
                <a:gd name="connsiteX6-263" fmla="*/ 2258170 w 2412185"/>
                <a:gd name="connsiteY6-264" fmla="*/ 124462 h 2012897"/>
                <a:gd name="connsiteX7-265" fmla="*/ 0 w 2412185"/>
                <a:gd name="connsiteY7-266" fmla="*/ 120486 h 2012897"/>
                <a:gd name="connsiteX8-267" fmla="*/ 3975 w 2412185"/>
                <a:gd name="connsiteY8-268" fmla="*/ 0 h 20128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Lst>
              <a:rect l="l" t="t" r="r" b="b"/>
              <a:pathLst>
                <a:path w="2412185" h="2012897">
                  <a:moveTo>
                    <a:pt x="3975" y="0"/>
                  </a:moveTo>
                  <a:lnTo>
                    <a:pt x="2412173" y="0"/>
                  </a:lnTo>
                  <a:cubicBezTo>
                    <a:pt x="2412522" y="37512"/>
                    <a:pt x="2405604" y="83035"/>
                    <a:pt x="2405953" y="120547"/>
                  </a:cubicBezTo>
                  <a:cubicBezTo>
                    <a:pt x="2395940" y="123676"/>
                    <a:pt x="2392212" y="121695"/>
                    <a:pt x="2369490" y="128438"/>
                  </a:cubicBezTo>
                  <a:cubicBezTo>
                    <a:pt x="2369315" y="445827"/>
                    <a:pt x="2362328" y="1724174"/>
                    <a:pt x="2366934" y="2008433"/>
                  </a:cubicBezTo>
                  <a:lnTo>
                    <a:pt x="2258171" y="2012897"/>
                  </a:lnTo>
                  <a:cubicBezTo>
                    <a:pt x="2258171" y="1383419"/>
                    <a:pt x="2258170" y="753940"/>
                    <a:pt x="2258170" y="124462"/>
                  </a:cubicBezTo>
                  <a:lnTo>
                    <a:pt x="0" y="120486"/>
                  </a:lnTo>
                  <a:lnTo>
                    <a:pt x="3975" y="0"/>
                  </a:lnTo>
                  <a:close/>
                </a:path>
              </a:pathLst>
            </a:custGeom>
            <a:pattFill prst="wdUpDiag">
              <a:fgClr>
                <a:schemeClr val="tx1"/>
              </a:fgClr>
              <a:bgClr>
                <a:schemeClr val="bg1"/>
              </a:bgClr>
            </a:pattFill>
            <a:ln w="25400">
              <a:solidFill>
                <a:schemeClr val="tx1"/>
              </a:solidFill>
              <a:headEnd type="none" w="lg" len="lg"/>
              <a:tailEnd type="none" w="med" len="lg"/>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grpSp>
          <p:nvGrpSpPr>
            <p:cNvPr id="6" name="组合 26">
              <a:extLst>
                <a:ext uri="{FF2B5EF4-FFF2-40B4-BE49-F238E27FC236}">
                  <a16:creationId xmlns:a16="http://schemas.microsoft.com/office/drawing/2014/main" id="{075BB823-553F-4449-A90B-A325D97510FF}"/>
                </a:ext>
              </a:extLst>
            </p:cNvPr>
            <p:cNvGrpSpPr>
              <a:grpSpLocks/>
            </p:cNvGrpSpPr>
            <p:nvPr/>
          </p:nvGrpSpPr>
          <p:grpSpPr bwMode="auto">
            <a:xfrm>
              <a:off x="7997" y="5730"/>
              <a:ext cx="3735" cy="505"/>
              <a:chOff x="5078008" y="3638088"/>
              <a:chExt cx="2371564" cy="320475"/>
            </a:xfrm>
          </p:grpSpPr>
          <p:cxnSp>
            <p:nvCxnSpPr>
              <p:cNvPr id="20" name="直接连接符 3">
                <a:extLst>
                  <a:ext uri="{FF2B5EF4-FFF2-40B4-BE49-F238E27FC236}">
                    <a16:creationId xmlns:a16="http://schemas.microsoft.com/office/drawing/2014/main" id="{939FD148-65E9-4B43-A13E-688722382ECE}"/>
                  </a:ext>
                </a:extLst>
              </p:cNvPr>
              <p:cNvCxnSpPr>
                <a:stCxn id="23" idx="2"/>
              </p:cNvCxnSpPr>
              <p:nvPr/>
            </p:nvCxnSpPr>
            <p:spPr>
              <a:xfrm flipV="1">
                <a:off x="5078326" y="3642848"/>
                <a:ext cx="0" cy="315715"/>
              </a:xfrm>
              <a:prstGeom prst="line">
                <a:avLst/>
              </a:prstGeom>
              <a:ln w="12700">
                <a:solidFill>
                  <a:schemeClr val="tx1"/>
                </a:solidFill>
                <a:headEnd type="none" w="lg" len="lg"/>
                <a:tailEnd type="none" w="med" len="lg"/>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1937CE0-642B-4D41-80CE-989801EEC122}"/>
                  </a:ext>
                </a:extLst>
              </p:cNvPr>
              <p:cNvCxnSpPr>
                <a:stCxn id="23" idx="2"/>
              </p:cNvCxnSpPr>
              <p:nvPr/>
            </p:nvCxnSpPr>
            <p:spPr>
              <a:xfrm flipV="1">
                <a:off x="7449890" y="3638088"/>
                <a:ext cx="0" cy="315716"/>
              </a:xfrm>
              <a:prstGeom prst="line">
                <a:avLst/>
              </a:prstGeom>
              <a:ln w="12700">
                <a:solidFill>
                  <a:schemeClr val="tx1"/>
                </a:solidFill>
                <a:headEnd type="none" w="lg" len="lg"/>
                <a:tailEnd type="none" w="med" len="lg"/>
              </a:ln>
            </p:spPr>
            <p:style>
              <a:lnRef idx="1">
                <a:schemeClr val="accent1"/>
              </a:lnRef>
              <a:fillRef idx="0">
                <a:schemeClr val="accent1"/>
              </a:fillRef>
              <a:effectRef idx="0">
                <a:schemeClr val="accent1"/>
              </a:effectRef>
              <a:fontRef idx="minor">
                <a:schemeClr val="tx1"/>
              </a:fontRef>
            </p:style>
          </p:cxnSp>
        </p:grpSp>
        <p:cxnSp>
          <p:nvCxnSpPr>
            <p:cNvPr id="7" name="直接连接符 6">
              <a:extLst>
                <a:ext uri="{FF2B5EF4-FFF2-40B4-BE49-F238E27FC236}">
                  <a16:creationId xmlns:a16="http://schemas.microsoft.com/office/drawing/2014/main" id="{014EC264-51C3-418C-A4D6-13FA736C1D1D}"/>
                </a:ext>
              </a:extLst>
            </p:cNvPr>
            <p:cNvCxnSpPr>
              <a:stCxn id="23" idx="2"/>
            </p:cNvCxnSpPr>
            <p:nvPr/>
          </p:nvCxnSpPr>
          <p:spPr>
            <a:xfrm flipH="1">
              <a:off x="11830" y="6235"/>
              <a:ext cx="795" cy="0"/>
            </a:xfrm>
            <a:prstGeom prst="line">
              <a:avLst/>
            </a:prstGeom>
            <a:ln w="12700">
              <a:solidFill>
                <a:schemeClr val="tx1"/>
              </a:solidFill>
              <a:headEnd type="none" w="lg" len="lg"/>
              <a:tailEnd type="none" w="med" len="lg"/>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E32B4A6-6A2A-4DE9-A28E-966FD45F9939}"/>
                </a:ext>
              </a:extLst>
            </p:cNvPr>
            <p:cNvCxnSpPr>
              <a:stCxn id="23" idx="2"/>
            </p:cNvCxnSpPr>
            <p:nvPr/>
          </p:nvCxnSpPr>
          <p:spPr>
            <a:xfrm flipH="1">
              <a:off x="11830" y="8453"/>
              <a:ext cx="398" cy="0"/>
            </a:xfrm>
            <a:prstGeom prst="line">
              <a:avLst/>
            </a:prstGeom>
            <a:ln w="12700">
              <a:solidFill>
                <a:schemeClr val="tx1"/>
              </a:solidFill>
              <a:headEnd type="none" w="lg" len="lg"/>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EEA49E9-160A-43B5-92B7-FD6A73762427}"/>
                </a:ext>
              </a:extLst>
            </p:cNvPr>
            <p:cNvCxnSpPr>
              <a:stCxn id="23" idx="2"/>
            </p:cNvCxnSpPr>
            <p:nvPr/>
          </p:nvCxnSpPr>
          <p:spPr>
            <a:xfrm>
              <a:off x="12495" y="6235"/>
              <a:ext cx="0" cy="2958"/>
            </a:xfrm>
            <a:prstGeom prst="straightConnector1">
              <a:avLst/>
            </a:prstGeom>
            <a:ln w="254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10" name="组合 25">
              <a:extLst>
                <a:ext uri="{FF2B5EF4-FFF2-40B4-BE49-F238E27FC236}">
                  <a16:creationId xmlns:a16="http://schemas.microsoft.com/office/drawing/2014/main" id="{78E25181-3284-481E-89C0-3CE9248511B6}"/>
                </a:ext>
              </a:extLst>
            </p:cNvPr>
            <p:cNvGrpSpPr>
              <a:grpSpLocks/>
            </p:cNvGrpSpPr>
            <p:nvPr/>
          </p:nvGrpSpPr>
          <p:grpSpPr bwMode="auto">
            <a:xfrm>
              <a:off x="12030" y="6225"/>
              <a:ext cx="0" cy="2222"/>
              <a:chOff x="7638847" y="3953338"/>
              <a:chExt cx="0" cy="1411020"/>
            </a:xfrm>
          </p:grpSpPr>
          <p:cxnSp>
            <p:nvCxnSpPr>
              <p:cNvPr id="18" name="直接连接符 17">
                <a:extLst>
                  <a:ext uri="{FF2B5EF4-FFF2-40B4-BE49-F238E27FC236}">
                    <a16:creationId xmlns:a16="http://schemas.microsoft.com/office/drawing/2014/main" id="{2BF336B3-186F-4672-8DA2-B46E64C144C2}"/>
                  </a:ext>
                </a:extLst>
              </p:cNvPr>
              <p:cNvCxnSpPr>
                <a:stCxn id="23" idx="2"/>
              </p:cNvCxnSpPr>
              <p:nvPr/>
            </p:nvCxnSpPr>
            <p:spPr>
              <a:xfrm>
                <a:off x="7638847" y="3953338"/>
                <a:ext cx="0" cy="588984"/>
              </a:xfrm>
              <a:prstGeom prst="line">
                <a:avLst/>
              </a:prstGeom>
              <a:ln w="12700">
                <a:solidFill>
                  <a:schemeClr val="tx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A8349E7-CD19-470F-856B-26FA11FA7599}"/>
                  </a:ext>
                </a:extLst>
              </p:cNvPr>
              <p:cNvCxnSpPr>
                <a:stCxn id="23" idx="2"/>
              </p:cNvCxnSpPr>
              <p:nvPr/>
            </p:nvCxnSpPr>
            <p:spPr>
              <a:xfrm rot="10800000">
                <a:off x="7638847" y="4775692"/>
                <a:ext cx="0" cy="588984"/>
              </a:xfrm>
              <a:prstGeom prst="line">
                <a:avLst/>
              </a:prstGeom>
              <a:ln w="12700">
                <a:solidFill>
                  <a:schemeClr val="tx1"/>
                </a:solidFill>
                <a:headEnd type="stealth"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12" name="对象 20">
              <a:extLst>
                <a:ext uri="{FF2B5EF4-FFF2-40B4-BE49-F238E27FC236}">
                  <a16:creationId xmlns:a16="http://schemas.microsoft.com/office/drawing/2014/main" id="{37C039B6-9CCF-419C-A50C-62AED7CCB800}"/>
                </a:ext>
              </a:extLst>
            </p:cNvPr>
            <p:cNvGraphicFramePr>
              <a:graphicFrameLocks noChangeAspect="1"/>
            </p:cNvGraphicFramePr>
            <p:nvPr/>
          </p:nvGraphicFramePr>
          <p:xfrm>
            <a:off x="12372" y="9202"/>
            <a:ext cx="260" cy="280"/>
          </p:xfrm>
          <a:graphic>
            <a:graphicData uri="http://schemas.openxmlformats.org/presentationml/2006/ole">
              <mc:AlternateContent xmlns:mc="http://schemas.openxmlformats.org/markup-compatibility/2006">
                <mc:Choice xmlns:v="urn:schemas-microsoft-com:vml" Requires="v">
                  <p:oleObj spid="_x0000_s7398" r:id="rId6" imgW="168017" imgH="180941" progId="Equation.DSMT4">
                    <p:embed/>
                  </p:oleObj>
                </mc:Choice>
                <mc:Fallback>
                  <p:oleObj r:id="rId6" imgW="168017" imgH="180941" progId="Equation.DSMT4">
                    <p:embed/>
                    <p:pic>
                      <p:nvPicPr>
                        <p:cNvPr id="426015" name="对象 20">
                          <a:extLst>
                            <a:ext uri="{FF2B5EF4-FFF2-40B4-BE49-F238E27FC236}">
                              <a16:creationId xmlns:a16="http://schemas.microsoft.com/office/drawing/2014/main" id="{52FB3E83-FA75-4969-9A9C-00AF63BC6F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72" y="9202"/>
                          <a:ext cx="26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21">
              <a:extLst>
                <a:ext uri="{FF2B5EF4-FFF2-40B4-BE49-F238E27FC236}">
                  <a16:creationId xmlns:a16="http://schemas.microsoft.com/office/drawing/2014/main" id="{BED8D90A-23F0-4ACC-89DA-829484577827}"/>
                </a:ext>
              </a:extLst>
            </p:cNvPr>
            <p:cNvGraphicFramePr>
              <a:graphicFrameLocks noChangeAspect="1"/>
            </p:cNvGraphicFramePr>
            <p:nvPr/>
          </p:nvGraphicFramePr>
          <p:xfrm>
            <a:off x="12335" y="5805"/>
            <a:ext cx="320" cy="360"/>
          </p:xfrm>
          <a:graphic>
            <a:graphicData uri="http://schemas.openxmlformats.org/presentationml/2006/ole">
              <mc:AlternateContent xmlns:mc="http://schemas.openxmlformats.org/markup-compatibility/2006">
                <mc:Choice xmlns:v="urn:schemas-microsoft-com:vml" Requires="v">
                  <p:oleObj spid="_x0000_s7399" r:id="rId8" imgW="206062" imgH="231820" progId="Equation.DSMT4">
                    <p:embed/>
                  </p:oleObj>
                </mc:Choice>
                <mc:Fallback>
                  <p:oleObj r:id="rId8" imgW="206062" imgH="231820" progId="Equation.DSMT4">
                    <p:embed/>
                    <p:pic>
                      <p:nvPicPr>
                        <p:cNvPr id="426016" name="对象 21">
                          <a:extLst>
                            <a:ext uri="{FF2B5EF4-FFF2-40B4-BE49-F238E27FC236}">
                              <a16:creationId xmlns:a16="http://schemas.microsoft.com/office/drawing/2014/main" id="{B2D3AF86-C2AA-4C65-8A21-AE88C602A5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35" y="5805"/>
                          <a:ext cx="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22">
              <a:extLst>
                <a:ext uri="{FF2B5EF4-FFF2-40B4-BE49-F238E27FC236}">
                  <a16:creationId xmlns:a16="http://schemas.microsoft.com/office/drawing/2014/main" id="{4B96B4E6-846F-4C64-B303-3D128F43268D}"/>
                </a:ext>
              </a:extLst>
            </p:cNvPr>
            <p:cNvGraphicFramePr>
              <a:graphicFrameLocks noChangeAspect="1"/>
            </p:cNvGraphicFramePr>
            <p:nvPr/>
          </p:nvGraphicFramePr>
          <p:xfrm>
            <a:off x="9545" y="5695"/>
            <a:ext cx="680" cy="360"/>
          </p:xfrm>
          <a:graphic>
            <a:graphicData uri="http://schemas.openxmlformats.org/presentationml/2006/ole">
              <mc:AlternateContent xmlns:mc="http://schemas.openxmlformats.org/markup-compatibility/2006">
                <mc:Choice xmlns:v="urn:schemas-microsoft-com:vml" Requires="v">
                  <p:oleObj spid="_x0000_s7400" r:id="rId10" imgW="435772" imgH="230703" progId="Equation.DSMT4">
                    <p:embed/>
                  </p:oleObj>
                </mc:Choice>
                <mc:Fallback>
                  <p:oleObj r:id="rId10" imgW="435772" imgH="230703" progId="Equation.DSMT4">
                    <p:embed/>
                    <p:pic>
                      <p:nvPicPr>
                        <p:cNvPr id="426017" name="对象 22">
                          <a:extLst>
                            <a:ext uri="{FF2B5EF4-FFF2-40B4-BE49-F238E27FC236}">
                              <a16:creationId xmlns:a16="http://schemas.microsoft.com/office/drawing/2014/main" id="{915D8481-89DD-4FAC-A791-CF3D3762DE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45" y="5695"/>
                          <a:ext cx="6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5" name="组合 27">
              <a:extLst>
                <a:ext uri="{FF2B5EF4-FFF2-40B4-BE49-F238E27FC236}">
                  <a16:creationId xmlns:a16="http://schemas.microsoft.com/office/drawing/2014/main" id="{ECF21082-192F-46B8-A395-00C49B7AB7BD}"/>
                </a:ext>
              </a:extLst>
            </p:cNvPr>
            <p:cNvGrpSpPr>
              <a:grpSpLocks/>
            </p:cNvGrpSpPr>
            <p:nvPr/>
          </p:nvGrpSpPr>
          <p:grpSpPr bwMode="auto">
            <a:xfrm>
              <a:off x="7997" y="5955"/>
              <a:ext cx="3735" cy="0"/>
              <a:chOff x="5078009" y="3781908"/>
              <a:chExt cx="2371563" cy="0"/>
            </a:xfrm>
          </p:grpSpPr>
          <p:cxnSp>
            <p:nvCxnSpPr>
              <p:cNvPr id="16" name="直接连接符 15">
                <a:extLst>
                  <a:ext uri="{FF2B5EF4-FFF2-40B4-BE49-F238E27FC236}">
                    <a16:creationId xmlns:a16="http://schemas.microsoft.com/office/drawing/2014/main" id="{60DD5EF4-7487-49B9-9BFA-45716741CF24}"/>
                  </a:ext>
                </a:extLst>
              </p:cNvPr>
              <p:cNvCxnSpPr>
                <a:stCxn id="23" idx="2"/>
              </p:cNvCxnSpPr>
              <p:nvPr/>
            </p:nvCxnSpPr>
            <p:spPr>
              <a:xfrm flipH="1">
                <a:off x="5078327" y="3781908"/>
                <a:ext cx="744486" cy="0"/>
              </a:xfrm>
              <a:prstGeom prst="line">
                <a:avLst/>
              </a:prstGeom>
              <a:ln w="12700">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113B6B5-9D86-4666-9460-78AA26471F50}"/>
                  </a:ext>
                </a:extLst>
              </p:cNvPr>
              <p:cNvCxnSpPr>
                <a:stCxn id="23" idx="2"/>
              </p:cNvCxnSpPr>
              <p:nvPr/>
            </p:nvCxnSpPr>
            <p:spPr>
              <a:xfrm rot="10800000" flipH="1">
                <a:off x="6705403" y="3781908"/>
                <a:ext cx="744487" cy="0"/>
              </a:xfrm>
              <a:prstGeom prst="line">
                <a:avLst/>
              </a:prstGeom>
              <a:ln w="12700">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BCC657D-CEB7-4F6E-95B9-64A426162489}"/>
                  </a:ext>
                </a:extLst>
              </p:cNvPr>
              <p:cNvSpPr txBox="1"/>
              <p:nvPr/>
            </p:nvSpPr>
            <p:spPr>
              <a:xfrm>
                <a:off x="10354304" y="2823509"/>
                <a:ext cx="367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l</m:t>
                      </m:r>
                      <m:r>
                        <a:rPr lang="en-US" altLang="zh-CN" b="0" i="1" smtClean="0">
                          <a:latin typeface="Cambria Math" panose="02040503050406030204" pitchFamily="18" charset="0"/>
                        </a:rPr>
                        <m:t>/2</m:t>
                      </m:r>
                    </m:oMath>
                  </m:oMathPara>
                </a14:m>
                <a:endParaRPr lang="zh-CN" altLang="en-US" dirty="0"/>
              </a:p>
            </p:txBody>
          </p:sp>
        </mc:Choice>
        <mc:Fallback xmlns="">
          <p:sp>
            <p:nvSpPr>
              <p:cNvPr id="24" name="文本框 23">
                <a:extLst>
                  <a:ext uri="{FF2B5EF4-FFF2-40B4-BE49-F238E27FC236}">
                    <a16:creationId xmlns:a16="http://schemas.microsoft.com/office/drawing/2014/main" id="{BBCC657D-CEB7-4F6E-95B9-64A426162489}"/>
                  </a:ext>
                </a:extLst>
              </p:cNvPr>
              <p:cNvSpPr txBox="1">
                <a:spLocks noRot="1" noChangeAspect="1" noMove="1" noResize="1" noEditPoints="1" noAdjustHandles="1" noChangeArrowheads="1" noChangeShapeType="1" noTextEdit="1"/>
              </p:cNvSpPr>
              <p:nvPr/>
            </p:nvSpPr>
            <p:spPr>
              <a:xfrm>
                <a:off x="10354304" y="2823509"/>
                <a:ext cx="367088" cy="276999"/>
              </a:xfrm>
              <a:prstGeom prst="rect">
                <a:avLst/>
              </a:prstGeom>
              <a:blipFill>
                <a:blip r:embed="rId12"/>
                <a:stretch>
                  <a:fillRect l="-15000" t="-2174" r="-13333"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7CB4DDA-0E74-4365-A695-D75DB7C66F9E}"/>
                  </a:ext>
                </a:extLst>
              </p:cNvPr>
              <p:cNvSpPr txBox="1"/>
              <p:nvPr/>
            </p:nvSpPr>
            <p:spPr>
              <a:xfrm>
                <a:off x="786581" y="2314911"/>
                <a:ext cx="6790642" cy="923330"/>
              </a:xfrm>
              <a:prstGeom prst="rect">
                <a:avLst/>
              </a:prstGeom>
              <a:noFill/>
            </p:spPr>
            <p:txBody>
              <a:bodyPr wrap="none" rtlCol="0">
                <a:spAutoFit/>
              </a:bodyPr>
              <a:lstStyle/>
              <a:p>
                <a:r>
                  <a:rPr lang="zh-CN" altLang="en-US" dirty="0"/>
                  <a:t>如图建立坐标系，设某一时刻下垂的链条长度为</a:t>
                </a:r>
                <a:r>
                  <a:rPr lang="en-US" altLang="zh-CN" dirty="0"/>
                  <a:t>x</a:t>
                </a:r>
                <a:r>
                  <a:rPr lang="zh-CN" altLang="en-US" dirty="0"/>
                  <a:t>，此刻</a:t>
                </a:r>
                <a:endParaRPr lang="en-US" altLang="zh-CN" dirty="0"/>
              </a:p>
              <a:p>
                <a:r>
                  <a:rPr lang="zh-CN" altLang="en-US" dirty="0"/>
                  <a:t>下垂的链条质量</a:t>
                </a:r>
                <a14:m>
                  <m:oMath xmlns:m="http://schemas.openxmlformats.org/officeDocument/2006/math">
                    <a:fld id="{BBA8A079-0390-439E-AF9F-B499FFECE32F}" type="mathplaceholder">
                      <a:rPr lang="zh-CN" altLang="en-US" i="1" smtClean="0">
                        <a:latin typeface="Cambria Math" panose="02040503050406030204" pitchFamily="18" charset="0"/>
                      </a:rPr>
                      <a:t>在此处键入公式。</a:t>
                    </a:fld>
                  </m:oMath>
                </a14:m>
                <a:r>
                  <a:rPr lang="zh-CN" altLang="en-US" dirty="0"/>
                  <a:t>为 </a:t>
                </a:r>
                <a:r>
                  <a:rPr lang="en-US" altLang="zh-CN" dirty="0"/>
                  <a:t>x/l*m</a:t>
                </a:r>
                <a:r>
                  <a:rPr lang="zh-CN" altLang="en-US" dirty="0"/>
                  <a:t>（</a:t>
                </a:r>
                <a:r>
                  <a:rPr lang="en-US" altLang="zh-CN" dirty="0"/>
                  <a:t>m</a:t>
                </a:r>
                <a:r>
                  <a:rPr lang="zh-CN" altLang="en-US" dirty="0"/>
                  <a:t>为链条的总质量）</a:t>
                </a:r>
                <a:r>
                  <a:rPr lang="en-US" altLang="zh-CN" dirty="0"/>
                  <a:t>,</a:t>
                </a:r>
              </a:p>
              <a:p>
                <a:r>
                  <a:rPr lang="zh-CN" altLang="en-US" dirty="0"/>
                  <a:t>根据动能定理：</a:t>
                </a:r>
              </a:p>
            </p:txBody>
          </p:sp>
        </mc:Choice>
        <mc:Fallback xmlns="">
          <p:sp>
            <p:nvSpPr>
              <p:cNvPr id="25" name="文本框 24">
                <a:extLst>
                  <a:ext uri="{FF2B5EF4-FFF2-40B4-BE49-F238E27FC236}">
                    <a16:creationId xmlns:a16="http://schemas.microsoft.com/office/drawing/2014/main" id="{97CB4DDA-0E74-4365-A695-D75DB7C66F9E}"/>
                  </a:ext>
                </a:extLst>
              </p:cNvPr>
              <p:cNvSpPr txBox="1">
                <a:spLocks noRot="1" noChangeAspect="1" noMove="1" noResize="1" noEditPoints="1" noAdjustHandles="1" noChangeArrowheads="1" noChangeShapeType="1" noTextEdit="1"/>
              </p:cNvSpPr>
              <p:nvPr/>
            </p:nvSpPr>
            <p:spPr>
              <a:xfrm>
                <a:off x="786581" y="2314911"/>
                <a:ext cx="6790642" cy="923330"/>
              </a:xfrm>
              <a:prstGeom prst="rect">
                <a:avLst/>
              </a:prstGeom>
              <a:blipFill>
                <a:blip r:embed="rId13"/>
                <a:stretch>
                  <a:fillRect l="-718" t="-3974" r="-90"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C7FDD1CC-0413-490E-9136-E7462713A52A}"/>
                  </a:ext>
                </a:extLst>
              </p:cNvPr>
              <p:cNvSpPr txBox="1"/>
              <p:nvPr/>
            </p:nvSpPr>
            <p:spPr>
              <a:xfrm>
                <a:off x="993054" y="3514528"/>
                <a:ext cx="3024482" cy="662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i="1">
                              <a:latin typeface="Cambria Math" panose="02040503050406030204" pitchFamily="18" charset="0"/>
                            </a:rPr>
                            <m:t>/</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𝑙</m:t>
                          </m:r>
                        </m:sup>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𝑙</m:t>
                                  </m:r>
                                </m:den>
                              </m:f>
                            </m:e>
                          </m:d>
                          <m:r>
                            <a:rPr lang="en-US" altLang="zh-CN" b="0" i="1" smtClean="0">
                              <a:latin typeface="Cambria Math" panose="02040503050406030204" pitchFamily="18" charset="0"/>
                            </a:rPr>
                            <m:t>𝑚𝑔𝑑𝑥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m:t>
                          </m:r>
                        </m:e>
                      </m:nary>
                    </m:oMath>
                  </m:oMathPara>
                </a14:m>
                <a:endParaRPr lang="zh-CN" altLang="en-US" dirty="0"/>
              </a:p>
            </p:txBody>
          </p:sp>
        </mc:Choice>
        <mc:Fallback xmlns="">
          <p:sp>
            <p:nvSpPr>
              <p:cNvPr id="26" name="文本框 25">
                <a:extLst>
                  <a:ext uri="{FF2B5EF4-FFF2-40B4-BE49-F238E27FC236}">
                    <a16:creationId xmlns:a16="http://schemas.microsoft.com/office/drawing/2014/main" id="{C7FDD1CC-0413-490E-9136-E7462713A52A}"/>
                  </a:ext>
                </a:extLst>
              </p:cNvPr>
              <p:cNvSpPr txBox="1">
                <a:spLocks noRot="1" noChangeAspect="1" noMove="1" noResize="1" noEditPoints="1" noAdjustHandles="1" noChangeArrowheads="1" noChangeShapeType="1" noTextEdit="1"/>
              </p:cNvSpPr>
              <p:nvPr/>
            </p:nvSpPr>
            <p:spPr>
              <a:xfrm>
                <a:off x="993054" y="3514528"/>
                <a:ext cx="3024482" cy="66223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8431C32-1E83-4FE9-869D-C2A74D73C515}"/>
                  </a:ext>
                </a:extLst>
              </p:cNvPr>
              <p:cNvSpPr txBox="1"/>
              <p:nvPr/>
            </p:nvSpPr>
            <p:spPr>
              <a:xfrm>
                <a:off x="993054" y="4451670"/>
                <a:ext cx="2228752"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d>
                        <m:dPr>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𝑔</m:t>
                              </m:r>
                            </m:num>
                            <m:den>
                              <m:r>
                                <a:rPr lang="en-US" altLang="zh-CN" i="1">
                                  <a:latin typeface="Cambria Math" panose="02040503050406030204" pitchFamily="18" charset="0"/>
                                </a:rPr>
                                <m:t>𝑙</m:t>
                              </m:r>
                            </m:den>
                          </m:f>
                        </m:e>
                      </m:d>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m:t>
                          </m:r>
                        </m:e>
                        <m: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num>
                            <m:den>
                              <m:r>
                                <a:rPr lang="en-US" altLang="zh-CN" b="0" i="1" smtClean="0">
                                  <a:latin typeface="Cambria Math" panose="02040503050406030204" pitchFamily="18" charset="0"/>
                                </a:rPr>
                                <m:t>2</m:t>
                              </m:r>
                            </m:den>
                          </m:f>
                        </m:sub>
                        <m:sup>
                          <m:r>
                            <a:rPr lang="en-US" altLang="zh-CN" b="0" i="1" smtClean="0">
                              <a:latin typeface="Cambria Math" panose="02040503050406030204" pitchFamily="18" charset="0"/>
                            </a:rPr>
                            <m:t>𝑙</m:t>
                          </m:r>
                        </m:sup>
                      </m:sSubSup>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oMath>
                  </m:oMathPara>
                </a14:m>
                <a:endParaRPr lang="zh-CN" altLang="en-US" dirty="0"/>
              </a:p>
            </p:txBody>
          </p:sp>
        </mc:Choice>
        <mc:Fallback xmlns="">
          <p:sp>
            <p:nvSpPr>
              <p:cNvPr id="27" name="文本框 26">
                <a:extLst>
                  <a:ext uri="{FF2B5EF4-FFF2-40B4-BE49-F238E27FC236}">
                    <a16:creationId xmlns:a16="http://schemas.microsoft.com/office/drawing/2014/main" id="{78431C32-1E83-4FE9-869D-C2A74D73C515}"/>
                  </a:ext>
                </a:extLst>
              </p:cNvPr>
              <p:cNvSpPr txBox="1">
                <a:spLocks noRot="1" noChangeAspect="1" noMove="1" noResize="1" noEditPoints="1" noAdjustHandles="1" noChangeArrowheads="1" noChangeShapeType="1" noTextEdit="1"/>
              </p:cNvSpPr>
              <p:nvPr/>
            </p:nvSpPr>
            <p:spPr>
              <a:xfrm>
                <a:off x="993054" y="4451670"/>
                <a:ext cx="2228752" cy="62799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08C559E-DD90-4AD7-84AC-0885FED7A8B3}"/>
                  </a:ext>
                </a:extLst>
              </p:cNvPr>
              <p:cNvSpPr txBox="1"/>
              <p:nvPr/>
            </p:nvSpPr>
            <p:spPr>
              <a:xfrm>
                <a:off x="844786" y="5354571"/>
                <a:ext cx="2878883" cy="571375"/>
              </a:xfrm>
              <a:prstGeom prst="rect">
                <a:avLst/>
              </a:prstGeom>
              <a:noFill/>
            </p:spPr>
            <p:txBody>
              <a:bodyPr wrap="square" lIns="0" tIns="0" rIns="0" bIns="0" rtlCol="0">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oMath>
                </a14:m>
                <a:r>
                  <a:rPr lang="en-US" altLang="zh-CN" dirty="0"/>
                  <a:t>=2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𝑔</m:t>
                            </m:r>
                          </m:num>
                          <m:den>
                            <m:r>
                              <a:rPr lang="en-US" altLang="zh-CN" i="1">
                                <a:latin typeface="Cambria Math" panose="02040503050406030204" pitchFamily="18" charset="0"/>
                              </a:rPr>
                              <m:t>𝑙</m:t>
                            </m:r>
                          </m:den>
                        </m:f>
                      </m:e>
                    </m:d>
                  </m:oMath>
                </a14:m>
                <a:r>
                  <a:rPr lang="en-US" altLang="zh-CN" dirty="0"/>
                  <a:t>[</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num>
                                  <m:den>
                                    <m:r>
                                      <a:rPr lang="en-US" altLang="zh-CN" b="0" i="1" smtClean="0">
                                        <a:latin typeface="Cambria Math" panose="02040503050406030204" pitchFamily="18" charset="0"/>
                                      </a:rPr>
                                      <m:t>2</m:t>
                                    </m:r>
                                  </m:den>
                                </m:f>
                              </m:e>
                            </m:d>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r>
                      <a:rPr lang="en-US" altLang="zh-CN" b="0" i="0" smtClean="0">
                        <a:latin typeface="Cambria Math" panose="02040503050406030204" pitchFamily="18" charset="0"/>
                      </a:rPr>
                      <m:t>]=(3/4)</m:t>
                    </m:r>
                    <m:r>
                      <m:rPr>
                        <m:sty m:val="p"/>
                      </m:rPr>
                      <a:rPr lang="en-US" altLang="zh-CN" b="0" i="0" smtClean="0">
                        <a:latin typeface="Cambria Math" panose="02040503050406030204" pitchFamily="18" charset="0"/>
                      </a:rPr>
                      <m:t>gl</m:t>
                    </m:r>
                  </m:oMath>
                </a14:m>
                <a:endParaRPr lang="zh-CN" altLang="en-US" dirty="0"/>
              </a:p>
            </p:txBody>
          </p:sp>
        </mc:Choice>
        <mc:Fallback xmlns="">
          <p:sp>
            <p:nvSpPr>
              <p:cNvPr id="28" name="文本框 27">
                <a:extLst>
                  <a:ext uri="{FF2B5EF4-FFF2-40B4-BE49-F238E27FC236}">
                    <a16:creationId xmlns:a16="http://schemas.microsoft.com/office/drawing/2014/main" id="{008C559E-DD90-4AD7-84AC-0885FED7A8B3}"/>
                  </a:ext>
                </a:extLst>
              </p:cNvPr>
              <p:cNvSpPr txBox="1">
                <a:spLocks noRot="1" noChangeAspect="1" noMove="1" noResize="1" noEditPoints="1" noAdjustHandles="1" noChangeArrowheads="1" noChangeShapeType="1" noTextEdit="1"/>
              </p:cNvSpPr>
              <p:nvPr/>
            </p:nvSpPr>
            <p:spPr>
              <a:xfrm>
                <a:off x="844786" y="5354571"/>
                <a:ext cx="2878883" cy="571375"/>
              </a:xfrm>
              <a:prstGeom prst="rect">
                <a:avLst/>
              </a:prstGeom>
              <a:blipFill>
                <a:blip r:embed="rId16"/>
                <a:stretch>
                  <a:fillRect b="-1383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BA8E7FF-A80A-44CF-8F68-4FE13F15AE0E}"/>
              </a:ext>
            </a:extLst>
          </p:cNvPr>
          <p:cNvPicPr>
            <a:picLocks noChangeAspect="1"/>
          </p:cNvPicPr>
          <p:nvPr/>
        </p:nvPicPr>
        <p:blipFill>
          <a:blip r:embed="rId17"/>
          <a:stretch>
            <a:fillRect/>
          </a:stretch>
        </p:blipFill>
        <p:spPr>
          <a:xfrm>
            <a:off x="177200" y="-32323"/>
            <a:ext cx="12151416" cy="1169959"/>
          </a:xfrm>
          <a:prstGeom prst="rect">
            <a:avLst/>
          </a:prstGeom>
        </p:spPr>
      </p:pic>
    </p:spTree>
    <p:extLst>
      <p:ext uri="{BB962C8B-B14F-4D97-AF65-F5344CB8AC3E}">
        <p14:creationId xmlns:p14="http://schemas.microsoft.com/office/powerpoint/2010/main" val="162365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1E3CBB-A523-44CA-95E0-9DC2BED398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317" y="1569402"/>
            <a:ext cx="3276283" cy="2031048"/>
          </a:xfrm>
          <a:prstGeom prst="rect">
            <a:avLst/>
          </a:prstGeom>
          <a:noFill/>
          <a:ln>
            <a:noFill/>
          </a:ln>
        </p:spPr>
      </p:pic>
      <p:cxnSp>
        <p:nvCxnSpPr>
          <p:cNvPr id="5" name="直接箭头连接符 4">
            <a:extLst>
              <a:ext uri="{FF2B5EF4-FFF2-40B4-BE49-F238E27FC236}">
                <a16:creationId xmlns:a16="http://schemas.microsoft.com/office/drawing/2014/main" id="{A9A99880-252D-4302-8B8D-7D1A39BBA56B}"/>
              </a:ext>
            </a:extLst>
          </p:cNvPr>
          <p:cNvCxnSpPr>
            <a:cxnSpLocks/>
          </p:cNvCxnSpPr>
          <p:nvPr/>
        </p:nvCxnSpPr>
        <p:spPr>
          <a:xfrm flipV="1">
            <a:off x="9258459" y="4171950"/>
            <a:ext cx="628491" cy="4191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9BCC92D-8A6E-4AD6-ACC9-6378059273A0}"/>
              </a:ext>
            </a:extLst>
          </p:cNvPr>
          <p:cNvCxnSpPr>
            <a:cxnSpLocks/>
          </p:cNvCxnSpPr>
          <p:nvPr/>
        </p:nvCxnSpPr>
        <p:spPr>
          <a:xfrm>
            <a:off x="9234726" y="4591050"/>
            <a:ext cx="652224" cy="4191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4FC065C-B63F-4EA6-B5FB-9186765DC404}"/>
              </a:ext>
            </a:extLst>
          </p:cNvPr>
          <p:cNvCxnSpPr/>
          <p:nvPr/>
        </p:nvCxnSpPr>
        <p:spPr>
          <a:xfrm>
            <a:off x="8191500" y="4591050"/>
            <a:ext cx="2505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90045BD-5BAB-45E6-9611-D1C26CC026F3}"/>
              </a:ext>
            </a:extLst>
          </p:cNvPr>
          <p:cNvCxnSpPr>
            <a:cxnSpLocks/>
          </p:cNvCxnSpPr>
          <p:nvPr/>
        </p:nvCxnSpPr>
        <p:spPr>
          <a:xfrm rot="5400000">
            <a:off x="8005920" y="4681538"/>
            <a:ext cx="2505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636DE2A-8B94-43F1-BDF2-5CF9C339D644}"/>
              </a:ext>
            </a:extLst>
          </p:cNvPr>
          <p:cNvCxnSpPr>
            <a:cxnSpLocks/>
          </p:cNvCxnSpPr>
          <p:nvPr/>
        </p:nvCxnSpPr>
        <p:spPr>
          <a:xfrm>
            <a:off x="9868058" y="4171950"/>
            <a:ext cx="0" cy="8382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FB0D488-DB9D-462D-967F-A39CEE9F608D}"/>
              </a:ext>
            </a:extLst>
          </p:cNvPr>
          <p:cNvCxnSpPr>
            <a:cxnSpLocks/>
          </p:cNvCxnSpPr>
          <p:nvPr/>
        </p:nvCxnSpPr>
        <p:spPr>
          <a:xfrm>
            <a:off x="9258457" y="4171950"/>
            <a:ext cx="628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322F14A-9194-4B8C-AF4B-A5D9AD46DAF4}"/>
              </a:ext>
            </a:extLst>
          </p:cNvPr>
          <p:cNvCxnSpPr>
            <a:cxnSpLocks/>
          </p:cNvCxnSpPr>
          <p:nvPr/>
        </p:nvCxnSpPr>
        <p:spPr>
          <a:xfrm>
            <a:off x="9229960" y="5010150"/>
            <a:ext cx="628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8392A55-AFA1-4FDF-92DC-B5B4E0386588}"/>
                  </a:ext>
                </a:extLst>
              </p:cNvPr>
              <p:cNvSpPr txBox="1"/>
              <p:nvPr/>
            </p:nvSpPr>
            <p:spPr>
              <a:xfrm>
                <a:off x="10696575" y="4662101"/>
                <a:ext cx="1929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22" name="文本框 21">
                <a:extLst>
                  <a:ext uri="{FF2B5EF4-FFF2-40B4-BE49-F238E27FC236}">
                    <a16:creationId xmlns:a16="http://schemas.microsoft.com/office/drawing/2014/main" id="{68392A55-AFA1-4FDF-92DC-B5B4E0386588}"/>
                  </a:ext>
                </a:extLst>
              </p:cNvPr>
              <p:cNvSpPr txBox="1">
                <a:spLocks noRot="1" noChangeAspect="1" noMove="1" noResize="1" noEditPoints="1" noAdjustHandles="1" noChangeArrowheads="1" noChangeShapeType="1" noTextEdit="1"/>
              </p:cNvSpPr>
              <p:nvPr/>
            </p:nvSpPr>
            <p:spPr>
              <a:xfrm>
                <a:off x="10696575" y="4662101"/>
                <a:ext cx="192938" cy="276999"/>
              </a:xfrm>
              <a:prstGeom prst="rect">
                <a:avLst/>
              </a:prstGeom>
              <a:blipFill>
                <a:blip r:embed="rId4"/>
                <a:stretch>
                  <a:fillRect l="-16129" r="-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DCB2F0-E944-4DD9-9E84-B7273656C2B3}"/>
                  </a:ext>
                </a:extLst>
              </p:cNvPr>
              <p:cNvSpPr txBox="1"/>
              <p:nvPr/>
            </p:nvSpPr>
            <p:spPr>
              <a:xfrm>
                <a:off x="8940337" y="3461950"/>
                <a:ext cx="196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3" name="文本框 22">
                <a:extLst>
                  <a:ext uri="{FF2B5EF4-FFF2-40B4-BE49-F238E27FC236}">
                    <a16:creationId xmlns:a16="http://schemas.microsoft.com/office/drawing/2014/main" id="{28DCB2F0-E944-4DD9-9E84-B7273656C2B3}"/>
                  </a:ext>
                </a:extLst>
              </p:cNvPr>
              <p:cNvSpPr txBox="1">
                <a:spLocks noRot="1" noChangeAspect="1" noMove="1" noResize="1" noEditPoints="1" noAdjustHandles="1" noChangeArrowheads="1" noChangeShapeType="1" noTextEdit="1"/>
              </p:cNvSpPr>
              <p:nvPr/>
            </p:nvSpPr>
            <p:spPr>
              <a:xfrm>
                <a:off x="8940337" y="3461950"/>
                <a:ext cx="196336" cy="276999"/>
              </a:xfrm>
              <a:prstGeom prst="rect">
                <a:avLst/>
              </a:prstGeom>
              <a:blipFill>
                <a:blip r:embed="rId5"/>
                <a:stretch>
                  <a:fillRect l="-28125" r="-25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95EB1A6-4A68-4C09-A05D-B5E1AC166493}"/>
                  </a:ext>
                </a:extLst>
              </p:cNvPr>
              <p:cNvSpPr txBox="1"/>
              <p:nvPr/>
            </p:nvSpPr>
            <p:spPr>
              <a:xfrm>
                <a:off x="1295400" y="3024522"/>
                <a:ext cx="31815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𝑡</m:t>
                      </m:r>
                      <m:r>
                        <a:rPr lang="en-US" altLang="zh-CN" b="0" i="0" smtClean="0">
                          <a:latin typeface="Cambria Math" panose="02040503050406030204" pitchFamily="18" charset="0"/>
                        </a:rPr>
                        <m:t>=</m:t>
                      </m:r>
                      <m:r>
                        <a:rPr lang="en-US" altLang="zh-CN" b="0" i="1" smtClean="0">
                          <a:latin typeface="Cambria Math" panose="02040503050406030204" pitchFamily="18" charset="0"/>
                        </a:rPr>
                        <m:t>𝑚</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𝑐𝑜𝑠</m:t>
                      </m:r>
                      <m:r>
                        <a:rPr lang="en-US" altLang="zh-CN" b="0" i="1" smtClean="0">
                          <a:latin typeface="Cambria Math" panose="02040503050406030204" pitchFamily="18" charset="0"/>
                        </a:rPr>
                        <m:t>30°−</m:t>
                      </m:r>
                      <m:r>
                        <m:rPr>
                          <m:sty m:val="p"/>
                        </m:rPr>
                        <a:rPr lang="en-US" altLang="zh-CN">
                          <a:latin typeface="Cambria Math" panose="02040503050406030204" pitchFamily="18" charset="0"/>
                        </a:rPr>
                        <m:t>m</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i="1">
                          <a:latin typeface="Cambria Math" panose="02040503050406030204" pitchFamily="18" charset="0"/>
                        </a:rPr>
                        <m:t>𝑐𝑜𝑠</m:t>
                      </m:r>
                      <m:r>
                        <a:rPr lang="en-US" altLang="zh-CN" i="1">
                          <a:latin typeface="Cambria Math" panose="02040503050406030204" pitchFamily="18" charset="0"/>
                        </a:rPr>
                        <m:t>30°</m:t>
                      </m:r>
                    </m:oMath>
                  </m:oMathPara>
                </a14:m>
                <a:endParaRPr lang="zh-CN" altLang="en-US" dirty="0"/>
              </a:p>
            </p:txBody>
          </p:sp>
        </mc:Choice>
        <mc:Fallback xmlns="">
          <p:sp>
            <p:nvSpPr>
              <p:cNvPr id="24" name="文本框 23">
                <a:extLst>
                  <a:ext uri="{FF2B5EF4-FFF2-40B4-BE49-F238E27FC236}">
                    <a16:creationId xmlns:a16="http://schemas.microsoft.com/office/drawing/2014/main" id="{E95EB1A6-4A68-4C09-A05D-B5E1AC166493}"/>
                  </a:ext>
                </a:extLst>
              </p:cNvPr>
              <p:cNvSpPr txBox="1">
                <a:spLocks noRot="1" noChangeAspect="1" noMove="1" noResize="1" noEditPoints="1" noAdjustHandles="1" noChangeArrowheads="1" noChangeShapeType="1" noTextEdit="1"/>
              </p:cNvSpPr>
              <p:nvPr/>
            </p:nvSpPr>
            <p:spPr>
              <a:xfrm>
                <a:off x="1295400" y="3024522"/>
                <a:ext cx="3181577" cy="276999"/>
              </a:xfrm>
              <a:prstGeom prst="rect">
                <a:avLst/>
              </a:prstGeom>
              <a:blipFill>
                <a:blip r:embed="rId6"/>
                <a:stretch>
                  <a:fillRect l="-1152" r="-1344"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546C08C-9220-43DE-B62F-346F2053A712}"/>
                  </a:ext>
                </a:extLst>
              </p:cNvPr>
              <p:cNvSpPr txBox="1"/>
              <p:nvPr/>
            </p:nvSpPr>
            <p:spPr>
              <a:xfrm>
                <a:off x="-217911" y="3694978"/>
                <a:ext cx="6096000"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𝑡</m:t>
                      </m:r>
                      <m:r>
                        <a:rPr lang="en-US" altLang="zh-CN" b="0" i="0" smtClean="0">
                          <a:latin typeface="Cambria Math" panose="02040503050406030204" pitchFamily="18" charset="0"/>
                        </a:rPr>
                        <m:t>=</m:t>
                      </m:r>
                      <m:r>
                        <a:rPr lang="en-US" altLang="zh-CN" b="0" i="1" smtClean="0">
                          <a:latin typeface="Cambria Math" panose="02040503050406030204" pitchFamily="18" charset="0"/>
                        </a:rPr>
                        <m:t>𝑚</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𝑠𝑖𝑛</m:t>
                      </m:r>
                      <m:r>
                        <a:rPr lang="en-US" altLang="zh-CN" b="0" i="1" smtClean="0">
                          <a:latin typeface="Cambria Math" panose="02040503050406030204" pitchFamily="18" charset="0"/>
                        </a:rPr>
                        <m:t>30°−</m:t>
                      </m:r>
                      <m:r>
                        <m:rPr>
                          <m:sty m:val="p"/>
                        </m:rPr>
                        <a:rPr lang="en-US" altLang="zh-CN">
                          <a:latin typeface="Cambria Math" panose="02040503050406030204" pitchFamily="18" charset="0"/>
                        </a:rPr>
                        <m:t>m</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𝑠𝑖𝑛</m:t>
                      </m:r>
                      <m:r>
                        <a:rPr lang="en-US" altLang="zh-CN" i="1">
                          <a:latin typeface="Cambria Math" panose="02040503050406030204" pitchFamily="18" charset="0"/>
                        </a:rPr>
                        <m:t>30°</m:t>
                      </m:r>
                    </m:oMath>
                  </m:oMathPara>
                </a14:m>
                <a:endParaRPr lang="zh-CN" altLang="en-US" dirty="0"/>
              </a:p>
            </p:txBody>
          </p:sp>
        </mc:Choice>
        <mc:Fallback xmlns="">
          <p:sp>
            <p:nvSpPr>
              <p:cNvPr id="26" name="文本框 25">
                <a:extLst>
                  <a:ext uri="{FF2B5EF4-FFF2-40B4-BE49-F238E27FC236}">
                    <a16:creationId xmlns:a16="http://schemas.microsoft.com/office/drawing/2014/main" id="{2546C08C-9220-43DE-B62F-346F2053A712}"/>
                  </a:ext>
                </a:extLst>
              </p:cNvPr>
              <p:cNvSpPr txBox="1">
                <a:spLocks noRot="1" noChangeAspect="1" noMove="1" noResize="1" noEditPoints="1" noAdjustHandles="1" noChangeArrowheads="1" noChangeShapeType="1" noTextEdit="1"/>
              </p:cNvSpPr>
              <p:nvPr/>
            </p:nvSpPr>
            <p:spPr>
              <a:xfrm>
                <a:off x="-217911" y="3694978"/>
                <a:ext cx="6096000" cy="391261"/>
              </a:xfrm>
              <a:prstGeom prst="rect">
                <a:avLst/>
              </a:prstGeom>
              <a:blipFill>
                <a:blip r:embed="rId7"/>
                <a:stretch>
                  <a:fillRect b="-46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1AB4854-C616-447A-A7C5-7CBC1D6B50B3}"/>
                  </a:ext>
                </a:extLst>
              </p:cNvPr>
              <p:cNvSpPr txBox="1"/>
              <p:nvPr/>
            </p:nvSpPr>
            <p:spPr>
              <a:xfrm>
                <a:off x="1390364" y="4662100"/>
                <a:ext cx="9046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m:oMathPara>
                </a14:m>
                <a:endParaRPr lang="zh-CN" altLang="en-US" dirty="0"/>
              </a:p>
            </p:txBody>
          </p:sp>
        </mc:Choice>
        <mc:Fallback xmlns="">
          <p:sp>
            <p:nvSpPr>
              <p:cNvPr id="27" name="文本框 26">
                <a:extLst>
                  <a:ext uri="{FF2B5EF4-FFF2-40B4-BE49-F238E27FC236}">
                    <a16:creationId xmlns:a16="http://schemas.microsoft.com/office/drawing/2014/main" id="{51AB4854-C616-447A-A7C5-7CBC1D6B50B3}"/>
                  </a:ext>
                </a:extLst>
              </p:cNvPr>
              <p:cNvSpPr txBox="1">
                <a:spLocks noRot="1" noChangeAspect="1" noMove="1" noResize="1" noEditPoints="1" noAdjustHandles="1" noChangeArrowheads="1" noChangeShapeType="1" noTextEdit="1"/>
              </p:cNvSpPr>
              <p:nvPr/>
            </p:nvSpPr>
            <p:spPr>
              <a:xfrm>
                <a:off x="1390364" y="4662100"/>
                <a:ext cx="904671" cy="276999"/>
              </a:xfrm>
              <a:prstGeom prst="rect">
                <a:avLst/>
              </a:prstGeom>
              <a:blipFill>
                <a:blip r:embed="rId8"/>
                <a:stretch>
                  <a:fillRect l="-5405" t="-2222" r="-4730" b="-3555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26B498A-3F09-4174-A452-4BF4A386A5FE}"/>
              </a:ext>
            </a:extLst>
          </p:cNvPr>
          <p:cNvPicPr>
            <a:picLocks noChangeAspect="1"/>
          </p:cNvPicPr>
          <p:nvPr/>
        </p:nvPicPr>
        <p:blipFill>
          <a:blip r:embed="rId9"/>
          <a:stretch>
            <a:fillRect/>
          </a:stretch>
        </p:blipFill>
        <p:spPr>
          <a:xfrm>
            <a:off x="172592" y="152781"/>
            <a:ext cx="11886053" cy="142539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3BE6C35-2766-4A61-A153-E2429A9AD0AD}"/>
                  </a:ext>
                </a:extLst>
              </p:cNvPr>
              <p:cNvSpPr txBox="1"/>
              <p:nvPr/>
            </p:nvSpPr>
            <p:spPr>
              <a:xfrm>
                <a:off x="225876" y="1683707"/>
                <a:ext cx="3104761" cy="461665"/>
              </a:xfrm>
              <a:prstGeom prst="rect">
                <a:avLst/>
              </a:prstGeom>
              <a:noFill/>
            </p:spPr>
            <p:txBody>
              <a:bodyPr wrap="none" rtlCol="0">
                <a:spAutoFit/>
              </a:bodyPr>
              <a:lstStyle/>
              <a:p>
                <a:r>
                  <a:rPr lang="zh-CN" altLang="en-US" sz="2400" dirty="0"/>
                  <a:t>解： </a:t>
                </a:r>
                <a14:m>
                  <m:oMath xmlns:m="http://schemas.openxmlformats.org/officeDocument/2006/math">
                    <m:r>
                      <a:rPr lang="en-US" altLang="zh-CN" sz="2400" b="0" i="1" smtClean="0">
                        <a:latin typeface="Cambria Math" panose="02040503050406030204" pitchFamily="18" charset="0"/>
                      </a:rPr>
                      <m:t>𝑞𝑣</m:t>
                    </m:r>
                  </m:oMath>
                </a14:m>
                <a:r>
                  <a:rPr lang="zh-CN" altLang="en-US" sz="2400" dirty="0"/>
                  <a:t>，    竖直向下</a:t>
                </a:r>
              </a:p>
            </p:txBody>
          </p:sp>
        </mc:Choice>
        <mc:Fallback xmlns="">
          <p:sp>
            <p:nvSpPr>
              <p:cNvPr id="7" name="文本框 6">
                <a:extLst>
                  <a:ext uri="{FF2B5EF4-FFF2-40B4-BE49-F238E27FC236}">
                    <a16:creationId xmlns:a16="http://schemas.microsoft.com/office/drawing/2014/main" id="{E3BE6C35-2766-4A61-A153-E2429A9AD0AD}"/>
                  </a:ext>
                </a:extLst>
              </p:cNvPr>
              <p:cNvSpPr txBox="1">
                <a:spLocks noRot="1" noChangeAspect="1" noMove="1" noResize="1" noEditPoints="1" noAdjustHandles="1" noChangeArrowheads="1" noChangeShapeType="1" noTextEdit="1"/>
              </p:cNvSpPr>
              <p:nvPr/>
            </p:nvSpPr>
            <p:spPr>
              <a:xfrm>
                <a:off x="225876" y="1683707"/>
                <a:ext cx="3104761" cy="461665"/>
              </a:xfrm>
              <a:prstGeom prst="rect">
                <a:avLst/>
              </a:prstGeom>
              <a:blipFill>
                <a:blip r:embed="rId10"/>
                <a:stretch>
                  <a:fillRect l="-2947" t="-9211" r="-216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185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6" grpId="0"/>
      <p:bldP spid="27"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862E71-3BE5-477D-A3D5-B0D93AE33BA2}"/>
              </a:ext>
            </a:extLst>
          </p:cNvPr>
          <p:cNvPicPr>
            <a:picLocks noChangeAspect="1"/>
          </p:cNvPicPr>
          <p:nvPr/>
        </p:nvPicPr>
        <p:blipFill rotWithShape="1">
          <a:blip r:embed="rId2"/>
          <a:srcRect t="32358"/>
          <a:stretch/>
        </p:blipFill>
        <p:spPr>
          <a:xfrm>
            <a:off x="-98948" y="2752725"/>
            <a:ext cx="11994104" cy="2241722"/>
          </a:xfrm>
          <a:prstGeom prst="rect">
            <a:avLst/>
          </a:prstGeom>
        </p:spPr>
      </p:pic>
      <p:pic>
        <p:nvPicPr>
          <p:cNvPr id="3" name="图片 2">
            <a:extLst>
              <a:ext uri="{FF2B5EF4-FFF2-40B4-BE49-F238E27FC236}">
                <a16:creationId xmlns:a16="http://schemas.microsoft.com/office/drawing/2014/main" id="{644F53C6-4E2E-4D24-ABF8-73F904DC9103}"/>
              </a:ext>
            </a:extLst>
          </p:cNvPr>
          <p:cNvPicPr>
            <a:picLocks noChangeAspect="1"/>
          </p:cNvPicPr>
          <p:nvPr/>
        </p:nvPicPr>
        <p:blipFill>
          <a:blip r:embed="rId3"/>
          <a:stretch>
            <a:fillRect/>
          </a:stretch>
        </p:blipFill>
        <p:spPr>
          <a:xfrm>
            <a:off x="0" y="185166"/>
            <a:ext cx="12192000" cy="1447068"/>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0851835-D147-46F8-BF4A-E70DE5541A6F}"/>
                  </a:ext>
                </a:extLst>
              </p:cNvPr>
              <p:cNvSpPr txBox="1"/>
              <p:nvPr/>
            </p:nvSpPr>
            <p:spPr>
              <a:xfrm>
                <a:off x="333375" y="1809750"/>
                <a:ext cx="1682127" cy="369332"/>
              </a:xfrm>
              <a:prstGeom prst="rect">
                <a:avLst/>
              </a:prstGeom>
              <a:noFill/>
            </p:spPr>
            <p:txBody>
              <a:bodyPr wrap="none" rtlCol="0">
                <a:spAutoFit/>
              </a:bodyPr>
              <a:lstStyle/>
              <a:p>
                <a:r>
                  <a:rPr lang="zh-CN" altLang="en-US" dirty="0"/>
                  <a:t>解：  </a:t>
                </a:r>
                <a14:m>
                  <m:oMath xmlns:m="http://schemas.openxmlformats.org/officeDocument/2006/math">
                    <m:r>
                      <a:rPr lang="en-US" altLang="zh-CN" b="0" i="1" smtClean="0">
                        <a:latin typeface="Cambria Math" panose="02040503050406030204" pitchFamily="18" charset="0"/>
                      </a:rPr>
                      <m:t>𝑚</m:t>
                    </m:r>
                    <m:r>
                      <a:rPr lang="zh-CN" altLang="en-US" b="0" i="1" smtClean="0">
                        <a:latin typeface="Cambria Math" panose="02040503050406030204" pitchFamily="18" charset="0"/>
                      </a:rPr>
                      <m:t>𝜔</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  0</m:t>
                    </m:r>
                  </m:oMath>
                </a14:m>
                <a:endParaRPr lang="zh-CN" altLang="en-US" dirty="0"/>
              </a:p>
            </p:txBody>
          </p:sp>
        </mc:Choice>
        <mc:Fallback xmlns="">
          <p:sp>
            <p:nvSpPr>
              <p:cNvPr id="4" name="文本框 3">
                <a:extLst>
                  <a:ext uri="{FF2B5EF4-FFF2-40B4-BE49-F238E27FC236}">
                    <a16:creationId xmlns:a16="http://schemas.microsoft.com/office/drawing/2014/main" id="{D0851835-D147-46F8-BF4A-E70DE5541A6F}"/>
                  </a:ext>
                </a:extLst>
              </p:cNvPr>
              <p:cNvSpPr txBox="1">
                <a:spLocks noRot="1" noChangeAspect="1" noMove="1" noResize="1" noEditPoints="1" noAdjustHandles="1" noChangeArrowheads="1" noChangeShapeType="1" noTextEdit="1"/>
              </p:cNvSpPr>
              <p:nvPr/>
            </p:nvSpPr>
            <p:spPr>
              <a:xfrm>
                <a:off x="333375" y="1809750"/>
                <a:ext cx="1682127" cy="369332"/>
              </a:xfrm>
              <a:prstGeom prst="rect">
                <a:avLst/>
              </a:prstGeom>
              <a:blipFill>
                <a:blip r:embed="rId4"/>
                <a:stretch>
                  <a:fillRect l="-3261"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D4FBD76-842E-4A70-BBFD-829FED1A38F2}"/>
                  </a:ext>
                </a:extLst>
              </p:cNvPr>
              <p:cNvSpPr txBox="1"/>
              <p:nvPr/>
            </p:nvSpPr>
            <p:spPr>
              <a:xfrm>
                <a:off x="638175" y="5021594"/>
                <a:ext cx="3822137" cy="5464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𝑐𝑜𝑠</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2</m:t>
                          </m:r>
                        </m:sup>
                      </m:sSup>
                      <m:r>
                        <a:rPr lang="en-US" altLang="zh-CN" b="0" i="1" smtClean="0">
                          <a:latin typeface="Cambria Math" panose="02040503050406030204" pitchFamily="18" charset="0"/>
                        </a:rPr>
                        <m:t>𝑠𝑖𝑛</m:t>
                      </m:r>
                      <m:r>
                        <a:rPr lang="zh-CN" altLang="en-US" i="1">
                          <a:latin typeface="Cambria Math" panose="02040503050406030204" pitchFamily="18" charset="0"/>
                        </a:rPr>
                        <m:t>𝜔</m:t>
                      </m:r>
                      <m:r>
                        <a:rPr lang="en-US" altLang="zh-CN" i="1">
                          <a:latin typeface="Cambria Math" panose="02040503050406030204" pitchFamily="18" charset="0"/>
                        </a:rPr>
                        <m:t>𝑡</m:t>
                      </m:r>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𝑗</m:t>
                          </m:r>
                        </m:e>
                      </m:acc>
                    </m:oMath>
                  </m:oMathPara>
                </a14:m>
                <a:endParaRPr lang="zh-CN" altLang="en-US" dirty="0"/>
              </a:p>
            </p:txBody>
          </p:sp>
        </mc:Choice>
        <mc:Fallback xmlns="">
          <p:sp>
            <p:nvSpPr>
              <p:cNvPr id="5" name="文本框 4">
                <a:extLst>
                  <a:ext uri="{FF2B5EF4-FFF2-40B4-BE49-F238E27FC236}">
                    <a16:creationId xmlns:a16="http://schemas.microsoft.com/office/drawing/2014/main" id="{2D4FBD76-842E-4A70-BBFD-829FED1A38F2}"/>
                  </a:ext>
                </a:extLst>
              </p:cNvPr>
              <p:cNvSpPr txBox="1">
                <a:spLocks noRot="1" noChangeAspect="1" noMove="1" noResize="1" noEditPoints="1" noAdjustHandles="1" noChangeArrowheads="1" noChangeShapeType="1" noTextEdit="1"/>
              </p:cNvSpPr>
              <p:nvPr/>
            </p:nvSpPr>
            <p:spPr>
              <a:xfrm>
                <a:off x="638175" y="5021594"/>
                <a:ext cx="3822137" cy="54649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43338E7-B676-4B03-9E61-CD5F0B764F2C}"/>
                  </a:ext>
                </a:extLst>
              </p:cNvPr>
              <p:cNvSpPr txBox="1"/>
              <p:nvPr/>
            </p:nvSpPr>
            <p:spPr>
              <a:xfrm>
                <a:off x="638175" y="5804340"/>
                <a:ext cx="4080797" cy="310598"/>
              </a:xfrm>
              <a:prstGeom prst="rect">
                <a:avLst/>
              </a:prstGeom>
              <a:noFill/>
            </p:spPr>
            <p:txBody>
              <a:bodyPr wrap="none" lIns="0" tIns="0" rIns="0" bIns="0" rtlCol="0">
                <a:spAutoFit/>
              </a:bodyPr>
              <a:lstStyle/>
              <a:p>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𝐹</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𝑚</m:t>
                    </m:r>
                    <m:r>
                      <a:rPr lang="en-US" altLang="zh-CN" i="1">
                        <a:latin typeface="Cambria Math" panose="02040503050406030204" pitchFamily="18" charset="0"/>
                      </a:rPr>
                      <m:t>𝑎</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2</m:t>
                        </m:r>
                      </m:sup>
                    </m:sSup>
                    <m:r>
                      <a:rPr lang="en-US" altLang="zh-CN" i="1">
                        <a:latin typeface="Cambria Math" panose="02040503050406030204" pitchFamily="18" charset="0"/>
                      </a:rPr>
                      <m:t>𝑐𝑜𝑠</m:t>
                    </m:r>
                    <m:r>
                      <a:rPr lang="zh-CN" altLang="en-US" i="1">
                        <a:latin typeface="Cambria Math" panose="02040503050406030204" pitchFamily="18" charset="0"/>
                      </a:rPr>
                      <m:t>𝜔</m:t>
                    </m:r>
                    <m:r>
                      <a:rPr lang="en-US" altLang="zh-CN" i="1">
                        <a:latin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𝑖</m:t>
                        </m:r>
                      </m:e>
                    </m:acc>
                    <m:r>
                      <a:rPr lang="en-US" altLang="zh-CN" i="1">
                        <a:latin typeface="Cambria Math" panose="02040503050406030204" pitchFamily="18" charset="0"/>
                      </a:rPr>
                      <m:t>−</m:t>
                    </m:r>
                    <m:r>
                      <a:rPr lang="en-US" altLang="zh-CN" b="0" i="1" smtClean="0">
                        <a:latin typeface="Cambria Math" panose="02040503050406030204" pitchFamily="18" charset="0"/>
                      </a:rPr>
                      <m:t>𝑚</m:t>
                    </m:r>
                    <m:r>
                      <a:rPr lang="en-US" altLang="zh-CN" i="1">
                        <a:latin typeface="Cambria Math" panose="02040503050406030204" pitchFamily="18" charset="0"/>
                      </a:rPr>
                      <m:t>𝑏</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2</m:t>
                        </m:r>
                      </m:sup>
                    </m:sSup>
                    <m:r>
                      <a:rPr lang="en-US" altLang="zh-CN" i="1">
                        <a:latin typeface="Cambria Math" panose="02040503050406030204" pitchFamily="18" charset="0"/>
                      </a:rPr>
                      <m:t>𝑠𝑖𝑛</m:t>
                    </m:r>
                    <m:r>
                      <a:rPr lang="zh-CN" altLang="en-US" i="1">
                        <a:latin typeface="Cambria Math" panose="02040503050406030204" pitchFamily="18" charset="0"/>
                      </a:rPr>
                      <m:t>𝜔</m:t>
                    </m:r>
                    <m:r>
                      <a:rPr lang="en-US" altLang="zh-CN" i="1">
                        <a:latin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𝑗</m:t>
                        </m:r>
                      </m:e>
                    </m:acc>
                  </m:oMath>
                </a14:m>
                <a:endParaRPr lang="zh-CN" altLang="en-US" dirty="0"/>
              </a:p>
            </p:txBody>
          </p:sp>
        </mc:Choice>
        <mc:Fallback xmlns="">
          <p:sp>
            <p:nvSpPr>
              <p:cNvPr id="6" name="文本框 5">
                <a:extLst>
                  <a:ext uri="{FF2B5EF4-FFF2-40B4-BE49-F238E27FC236}">
                    <a16:creationId xmlns:a16="http://schemas.microsoft.com/office/drawing/2014/main" id="{443338E7-B676-4B03-9E61-CD5F0B764F2C}"/>
                  </a:ext>
                </a:extLst>
              </p:cNvPr>
              <p:cNvSpPr txBox="1">
                <a:spLocks noRot="1" noChangeAspect="1" noMove="1" noResize="1" noEditPoints="1" noAdjustHandles="1" noChangeArrowheads="1" noChangeShapeType="1" noTextEdit="1"/>
              </p:cNvSpPr>
              <p:nvPr/>
            </p:nvSpPr>
            <p:spPr>
              <a:xfrm>
                <a:off x="638175" y="5804340"/>
                <a:ext cx="4080797" cy="310598"/>
              </a:xfrm>
              <a:prstGeom prst="rect">
                <a:avLst/>
              </a:prstGeom>
              <a:blipFill>
                <a:blip r:embed="rId6"/>
                <a:stretch>
                  <a:fillRect l="-2093" t="-23529" r="-7623" b="-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51BDD79-9776-45C0-90B0-38E2DF71CE7F}"/>
                  </a:ext>
                </a:extLst>
              </p:cNvPr>
              <p:cNvSpPr txBox="1"/>
              <p:nvPr/>
            </p:nvSpPr>
            <p:spPr>
              <a:xfrm>
                <a:off x="-1687824" y="6265712"/>
                <a:ext cx="12108174"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i="1" smtClean="0">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𝐹</m:t>
                          </m:r>
                        </m:e>
                      </m:ac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𝑎𝑐𝑜𝑠</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𝑖</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𝑏𝑠𝑖𝑛</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𝑗</m:t>
                              </m:r>
                            </m:e>
                          </m:acc>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𝑚𝑎</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2</m:t>
                              </m:r>
                            </m:sup>
                          </m:sSup>
                          <m:r>
                            <a:rPr lang="en-US" altLang="zh-CN" i="1">
                              <a:latin typeface="Cambria Math" panose="02040503050406030204" pitchFamily="18" charset="0"/>
                            </a:rPr>
                            <m:t>𝑐𝑜𝑠</m:t>
                          </m:r>
                          <m:r>
                            <a:rPr lang="zh-CN" altLang="en-US" i="1">
                              <a:latin typeface="Cambria Math" panose="02040503050406030204" pitchFamily="18" charset="0"/>
                            </a:rPr>
                            <m:t>𝜔</m:t>
                          </m:r>
                          <m:r>
                            <a:rPr lang="en-US" altLang="zh-CN" i="1">
                              <a:latin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𝑖</m:t>
                              </m:r>
                            </m:e>
                          </m:acc>
                          <m:r>
                            <a:rPr lang="en-US" altLang="zh-CN" i="1">
                              <a:latin typeface="Cambria Math" panose="02040503050406030204" pitchFamily="18" charset="0"/>
                            </a:rPr>
                            <m:t>−</m:t>
                          </m:r>
                          <m:r>
                            <a:rPr lang="en-US" altLang="zh-CN" i="1">
                              <a:latin typeface="Cambria Math" panose="02040503050406030204" pitchFamily="18" charset="0"/>
                            </a:rPr>
                            <m:t>𝑚𝑏</m:t>
                          </m:r>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i="1">
                                  <a:latin typeface="Cambria Math" panose="02040503050406030204" pitchFamily="18" charset="0"/>
                                </a:rPr>
                                <m:t>2</m:t>
                              </m:r>
                            </m:sup>
                          </m:sSup>
                          <m:r>
                            <a:rPr lang="en-US" altLang="zh-CN" i="1">
                              <a:latin typeface="Cambria Math" panose="02040503050406030204" pitchFamily="18" charset="0"/>
                            </a:rPr>
                            <m:t>𝑠𝑖𝑛</m:t>
                          </m:r>
                          <m:r>
                            <a:rPr lang="zh-CN" altLang="en-US" i="1">
                              <a:latin typeface="Cambria Math" panose="02040503050406030204" pitchFamily="18" charset="0"/>
                            </a:rPr>
                            <m:t>𝜔</m:t>
                          </m:r>
                          <m:r>
                            <a:rPr lang="en-US" altLang="zh-CN" i="1">
                              <a:latin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𝑗</m:t>
                              </m:r>
                            </m:e>
                          </m:acc>
                        </m:e>
                      </m:d>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9" name="文本框 8">
                <a:extLst>
                  <a:ext uri="{FF2B5EF4-FFF2-40B4-BE49-F238E27FC236}">
                    <a16:creationId xmlns:a16="http://schemas.microsoft.com/office/drawing/2014/main" id="{F51BDD79-9776-45C0-90B0-38E2DF71CE7F}"/>
                  </a:ext>
                </a:extLst>
              </p:cNvPr>
              <p:cNvSpPr txBox="1">
                <a:spLocks noRot="1" noChangeAspect="1" noMove="1" noResize="1" noEditPoints="1" noAdjustHandles="1" noChangeArrowheads="1" noChangeShapeType="1" noTextEdit="1"/>
              </p:cNvSpPr>
              <p:nvPr/>
            </p:nvSpPr>
            <p:spPr>
              <a:xfrm>
                <a:off x="-1687824" y="6265712"/>
                <a:ext cx="12108174" cy="402931"/>
              </a:xfrm>
              <a:prstGeom prst="rect">
                <a:avLst/>
              </a:prstGeom>
              <a:blipFill>
                <a:blip r:embed="rId7"/>
                <a:stretch>
                  <a:fillRect t="-7576" b="-6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241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C81E908-6232-4AA0-A584-5DB102FDA3A7}"/>
              </a:ext>
            </a:extLst>
          </p:cNvPr>
          <p:cNvPicPr>
            <a:picLocks noChangeAspect="1"/>
          </p:cNvPicPr>
          <p:nvPr/>
        </p:nvPicPr>
        <p:blipFill rotWithShape="1">
          <a:blip r:embed="rId2"/>
          <a:srcRect b="45027"/>
          <a:stretch/>
        </p:blipFill>
        <p:spPr>
          <a:xfrm>
            <a:off x="334137" y="111632"/>
            <a:ext cx="11857863" cy="3488818"/>
          </a:xfrm>
          <a:prstGeom prst="rect">
            <a:avLst/>
          </a:prstGeom>
        </p:spPr>
      </p:pic>
      <p:pic>
        <p:nvPicPr>
          <p:cNvPr id="8" name="图片 7">
            <a:extLst>
              <a:ext uri="{FF2B5EF4-FFF2-40B4-BE49-F238E27FC236}">
                <a16:creationId xmlns:a16="http://schemas.microsoft.com/office/drawing/2014/main" id="{51CD9807-EE9D-4D1F-ABEA-9DBD305C1A43}"/>
              </a:ext>
            </a:extLst>
          </p:cNvPr>
          <p:cNvPicPr>
            <a:picLocks noChangeAspect="1"/>
          </p:cNvPicPr>
          <p:nvPr/>
        </p:nvPicPr>
        <p:blipFill>
          <a:blip r:embed="rId3"/>
          <a:stretch>
            <a:fillRect/>
          </a:stretch>
        </p:blipFill>
        <p:spPr>
          <a:xfrm>
            <a:off x="38100" y="3740093"/>
            <a:ext cx="7448550" cy="3185659"/>
          </a:xfrm>
          <a:prstGeom prst="rect">
            <a:avLst/>
          </a:prstGeom>
        </p:spPr>
      </p:pic>
      <p:pic>
        <p:nvPicPr>
          <p:cNvPr id="10" name="图片 9">
            <a:extLst>
              <a:ext uri="{FF2B5EF4-FFF2-40B4-BE49-F238E27FC236}">
                <a16:creationId xmlns:a16="http://schemas.microsoft.com/office/drawing/2014/main" id="{88FBB95D-5905-4214-B7CF-B86CC002B81A}"/>
              </a:ext>
            </a:extLst>
          </p:cNvPr>
          <p:cNvPicPr>
            <a:picLocks noChangeAspect="1"/>
          </p:cNvPicPr>
          <p:nvPr/>
        </p:nvPicPr>
        <p:blipFill>
          <a:blip r:embed="rId4"/>
          <a:stretch>
            <a:fillRect/>
          </a:stretch>
        </p:blipFill>
        <p:spPr>
          <a:xfrm flipV="1">
            <a:off x="3762375" y="1257300"/>
            <a:ext cx="659572" cy="1018108"/>
          </a:xfrm>
          <a:prstGeom prst="rect">
            <a:avLst/>
          </a:prstGeom>
        </p:spPr>
      </p:pic>
    </p:spTree>
    <p:extLst>
      <p:ext uri="{BB962C8B-B14F-4D97-AF65-F5344CB8AC3E}">
        <p14:creationId xmlns:p14="http://schemas.microsoft.com/office/powerpoint/2010/main" val="403177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0EE2D02-C17E-4473-BF00-DBB979FC42DA}"/>
              </a:ext>
            </a:extLst>
          </p:cNvPr>
          <p:cNvPicPr>
            <a:picLocks noChangeAspect="1"/>
          </p:cNvPicPr>
          <p:nvPr/>
        </p:nvPicPr>
        <p:blipFill rotWithShape="1">
          <a:blip r:embed="rId3"/>
          <a:srcRect b="56714"/>
          <a:stretch/>
        </p:blipFill>
        <p:spPr>
          <a:xfrm>
            <a:off x="124968" y="95250"/>
            <a:ext cx="10685907" cy="1933575"/>
          </a:xfrm>
          <a:prstGeom prst="rect">
            <a:avLst/>
          </a:prstGeom>
        </p:spPr>
      </p:pic>
      <p:pic>
        <p:nvPicPr>
          <p:cNvPr id="5" name="图片 4">
            <a:extLst>
              <a:ext uri="{FF2B5EF4-FFF2-40B4-BE49-F238E27FC236}">
                <a16:creationId xmlns:a16="http://schemas.microsoft.com/office/drawing/2014/main" id="{E0F32B71-F2F8-43BA-BD61-E2BFFCF45023}"/>
              </a:ext>
            </a:extLst>
          </p:cNvPr>
          <p:cNvPicPr>
            <a:picLocks noChangeAspect="1"/>
          </p:cNvPicPr>
          <p:nvPr/>
        </p:nvPicPr>
        <p:blipFill rotWithShape="1">
          <a:blip r:embed="rId4"/>
          <a:srcRect b="34834"/>
          <a:stretch/>
        </p:blipFill>
        <p:spPr>
          <a:xfrm>
            <a:off x="340944" y="2821795"/>
            <a:ext cx="11343855" cy="2110417"/>
          </a:xfrm>
          <a:prstGeom prst="rect">
            <a:avLst/>
          </a:prstGeom>
        </p:spPr>
      </p:pic>
      <p:sp>
        <p:nvSpPr>
          <p:cNvPr id="9" name="Rectangle 6">
            <a:extLst>
              <a:ext uri="{FF2B5EF4-FFF2-40B4-BE49-F238E27FC236}">
                <a16:creationId xmlns:a16="http://schemas.microsoft.com/office/drawing/2014/main" id="{D3C576BE-9C2C-4124-BC57-E5432F008AA8}"/>
              </a:ext>
            </a:extLst>
          </p:cNvPr>
          <p:cNvSpPr>
            <a:spLocks noChangeArrowheads="1"/>
          </p:cNvSpPr>
          <p:nvPr/>
        </p:nvSpPr>
        <p:spPr bwMode="auto">
          <a:xfrm>
            <a:off x="0" y="167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25EA5731-7BD3-4A9D-BE13-73EE599EFA2A}"/>
              </a:ext>
            </a:extLst>
          </p:cNvPr>
          <p:cNvGraphicFramePr>
            <a:graphicFrameLocks noChangeAspect="1"/>
          </p:cNvGraphicFramePr>
          <p:nvPr>
            <p:extLst>
              <p:ext uri="{D42A27DB-BD31-4B8C-83A1-F6EECF244321}">
                <p14:modId xmlns:p14="http://schemas.microsoft.com/office/powerpoint/2010/main" val="3087192110"/>
              </p:ext>
            </p:extLst>
          </p:nvPr>
        </p:nvGraphicFramePr>
        <p:xfrm>
          <a:off x="6768464" y="787451"/>
          <a:ext cx="2828926" cy="2308664"/>
        </p:xfrm>
        <a:graphic>
          <a:graphicData uri="http://schemas.openxmlformats.org/presentationml/2006/ole">
            <mc:AlternateContent xmlns:mc="http://schemas.openxmlformats.org/markup-compatibility/2006">
              <mc:Choice xmlns:v="urn:schemas-microsoft-com:vml" Requires="v">
                <p:oleObj spid="_x0000_s9294" name="Picture" r:id="rId5" imgW="2200589" imgH="1808703" progId="Word.Picture.8">
                  <p:embed/>
                </p:oleObj>
              </mc:Choice>
              <mc:Fallback>
                <p:oleObj name="Picture" r:id="rId5" imgW="2200589" imgH="1808703"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8464" y="787451"/>
                        <a:ext cx="2828926" cy="2308664"/>
                      </a:xfrm>
                      <a:prstGeom prst="rect">
                        <a:avLst/>
                      </a:prstGeom>
                      <a:noFill/>
                    </p:spPr>
                  </p:pic>
                </p:oleObj>
              </mc:Fallback>
            </mc:AlternateContent>
          </a:graphicData>
        </a:graphic>
      </p:graphicFrame>
      <p:pic>
        <p:nvPicPr>
          <p:cNvPr id="6" name="图片 5">
            <a:extLst>
              <a:ext uri="{FF2B5EF4-FFF2-40B4-BE49-F238E27FC236}">
                <a16:creationId xmlns:a16="http://schemas.microsoft.com/office/drawing/2014/main" id="{6B5FB177-BACF-465A-8E4C-B6C8AF1C75CD}"/>
              </a:ext>
            </a:extLst>
          </p:cNvPr>
          <p:cNvPicPr>
            <a:picLocks noChangeAspect="1"/>
          </p:cNvPicPr>
          <p:nvPr/>
        </p:nvPicPr>
        <p:blipFill>
          <a:blip r:embed="rId7"/>
          <a:stretch>
            <a:fillRect/>
          </a:stretch>
        </p:blipFill>
        <p:spPr>
          <a:xfrm>
            <a:off x="1276001" y="5453692"/>
            <a:ext cx="622332" cy="406421"/>
          </a:xfrm>
          <a:prstGeom prst="rect">
            <a:avLst/>
          </a:prstGeom>
        </p:spPr>
      </p:pic>
      <p:pic>
        <p:nvPicPr>
          <p:cNvPr id="8" name="图片 7">
            <a:extLst>
              <a:ext uri="{FF2B5EF4-FFF2-40B4-BE49-F238E27FC236}">
                <a16:creationId xmlns:a16="http://schemas.microsoft.com/office/drawing/2014/main" id="{BD2F0FD8-EC25-494A-BF00-109DFFB488E4}"/>
              </a:ext>
            </a:extLst>
          </p:cNvPr>
          <p:cNvPicPr>
            <a:picLocks noChangeAspect="1"/>
          </p:cNvPicPr>
          <p:nvPr/>
        </p:nvPicPr>
        <p:blipFill>
          <a:blip r:embed="rId8"/>
          <a:stretch>
            <a:fillRect/>
          </a:stretch>
        </p:blipFill>
        <p:spPr>
          <a:xfrm>
            <a:off x="537159" y="5044525"/>
            <a:ext cx="6488889" cy="1025543"/>
          </a:xfrm>
          <a:prstGeom prst="rect">
            <a:avLst/>
          </a:prstGeom>
        </p:spPr>
      </p:pic>
    </p:spTree>
    <p:extLst>
      <p:ext uri="{BB962C8B-B14F-4D97-AF65-F5344CB8AC3E}">
        <p14:creationId xmlns:p14="http://schemas.microsoft.com/office/powerpoint/2010/main" val="425932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133E17-A6E5-44AB-8606-D25E12AAC85D}"/>
              </a:ext>
            </a:extLst>
          </p:cNvPr>
          <p:cNvSpPr txBox="1"/>
          <p:nvPr/>
        </p:nvSpPr>
        <p:spPr>
          <a:xfrm>
            <a:off x="85725" y="-4994"/>
            <a:ext cx="11639550" cy="904030"/>
          </a:xfrm>
          <a:prstGeom prst="rect">
            <a:avLst/>
          </a:prstGeom>
          <a:noFill/>
        </p:spPr>
        <p:txBody>
          <a:bodyPr wrap="square">
            <a:spAutoFit/>
          </a:bodyPr>
          <a:lstStyle/>
          <a:p>
            <a:pPr algn="just">
              <a:lnSpc>
                <a:spcPct val="115000"/>
              </a:lnSpc>
            </a:pP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、质量为</a:t>
            </a:r>
            <a:r>
              <a:rPr lang="en-US" altLang="zh-CN" sz="2400" i="1" kern="100" dirty="0">
                <a:effectLst/>
                <a:latin typeface="Times New Roman" panose="02020603050405020304" pitchFamily="18" charset="0"/>
                <a:ea typeface="宋体" panose="02010600030101010101" pitchFamily="2" charset="-122"/>
              </a:rPr>
              <a:t>m</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0.5 kg</a:t>
            </a:r>
            <a:r>
              <a:rPr lang="zh-CN" altLang="zh-CN" sz="2400" kern="100" dirty="0">
                <a:effectLst/>
                <a:latin typeface="Times New Roman" panose="02020603050405020304" pitchFamily="18" charset="0"/>
                <a:ea typeface="宋体" panose="02010600030101010101" pitchFamily="2" charset="-122"/>
              </a:rPr>
              <a:t>的质点，在</a:t>
            </a:r>
            <a:r>
              <a:rPr lang="en-US" altLang="zh-CN" sz="2400" i="1" kern="100" dirty="0">
                <a:effectLst/>
                <a:latin typeface="Times New Roman" panose="02020603050405020304" pitchFamily="18" charset="0"/>
                <a:ea typeface="宋体" panose="02010600030101010101" pitchFamily="2" charset="-122"/>
              </a:rPr>
              <a:t>Oxy</a:t>
            </a:r>
            <a:r>
              <a:rPr lang="zh-CN" altLang="zh-CN" sz="2400" kern="100" dirty="0">
                <a:effectLst/>
                <a:latin typeface="Times New Roman" panose="02020603050405020304" pitchFamily="18" charset="0"/>
                <a:ea typeface="宋体" panose="02010600030101010101" pitchFamily="2" charset="-122"/>
              </a:rPr>
              <a:t>坐标平面内运动，其运动方程为</a:t>
            </a:r>
            <a:r>
              <a:rPr lang="en-US" altLang="zh-CN" sz="2400" i="1" kern="100" dirty="0">
                <a:effectLst/>
                <a:latin typeface="Times New Roman" panose="02020603050405020304" pitchFamily="18" charset="0"/>
                <a:ea typeface="宋体" panose="02010600030101010101" pitchFamily="2" charset="-122"/>
              </a:rPr>
              <a:t>x</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5</a:t>
            </a:r>
            <a:r>
              <a:rPr lang="en-US" altLang="zh-CN" sz="2400" i="1" kern="100" dirty="0">
                <a:effectLst/>
                <a:latin typeface="Times New Roman" panose="02020603050405020304" pitchFamily="18" charset="0"/>
                <a:ea typeface="宋体" panose="02010600030101010101" pitchFamily="2" charset="-122"/>
              </a:rPr>
              <a:t>t</a:t>
            </a:r>
            <a:r>
              <a:rPr lang="zh-CN"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=0.5</a:t>
            </a:r>
            <a:r>
              <a:rPr lang="en-US" altLang="zh-CN" sz="2400" i="1" kern="100" dirty="0">
                <a:effectLst/>
                <a:latin typeface="Times New Roman" panose="02020603050405020304" pitchFamily="18" charset="0"/>
                <a:ea typeface="宋体" panose="02010600030101010101" pitchFamily="2" charset="-122"/>
              </a:rPr>
              <a:t>t</a:t>
            </a:r>
            <a:r>
              <a:rPr lang="en-US" altLang="zh-CN" sz="2400" kern="100" baseline="300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SI</a:t>
            </a:r>
            <a:r>
              <a:rPr lang="zh-CN" altLang="zh-CN" sz="2400" kern="100" dirty="0">
                <a:effectLst/>
                <a:latin typeface="Times New Roman" panose="02020603050405020304" pitchFamily="18" charset="0"/>
                <a:ea typeface="宋体" panose="02010600030101010101" pitchFamily="2" charset="-122"/>
              </a:rPr>
              <a:t>），从</a:t>
            </a:r>
            <a:r>
              <a:rPr lang="en-US" altLang="zh-CN" sz="2400" i="1" kern="100" dirty="0">
                <a:effectLst/>
                <a:latin typeface="Times New Roman" panose="02020603050405020304" pitchFamily="18" charset="0"/>
                <a:ea typeface="宋体" panose="02010600030101010101" pitchFamily="2" charset="-122"/>
              </a:rPr>
              <a:t>t</a:t>
            </a:r>
            <a:r>
              <a:rPr lang="en-US" altLang="zh-CN" sz="2400" kern="100" dirty="0">
                <a:effectLst/>
                <a:latin typeface="Times New Roman" panose="02020603050405020304" pitchFamily="18" charset="0"/>
                <a:ea typeface="宋体" panose="02010600030101010101" pitchFamily="2" charset="-122"/>
              </a:rPr>
              <a:t>=2 s</a:t>
            </a:r>
            <a:r>
              <a:rPr lang="zh-CN" altLang="zh-CN" sz="2400" kern="100" dirty="0">
                <a:effectLst/>
                <a:latin typeface="Times New Roman" panose="02020603050405020304" pitchFamily="18" charset="0"/>
                <a:ea typeface="宋体" panose="02010600030101010101" pitchFamily="2" charset="-122"/>
              </a:rPr>
              <a:t>到</a:t>
            </a:r>
            <a:r>
              <a:rPr lang="en-US" altLang="zh-CN" sz="2400" i="1" kern="100" dirty="0">
                <a:effectLst/>
                <a:latin typeface="Times New Roman" panose="02020603050405020304" pitchFamily="18" charset="0"/>
                <a:ea typeface="宋体" panose="02010600030101010101" pitchFamily="2" charset="-122"/>
              </a:rPr>
              <a:t>t</a:t>
            </a:r>
            <a:r>
              <a:rPr lang="en-US" altLang="zh-CN" sz="2400" kern="100" dirty="0">
                <a:effectLst/>
                <a:latin typeface="Times New Roman" panose="02020603050405020304" pitchFamily="18" charset="0"/>
                <a:ea typeface="宋体" panose="02010600030101010101" pitchFamily="2" charset="-122"/>
              </a:rPr>
              <a:t>=4 s</a:t>
            </a:r>
            <a:r>
              <a:rPr lang="zh-CN" altLang="zh-CN" sz="2400" kern="100" dirty="0">
                <a:effectLst/>
                <a:latin typeface="Times New Roman" panose="02020603050405020304" pitchFamily="18" charset="0"/>
                <a:ea typeface="宋体" panose="02010600030101010101" pitchFamily="2" charset="-122"/>
              </a:rPr>
              <a:t>这段时间内，外力对质点作的功为［</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77167C6C-DAE9-4C1C-8350-AA8323739817}"/>
              </a:ext>
            </a:extLst>
          </p:cNvPr>
          <p:cNvSpPr txBox="1"/>
          <p:nvPr/>
        </p:nvSpPr>
        <p:spPr>
          <a:xfrm>
            <a:off x="1847849" y="1094402"/>
            <a:ext cx="7381875" cy="941796"/>
          </a:xfrm>
          <a:prstGeom prst="rect">
            <a:avLst/>
          </a:prstGeom>
          <a:noFill/>
        </p:spPr>
        <p:txBody>
          <a:bodyPr wrap="square">
            <a:spAutoFit/>
          </a:bodyPr>
          <a:lstStyle/>
          <a:p>
            <a:pPr algn="just">
              <a:lnSpc>
                <a:spcPct val="115000"/>
              </a:lnSpc>
            </a:pPr>
            <a:r>
              <a:rPr lang="en-US" altLang="zh-CN" sz="2400" kern="100" dirty="0">
                <a:effectLst/>
                <a:latin typeface="Times New Roman" panose="02020603050405020304" pitchFamily="18" charset="0"/>
                <a:ea typeface="宋体" panose="02010600030101010101" pitchFamily="2" charset="-122"/>
              </a:rPr>
              <a:t> (A) 1.5 J</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(B) 3 J</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endParaRPr lang="zh-CN" altLang="zh-CN" kern="100" dirty="0">
              <a:effectLst/>
              <a:latin typeface="Times New Roman" panose="02020603050405020304" pitchFamily="18" charset="0"/>
              <a:ea typeface="宋体" panose="02010600030101010101" pitchFamily="2" charset="-122"/>
            </a:endParaRPr>
          </a:p>
          <a:p>
            <a:pPr algn="just">
              <a:lnSpc>
                <a:spcPct val="115000"/>
              </a:lnSpc>
            </a:pPr>
            <a:r>
              <a:rPr lang="en-US" altLang="zh-CN" sz="2400" kern="100" dirty="0">
                <a:effectLst/>
                <a:latin typeface="Times New Roman" panose="02020603050405020304" pitchFamily="18" charset="0"/>
                <a:ea typeface="宋体" panose="02010600030101010101" pitchFamily="2" charset="-122"/>
              </a:rPr>
              <a:t> </a:t>
            </a:r>
            <a:r>
              <a:rPr lang="en-US" altLang="zh-CN" sz="2400" kern="100" dirty="0" smtClean="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C) 4.5 J</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r>
              <a:rPr lang="en-US" altLang="zh-CN" sz="2400" kern="100" dirty="0" smtClean="0">
                <a:effectLst/>
                <a:latin typeface="Times New Roman" panose="02020603050405020304" pitchFamily="18" charset="0"/>
                <a:ea typeface="宋体" panose="02010600030101010101" pitchFamily="2" charset="-122"/>
              </a:rPr>
              <a:t>        </a:t>
            </a:r>
            <a:r>
              <a:rPr lang="en-US" altLang="zh-CN" sz="2400" kern="100" baseline="-25000" dirty="0" smtClean="0">
                <a:effectLst/>
                <a:latin typeface="Times New Roman" panose="02020603050405020304" pitchFamily="18" charset="0"/>
                <a:ea typeface="宋体" panose="02010600030101010101" pitchFamily="2" charset="-122"/>
              </a:rPr>
              <a:t> </a:t>
            </a:r>
            <a:r>
              <a:rPr lang="en-US" altLang="zh-CN" sz="2400" kern="100" dirty="0" smtClean="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(D) -1.5 J</a:t>
            </a:r>
            <a:r>
              <a:rPr lang="zh-CN" altLang="zh-CN" sz="2400" kern="100" dirty="0">
                <a:effectLst/>
                <a:latin typeface="Times New Roman" panose="02020603050405020304" pitchFamily="18" charset="0"/>
                <a:ea typeface="宋体" panose="02010600030101010101" pitchFamily="2" charset="-122"/>
              </a:rPr>
              <a:t>．</a:t>
            </a:r>
            <a:endParaRPr lang="zh-CN" altLang="en-US" sz="2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3810D04-9500-44E4-876D-88C90A1866C7}"/>
                  </a:ext>
                </a:extLst>
              </p:cNvPr>
              <p:cNvSpPr txBox="1"/>
              <p:nvPr/>
            </p:nvSpPr>
            <p:spPr>
              <a:xfrm>
                <a:off x="0" y="2102084"/>
                <a:ext cx="11887200" cy="1062663"/>
              </a:xfrm>
              <a:prstGeom prst="rect">
                <a:avLst/>
              </a:prstGeom>
              <a:noFill/>
            </p:spPr>
            <p:txBody>
              <a:bodyPr wrap="square">
                <a:spAutoFit/>
              </a:bodyPr>
              <a:lstStyle/>
              <a:p>
                <a:pPr algn="just">
                  <a:lnSpc>
                    <a:spcPct val="115000"/>
                  </a:lnSpc>
                </a:pPr>
                <a:r>
                  <a:rPr lang="zh-CN" altLang="zh-CN" sz="2400" kern="100" dirty="0">
                    <a:solidFill>
                      <a:srgbClr val="FF0000"/>
                    </a:solidFill>
                    <a:effectLst/>
                    <a:latin typeface="Times New Roman" panose="02020603050405020304" pitchFamily="18" charset="0"/>
                    <a:ea typeface="宋体" panose="02010600030101010101" pitchFamily="2" charset="-122"/>
                  </a:rPr>
                  <a:t>解：选</a:t>
                </a:r>
                <a:r>
                  <a:rPr lang="en-US" altLang="zh-CN" sz="2400" kern="100" dirty="0">
                    <a:solidFill>
                      <a:srgbClr val="FF0000"/>
                    </a:solidFill>
                    <a:effectLst/>
                    <a:latin typeface="Times New Roman" panose="02020603050405020304" pitchFamily="18" charset="0"/>
                    <a:ea typeface="宋体" panose="02010600030101010101" pitchFamily="2" charset="-122"/>
                  </a:rPr>
                  <a:t>B</a:t>
                </a:r>
                <a:r>
                  <a:rPr lang="zh-CN" altLang="zh-CN" sz="2400" kern="100" dirty="0">
                    <a:solidFill>
                      <a:srgbClr val="FF0000"/>
                    </a:solidFill>
                    <a:effectLst/>
                    <a:latin typeface="Times New Roman" panose="02020603050405020304" pitchFamily="18" charset="0"/>
                    <a:ea typeface="宋体" panose="02010600030101010101" pitchFamily="2" charset="-122"/>
                  </a:rPr>
                  <a:t>。先求外力，</a:t>
                </a:r>
                <a:r>
                  <a:rPr lang="en-US" altLang="zh-CN" sz="2400" kern="100" dirty="0">
                    <a:solidFill>
                      <a:srgbClr val="FF0000"/>
                    </a:solidFill>
                    <a:effectLst/>
                    <a:latin typeface="Times New Roman" panose="02020603050405020304" pitchFamily="18" charset="0"/>
                    <a:ea typeface="宋体" panose="02010600030101010101" pitchFamily="2" charset="-122"/>
                  </a:rPr>
                  <a:t>F=m</a:t>
                </a:r>
                <a:r>
                  <a:rPr lang="en-US" altLang="zh-CN" sz="2400" b="1" kern="100" dirty="0">
                    <a:solidFill>
                      <a:srgbClr val="FF0000"/>
                    </a:solidFill>
                    <a:effectLst/>
                    <a:latin typeface="Times New Roman" panose="02020603050405020304" pitchFamily="18" charset="0"/>
                    <a:ea typeface="宋体" panose="02010600030101010101" pitchFamily="2" charset="-122"/>
                  </a:rPr>
                  <a:t>a</a:t>
                </a:r>
                <a:r>
                  <a:rPr lang="en-US" altLang="zh-CN" sz="2400" kern="100" dirty="0">
                    <a:solidFill>
                      <a:srgbClr val="FF0000"/>
                    </a:solidFill>
                    <a:effectLst/>
                    <a:latin typeface="Times New Roman" panose="02020603050405020304" pitchFamily="18" charset="0"/>
                    <a:ea typeface="宋体" panose="02010600030101010101" pitchFamily="2" charset="-122"/>
                  </a:rPr>
                  <a:t>=md</a:t>
                </a:r>
                <a:r>
                  <a:rPr lang="en-US" altLang="zh-CN" sz="2400" b="1" kern="100" dirty="0">
                    <a:solidFill>
                      <a:srgbClr val="FF0000"/>
                    </a:solidFill>
                    <a:effectLst/>
                    <a:latin typeface="Times New Roman" panose="02020603050405020304" pitchFamily="18" charset="0"/>
                    <a:ea typeface="宋体" panose="02010600030101010101" pitchFamily="2" charset="-122"/>
                  </a:rPr>
                  <a:t>v</a:t>
                </a:r>
                <a:r>
                  <a:rPr lang="en-US" altLang="zh-CN" sz="2400" kern="100" dirty="0">
                    <a:solidFill>
                      <a:srgbClr val="FF0000"/>
                    </a:solidFill>
                    <a:effectLst/>
                    <a:latin typeface="Times New Roman" panose="02020603050405020304" pitchFamily="18" charset="0"/>
                    <a:ea typeface="宋体" panose="02010600030101010101" pitchFamily="2" charset="-122"/>
                  </a:rPr>
                  <a:t>/dt=m</a:t>
                </a:r>
                <a:r>
                  <a:rPr lang="zh-CN" altLang="zh-CN" sz="2400" kern="100" dirty="0">
                    <a:solidFill>
                      <a:srgbClr val="FF0000"/>
                    </a:solidFill>
                    <a:effectLst/>
                    <a:latin typeface="Times New Roman" panose="02020603050405020304" pitchFamily="18" charset="0"/>
                    <a:ea typeface="宋体" panose="02010600030101010101" pitchFamily="2" charset="-122"/>
                  </a:rPr>
                  <a:t>（</a:t>
                </a:r>
                <a:r>
                  <a:rPr lang="en-US" altLang="zh-CN" sz="2400" kern="100" dirty="0" err="1">
                    <a:solidFill>
                      <a:srgbClr val="FF0000"/>
                    </a:solidFill>
                    <a:effectLst/>
                    <a:latin typeface="Times New Roman" panose="02020603050405020304" pitchFamily="18" charset="0"/>
                    <a:ea typeface="宋体" panose="02010600030101010101" pitchFamily="2" charset="-122"/>
                  </a:rPr>
                  <a:t>dv</a:t>
                </a:r>
                <a:r>
                  <a:rPr lang="en-US" altLang="zh-CN" sz="2400" kern="100" baseline="-25000" dirty="0" err="1">
                    <a:solidFill>
                      <a:srgbClr val="FF0000"/>
                    </a:solidFill>
                    <a:effectLst/>
                    <a:latin typeface="Times New Roman" panose="02020603050405020304" pitchFamily="18" charset="0"/>
                    <a:ea typeface="宋体" panose="02010600030101010101" pitchFamily="2" charset="-122"/>
                  </a:rPr>
                  <a:t>x</a:t>
                </a:r>
                <a:r>
                  <a:rPr lang="en-US" altLang="zh-CN" sz="2400" kern="100" dirty="0">
                    <a:solidFill>
                      <a:srgbClr val="FF0000"/>
                    </a:solidFill>
                    <a:effectLst/>
                    <a:latin typeface="Times New Roman" panose="02020603050405020304" pitchFamily="18" charset="0"/>
                    <a:ea typeface="宋体" panose="02010600030101010101" pitchFamily="2" charset="-122"/>
                  </a:rPr>
                  <a:t>/</a:t>
                </a:r>
                <a:r>
                  <a:rPr lang="en-US" altLang="zh-CN" sz="2400" kern="100" dirty="0" err="1">
                    <a:solidFill>
                      <a:srgbClr val="FF0000"/>
                    </a:solidFill>
                    <a:effectLst/>
                    <a:latin typeface="Times New Roman" panose="02020603050405020304" pitchFamily="18" charset="0"/>
                    <a:ea typeface="宋体" panose="02010600030101010101" pitchFamily="2" charset="-122"/>
                  </a:rPr>
                  <a:t>dt+dv</a:t>
                </a:r>
                <a:r>
                  <a:rPr lang="en-US" altLang="zh-CN" sz="2400" kern="100" baseline="-25000" dirty="0" err="1">
                    <a:solidFill>
                      <a:srgbClr val="FF0000"/>
                    </a:solidFill>
                    <a:effectLst/>
                    <a:latin typeface="Times New Roman" panose="02020603050405020304" pitchFamily="18" charset="0"/>
                    <a:ea typeface="宋体" panose="02010600030101010101" pitchFamily="2" charset="-122"/>
                  </a:rPr>
                  <a:t>y</a:t>
                </a:r>
                <a:r>
                  <a:rPr lang="en-US" altLang="zh-CN" sz="2400" kern="100" dirty="0">
                    <a:solidFill>
                      <a:srgbClr val="FF0000"/>
                    </a:solidFill>
                    <a:effectLst/>
                    <a:latin typeface="Times New Roman" panose="02020603050405020304" pitchFamily="18" charset="0"/>
                    <a:ea typeface="宋体" panose="02010600030101010101" pitchFamily="2" charset="-122"/>
                  </a:rPr>
                  <a:t>/dt</a:t>
                </a:r>
                <a:r>
                  <a:rPr lang="zh-CN" altLang="zh-CN" sz="2400" kern="100" dirty="0">
                    <a:solidFill>
                      <a:srgbClr val="FF0000"/>
                    </a:solidFill>
                    <a:effectLst/>
                    <a:latin typeface="Times New Roman" panose="02020603050405020304" pitchFamily="18" charset="0"/>
                    <a:ea typeface="宋体" panose="02010600030101010101" pitchFamily="2" charset="-122"/>
                  </a:rPr>
                  <a:t>）</a:t>
                </a:r>
                <a:r>
                  <a:rPr lang="en-US" altLang="zh-CN" sz="2400" kern="100" dirty="0">
                    <a:solidFill>
                      <a:srgbClr val="FF0000"/>
                    </a:solidFill>
                    <a:effectLst/>
                    <a:latin typeface="Times New Roman" panose="02020603050405020304" pitchFamily="18" charset="0"/>
                    <a:ea typeface="宋体" panose="02010600030101010101" pitchFamily="2" charset="-122"/>
                  </a:rPr>
                  <a:t>=m</a:t>
                </a:r>
                <a:r>
                  <a:rPr lang="zh-CN" altLang="zh-CN" sz="2400" kern="100" dirty="0">
                    <a:solidFill>
                      <a:srgbClr val="FF0000"/>
                    </a:solidFill>
                    <a:effectLst/>
                    <a:latin typeface="Times New Roman" panose="02020603050405020304" pitchFamily="18" charset="0"/>
                    <a:ea typeface="宋体" panose="02010600030101010101" pitchFamily="2" charset="-122"/>
                  </a:rPr>
                  <a:t>（</a:t>
                </a:r>
                <a:r>
                  <a:rPr lang="en-US" altLang="zh-CN" sz="2400" kern="100" dirty="0">
                    <a:solidFill>
                      <a:srgbClr val="FF0000"/>
                    </a:solidFill>
                    <a:effectLst/>
                    <a:latin typeface="Times New Roman" panose="02020603050405020304" pitchFamily="18" charset="0"/>
                    <a:ea typeface="宋体" panose="02010600030101010101" pitchFamily="2" charset="-122"/>
                  </a:rPr>
                  <a:t>d</a:t>
                </a:r>
                <a:r>
                  <a:rPr lang="en-US" altLang="zh-CN" sz="2400" kern="100" baseline="30000" dirty="0">
                    <a:solidFill>
                      <a:srgbClr val="FF0000"/>
                    </a:solidFill>
                    <a:effectLst/>
                    <a:latin typeface="Times New Roman" panose="02020603050405020304" pitchFamily="18" charset="0"/>
                    <a:ea typeface="宋体" panose="02010600030101010101" pitchFamily="2" charset="-122"/>
                  </a:rPr>
                  <a:t>2</a:t>
                </a:r>
                <a:r>
                  <a:rPr lang="en-US" altLang="zh-CN" sz="2400" kern="100" dirty="0">
                    <a:solidFill>
                      <a:srgbClr val="FF0000"/>
                    </a:solidFill>
                    <a:effectLst/>
                    <a:latin typeface="Times New Roman" panose="02020603050405020304" pitchFamily="18" charset="0"/>
                    <a:ea typeface="宋体" panose="02010600030101010101" pitchFamily="2" charset="-122"/>
                  </a:rPr>
                  <a:t>x/dt</a:t>
                </a:r>
                <a:r>
                  <a:rPr lang="en-US" altLang="zh-CN" sz="2400" kern="100" baseline="30000" dirty="0">
                    <a:solidFill>
                      <a:srgbClr val="FF0000"/>
                    </a:solidFill>
                    <a:effectLst/>
                    <a:latin typeface="Times New Roman" panose="02020603050405020304" pitchFamily="18" charset="0"/>
                    <a:ea typeface="宋体" panose="02010600030101010101" pitchFamily="2" charset="-122"/>
                  </a:rPr>
                  <a:t>2</a:t>
                </a:r>
                <a:r>
                  <a:rPr lang="en-US" altLang="zh-CN" sz="2400" kern="100" dirty="0">
                    <a:solidFill>
                      <a:srgbClr val="FF0000"/>
                    </a:solidFill>
                    <a:effectLst/>
                    <a:latin typeface="Times New Roman" panose="02020603050405020304" pitchFamily="18" charset="0"/>
                    <a:ea typeface="宋体" panose="02010600030101010101" pitchFamily="2" charset="-122"/>
                  </a:rPr>
                  <a:t>+d</a:t>
                </a:r>
                <a:r>
                  <a:rPr lang="en-US" altLang="zh-CN" sz="2400" kern="100" baseline="30000" dirty="0">
                    <a:solidFill>
                      <a:srgbClr val="FF0000"/>
                    </a:solidFill>
                    <a:effectLst/>
                    <a:latin typeface="Times New Roman" panose="02020603050405020304" pitchFamily="18" charset="0"/>
                    <a:ea typeface="宋体" panose="02010600030101010101" pitchFamily="2" charset="-122"/>
                  </a:rPr>
                  <a:t>2</a:t>
                </a:r>
                <a:r>
                  <a:rPr lang="en-US" altLang="zh-CN" sz="2400" kern="100" dirty="0">
                    <a:solidFill>
                      <a:srgbClr val="FF0000"/>
                    </a:solidFill>
                    <a:effectLst/>
                    <a:latin typeface="Times New Roman" panose="02020603050405020304" pitchFamily="18" charset="0"/>
                    <a:ea typeface="宋体" panose="02010600030101010101" pitchFamily="2" charset="-122"/>
                  </a:rPr>
                  <a:t>y/dt</a:t>
                </a:r>
                <a:r>
                  <a:rPr lang="en-US" altLang="zh-CN" sz="2400" kern="100" baseline="30000" dirty="0">
                    <a:solidFill>
                      <a:srgbClr val="FF0000"/>
                    </a:solidFill>
                    <a:effectLst/>
                    <a:latin typeface="Times New Roman" panose="02020603050405020304" pitchFamily="18" charset="0"/>
                    <a:ea typeface="宋体" panose="02010600030101010101" pitchFamily="2" charset="-122"/>
                  </a:rPr>
                  <a:t>2</a:t>
                </a:r>
                <a:r>
                  <a:rPr lang="zh-CN" altLang="zh-CN" sz="2400" kern="100" dirty="0">
                    <a:solidFill>
                      <a:srgbClr val="FF0000"/>
                    </a:solidFill>
                    <a:effectLst/>
                    <a:latin typeface="Times New Roman" panose="02020603050405020304" pitchFamily="18" charset="0"/>
                    <a:ea typeface="宋体" panose="02010600030101010101" pitchFamily="2" charset="-122"/>
                  </a:rPr>
                  <a:t>）</a:t>
                </a:r>
                <a:r>
                  <a:rPr lang="en-US" altLang="zh-CN" sz="2400" kern="100" dirty="0">
                    <a:solidFill>
                      <a:srgbClr val="FF0000"/>
                    </a:solidFill>
                    <a:effectLst/>
                    <a:latin typeface="Times New Roman" panose="02020603050405020304" pitchFamily="18" charset="0"/>
                    <a:ea typeface="宋体" panose="02010600030101010101" pitchFamily="2" charset="-122"/>
                  </a:rPr>
                  <a:t>=0.5*1 N.</a:t>
                </a:r>
                <a:endParaRPr lang="zh-CN" altLang="zh-CN" kern="100" dirty="0">
                  <a:effectLst/>
                  <a:latin typeface="Times New Roman" panose="02020603050405020304" pitchFamily="18" charset="0"/>
                  <a:ea typeface="宋体" panose="02010600030101010101" pitchFamily="2" charset="-122"/>
                </a:endParaRPr>
              </a:p>
              <a:p>
                <a14:m>
                  <m:oMath xmlns:m="http://schemas.openxmlformats.org/officeDocument/2006/math">
                    <m:nary>
                      <m:naryPr>
                        <m:limLoc m:val="subSup"/>
                        <m:ctrlPr>
                          <a:rPr lang="zh-CN" altLang="zh-CN" sz="2400" i="1">
                            <a:solidFill>
                              <a:srgbClr val="FF0000"/>
                            </a:solidFill>
                            <a:effectLst/>
                            <a:latin typeface="Cambria Math" panose="02040503050406030204" pitchFamily="18" charset="0"/>
                            <a:ea typeface="Cambria Math" panose="02040503050406030204" pitchFamily="18" charset="0"/>
                          </a:rPr>
                        </m:ctrlPr>
                      </m:naryPr>
                      <m:sub>
                        <m:sSub>
                          <m:sSubPr>
                            <m:ctrlPr>
                              <a:rPr lang="zh-CN" altLang="zh-CN" sz="2400" i="1">
                                <a:solidFill>
                                  <a:srgbClr val="FF0000"/>
                                </a:solidFill>
                                <a:effectLst/>
                                <a:latin typeface="Cambria Math" panose="02040503050406030204" pitchFamily="18" charset="0"/>
                                <a:ea typeface="Cambria Math" panose="02040503050406030204" pitchFamily="18" charset="0"/>
                              </a:rPr>
                            </m:ctrlPr>
                          </m:sSubPr>
                          <m:e>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sub>
                        </m:sSub>
                      </m:sub>
                      <m:sup>
                        <m:sSub>
                          <m:sSubPr>
                            <m:ctrlPr>
                              <a:rPr lang="zh-CN" altLang="zh-CN" sz="2400" i="1">
                                <a:solidFill>
                                  <a:srgbClr val="FF0000"/>
                                </a:solidFill>
                                <a:effectLst/>
                                <a:latin typeface="Cambria Math" panose="02040503050406030204" pitchFamily="18" charset="0"/>
                                <a:ea typeface="Cambria Math" panose="02040503050406030204" pitchFamily="18" charset="0"/>
                              </a:rPr>
                            </m:ctrlPr>
                          </m:sSubPr>
                          <m:e>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sub>
                        </m:sSub>
                      </m:sup>
                      <m:e>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𝑭𝒅𝒓</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nary>
                          <m:naryPr>
                            <m:limLoc m:val="subSup"/>
                            <m:ctrlPr>
                              <a:rPr lang="zh-CN" altLang="zh-CN" sz="2400" i="1">
                                <a:solidFill>
                                  <a:srgbClr val="FF0000"/>
                                </a:solidFill>
                                <a:effectLst/>
                                <a:latin typeface="Cambria Math" panose="02040503050406030204" pitchFamily="18" charset="0"/>
                                <a:ea typeface="Cambria Math" panose="02040503050406030204" pitchFamily="18" charset="0"/>
                              </a:rPr>
                            </m:ctrlPr>
                          </m:naryPr>
                          <m:sub>
                            <m:sSub>
                              <m:sSubPr>
                                <m:ctrlPr>
                                  <a:rPr lang="zh-CN" altLang="zh-CN" sz="2400" i="1">
                                    <a:solidFill>
                                      <a:srgbClr val="FF0000"/>
                                    </a:solidFill>
                                    <a:effectLst/>
                                    <a:latin typeface="Cambria Math" panose="02040503050406030204" pitchFamily="18" charset="0"/>
                                    <a:ea typeface="Cambria Math" panose="02040503050406030204" pitchFamily="18" charset="0"/>
                                  </a:rPr>
                                </m:ctrlPr>
                              </m:sSubPr>
                              <m:e>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sub>
                            </m:sSub>
                          </m:sub>
                          <m:sup>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𝑡</m:t>
                            </m:r>
                          </m:sup>
                          <m:e>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𝑭𝒗𝒅𝒕</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nary>
                        <m:nary>
                          <m:naryPr>
                            <m:limLoc m:val="subSup"/>
                            <m:ctrlPr>
                              <a:rPr lang="zh-CN" altLang="zh-CN" sz="2400" i="1">
                                <a:solidFill>
                                  <a:srgbClr val="FF0000"/>
                                </a:solidFill>
                                <a:effectLst/>
                                <a:latin typeface="Cambria Math" panose="02040503050406030204" pitchFamily="18" charset="0"/>
                                <a:ea typeface="Cambria Math" panose="02040503050406030204" pitchFamily="18" charset="0"/>
                              </a:rPr>
                            </m:ctrlPr>
                          </m:naryPr>
                          <m:sub>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p>
                          <m:e>
                            <m:sSub>
                              <m:sSubPr>
                                <m:ctrlPr>
                                  <a:rPr lang="zh-CN" altLang="zh-CN" sz="2400" b="1" i="1">
                                    <a:solidFill>
                                      <a:srgbClr val="FF0000"/>
                                    </a:solidFill>
                                    <a:effectLst/>
                                    <a:latin typeface="Cambria Math" panose="02040503050406030204" pitchFamily="18" charset="0"/>
                                    <a:ea typeface="Cambria Math" panose="02040503050406030204" pitchFamily="18" charset="0"/>
                                  </a:rPr>
                                </m:ctrlPr>
                              </m:sSubPr>
                              <m:e>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𝑭</m:t>
                                </m:r>
                              </m:e>
                              <m:sub>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𝒚</m:t>
                                </m:r>
                              </m:sub>
                            </m:sSub>
                            <m:sSub>
                              <m:sSubPr>
                                <m:ctrlPr>
                                  <a:rPr lang="zh-CN" altLang="zh-CN" sz="2400" b="1" i="1">
                                    <a:solidFill>
                                      <a:srgbClr val="FF0000"/>
                                    </a:solidFill>
                                    <a:effectLst/>
                                    <a:latin typeface="Cambria Math" panose="02040503050406030204" pitchFamily="18" charset="0"/>
                                    <a:ea typeface="Cambria Math" panose="02040503050406030204" pitchFamily="18" charset="0"/>
                                  </a:rPr>
                                </m:ctrlPr>
                              </m:sSubPr>
                              <m:e>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𝒗</m:t>
                                </m:r>
                              </m:e>
                              <m:sub>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𝒚</m:t>
                                </m:r>
                              </m:sub>
                            </m:sSub>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𝒅𝒕</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nary>
                              <m:naryPr>
                                <m:limLoc m:val="subSup"/>
                                <m:ctrlPr>
                                  <a:rPr lang="zh-CN" altLang="zh-CN" sz="2400" i="1">
                                    <a:solidFill>
                                      <a:srgbClr val="FF0000"/>
                                    </a:solidFill>
                                    <a:effectLst/>
                                    <a:latin typeface="Cambria Math" panose="02040503050406030204" pitchFamily="18" charset="0"/>
                                    <a:ea typeface="Cambria Math" panose="02040503050406030204" pitchFamily="18" charset="0"/>
                                  </a:rPr>
                                </m:ctrlPr>
                              </m:naryPr>
                              <m:sub>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p>
                              <m:e>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𝟓</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𝒕𝒅𝒕</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b="1" i="1">
                                        <a:solidFill>
                                          <a:srgbClr val="FF0000"/>
                                        </a:solidFill>
                                        <a:effectLst/>
                                        <a:latin typeface="Cambria Math" panose="02040503050406030204" pitchFamily="18" charset="0"/>
                                        <a:ea typeface="Cambria Math" panose="02040503050406030204" pitchFamily="18" charset="0"/>
                                      </a:rPr>
                                    </m:ctrlPr>
                                  </m:sSupPr>
                                  <m:e>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𝒕</m:t>
                                    </m:r>
                                  </m:e>
                                  <m:sup>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𝟐</m:t>
                                    </m:r>
                                  </m:sup>
                                </m:sSup>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𝟒</m:t>
                                </m:r>
                              </m:e>
                            </m:nary>
                            <m:sSubSup>
                              <m:sSubSupPr>
                                <m:ctrlPr>
                                  <a:rPr lang="zh-CN" altLang="zh-CN" sz="2400" i="1">
                                    <a:solidFill>
                                      <a:srgbClr val="FF0000"/>
                                    </a:solidFill>
                                    <a:effectLst/>
                                    <a:latin typeface="Cambria Math" panose="02040503050406030204" pitchFamily="18" charset="0"/>
                                    <a:ea typeface="Cambria Math" panose="02040503050406030204" pitchFamily="18" charset="0"/>
                                  </a:rPr>
                                </m:ctrlPr>
                              </m:sSubSupPr>
                              <m:e>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p>
                            </m:sSubSup>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𝐽</m:t>
                            </m:r>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 </m:t>
                            </m:r>
                            <m:r>
                              <a:rPr lang="en-US" altLang="zh-CN" sz="24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𝐽</m:t>
                            </m:r>
                          </m:e>
                        </m:nary>
                      </m:e>
                    </m:nary>
                  </m:oMath>
                </a14:m>
                <a:r>
                  <a:rPr lang="en-US" altLang="zh-CN" sz="2400" kern="100" dirty="0">
                    <a:solidFill>
                      <a:srgbClr val="FF0000"/>
                    </a:solidFill>
                    <a:effectLst/>
                    <a:latin typeface="Times New Roman" panose="02020603050405020304" pitchFamily="18" charset="0"/>
                    <a:ea typeface="宋体" panose="02010600030101010101" pitchFamily="2" charset="-122"/>
                  </a:rPr>
                  <a:t>  </a:t>
                </a:r>
                <a:r>
                  <a:rPr lang="en-US" altLang="zh-CN" sz="1800" kern="100" dirty="0">
                    <a:solidFill>
                      <a:srgbClr val="FF0000"/>
                    </a:solidFill>
                    <a:effectLst/>
                    <a:latin typeface="Times New Roman" panose="02020603050405020304" pitchFamily="18" charset="0"/>
                    <a:ea typeface="宋体" panose="02010600030101010101" pitchFamily="2" charset="-122"/>
                  </a:rPr>
                  <a:t>	</a:t>
                </a:r>
                <a:endParaRPr lang="zh-CN" altLang="en-US" dirty="0"/>
              </a:p>
            </p:txBody>
          </p:sp>
        </mc:Choice>
        <mc:Fallback xmlns="">
          <p:sp>
            <p:nvSpPr>
              <p:cNvPr id="7" name="文本框 6">
                <a:extLst>
                  <a:ext uri="{FF2B5EF4-FFF2-40B4-BE49-F238E27FC236}">
                    <a16:creationId xmlns:a16="http://schemas.microsoft.com/office/drawing/2014/main" id="{D3810D04-9500-44E4-876D-88C90A1866C7}"/>
                  </a:ext>
                </a:extLst>
              </p:cNvPr>
              <p:cNvSpPr txBox="1">
                <a:spLocks noRot="1" noChangeAspect="1" noMove="1" noResize="1" noEditPoints="1" noAdjustHandles="1" noChangeArrowheads="1" noChangeShapeType="1" noTextEdit="1"/>
              </p:cNvSpPr>
              <p:nvPr/>
            </p:nvSpPr>
            <p:spPr>
              <a:xfrm>
                <a:off x="0" y="2102084"/>
                <a:ext cx="11887200" cy="1062663"/>
              </a:xfrm>
              <a:prstGeom prst="rect">
                <a:avLst/>
              </a:prstGeom>
              <a:blipFill>
                <a:blip r:embed="rId2"/>
                <a:stretch>
                  <a:fillRect l="-769" t="-4598"/>
                </a:stretch>
              </a:blipFill>
            </p:spPr>
            <p:txBody>
              <a:bodyPr/>
              <a:lstStyle/>
              <a:p>
                <a:r>
                  <a:rPr lang="zh-CN" altLang="en-US">
                    <a:noFill/>
                  </a:rPr>
                  <a:t> </a:t>
                </a:r>
              </a:p>
            </p:txBody>
          </p:sp>
        </mc:Fallback>
      </mc:AlternateContent>
      <p:sp>
        <p:nvSpPr>
          <p:cNvPr id="20" name="Rectangle 13">
            <a:extLst>
              <a:ext uri="{FF2B5EF4-FFF2-40B4-BE49-F238E27FC236}">
                <a16:creationId xmlns:a16="http://schemas.microsoft.com/office/drawing/2014/main" id="{DD2C0B86-F038-46B9-9F2D-7608F4BCD5C9}"/>
              </a:ext>
            </a:extLst>
          </p:cNvPr>
          <p:cNvSpPr>
            <a:spLocks noChangeArrowheads="1"/>
          </p:cNvSpPr>
          <p:nvPr/>
        </p:nvSpPr>
        <p:spPr bwMode="auto">
          <a:xfrm>
            <a:off x="-6700" y="3429000"/>
            <a:ext cx="121863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、两质量分别为</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m1,m2</a:t>
            </a: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的小球，用一劲度系数为</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的轻弹簧相连，放在水平光滑桌面上，</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如图所示．今以等值反向的力分别作用于两小球，则两小球和弹簧这系统的（</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23" name="图片 22">
            <a:extLst>
              <a:ext uri="{FF2B5EF4-FFF2-40B4-BE49-F238E27FC236}">
                <a16:creationId xmlns:a16="http://schemas.microsoft.com/office/drawing/2014/main" id="{E5F7D592-503E-4BDB-A001-997F86EE84F9}"/>
              </a:ext>
            </a:extLst>
          </p:cNvPr>
          <p:cNvPicPr/>
          <p:nvPr/>
        </p:nvPicPr>
        <p:blipFill>
          <a:blip r:embed="rId3" cstate="print"/>
          <a:stretch>
            <a:fillRect/>
          </a:stretch>
        </p:blipFill>
        <p:spPr>
          <a:xfrm>
            <a:off x="281940" y="4259996"/>
            <a:ext cx="2689860" cy="1093053"/>
          </a:xfrm>
          <a:prstGeom prst="rect">
            <a:avLst/>
          </a:prstGeom>
          <a:noFill/>
          <a:ln>
            <a:noFill/>
          </a:ln>
        </p:spPr>
      </p:pic>
      <p:sp>
        <p:nvSpPr>
          <p:cNvPr id="25" name="文本框 24">
            <a:extLst>
              <a:ext uri="{FF2B5EF4-FFF2-40B4-BE49-F238E27FC236}">
                <a16:creationId xmlns:a16="http://schemas.microsoft.com/office/drawing/2014/main" id="{8F7714BE-025A-40F3-9D88-AD1F6CC4B597}"/>
              </a:ext>
            </a:extLst>
          </p:cNvPr>
          <p:cNvSpPr txBox="1"/>
          <p:nvPr/>
        </p:nvSpPr>
        <p:spPr>
          <a:xfrm>
            <a:off x="3524250" y="4367795"/>
            <a:ext cx="6534150" cy="1569660"/>
          </a:xfrm>
          <a:prstGeom prst="rect">
            <a:avLst/>
          </a:prstGeom>
          <a:noFill/>
        </p:spPr>
        <p:txBody>
          <a:bodyPr wrap="square">
            <a:spAutoFit/>
          </a:bodyPr>
          <a:lstStyle/>
          <a:p>
            <a:pPr algn="l"/>
            <a:r>
              <a:rPr lang="en-US" altLang="zh-CN" sz="2400" kern="0" dirty="0">
                <a:effectLst/>
                <a:latin typeface="Times New Roman" panose="02020603050405020304" pitchFamily="18" charset="0"/>
                <a:ea typeface="宋体" panose="02010600030101010101" pitchFamily="2" charset="-122"/>
              </a:rPr>
              <a:t>A</a:t>
            </a:r>
            <a:r>
              <a:rPr lang="zh-CN" altLang="zh-CN" sz="2400" kern="0" dirty="0">
                <a:effectLst/>
                <a:latin typeface="Times New Roman" panose="02020603050405020304" pitchFamily="18" charset="0"/>
                <a:ea typeface="宋体" panose="02010600030101010101" pitchFamily="2" charset="-122"/>
              </a:rPr>
              <a:t>、动量守恒，机械能守恒．</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kern="0" dirty="0">
                <a:effectLst/>
                <a:latin typeface="Times New Roman" panose="02020603050405020304" pitchFamily="18" charset="0"/>
                <a:ea typeface="宋体" panose="02010600030101010101" pitchFamily="2" charset="-122"/>
              </a:rPr>
              <a:t>B</a:t>
            </a:r>
            <a:r>
              <a:rPr lang="zh-CN" altLang="zh-CN" sz="2400" kern="0" dirty="0">
                <a:effectLst/>
                <a:latin typeface="Times New Roman" panose="02020603050405020304" pitchFamily="18" charset="0"/>
                <a:ea typeface="宋体" panose="02010600030101010101" pitchFamily="2" charset="-122"/>
              </a:rPr>
              <a:t>、 动量守恒，机械能不守恒．</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kern="0" dirty="0">
                <a:effectLst/>
                <a:latin typeface="Times New Roman" panose="02020603050405020304" pitchFamily="18" charset="0"/>
                <a:ea typeface="宋体" panose="02010600030101010101" pitchFamily="2" charset="-122"/>
              </a:rPr>
              <a:t>C</a:t>
            </a:r>
            <a:r>
              <a:rPr lang="zh-CN" altLang="zh-CN" sz="2400" kern="0" dirty="0">
                <a:effectLst/>
                <a:latin typeface="Times New Roman" panose="02020603050405020304" pitchFamily="18" charset="0"/>
                <a:ea typeface="宋体" panose="02010600030101010101" pitchFamily="2" charset="-122"/>
              </a:rPr>
              <a:t>、动量不守恒，机械能守恒．</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kern="0" dirty="0">
                <a:effectLst/>
                <a:latin typeface="Times New Roman" panose="02020603050405020304" pitchFamily="18" charset="0"/>
                <a:ea typeface="宋体" panose="02010600030101010101" pitchFamily="2" charset="-122"/>
              </a:rPr>
              <a:t>D</a:t>
            </a:r>
            <a:r>
              <a:rPr lang="zh-CN" altLang="zh-CN" sz="2400" kern="0" dirty="0">
                <a:effectLst/>
                <a:latin typeface="Times New Roman" panose="02020603050405020304" pitchFamily="18" charset="0"/>
                <a:ea typeface="宋体" panose="02010600030101010101" pitchFamily="2" charset="-122"/>
              </a:rPr>
              <a:t>、动量不守恒，机械能不守恒．</a:t>
            </a:r>
            <a:endParaRPr lang="zh-CN" altLang="zh-CN" sz="2400" kern="100" dirty="0">
              <a:effectLst/>
              <a:latin typeface="Times New Roman" panose="02020603050405020304" pitchFamily="18" charset="0"/>
              <a:ea typeface="宋体" panose="02010600030101010101" pitchFamily="2" charset="-122"/>
            </a:endParaRPr>
          </a:p>
        </p:txBody>
      </p:sp>
      <p:sp>
        <p:nvSpPr>
          <p:cNvPr id="27" name="文本框 26">
            <a:extLst>
              <a:ext uri="{FF2B5EF4-FFF2-40B4-BE49-F238E27FC236}">
                <a16:creationId xmlns:a16="http://schemas.microsoft.com/office/drawing/2014/main" id="{A5772C6E-6433-4BD9-A6E2-22EE07A256B4}"/>
              </a:ext>
            </a:extLst>
          </p:cNvPr>
          <p:cNvSpPr txBox="1"/>
          <p:nvPr/>
        </p:nvSpPr>
        <p:spPr>
          <a:xfrm>
            <a:off x="257175" y="5992039"/>
            <a:ext cx="11922474" cy="830997"/>
          </a:xfrm>
          <a:prstGeom prst="rect">
            <a:avLst/>
          </a:prstGeom>
          <a:noFill/>
        </p:spPr>
        <p:txBody>
          <a:bodyPr wrap="square">
            <a:spAutoFit/>
          </a:bodyPr>
          <a:lstStyle/>
          <a:p>
            <a:pPr algn="l"/>
            <a:r>
              <a:rPr lang="zh-CN" altLang="zh-CN" sz="2400" kern="0" dirty="0">
                <a:solidFill>
                  <a:srgbClr val="FF0000"/>
                </a:solidFill>
                <a:effectLst/>
                <a:latin typeface="Times New Roman" panose="02020603050405020304" pitchFamily="18" charset="0"/>
                <a:ea typeface="宋体" panose="02010600030101010101" pitchFamily="2" charset="-122"/>
              </a:rPr>
              <a:t>解：选</a:t>
            </a:r>
            <a:r>
              <a:rPr lang="en-US" altLang="zh-CN" sz="2400" kern="0" dirty="0">
                <a:solidFill>
                  <a:srgbClr val="FF0000"/>
                </a:solidFill>
                <a:effectLst/>
                <a:latin typeface="Times New Roman" panose="02020603050405020304" pitchFamily="18" charset="0"/>
                <a:ea typeface="宋体" panose="02010600030101010101" pitchFamily="2" charset="-122"/>
              </a:rPr>
              <a:t>B</a:t>
            </a:r>
            <a:r>
              <a:rPr lang="zh-CN" altLang="zh-CN" sz="2400" kern="0" dirty="0">
                <a:solidFill>
                  <a:srgbClr val="FF0000"/>
                </a:solidFill>
                <a:effectLst/>
                <a:latin typeface="Times New Roman" panose="02020603050405020304" pitchFamily="18" charset="0"/>
                <a:ea typeface="宋体" panose="02010600030101010101" pitchFamily="2" charset="-122"/>
              </a:rPr>
              <a:t>。 </a:t>
            </a:r>
            <a:r>
              <a:rPr lang="en-US" altLang="zh-CN" sz="2400" kern="100" dirty="0">
                <a:solidFill>
                  <a:srgbClr val="FF0000"/>
                </a:solidFill>
                <a:effectLst/>
                <a:latin typeface="Times New Roman" panose="02020603050405020304" pitchFamily="18" charset="0"/>
                <a:ea typeface="宋体" panose="02010600030101010101" pitchFamily="2" charset="-122"/>
              </a:rPr>
              <a:t>2</a:t>
            </a:r>
            <a:r>
              <a:rPr lang="zh-CN" altLang="zh-CN" sz="2400" kern="100" dirty="0">
                <a:solidFill>
                  <a:srgbClr val="FF0000"/>
                </a:solidFill>
                <a:effectLst/>
                <a:latin typeface="Times New Roman" panose="02020603050405020304" pitchFamily="18" charset="0"/>
                <a:ea typeface="宋体" panose="02010600030101010101" pitchFamily="2" charset="-122"/>
              </a:rPr>
              <a:t>小球和弹簧构成的系统，合外力为零，根据动量定理，动量守恒。合外力所做的功，引起弹性势能的增大</a:t>
            </a:r>
            <a:r>
              <a:rPr lang="zh-CN" altLang="zh-CN" sz="24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84131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20" grpId="0"/>
      <p:bldP spid="25"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D898E7-A61C-4CD2-AF80-671E56A493E3}"/>
              </a:ext>
            </a:extLst>
          </p:cNvPr>
          <p:cNvPicPr>
            <a:picLocks noChangeAspect="1"/>
          </p:cNvPicPr>
          <p:nvPr/>
        </p:nvPicPr>
        <p:blipFill>
          <a:blip r:embed="rId3"/>
          <a:stretch>
            <a:fillRect/>
          </a:stretch>
        </p:blipFill>
        <p:spPr>
          <a:xfrm>
            <a:off x="98308" y="37796"/>
            <a:ext cx="12093692" cy="945643"/>
          </a:xfrm>
          <a:prstGeom prst="rect">
            <a:avLst/>
          </a:prstGeom>
        </p:spPr>
      </p:pic>
      <p:graphicFrame>
        <p:nvGraphicFramePr>
          <p:cNvPr id="4" name="对象 3">
            <a:extLst>
              <a:ext uri="{FF2B5EF4-FFF2-40B4-BE49-F238E27FC236}">
                <a16:creationId xmlns:a16="http://schemas.microsoft.com/office/drawing/2014/main" id="{3CBA32B9-861A-4E2A-A5C2-94FD8B4938B5}"/>
              </a:ext>
            </a:extLst>
          </p:cNvPr>
          <p:cNvGraphicFramePr>
            <a:graphicFrameLocks noChangeAspect="1"/>
          </p:cNvGraphicFramePr>
          <p:nvPr>
            <p:extLst>
              <p:ext uri="{D42A27DB-BD31-4B8C-83A1-F6EECF244321}">
                <p14:modId xmlns:p14="http://schemas.microsoft.com/office/powerpoint/2010/main" val="542020774"/>
              </p:ext>
            </p:extLst>
          </p:nvPr>
        </p:nvGraphicFramePr>
        <p:xfrm>
          <a:off x="9778279" y="610206"/>
          <a:ext cx="2539580" cy="1081087"/>
        </p:xfrm>
        <a:graphic>
          <a:graphicData uri="http://schemas.openxmlformats.org/presentationml/2006/ole">
            <mc:AlternateContent xmlns:mc="http://schemas.openxmlformats.org/markup-compatibility/2006">
              <mc:Choice xmlns:v="urn:schemas-microsoft-com:vml" Requires="v">
                <p:oleObj spid="_x0000_s10318" name="Picture" r:id="rId4" imgW="1609560" imgH="685800" progId="Word.Picture.8">
                  <p:embed/>
                </p:oleObj>
              </mc:Choice>
              <mc:Fallback>
                <p:oleObj name="Picture" r:id="rId4" imgW="1609560" imgH="6858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8279" y="610206"/>
                        <a:ext cx="2539580" cy="1081087"/>
                      </a:xfrm>
                      <a:prstGeom prst="rect">
                        <a:avLst/>
                      </a:prstGeom>
                      <a:noFill/>
                    </p:spPr>
                  </p:pic>
                </p:oleObj>
              </mc:Fallback>
            </mc:AlternateContent>
          </a:graphicData>
        </a:graphic>
      </p:graphicFrame>
      <p:pic>
        <p:nvPicPr>
          <p:cNvPr id="5" name="图片 4">
            <a:extLst>
              <a:ext uri="{FF2B5EF4-FFF2-40B4-BE49-F238E27FC236}">
                <a16:creationId xmlns:a16="http://schemas.microsoft.com/office/drawing/2014/main" id="{3474B47E-8003-4A2F-A2A0-60999D641306}"/>
              </a:ext>
            </a:extLst>
          </p:cNvPr>
          <p:cNvPicPr>
            <a:picLocks noChangeAspect="1"/>
          </p:cNvPicPr>
          <p:nvPr/>
        </p:nvPicPr>
        <p:blipFill>
          <a:blip r:embed="rId6"/>
          <a:stretch>
            <a:fillRect/>
          </a:stretch>
        </p:blipFill>
        <p:spPr>
          <a:xfrm>
            <a:off x="228600" y="1691293"/>
            <a:ext cx="11963400" cy="4586747"/>
          </a:xfrm>
          <a:prstGeom prst="rect">
            <a:avLst/>
          </a:prstGeom>
        </p:spPr>
      </p:pic>
    </p:spTree>
    <p:extLst>
      <p:ext uri="{BB962C8B-B14F-4D97-AF65-F5344CB8AC3E}">
        <p14:creationId xmlns:p14="http://schemas.microsoft.com/office/powerpoint/2010/main" val="19430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0F8387-15E5-49ED-8893-BEB4D22EC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837" y="1794902"/>
            <a:ext cx="2939845" cy="766917"/>
          </a:xfrm>
          <a:prstGeom prst="rect">
            <a:avLst/>
          </a:prstGeom>
        </p:spPr>
      </p:pic>
      <p:pic>
        <p:nvPicPr>
          <p:cNvPr id="5" name="图片 4">
            <a:extLst>
              <a:ext uri="{FF2B5EF4-FFF2-40B4-BE49-F238E27FC236}">
                <a16:creationId xmlns:a16="http://schemas.microsoft.com/office/drawing/2014/main" id="{FCFFB5D8-F3A7-4D8B-AEE6-EE87FC1DABFE}"/>
              </a:ext>
            </a:extLst>
          </p:cNvPr>
          <p:cNvPicPr>
            <a:picLocks noChangeAspect="1"/>
          </p:cNvPicPr>
          <p:nvPr/>
        </p:nvPicPr>
        <p:blipFill>
          <a:blip r:embed="rId3"/>
          <a:stretch>
            <a:fillRect/>
          </a:stretch>
        </p:blipFill>
        <p:spPr>
          <a:xfrm>
            <a:off x="24592" y="1326084"/>
            <a:ext cx="9394490" cy="5603089"/>
          </a:xfrm>
          <a:prstGeom prst="rect">
            <a:avLst/>
          </a:prstGeom>
        </p:spPr>
      </p:pic>
      <p:pic>
        <p:nvPicPr>
          <p:cNvPr id="3" name="图片 2">
            <a:extLst>
              <a:ext uri="{FF2B5EF4-FFF2-40B4-BE49-F238E27FC236}">
                <a16:creationId xmlns:a16="http://schemas.microsoft.com/office/drawing/2014/main" id="{966A8AD3-E4DD-40D3-ACA9-CB78592EA7EF}"/>
              </a:ext>
            </a:extLst>
          </p:cNvPr>
          <p:cNvPicPr>
            <a:picLocks noChangeAspect="1"/>
          </p:cNvPicPr>
          <p:nvPr/>
        </p:nvPicPr>
        <p:blipFill>
          <a:blip r:embed="rId4"/>
          <a:stretch>
            <a:fillRect/>
          </a:stretch>
        </p:blipFill>
        <p:spPr>
          <a:xfrm>
            <a:off x="134492" y="31400"/>
            <a:ext cx="9175763" cy="1294684"/>
          </a:xfrm>
          <a:prstGeom prst="rect">
            <a:avLst/>
          </a:prstGeom>
        </p:spPr>
      </p:pic>
      <p:pic>
        <p:nvPicPr>
          <p:cNvPr id="7" name="图片 6">
            <a:extLst>
              <a:ext uri="{FF2B5EF4-FFF2-40B4-BE49-F238E27FC236}">
                <a16:creationId xmlns:a16="http://schemas.microsoft.com/office/drawing/2014/main" id="{9AEEE424-C45B-4771-9A66-DF4A1C5C057A}"/>
              </a:ext>
            </a:extLst>
          </p:cNvPr>
          <p:cNvPicPr>
            <a:picLocks noChangeAspect="1"/>
          </p:cNvPicPr>
          <p:nvPr/>
        </p:nvPicPr>
        <p:blipFill rotWithShape="1">
          <a:blip r:embed="rId5"/>
          <a:srcRect l="4809" r="4462"/>
          <a:stretch/>
        </p:blipFill>
        <p:spPr>
          <a:xfrm>
            <a:off x="9548552" y="91440"/>
            <a:ext cx="2643448" cy="749201"/>
          </a:xfrm>
          <a:prstGeom prst="rect">
            <a:avLst/>
          </a:prstGeom>
        </p:spPr>
      </p:pic>
    </p:spTree>
    <p:extLst>
      <p:ext uri="{BB962C8B-B14F-4D97-AF65-F5344CB8AC3E}">
        <p14:creationId xmlns:p14="http://schemas.microsoft.com/office/powerpoint/2010/main" val="355107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a:extLst>
              <a:ext uri="{FF2B5EF4-FFF2-40B4-BE49-F238E27FC236}">
                <a16:creationId xmlns:a16="http://schemas.microsoft.com/office/drawing/2014/main" id="{B45BAD81-363F-40C7-8910-837C571105E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Group 1026">
            <a:extLst>
              <a:ext uri="{FF2B5EF4-FFF2-40B4-BE49-F238E27FC236}">
                <a16:creationId xmlns:a16="http://schemas.microsoft.com/office/drawing/2014/main" id="{BE17417C-7FA8-47A7-ABDF-CF26DAF3E3ED}"/>
              </a:ext>
            </a:extLst>
          </p:cNvPr>
          <p:cNvGrpSpPr>
            <a:grpSpLocks/>
          </p:cNvGrpSpPr>
          <p:nvPr/>
        </p:nvGrpSpPr>
        <p:grpSpPr bwMode="auto">
          <a:xfrm>
            <a:off x="7915275" y="876300"/>
            <a:ext cx="2074984" cy="1943099"/>
            <a:chOff x="7158" y="9898"/>
            <a:chExt cx="1888" cy="1933"/>
          </a:xfrm>
        </p:grpSpPr>
        <p:sp>
          <p:nvSpPr>
            <p:cNvPr id="8" name="Text Box 1027">
              <a:extLst>
                <a:ext uri="{FF2B5EF4-FFF2-40B4-BE49-F238E27FC236}">
                  <a16:creationId xmlns:a16="http://schemas.microsoft.com/office/drawing/2014/main" id="{D20F9F58-BEA8-46B7-8C61-39113D4882D9}"/>
                </a:ext>
              </a:extLst>
            </p:cNvPr>
            <p:cNvSpPr txBox="1">
              <a:spLocks noChangeArrowheads="1"/>
            </p:cNvSpPr>
            <p:nvPr/>
          </p:nvSpPr>
          <p:spPr bwMode="auto">
            <a:xfrm>
              <a:off x="7418" y="11059"/>
              <a:ext cx="582" cy="3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 name="Text Box 1028">
              <a:extLst>
                <a:ext uri="{FF2B5EF4-FFF2-40B4-BE49-F238E27FC236}">
                  <a16:creationId xmlns:a16="http://schemas.microsoft.com/office/drawing/2014/main" id="{2B7E99FA-A57F-4D86-8F19-930AE9370506}"/>
                </a:ext>
              </a:extLst>
            </p:cNvPr>
            <p:cNvSpPr txBox="1">
              <a:spLocks noChangeArrowheads="1"/>
            </p:cNvSpPr>
            <p:nvPr/>
          </p:nvSpPr>
          <p:spPr bwMode="auto">
            <a:xfrm>
              <a:off x="8382" y="10568"/>
              <a:ext cx="416" cy="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Line 1029">
              <a:extLst>
                <a:ext uri="{FF2B5EF4-FFF2-40B4-BE49-F238E27FC236}">
                  <a16:creationId xmlns:a16="http://schemas.microsoft.com/office/drawing/2014/main" id="{714ACDD0-AC60-474B-BBD4-F3BB4A5D55DD}"/>
                </a:ext>
              </a:extLst>
            </p:cNvPr>
            <p:cNvSpPr>
              <a:spLocks noChangeShapeType="1"/>
            </p:cNvSpPr>
            <p:nvPr/>
          </p:nvSpPr>
          <p:spPr bwMode="auto">
            <a:xfrm>
              <a:off x="7364" y="10239"/>
              <a:ext cx="0" cy="1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030">
              <a:extLst>
                <a:ext uri="{FF2B5EF4-FFF2-40B4-BE49-F238E27FC236}">
                  <a16:creationId xmlns:a16="http://schemas.microsoft.com/office/drawing/2014/main" id="{4215D9C6-3FF2-497F-821E-406D03077315}"/>
                </a:ext>
              </a:extLst>
            </p:cNvPr>
            <p:cNvSpPr>
              <a:spLocks noChangeShapeType="1"/>
            </p:cNvSpPr>
            <p:nvPr/>
          </p:nvSpPr>
          <p:spPr bwMode="auto">
            <a:xfrm>
              <a:off x="7364" y="10239"/>
              <a:ext cx="16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31">
              <a:extLst>
                <a:ext uri="{FF2B5EF4-FFF2-40B4-BE49-F238E27FC236}">
                  <a16:creationId xmlns:a16="http://schemas.microsoft.com/office/drawing/2014/main" id="{4A928B3C-2957-4A31-AAE9-410A724A53FF}"/>
                </a:ext>
              </a:extLst>
            </p:cNvPr>
            <p:cNvSpPr>
              <a:spLocks noChangeShapeType="1"/>
            </p:cNvSpPr>
            <p:nvPr/>
          </p:nvSpPr>
          <p:spPr bwMode="auto">
            <a:xfrm>
              <a:off x="8777" y="11440"/>
              <a:ext cx="0"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032">
              <a:extLst>
                <a:ext uri="{FF2B5EF4-FFF2-40B4-BE49-F238E27FC236}">
                  <a16:creationId xmlns:a16="http://schemas.microsoft.com/office/drawing/2014/main" id="{9DD9D9A7-A261-490C-ACDE-F0DD5E8C0F94}"/>
                </a:ext>
              </a:extLst>
            </p:cNvPr>
            <p:cNvSpPr>
              <a:spLocks noChangeShapeType="1"/>
            </p:cNvSpPr>
            <p:nvPr/>
          </p:nvSpPr>
          <p:spPr bwMode="auto">
            <a:xfrm>
              <a:off x="7531" y="10239"/>
              <a:ext cx="1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033">
              <a:extLst>
                <a:ext uri="{FF2B5EF4-FFF2-40B4-BE49-F238E27FC236}">
                  <a16:creationId xmlns:a16="http://schemas.microsoft.com/office/drawing/2014/main" id="{FB476CE8-3053-47A3-A482-58C70F1D9ACF}"/>
                </a:ext>
              </a:extLst>
            </p:cNvPr>
            <p:cNvSpPr>
              <a:spLocks noChangeShapeType="1"/>
            </p:cNvSpPr>
            <p:nvPr/>
          </p:nvSpPr>
          <p:spPr bwMode="auto">
            <a:xfrm>
              <a:off x="7780" y="10239"/>
              <a:ext cx="1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34">
              <a:extLst>
                <a:ext uri="{FF2B5EF4-FFF2-40B4-BE49-F238E27FC236}">
                  <a16:creationId xmlns:a16="http://schemas.microsoft.com/office/drawing/2014/main" id="{2ABDB3C0-6FBB-4DB5-9DB3-FA9D66F21F43}"/>
                </a:ext>
              </a:extLst>
            </p:cNvPr>
            <p:cNvSpPr>
              <a:spLocks noChangeShapeType="1"/>
            </p:cNvSpPr>
            <p:nvPr/>
          </p:nvSpPr>
          <p:spPr bwMode="auto">
            <a:xfrm>
              <a:off x="8029" y="10239"/>
              <a:ext cx="1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035">
              <a:extLst>
                <a:ext uri="{FF2B5EF4-FFF2-40B4-BE49-F238E27FC236}">
                  <a16:creationId xmlns:a16="http://schemas.microsoft.com/office/drawing/2014/main" id="{8C893560-3F9B-41EE-96F4-ADF9D8456B7D}"/>
                </a:ext>
              </a:extLst>
            </p:cNvPr>
            <p:cNvSpPr>
              <a:spLocks noChangeShapeType="1"/>
            </p:cNvSpPr>
            <p:nvPr/>
          </p:nvSpPr>
          <p:spPr bwMode="auto">
            <a:xfrm>
              <a:off x="8278" y="10239"/>
              <a:ext cx="16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036">
              <a:extLst>
                <a:ext uri="{FF2B5EF4-FFF2-40B4-BE49-F238E27FC236}">
                  <a16:creationId xmlns:a16="http://schemas.microsoft.com/office/drawing/2014/main" id="{CBD2831F-91BD-44FA-A348-C5A6D79AD16C}"/>
                </a:ext>
              </a:extLst>
            </p:cNvPr>
            <p:cNvSpPr>
              <a:spLocks noChangeShapeType="1"/>
            </p:cNvSpPr>
            <p:nvPr/>
          </p:nvSpPr>
          <p:spPr bwMode="auto">
            <a:xfrm>
              <a:off x="8528" y="10239"/>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037">
              <a:extLst>
                <a:ext uri="{FF2B5EF4-FFF2-40B4-BE49-F238E27FC236}">
                  <a16:creationId xmlns:a16="http://schemas.microsoft.com/office/drawing/2014/main" id="{AC52F833-77EB-4FA9-ADCF-32C225C5D9C3}"/>
                </a:ext>
              </a:extLst>
            </p:cNvPr>
            <p:cNvSpPr>
              <a:spLocks noChangeShapeType="1"/>
            </p:cNvSpPr>
            <p:nvPr/>
          </p:nvSpPr>
          <p:spPr bwMode="auto">
            <a:xfrm>
              <a:off x="8777" y="10239"/>
              <a:ext cx="1"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038">
              <a:extLst>
                <a:ext uri="{FF2B5EF4-FFF2-40B4-BE49-F238E27FC236}">
                  <a16:creationId xmlns:a16="http://schemas.microsoft.com/office/drawing/2014/main" id="{721A7CEB-5FAE-460D-A455-71767330F13F}"/>
                </a:ext>
              </a:extLst>
            </p:cNvPr>
            <p:cNvSpPr>
              <a:spLocks noChangeShapeType="1"/>
            </p:cNvSpPr>
            <p:nvPr/>
          </p:nvSpPr>
          <p:spPr bwMode="auto">
            <a:xfrm>
              <a:off x="8777" y="10495"/>
              <a:ext cx="1"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039">
              <a:extLst>
                <a:ext uri="{FF2B5EF4-FFF2-40B4-BE49-F238E27FC236}">
                  <a16:creationId xmlns:a16="http://schemas.microsoft.com/office/drawing/2014/main" id="{B73ADE21-6A66-425E-9809-791A619FA261}"/>
                </a:ext>
              </a:extLst>
            </p:cNvPr>
            <p:cNvSpPr>
              <a:spLocks noChangeShapeType="1"/>
            </p:cNvSpPr>
            <p:nvPr/>
          </p:nvSpPr>
          <p:spPr bwMode="auto">
            <a:xfrm>
              <a:off x="8777" y="10754"/>
              <a:ext cx="1"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040">
              <a:extLst>
                <a:ext uri="{FF2B5EF4-FFF2-40B4-BE49-F238E27FC236}">
                  <a16:creationId xmlns:a16="http://schemas.microsoft.com/office/drawing/2014/main" id="{57F2A874-DB40-4FF3-8FE6-D54D9391BA9F}"/>
                </a:ext>
              </a:extLst>
            </p:cNvPr>
            <p:cNvSpPr>
              <a:spLocks noChangeShapeType="1"/>
            </p:cNvSpPr>
            <p:nvPr/>
          </p:nvSpPr>
          <p:spPr bwMode="auto">
            <a:xfrm>
              <a:off x="8777" y="11011"/>
              <a:ext cx="1"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041">
              <a:extLst>
                <a:ext uri="{FF2B5EF4-FFF2-40B4-BE49-F238E27FC236}">
                  <a16:creationId xmlns:a16="http://schemas.microsoft.com/office/drawing/2014/main" id="{E1CEA54E-290C-4A99-8E34-73FA8E128F71}"/>
                </a:ext>
              </a:extLst>
            </p:cNvPr>
            <p:cNvSpPr>
              <a:spLocks noChangeShapeType="1"/>
            </p:cNvSpPr>
            <p:nvPr/>
          </p:nvSpPr>
          <p:spPr bwMode="auto">
            <a:xfrm>
              <a:off x="8777" y="11268"/>
              <a:ext cx="1"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042">
              <a:extLst>
                <a:ext uri="{FF2B5EF4-FFF2-40B4-BE49-F238E27FC236}">
                  <a16:creationId xmlns:a16="http://schemas.microsoft.com/office/drawing/2014/main" id="{8B0B60DB-FB74-45CB-85F1-A20617077D88}"/>
                </a:ext>
              </a:extLst>
            </p:cNvPr>
            <p:cNvSpPr>
              <a:spLocks noChangeShapeType="1"/>
            </p:cNvSpPr>
            <p:nvPr/>
          </p:nvSpPr>
          <p:spPr bwMode="auto">
            <a:xfrm flipH="1">
              <a:off x="7963" y="10239"/>
              <a:ext cx="814" cy="84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rc 1043">
              <a:extLst>
                <a:ext uri="{FF2B5EF4-FFF2-40B4-BE49-F238E27FC236}">
                  <a16:creationId xmlns:a16="http://schemas.microsoft.com/office/drawing/2014/main" id="{26170E9E-D603-441E-8CA6-490788646A32}"/>
                </a:ext>
              </a:extLst>
            </p:cNvPr>
            <p:cNvSpPr>
              <a:spLocks/>
            </p:cNvSpPr>
            <p:nvPr/>
          </p:nvSpPr>
          <p:spPr bwMode="auto">
            <a:xfrm rot="10800000">
              <a:off x="7614" y="10239"/>
              <a:ext cx="1163" cy="1202"/>
            </a:xfrm>
            <a:custGeom>
              <a:avLst/>
              <a:gdLst>
                <a:gd name="T0" fmla="*/ 0 w 21600"/>
                <a:gd name="T1" fmla="*/ 0 h 21600"/>
                <a:gd name="T2" fmla="*/ 1163 w 21600"/>
                <a:gd name="T3" fmla="*/ 1202 h 21600"/>
                <a:gd name="T4" fmla="*/ 0 w 21600"/>
                <a:gd name="T5" fmla="*/ 120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1044">
              <a:extLst>
                <a:ext uri="{FF2B5EF4-FFF2-40B4-BE49-F238E27FC236}">
                  <a16:creationId xmlns:a16="http://schemas.microsoft.com/office/drawing/2014/main" id="{F9BB9636-9D2E-4B44-8BEC-A706AEF1204B}"/>
                </a:ext>
              </a:extLst>
            </p:cNvPr>
            <p:cNvSpPr>
              <a:spLocks noChangeArrowheads="1"/>
            </p:cNvSpPr>
            <p:nvPr/>
          </p:nvSpPr>
          <p:spPr bwMode="auto">
            <a:xfrm>
              <a:off x="7614" y="10171"/>
              <a:ext cx="110" cy="113"/>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Text Box 1045">
              <a:extLst>
                <a:ext uri="{FF2B5EF4-FFF2-40B4-BE49-F238E27FC236}">
                  <a16:creationId xmlns:a16="http://schemas.microsoft.com/office/drawing/2014/main" id="{11872772-7084-4481-AE11-9998535ABC99}"/>
                </a:ext>
              </a:extLst>
            </p:cNvPr>
            <p:cNvSpPr txBox="1">
              <a:spLocks noChangeArrowheads="1"/>
            </p:cNvSpPr>
            <p:nvPr/>
          </p:nvSpPr>
          <p:spPr bwMode="auto">
            <a:xfrm>
              <a:off x="7614" y="9898"/>
              <a:ext cx="332"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7" name="AutoShape 1046">
              <a:extLst>
                <a:ext uri="{FF2B5EF4-FFF2-40B4-BE49-F238E27FC236}">
                  <a16:creationId xmlns:a16="http://schemas.microsoft.com/office/drawing/2014/main" id="{2CDD65E9-DAD7-4678-9765-E8EAF5621D46}"/>
                </a:ext>
              </a:extLst>
            </p:cNvPr>
            <p:cNvSpPr>
              <a:spLocks noChangeArrowheads="1"/>
            </p:cNvSpPr>
            <p:nvPr/>
          </p:nvSpPr>
          <p:spPr bwMode="auto">
            <a:xfrm>
              <a:off x="8718" y="11311"/>
              <a:ext cx="110" cy="113"/>
            </a:xfrm>
            <a:prstGeom prst="flowChartConnector">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1047">
              <a:extLst>
                <a:ext uri="{FF2B5EF4-FFF2-40B4-BE49-F238E27FC236}">
                  <a16:creationId xmlns:a16="http://schemas.microsoft.com/office/drawing/2014/main" id="{636E9FBE-5A66-4499-B857-88D5F8150606}"/>
                </a:ext>
              </a:extLst>
            </p:cNvPr>
            <p:cNvSpPr>
              <a:spLocks noChangeArrowheads="1"/>
            </p:cNvSpPr>
            <p:nvPr/>
          </p:nvSpPr>
          <p:spPr bwMode="auto">
            <a:xfrm>
              <a:off x="7158" y="11534"/>
              <a:ext cx="1840" cy="104"/>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1048">
              <a:extLst>
                <a:ext uri="{FF2B5EF4-FFF2-40B4-BE49-F238E27FC236}">
                  <a16:creationId xmlns:a16="http://schemas.microsoft.com/office/drawing/2014/main" id="{F0F4C93F-BC96-464A-8064-71779448BC41}"/>
                </a:ext>
              </a:extLst>
            </p:cNvPr>
            <p:cNvSpPr>
              <a:spLocks noChangeShapeType="1"/>
            </p:cNvSpPr>
            <p:nvPr/>
          </p:nvSpPr>
          <p:spPr bwMode="auto">
            <a:xfrm>
              <a:off x="7182" y="11531"/>
              <a:ext cx="1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1049">
              <a:extLst>
                <a:ext uri="{FF2B5EF4-FFF2-40B4-BE49-F238E27FC236}">
                  <a16:creationId xmlns:a16="http://schemas.microsoft.com/office/drawing/2014/main" id="{399439B8-3AA0-47E7-929B-6700A405B83A}"/>
                </a:ext>
              </a:extLst>
            </p:cNvPr>
            <p:cNvSpPr>
              <a:spLocks noChangeShapeType="1"/>
            </p:cNvSpPr>
            <p:nvPr/>
          </p:nvSpPr>
          <p:spPr bwMode="auto">
            <a:xfrm>
              <a:off x="7366" y="11518"/>
              <a:ext cx="1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Text Box 1050">
              <a:extLst>
                <a:ext uri="{FF2B5EF4-FFF2-40B4-BE49-F238E27FC236}">
                  <a16:creationId xmlns:a16="http://schemas.microsoft.com/office/drawing/2014/main" id="{4E32840A-DE0E-41AC-9B44-91BEC74D3044}"/>
                </a:ext>
              </a:extLst>
            </p:cNvPr>
            <p:cNvSpPr txBox="1">
              <a:spLocks noChangeArrowheads="1"/>
            </p:cNvSpPr>
            <p:nvPr/>
          </p:nvSpPr>
          <p:spPr bwMode="auto">
            <a:xfrm>
              <a:off x="7410" y="10250"/>
              <a:ext cx="33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2" name="Text Box 1051">
              <a:extLst>
                <a:ext uri="{FF2B5EF4-FFF2-40B4-BE49-F238E27FC236}">
                  <a16:creationId xmlns:a16="http://schemas.microsoft.com/office/drawing/2014/main" id="{D12B44E8-E8F5-4BBE-AC75-8A8671CA375A}"/>
                </a:ext>
              </a:extLst>
            </p:cNvPr>
            <p:cNvSpPr txBox="1">
              <a:spLocks noChangeArrowheads="1"/>
            </p:cNvSpPr>
            <p:nvPr/>
          </p:nvSpPr>
          <p:spPr bwMode="auto">
            <a:xfrm>
              <a:off x="8714" y="11570"/>
              <a:ext cx="33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pic>
        <p:nvPicPr>
          <p:cNvPr id="33" name="图片 32">
            <a:extLst>
              <a:ext uri="{FF2B5EF4-FFF2-40B4-BE49-F238E27FC236}">
                <a16:creationId xmlns:a16="http://schemas.microsoft.com/office/drawing/2014/main" id="{7E803FFE-DDD9-436C-AAC0-7EE3086D02B9}"/>
              </a:ext>
            </a:extLst>
          </p:cNvPr>
          <p:cNvPicPr>
            <a:picLocks noChangeAspect="1"/>
          </p:cNvPicPr>
          <p:nvPr/>
        </p:nvPicPr>
        <p:blipFill rotWithShape="1">
          <a:blip r:embed="rId2"/>
          <a:srcRect t="52950" r="29857"/>
          <a:stretch/>
        </p:blipFill>
        <p:spPr>
          <a:xfrm>
            <a:off x="4978534" y="3066207"/>
            <a:ext cx="6899607" cy="3312195"/>
          </a:xfrm>
          <a:prstGeom prst="rect">
            <a:avLst/>
          </a:prstGeom>
        </p:spPr>
      </p:pic>
      <p:pic>
        <p:nvPicPr>
          <p:cNvPr id="34" name="图片 33">
            <a:extLst>
              <a:ext uri="{FF2B5EF4-FFF2-40B4-BE49-F238E27FC236}">
                <a16:creationId xmlns:a16="http://schemas.microsoft.com/office/drawing/2014/main" id="{BA43E54B-790D-4238-AB0C-3A4B85A55224}"/>
              </a:ext>
            </a:extLst>
          </p:cNvPr>
          <p:cNvPicPr>
            <a:picLocks noChangeAspect="1"/>
          </p:cNvPicPr>
          <p:nvPr/>
        </p:nvPicPr>
        <p:blipFill rotWithShape="1">
          <a:blip r:embed="rId2"/>
          <a:srcRect r="29857" b="45243"/>
          <a:stretch/>
        </p:blipFill>
        <p:spPr>
          <a:xfrm>
            <a:off x="313859" y="1412025"/>
            <a:ext cx="6899607" cy="3854692"/>
          </a:xfrm>
          <a:prstGeom prst="rect">
            <a:avLst/>
          </a:prstGeom>
        </p:spPr>
      </p:pic>
      <p:pic>
        <p:nvPicPr>
          <p:cNvPr id="2" name="图片 1">
            <a:extLst>
              <a:ext uri="{FF2B5EF4-FFF2-40B4-BE49-F238E27FC236}">
                <a16:creationId xmlns:a16="http://schemas.microsoft.com/office/drawing/2014/main" id="{179DEFA9-63A7-4B3D-91F8-02DDE3291354}"/>
              </a:ext>
            </a:extLst>
          </p:cNvPr>
          <p:cNvPicPr>
            <a:picLocks noChangeAspect="1"/>
          </p:cNvPicPr>
          <p:nvPr/>
        </p:nvPicPr>
        <p:blipFill>
          <a:blip r:embed="rId3"/>
          <a:stretch>
            <a:fillRect/>
          </a:stretch>
        </p:blipFill>
        <p:spPr>
          <a:xfrm>
            <a:off x="223606" y="74053"/>
            <a:ext cx="11744787" cy="1356391"/>
          </a:xfrm>
          <a:prstGeom prst="rect">
            <a:avLst/>
          </a:prstGeom>
        </p:spPr>
      </p:pic>
    </p:spTree>
    <p:extLst>
      <p:ext uri="{BB962C8B-B14F-4D97-AF65-F5344CB8AC3E}">
        <p14:creationId xmlns:p14="http://schemas.microsoft.com/office/powerpoint/2010/main" val="411045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E5AFFF-51BB-44D1-9E2D-9578B4CCAFA4}"/>
              </a:ext>
            </a:extLst>
          </p:cNvPr>
          <p:cNvSpPr>
            <a:spLocks noChangeArrowheads="1"/>
          </p:cNvSpPr>
          <p:nvPr/>
        </p:nvSpPr>
        <p:spPr bwMode="auto">
          <a:xfrm>
            <a:off x="-1" y="-31281"/>
            <a:ext cx="12192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、如图所示，置于水平光滑桌面上质量分别为</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m1</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m2</a:t>
            </a:r>
            <a:r>
              <a:rPr kumimoji="0" lang="en-US" altLang="zh-CN" sz="4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的物体</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之间夹有一轻弹簧．</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首先用双手挤压</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使弹簧处于压缩状态，然后撤掉外力，则在</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被弹开的过程中（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73E32738-0365-49DB-B1C9-B7F6C8E1DE21}"/>
              </a:ext>
            </a:extLst>
          </p:cNvPr>
          <p:cNvPicPr/>
          <p:nvPr/>
        </p:nvPicPr>
        <p:blipFill>
          <a:blip r:embed="rId2" cstate="print"/>
          <a:stretch>
            <a:fillRect/>
          </a:stretch>
        </p:blipFill>
        <p:spPr>
          <a:xfrm>
            <a:off x="3629025" y="1214291"/>
            <a:ext cx="3409950" cy="1366984"/>
          </a:xfrm>
          <a:prstGeom prst="rect">
            <a:avLst/>
          </a:prstGeom>
          <a:noFill/>
          <a:ln>
            <a:noFill/>
          </a:ln>
        </p:spPr>
      </p:pic>
      <p:sp>
        <p:nvSpPr>
          <p:cNvPr id="9" name="文本框 8">
            <a:extLst>
              <a:ext uri="{FF2B5EF4-FFF2-40B4-BE49-F238E27FC236}">
                <a16:creationId xmlns:a16="http://schemas.microsoft.com/office/drawing/2014/main" id="{4911F5B7-9586-4820-B172-C1E172417776}"/>
              </a:ext>
            </a:extLst>
          </p:cNvPr>
          <p:cNvSpPr txBox="1"/>
          <p:nvPr/>
        </p:nvSpPr>
        <p:spPr>
          <a:xfrm>
            <a:off x="207169" y="2494300"/>
            <a:ext cx="11918156" cy="1569660"/>
          </a:xfrm>
          <a:prstGeom prst="rect">
            <a:avLst/>
          </a:prstGeom>
          <a:noFill/>
        </p:spPr>
        <p:txBody>
          <a:bodyPr wrap="square">
            <a:spAutoFit/>
          </a:bodyPr>
          <a:lstStyle/>
          <a:p>
            <a:pPr algn="l"/>
            <a:r>
              <a:rPr lang="en-US" altLang="zh-CN" sz="2400" kern="0" dirty="0">
                <a:effectLst/>
                <a:latin typeface="Times New Roman" panose="02020603050405020304" pitchFamily="18" charset="0"/>
                <a:ea typeface="宋体" panose="02010600030101010101" pitchFamily="2" charset="-122"/>
              </a:rPr>
              <a:t>A</a:t>
            </a:r>
            <a:r>
              <a:rPr lang="zh-CN" altLang="zh-CN" sz="2400" kern="0" dirty="0">
                <a:effectLst/>
                <a:latin typeface="Times New Roman" panose="02020603050405020304" pitchFamily="18" charset="0"/>
                <a:ea typeface="宋体" panose="02010600030101010101" pitchFamily="2" charset="-122"/>
              </a:rPr>
              <a:t>、系统的动量守恒，机械能不守恒</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kern="0" dirty="0">
                <a:effectLst/>
                <a:latin typeface="Times New Roman" panose="02020603050405020304" pitchFamily="18" charset="0"/>
                <a:ea typeface="宋体" panose="02010600030101010101" pitchFamily="2" charset="-122"/>
              </a:rPr>
              <a:t>B</a:t>
            </a:r>
            <a:r>
              <a:rPr lang="zh-CN" altLang="zh-CN" sz="2400" kern="0" dirty="0">
                <a:effectLst/>
                <a:latin typeface="Times New Roman" panose="02020603050405020304" pitchFamily="18" charset="0"/>
                <a:ea typeface="宋体" panose="02010600030101010101" pitchFamily="2" charset="-122"/>
              </a:rPr>
              <a:t>、系统的动量守恒，机械能守恒</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kern="0" dirty="0">
                <a:effectLst/>
                <a:latin typeface="Times New Roman" panose="02020603050405020304" pitchFamily="18" charset="0"/>
                <a:ea typeface="宋体" panose="02010600030101010101" pitchFamily="2" charset="-122"/>
              </a:rPr>
              <a:t>C</a:t>
            </a:r>
            <a:r>
              <a:rPr lang="zh-CN" altLang="zh-CN" sz="2400" kern="0" dirty="0">
                <a:effectLst/>
                <a:latin typeface="Times New Roman" panose="02020603050405020304" pitchFamily="18" charset="0"/>
                <a:ea typeface="宋体" panose="02010600030101010101" pitchFamily="2" charset="-122"/>
              </a:rPr>
              <a:t>、系统的动量不守恒，机械能守恒</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kern="0" dirty="0">
                <a:effectLst/>
                <a:latin typeface="Times New Roman" panose="02020603050405020304" pitchFamily="18" charset="0"/>
                <a:ea typeface="宋体" panose="02010600030101010101" pitchFamily="2" charset="-122"/>
              </a:rPr>
              <a:t>D</a:t>
            </a:r>
            <a:r>
              <a:rPr lang="zh-CN" altLang="zh-CN" sz="2400" kern="0" dirty="0">
                <a:effectLst/>
                <a:latin typeface="Times New Roman" panose="02020603050405020304" pitchFamily="18" charset="0"/>
                <a:ea typeface="宋体" panose="02010600030101010101" pitchFamily="2" charset="-122"/>
              </a:rPr>
              <a:t>、系统的动量与机械能都不守恒</a:t>
            </a:r>
            <a:endParaRPr lang="zh-CN" altLang="zh-CN" sz="2400"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6EB877C5-D5F7-4AA4-B315-5F38DD24D82D}"/>
              </a:ext>
            </a:extLst>
          </p:cNvPr>
          <p:cNvSpPr txBox="1"/>
          <p:nvPr/>
        </p:nvSpPr>
        <p:spPr>
          <a:xfrm>
            <a:off x="207169" y="4063960"/>
            <a:ext cx="11918156" cy="707886"/>
          </a:xfrm>
          <a:prstGeom prst="rect">
            <a:avLst/>
          </a:prstGeom>
          <a:noFill/>
        </p:spPr>
        <p:txBody>
          <a:bodyPr wrap="square">
            <a:spAutoFit/>
          </a:bodyPr>
          <a:lstStyle/>
          <a:p>
            <a:pPr algn="l"/>
            <a:r>
              <a:rPr lang="zh-CN" altLang="zh-CN" sz="2000" kern="0" dirty="0">
                <a:solidFill>
                  <a:srgbClr val="FF0000"/>
                </a:solidFill>
                <a:effectLst/>
                <a:latin typeface="Times New Roman" panose="02020603050405020304" pitchFamily="18" charset="0"/>
                <a:ea typeface="宋体" panose="02010600030101010101" pitchFamily="2" charset="-122"/>
              </a:rPr>
              <a:t>解：选</a:t>
            </a:r>
            <a:r>
              <a:rPr lang="en-US" altLang="zh-CN" sz="2000" kern="0" dirty="0">
                <a:solidFill>
                  <a:srgbClr val="FF0000"/>
                </a:solidFill>
                <a:effectLst/>
                <a:latin typeface="Times New Roman" panose="02020603050405020304" pitchFamily="18" charset="0"/>
                <a:ea typeface="宋体" panose="02010600030101010101" pitchFamily="2" charset="-122"/>
              </a:rPr>
              <a:t>B</a:t>
            </a:r>
            <a:r>
              <a:rPr lang="zh-CN" altLang="zh-CN" sz="2000" kern="0" dirty="0">
                <a:solidFill>
                  <a:srgbClr val="FF0000"/>
                </a:solidFill>
                <a:effectLst/>
                <a:latin typeface="Times New Roman" panose="02020603050405020304" pitchFamily="18" charset="0"/>
                <a:ea typeface="宋体" panose="02010600030101010101" pitchFamily="2" charset="-122"/>
              </a:rPr>
              <a:t>。合外力为零，合外力冲量为</a:t>
            </a:r>
            <a:r>
              <a:rPr lang="en-US" altLang="zh-CN" sz="2000" kern="0" dirty="0">
                <a:solidFill>
                  <a:srgbClr val="FF0000"/>
                </a:solidFill>
                <a:effectLst/>
                <a:latin typeface="Times New Roman" panose="02020603050405020304" pitchFamily="18" charset="0"/>
                <a:ea typeface="宋体" panose="02010600030101010101" pitchFamily="2" charset="-122"/>
              </a:rPr>
              <a:t>0</a:t>
            </a:r>
            <a:r>
              <a:rPr lang="zh-CN" altLang="zh-CN" sz="2000" kern="0" dirty="0">
                <a:solidFill>
                  <a:srgbClr val="FF0000"/>
                </a:solidFill>
                <a:effectLst/>
                <a:latin typeface="Times New Roman" panose="02020603050405020304" pitchFamily="18" charset="0"/>
                <a:ea typeface="宋体" panose="02010600030101010101" pitchFamily="2" charset="-122"/>
              </a:rPr>
              <a:t>，动量守恒。 合外力做功为零，非保守内力做功为</a:t>
            </a:r>
            <a:r>
              <a:rPr lang="en-US" altLang="zh-CN" sz="2000" kern="0" dirty="0">
                <a:solidFill>
                  <a:srgbClr val="FF0000"/>
                </a:solidFill>
                <a:effectLst/>
                <a:latin typeface="Times New Roman" panose="02020603050405020304" pitchFamily="18" charset="0"/>
                <a:ea typeface="宋体" panose="02010600030101010101" pitchFamily="2" charset="-122"/>
              </a:rPr>
              <a:t>0</a:t>
            </a:r>
            <a:r>
              <a:rPr lang="zh-CN" altLang="zh-CN" sz="2000" kern="0" dirty="0">
                <a:solidFill>
                  <a:srgbClr val="FF0000"/>
                </a:solidFill>
                <a:effectLst/>
                <a:latin typeface="Times New Roman" panose="02020603050405020304" pitchFamily="18" charset="0"/>
                <a:ea typeface="宋体" panose="02010600030101010101" pitchFamily="2" charset="-122"/>
              </a:rPr>
              <a:t>，保守内力做功不为</a:t>
            </a:r>
            <a:r>
              <a:rPr lang="en-US" altLang="zh-CN" sz="2000" kern="0" dirty="0">
                <a:solidFill>
                  <a:srgbClr val="FF0000"/>
                </a:solidFill>
                <a:effectLst/>
                <a:latin typeface="Times New Roman" panose="02020603050405020304" pitchFamily="18" charset="0"/>
                <a:ea typeface="宋体" panose="02010600030101010101" pitchFamily="2" charset="-122"/>
              </a:rPr>
              <a:t>0</a:t>
            </a:r>
            <a:r>
              <a:rPr lang="zh-CN" altLang="zh-CN" sz="2000" kern="0" dirty="0">
                <a:solidFill>
                  <a:srgbClr val="FF0000"/>
                </a:solidFill>
                <a:effectLst/>
                <a:latin typeface="Times New Roman" panose="02020603050405020304" pitchFamily="18" charset="0"/>
                <a:ea typeface="宋体" panose="02010600030101010101" pitchFamily="2" charset="-122"/>
              </a:rPr>
              <a:t>，机械能守恒。</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5600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8F58CE6-D42E-4010-B8C1-979986708788}"/>
              </a:ext>
            </a:extLst>
          </p:cNvPr>
          <p:cNvPicPr/>
          <p:nvPr/>
        </p:nvPicPr>
        <p:blipFill>
          <a:blip r:embed="rId2"/>
          <a:stretch>
            <a:fillRect/>
          </a:stretch>
        </p:blipFill>
        <p:spPr>
          <a:xfrm>
            <a:off x="3879850" y="1328762"/>
            <a:ext cx="3683000" cy="1814488"/>
          </a:xfrm>
          <a:prstGeom prst="rect">
            <a:avLst/>
          </a:prstGeom>
        </p:spPr>
      </p:pic>
      <p:sp>
        <p:nvSpPr>
          <p:cNvPr id="3" name="文本框 2">
            <a:extLst>
              <a:ext uri="{FF2B5EF4-FFF2-40B4-BE49-F238E27FC236}">
                <a16:creationId xmlns:a16="http://schemas.microsoft.com/office/drawing/2014/main" id="{6F1F4173-3C5F-415C-8DEC-0867E75DB8B1}"/>
              </a:ext>
            </a:extLst>
          </p:cNvPr>
          <p:cNvSpPr txBox="1"/>
          <p:nvPr/>
        </p:nvSpPr>
        <p:spPr>
          <a:xfrm>
            <a:off x="0" y="0"/>
            <a:ext cx="11756231" cy="1328762"/>
          </a:xfrm>
          <a:prstGeom prst="rect">
            <a:avLst/>
          </a:prstGeom>
          <a:noFill/>
        </p:spPr>
        <p:txBody>
          <a:bodyPr wrap="square">
            <a:spAutoFit/>
          </a:bodyPr>
          <a:lstStyle/>
          <a:p>
            <a:pPr algn="just">
              <a:lnSpc>
                <a:spcPct val="115000"/>
              </a:lnSpc>
            </a:pPr>
            <a:r>
              <a:rPr lang="en-US" altLang="zh-CN" sz="2400" kern="100" dirty="0">
                <a:effectLst/>
                <a:latin typeface="Times New Roman" panose="02020603050405020304" pitchFamily="18" charset="0"/>
                <a:ea typeface="宋体" panose="02010600030101010101" pitchFamily="2" charset="-122"/>
              </a:rPr>
              <a:t>4</a:t>
            </a:r>
            <a:r>
              <a:rPr lang="zh-CN" altLang="zh-CN" sz="2400" kern="100" dirty="0">
                <a:effectLst/>
                <a:latin typeface="Times New Roman" panose="02020603050405020304" pitchFamily="18" charset="0"/>
                <a:ea typeface="宋体" panose="02010600030101010101" pitchFamily="2" charset="-122"/>
              </a:rPr>
              <a:t>、质量分别为</a:t>
            </a:r>
            <a:r>
              <a:rPr lang="en-US" altLang="zh-CN" sz="2400" i="1" kern="100" dirty="0">
                <a:effectLst/>
                <a:latin typeface="Times New Roman" panose="02020603050405020304" pitchFamily="18" charset="0"/>
                <a:ea typeface="宋体" panose="02010600030101010101" pitchFamily="2" charset="-122"/>
              </a:rPr>
              <a:t>m</a:t>
            </a:r>
            <a:r>
              <a:rPr lang="en-US" altLang="zh-CN" sz="2400" kern="100" baseline="-25000" dirty="0">
                <a:effectLst/>
                <a:latin typeface="宋体" panose="02010600030101010101" pitchFamily="2" charset="-122"/>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和</a:t>
            </a:r>
            <a:r>
              <a:rPr lang="en-US" altLang="zh-CN" sz="2400" i="1" kern="100" dirty="0">
                <a:effectLst/>
                <a:latin typeface="Times New Roman" panose="02020603050405020304" pitchFamily="18" charset="0"/>
                <a:ea typeface="宋体" panose="02010600030101010101" pitchFamily="2" charset="-122"/>
              </a:rPr>
              <a:t>m</a:t>
            </a:r>
            <a:r>
              <a:rPr lang="en-US" altLang="zh-CN" sz="2400" kern="100" baseline="-25000" dirty="0">
                <a:effectLst/>
                <a:latin typeface="宋体" panose="02010600030101010101" pitchFamily="2" charset="-122"/>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的两滑块</a:t>
            </a:r>
            <a:r>
              <a:rPr lang="en-US" altLang="zh-CN" sz="2400" i="1"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和</a:t>
            </a:r>
            <a:r>
              <a:rPr lang="en-US" altLang="zh-CN" sz="2400" i="1"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通过一轻弹簧水平连结后置于水平桌面上，滑块与桌面间的摩擦系数均为</a:t>
            </a:r>
            <a:r>
              <a:rPr lang="en-US" altLang="zh-CN" sz="2400" kern="100" dirty="0">
                <a:effectLst/>
                <a:latin typeface="Times New Roman" panose="02020603050405020304" pitchFamily="18" charset="0"/>
                <a:ea typeface="宋体" panose="02010600030101010101" pitchFamily="2" charset="-122"/>
                <a:sym typeface="Symbol" panose="05050102010706020507" pitchFamily="18" charset="2"/>
              </a:rPr>
              <a:t></a:t>
            </a:r>
            <a:r>
              <a:rPr lang="zh-CN" altLang="zh-CN" sz="2400" kern="100" dirty="0">
                <a:effectLst/>
                <a:latin typeface="Times New Roman" panose="02020603050405020304" pitchFamily="18" charset="0"/>
                <a:ea typeface="宋体" panose="02010600030101010101" pitchFamily="2" charset="-122"/>
              </a:rPr>
              <a:t>，系统在水平拉力</a:t>
            </a:r>
            <a:r>
              <a:rPr lang="en-US" altLang="zh-CN" sz="2400" i="1" kern="100" dirty="0">
                <a:effectLst/>
                <a:latin typeface="Times New Roman" panose="02020603050405020304" pitchFamily="18" charset="0"/>
                <a:ea typeface="宋体" panose="02010600030101010101" pitchFamily="2" charset="-122"/>
              </a:rPr>
              <a:t>F</a:t>
            </a:r>
            <a:r>
              <a:rPr lang="zh-CN" altLang="zh-CN" sz="2400" kern="100" dirty="0">
                <a:effectLst/>
                <a:latin typeface="Times New Roman" panose="02020603050405020304" pitchFamily="18" charset="0"/>
                <a:ea typeface="宋体" panose="02010600030101010101" pitchFamily="2" charset="-122"/>
              </a:rPr>
              <a:t>作用下匀速运动，如图所示．如突然撤消拉力，则刚撤消后瞬间，二者的加速度</a:t>
            </a:r>
            <a:r>
              <a:rPr lang="en-US" altLang="zh-CN" sz="2400" i="1" kern="100" dirty="0" err="1">
                <a:effectLst/>
                <a:latin typeface="Times New Roman" panose="02020603050405020304" pitchFamily="18" charset="0"/>
                <a:ea typeface="宋体" panose="02010600030101010101" pitchFamily="2" charset="-122"/>
              </a:rPr>
              <a:t>a</a:t>
            </a:r>
            <a:r>
              <a:rPr lang="en-US" altLang="zh-CN" sz="2400" i="1" kern="100" baseline="-25000" dirty="0" err="1">
                <a:effectLst/>
                <a:latin typeface="宋体" panose="02010600030101010101" pitchFamily="2" charset="-122"/>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和</a:t>
            </a:r>
            <a:r>
              <a:rPr lang="en-US" altLang="zh-CN" sz="2400" i="1" kern="100" dirty="0" err="1">
                <a:effectLst/>
                <a:latin typeface="Times New Roman" panose="02020603050405020304" pitchFamily="18" charset="0"/>
                <a:ea typeface="宋体" panose="02010600030101010101" pitchFamily="2" charset="-122"/>
              </a:rPr>
              <a:t>a</a:t>
            </a:r>
            <a:r>
              <a:rPr lang="en-US" altLang="zh-CN" sz="2400" i="1" kern="100" baseline="-25000" dirty="0" err="1">
                <a:effectLst/>
                <a:latin typeface="宋体" panose="02010600030101010101" pitchFamily="2" charset="-122"/>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分别为</a:t>
            </a: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80D3F3C5-80FB-4087-9E6B-D7405CD11562}"/>
              </a:ext>
            </a:extLst>
          </p:cNvPr>
          <p:cNvSpPr txBox="1"/>
          <p:nvPr/>
        </p:nvSpPr>
        <p:spPr>
          <a:xfrm>
            <a:off x="0" y="3299372"/>
            <a:ext cx="6819900" cy="1018740"/>
          </a:xfrm>
          <a:prstGeom prst="rect">
            <a:avLst/>
          </a:prstGeom>
          <a:noFill/>
        </p:spPr>
        <p:txBody>
          <a:bodyPr wrap="square">
            <a:spAutoFit/>
          </a:bodyPr>
          <a:lstStyle/>
          <a:p>
            <a:pPr algn="just">
              <a:lnSpc>
                <a:spcPct val="115000"/>
              </a:lnSpc>
            </a:pPr>
            <a:r>
              <a:rPr lang="en-US" altLang="zh-CN" sz="2800" kern="100" dirty="0">
                <a:effectLst/>
                <a:latin typeface="Times New Roman" panose="02020603050405020304" pitchFamily="18" charset="0"/>
                <a:ea typeface="宋体" panose="02010600030101010101" pitchFamily="2" charset="-122"/>
              </a:rPr>
              <a:t> (A)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A</a:t>
            </a:r>
            <a:r>
              <a:rPr lang="en-US" altLang="zh-CN" sz="2800" kern="100" dirty="0">
                <a:effectLst/>
                <a:latin typeface="Times New Roman" panose="02020603050405020304" pitchFamily="18" charset="0"/>
                <a:ea typeface="宋体" panose="02010600030101010101" pitchFamily="2" charset="-122"/>
              </a:rPr>
              <a:t>=0 ,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B</a:t>
            </a:r>
            <a:r>
              <a:rPr lang="en-US" altLang="zh-CN" sz="2800" kern="100" dirty="0">
                <a:effectLst/>
                <a:latin typeface="Times New Roman" panose="02020603050405020304" pitchFamily="18" charset="0"/>
                <a:ea typeface="宋体" panose="02010600030101010101" pitchFamily="2" charset="-122"/>
              </a:rPr>
              <a:t>=0.        (B)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A</a:t>
            </a:r>
            <a:r>
              <a:rPr lang="en-US" altLang="zh-CN" sz="2800" kern="100" dirty="0">
                <a:effectLst/>
                <a:latin typeface="Times New Roman" panose="02020603050405020304" pitchFamily="18" charset="0"/>
                <a:ea typeface="宋体" panose="02010600030101010101" pitchFamily="2" charset="-122"/>
              </a:rPr>
              <a:t>&gt;0 ,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B</a:t>
            </a:r>
            <a:r>
              <a:rPr lang="en-US" altLang="zh-CN" sz="2800" kern="100" dirty="0">
                <a:effectLst/>
                <a:latin typeface="Times New Roman" panose="02020603050405020304" pitchFamily="18" charset="0"/>
                <a:ea typeface="宋体" panose="02010600030101010101" pitchFamily="2" charset="-122"/>
              </a:rPr>
              <a:t>&lt;0.</a:t>
            </a:r>
            <a:endParaRPr lang="zh-CN" altLang="zh-CN" sz="2000" kern="100" dirty="0">
              <a:effectLst/>
              <a:latin typeface="Times New Roman" panose="02020603050405020304" pitchFamily="18" charset="0"/>
              <a:ea typeface="宋体" panose="02010600030101010101" pitchFamily="2" charset="-122"/>
            </a:endParaRPr>
          </a:p>
          <a:p>
            <a:r>
              <a:rPr lang="en-US" altLang="zh-CN" sz="2800" kern="100" dirty="0">
                <a:effectLst/>
                <a:latin typeface="Times New Roman" panose="02020603050405020304" pitchFamily="18" charset="0"/>
                <a:ea typeface="宋体" panose="02010600030101010101" pitchFamily="2" charset="-122"/>
              </a:rPr>
              <a:t>(C)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A</a:t>
            </a:r>
            <a:r>
              <a:rPr lang="en-US" altLang="zh-CN" sz="2800" kern="100" dirty="0">
                <a:effectLst/>
                <a:latin typeface="Times New Roman" panose="02020603050405020304" pitchFamily="18" charset="0"/>
                <a:ea typeface="宋体" panose="02010600030101010101" pitchFamily="2" charset="-122"/>
              </a:rPr>
              <a:t>&lt;0 ,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B</a:t>
            </a:r>
            <a:r>
              <a:rPr lang="en-US" altLang="zh-CN" sz="2800" kern="100" dirty="0">
                <a:effectLst/>
                <a:latin typeface="Times New Roman" panose="02020603050405020304" pitchFamily="18" charset="0"/>
                <a:ea typeface="宋体" panose="02010600030101010101" pitchFamily="2" charset="-122"/>
              </a:rPr>
              <a:t>&gt;0.        (D)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A</a:t>
            </a:r>
            <a:r>
              <a:rPr lang="en-US" altLang="zh-CN" sz="2800" kern="100" dirty="0">
                <a:effectLst/>
                <a:latin typeface="Times New Roman" panose="02020603050405020304" pitchFamily="18" charset="0"/>
                <a:ea typeface="宋体" panose="02010600030101010101" pitchFamily="2" charset="-122"/>
              </a:rPr>
              <a:t>&lt;0 ,  </a:t>
            </a:r>
            <a:r>
              <a:rPr lang="en-US" altLang="zh-CN" sz="2800" i="1" kern="100" dirty="0" err="1">
                <a:effectLst/>
                <a:latin typeface="Times New Roman" panose="02020603050405020304" pitchFamily="18" charset="0"/>
                <a:ea typeface="宋体" panose="02010600030101010101" pitchFamily="2" charset="-122"/>
              </a:rPr>
              <a:t>a</a:t>
            </a:r>
            <a:r>
              <a:rPr lang="en-US" altLang="zh-CN" sz="2800" i="1" kern="100" baseline="-25000" dirty="0" err="1">
                <a:effectLst/>
                <a:latin typeface="Times New Roman" panose="02020603050405020304" pitchFamily="18" charset="0"/>
                <a:ea typeface="宋体" panose="02010600030101010101" pitchFamily="2" charset="-122"/>
              </a:rPr>
              <a:t>B</a:t>
            </a:r>
            <a:r>
              <a:rPr lang="en-US" altLang="zh-CN" sz="2800" kern="100" dirty="0">
                <a:effectLst/>
                <a:latin typeface="Times New Roman" panose="02020603050405020304" pitchFamily="18" charset="0"/>
                <a:ea typeface="宋体" panose="02010600030101010101" pitchFamily="2" charset="-122"/>
              </a:rPr>
              <a:t>=0. </a:t>
            </a:r>
            <a:endParaRPr lang="zh-CN" altLang="en-US" sz="2800" dirty="0"/>
          </a:p>
        </p:txBody>
      </p:sp>
      <p:sp>
        <p:nvSpPr>
          <p:cNvPr id="7" name="文本框 6">
            <a:extLst>
              <a:ext uri="{FF2B5EF4-FFF2-40B4-BE49-F238E27FC236}">
                <a16:creationId xmlns:a16="http://schemas.microsoft.com/office/drawing/2014/main" id="{E6B7D329-925D-402B-BE2B-28C8FA879606}"/>
              </a:ext>
            </a:extLst>
          </p:cNvPr>
          <p:cNvSpPr txBox="1"/>
          <p:nvPr/>
        </p:nvSpPr>
        <p:spPr>
          <a:xfrm>
            <a:off x="211931" y="4882907"/>
            <a:ext cx="11544300" cy="1138773"/>
          </a:xfrm>
          <a:prstGeom prst="rect">
            <a:avLst/>
          </a:prstGeom>
          <a:noFill/>
        </p:spPr>
        <p:txBody>
          <a:bodyPr wrap="square">
            <a:spAutoFit/>
          </a:bodyPr>
          <a:lstStyle/>
          <a:p>
            <a:pPr algn="l"/>
            <a:r>
              <a:rPr lang="zh-CN" altLang="zh-CN" sz="2000" kern="100" dirty="0">
                <a:solidFill>
                  <a:srgbClr val="FF0000"/>
                </a:solidFill>
                <a:effectLst/>
                <a:latin typeface="Times New Roman" panose="02020603050405020304" pitchFamily="18" charset="0"/>
                <a:ea typeface="宋体" panose="02010600030101010101" pitchFamily="2" charset="-122"/>
              </a:rPr>
              <a:t>解：选</a:t>
            </a:r>
            <a:r>
              <a:rPr lang="en-US" altLang="zh-CN" sz="2000" kern="100" dirty="0">
                <a:solidFill>
                  <a:srgbClr val="FF0000"/>
                </a:solidFill>
                <a:effectLst/>
                <a:latin typeface="Times New Roman" panose="02020603050405020304" pitchFamily="18" charset="0"/>
                <a:ea typeface="宋体" panose="02010600030101010101" pitchFamily="2" charset="-122"/>
              </a:rPr>
              <a:t>D. </a:t>
            </a:r>
            <a:r>
              <a:rPr lang="zh-CN" altLang="zh-CN" sz="2000" kern="100" dirty="0">
                <a:solidFill>
                  <a:srgbClr val="FF0000"/>
                </a:solidFill>
                <a:effectLst/>
                <a:latin typeface="Times New Roman" panose="02020603050405020304" pitchFamily="18" charset="0"/>
                <a:ea typeface="宋体" panose="02010600030101010101" pitchFamily="2" charset="-122"/>
              </a:rPr>
              <a:t>原来系统作匀速直线运动，</a:t>
            </a:r>
            <a:r>
              <a:rPr lang="en-US" altLang="zh-CN" sz="2000" kern="100" dirty="0">
                <a:solidFill>
                  <a:srgbClr val="FF0000"/>
                </a:solidFill>
                <a:effectLst/>
                <a:latin typeface="Times New Roman" panose="02020603050405020304" pitchFamily="18" charset="0"/>
                <a:ea typeface="宋体" panose="02010600030101010101" pitchFamily="2" charset="-122"/>
              </a:rPr>
              <a:t>A,B,</a:t>
            </a:r>
            <a:r>
              <a:rPr lang="zh-CN" altLang="zh-CN" sz="2000" kern="100" dirty="0">
                <a:solidFill>
                  <a:srgbClr val="FF0000"/>
                </a:solidFill>
                <a:effectLst/>
                <a:latin typeface="Times New Roman" panose="02020603050405020304" pitchFamily="18" charset="0"/>
                <a:ea typeface="宋体" panose="02010600030101010101" pitchFamily="2" charset="-122"/>
              </a:rPr>
              <a:t>弹簧分别受力分析均平衡。撤掉内力瞬间，弹簧维持形变，</a:t>
            </a:r>
            <a:r>
              <a:rPr lang="en-US" altLang="zh-CN" sz="2000" kern="100" dirty="0">
                <a:solidFill>
                  <a:srgbClr val="FF0000"/>
                </a:solidFill>
                <a:effectLst/>
                <a:latin typeface="Times New Roman" panose="02020603050405020304" pitchFamily="18" charset="0"/>
                <a:ea typeface="宋体" panose="02010600030101010101" pitchFamily="2" charset="-122"/>
              </a:rPr>
              <a:t>B</a:t>
            </a:r>
            <a:r>
              <a:rPr lang="zh-CN" altLang="zh-CN" sz="2000" kern="100" dirty="0">
                <a:solidFill>
                  <a:srgbClr val="FF0000"/>
                </a:solidFill>
                <a:effectLst/>
                <a:latin typeface="Times New Roman" panose="02020603050405020304" pitchFamily="18" charset="0"/>
                <a:ea typeface="宋体" panose="02010600030101010101" pitchFamily="2" charset="-122"/>
              </a:rPr>
              <a:t>受力没有改变依旧平衡，加速度为</a:t>
            </a:r>
            <a:r>
              <a:rPr lang="en-US" altLang="zh-CN" sz="2000" kern="100" dirty="0">
                <a:solidFill>
                  <a:srgbClr val="FF0000"/>
                </a:solidFill>
                <a:effectLst/>
                <a:latin typeface="Times New Roman" panose="02020603050405020304" pitchFamily="18" charset="0"/>
                <a:ea typeface="宋体" panose="02010600030101010101" pitchFamily="2" charset="-122"/>
              </a:rPr>
              <a:t>0. </a:t>
            </a:r>
            <a:r>
              <a:rPr lang="zh-CN" altLang="zh-CN" sz="2000" kern="100" dirty="0">
                <a:solidFill>
                  <a:srgbClr val="FF0000"/>
                </a:solidFill>
                <a:effectLst/>
                <a:latin typeface="Times New Roman" panose="02020603050405020304" pitchFamily="18" charset="0"/>
                <a:ea typeface="宋体" panose="02010600030101010101" pitchFamily="2" charset="-122"/>
              </a:rPr>
              <a:t>撤掉内力，因为惯性，系统仍旧往右匀速运动，</a:t>
            </a:r>
            <a:r>
              <a:rPr lang="en-US" altLang="zh-CN" sz="2000" kern="100" dirty="0">
                <a:solidFill>
                  <a:srgbClr val="FF0000"/>
                </a:solidFill>
                <a:effectLst/>
                <a:latin typeface="Times New Roman" panose="02020603050405020304" pitchFamily="18" charset="0"/>
                <a:ea typeface="宋体" panose="02010600030101010101" pitchFamily="2" charset="-122"/>
              </a:rPr>
              <a:t>A</a:t>
            </a:r>
            <a:r>
              <a:rPr lang="zh-CN" altLang="zh-CN" sz="2000" kern="100" dirty="0">
                <a:solidFill>
                  <a:srgbClr val="FF0000"/>
                </a:solidFill>
                <a:effectLst/>
                <a:latin typeface="Times New Roman" panose="02020603050405020304" pitchFamily="18" charset="0"/>
                <a:ea typeface="宋体" panose="02010600030101010101" pitchFamily="2" charset="-122"/>
              </a:rPr>
              <a:t>受到的弹力和摩檫力都向左，故</a:t>
            </a:r>
            <a:r>
              <a:rPr lang="en-US" altLang="zh-CN" sz="2800" i="1" kern="100" dirty="0" err="1">
                <a:solidFill>
                  <a:srgbClr val="FF0000"/>
                </a:solidFill>
                <a:effectLst/>
                <a:latin typeface="Times New Roman" panose="02020603050405020304" pitchFamily="18" charset="0"/>
                <a:ea typeface="宋体" panose="02010600030101010101" pitchFamily="2" charset="-122"/>
              </a:rPr>
              <a:t>a</a:t>
            </a:r>
            <a:r>
              <a:rPr lang="en-US" altLang="zh-CN" sz="2800" i="1" kern="100" baseline="-25000" dirty="0" err="1">
                <a:solidFill>
                  <a:srgbClr val="FF0000"/>
                </a:solidFill>
                <a:effectLst/>
                <a:latin typeface="Times New Roman" panose="02020603050405020304" pitchFamily="18" charset="0"/>
                <a:ea typeface="宋体" panose="02010600030101010101" pitchFamily="2" charset="-122"/>
              </a:rPr>
              <a:t>A</a:t>
            </a:r>
            <a:r>
              <a:rPr lang="en-US" altLang="zh-CN" sz="2800" kern="100" dirty="0">
                <a:solidFill>
                  <a:srgbClr val="FF0000"/>
                </a:solidFill>
                <a:effectLst/>
                <a:latin typeface="Times New Roman" panose="02020603050405020304" pitchFamily="18" charset="0"/>
                <a:ea typeface="宋体" panose="02010600030101010101" pitchFamily="2" charset="-122"/>
              </a:rPr>
              <a:t>&lt;0 </a:t>
            </a:r>
            <a:r>
              <a:rPr lang="zh-CN" altLang="zh-CN" sz="2800" kern="100" dirty="0">
                <a:solidFill>
                  <a:srgbClr val="FF0000"/>
                </a:solidFill>
                <a:effectLst/>
                <a:latin typeface="Times New Roman" panose="02020603050405020304" pitchFamily="18"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278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AA26EF3-97BB-45E2-8EAF-AD492C1A9783}"/>
              </a:ext>
            </a:extLst>
          </p:cNvPr>
          <p:cNvSpPr txBox="1"/>
          <p:nvPr/>
        </p:nvSpPr>
        <p:spPr>
          <a:xfrm>
            <a:off x="95249" y="128885"/>
            <a:ext cx="12096751" cy="830997"/>
          </a:xfrm>
          <a:prstGeom prst="rect">
            <a:avLst/>
          </a:prstGeom>
          <a:noFill/>
        </p:spPr>
        <p:txBody>
          <a:bodyPr wrap="square">
            <a:spAutoFit/>
          </a:bodyPr>
          <a:lstStyle/>
          <a:p>
            <a:pPr algn="l"/>
            <a:r>
              <a:rPr lang="en-US" altLang="zh-CN" sz="2400" kern="100" dirty="0">
                <a:effectLst/>
                <a:latin typeface="Times New Roman" panose="02020603050405020304" pitchFamily="18" charset="0"/>
                <a:ea typeface="宋体" panose="02010600030101010101" pitchFamily="2" charset="-122"/>
              </a:rPr>
              <a:t>5</a:t>
            </a:r>
            <a:r>
              <a:rPr lang="zh-CN" altLang="zh-CN" sz="2400" kern="100" dirty="0">
                <a:effectLst/>
                <a:latin typeface="Times New Roman" panose="02020603050405020304" pitchFamily="18" charset="0"/>
                <a:ea typeface="宋体" panose="02010600030101010101" pitchFamily="2" charset="-122"/>
              </a:rPr>
              <a:t>、质量为</a:t>
            </a:r>
            <a:r>
              <a:rPr lang="en-US" altLang="zh-CN" sz="2400" kern="100" dirty="0">
                <a:effectLst/>
                <a:latin typeface="Times New Roman" panose="02020603050405020304" pitchFamily="18" charset="0"/>
                <a:ea typeface="宋体" panose="02010600030101010101" pitchFamily="2" charset="-122"/>
              </a:rPr>
              <a:t>20 g</a:t>
            </a:r>
            <a:r>
              <a:rPr lang="zh-CN" altLang="zh-CN" sz="2400" kern="100" dirty="0">
                <a:effectLst/>
                <a:latin typeface="Times New Roman" panose="02020603050405020304" pitchFamily="18" charset="0"/>
                <a:ea typeface="宋体" panose="02010600030101010101" pitchFamily="2" charset="-122"/>
              </a:rPr>
              <a:t>的子弹，以</a:t>
            </a:r>
            <a:r>
              <a:rPr lang="en-US" altLang="zh-CN" sz="2400" kern="100" dirty="0">
                <a:effectLst/>
                <a:latin typeface="Times New Roman" panose="02020603050405020304" pitchFamily="18" charset="0"/>
                <a:ea typeface="宋体" panose="02010600030101010101" pitchFamily="2" charset="-122"/>
              </a:rPr>
              <a:t>400 m/s</a:t>
            </a:r>
            <a:r>
              <a:rPr lang="zh-CN" altLang="zh-CN" sz="2400" kern="100" dirty="0">
                <a:effectLst/>
                <a:latin typeface="Times New Roman" panose="02020603050405020304" pitchFamily="18" charset="0"/>
                <a:ea typeface="宋体" panose="02010600030101010101" pitchFamily="2" charset="-122"/>
              </a:rPr>
              <a:t>的速率沿图示方向射入一原来静止的质量为</a:t>
            </a:r>
            <a:r>
              <a:rPr lang="en-US" altLang="zh-CN" sz="2400" kern="100" dirty="0">
                <a:effectLst/>
                <a:latin typeface="Times New Roman" panose="02020603050405020304" pitchFamily="18" charset="0"/>
                <a:ea typeface="宋体" panose="02010600030101010101" pitchFamily="2" charset="-122"/>
              </a:rPr>
              <a:t>980 g</a:t>
            </a:r>
            <a:r>
              <a:rPr lang="zh-CN" altLang="zh-CN" sz="2400" kern="100" dirty="0">
                <a:effectLst/>
                <a:latin typeface="Times New Roman" panose="02020603050405020304" pitchFamily="18" charset="0"/>
                <a:ea typeface="宋体" panose="02010600030101010101" pitchFamily="2" charset="-122"/>
              </a:rPr>
              <a:t>的摆球中，摆线长度不可伸缩．子弹射入后开始与摆球一起运动的速率为</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endParaRPr lang="zh-CN" altLang="zh-CN" kern="100" dirty="0">
              <a:effectLst/>
              <a:latin typeface="Times New Roman" panose="02020603050405020304" pitchFamily="18" charset="0"/>
              <a:ea typeface="宋体" panose="02010600030101010101" pitchFamily="2" charset="-122"/>
            </a:endParaRPr>
          </a:p>
        </p:txBody>
      </p:sp>
      <p:sp>
        <p:nvSpPr>
          <p:cNvPr id="4" name="Rectangle 2">
            <a:extLst>
              <a:ext uri="{FF2B5EF4-FFF2-40B4-BE49-F238E27FC236}">
                <a16:creationId xmlns:a16="http://schemas.microsoft.com/office/drawing/2014/main" id="{9CA25F55-2102-419D-BCEA-E08F526F5AAF}"/>
              </a:ext>
            </a:extLst>
          </p:cNvPr>
          <p:cNvSpPr>
            <a:spLocks noChangeArrowheads="1"/>
          </p:cNvSpPr>
          <p:nvPr/>
        </p:nvSpPr>
        <p:spPr bwMode="auto">
          <a:xfrm>
            <a:off x="4276725" y="666749"/>
            <a:ext cx="16422940" cy="71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6E8F48F1-044E-4D47-BE08-0B30DDF1BEA8}"/>
              </a:ext>
            </a:extLst>
          </p:cNvPr>
          <p:cNvGraphicFramePr>
            <a:graphicFrameLocks noChangeAspect="1"/>
          </p:cNvGraphicFramePr>
          <p:nvPr>
            <p:extLst>
              <p:ext uri="{D42A27DB-BD31-4B8C-83A1-F6EECF244321}">
                <p14:modId xmlns:p14="http://schemas.microsoft.com/office/powerpoint/2010/main" val="3729342417"/>
              </p:ext>
            </p:extLst>
          </p:nvPr>
        </p:nvGraphicFramePr>
        <p:xfrm>
          <a:off x="4276725" y="1114117"/>
          <a:ext cx="1916951" cy="1737237"/>
        </p:xfrm>
        <a:graphic>
          <a:graphicData uri="http://schemas.openxmlformats.org/presentationml/2006/ole">
            <mc:AlternateContent xmlns:mc="http://schemas.openxmlformats.org/markup-compatibility/2006">
              <mc:Choice xmlns:v="urn:schemas-microsoft-com:vml" Requires="v">
                <p:oleObj spid="_x0000_s5198" name="Picture" r:id="rId3" imgW="1215851" imgH="1105319" progId="Word.Picture.8">
                  <p:embed/>
                </p:oleObj>
              </mc:Choice>
              <mc:Fallback>
                <p:oleObj name="Picture" r:id="rId3" imgW="1215851" imgH="1105319"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114117"/>
                        <a:ext cx="1916951" cy="1737237"/>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F64861E3-D6A0-4601-BD2D-6E1A75A1ED46}"/>
              </a:ext>
            </a:extLst>
          </p:cNvPr>
          <p:cNvSpPr txBox="1"/>
          <p:nvPr/>
        </p:nvSpPr>
        <p:spPr>
          <a:xfrm>
            <a:off x="95249" y="3156585"/>
            <a:ext cx="10348450" cy="904030"/>
          </a:xfrm>
          <a:prstGeom prst="rect">
            <a:avLst/>
          </a:prstGeom>
          <a:noFill/>
        </p:spPr>
        <p:txBody>
          <a:bodyPr wrap="square">
            <a:spAutoFit/>
          </a:bodyPr>
          <a:lstStyle/>
          <a:p>
            <a:pPr algn="just">
              <a:lnSpc>
                <a:spcPct val="115000"/>
              </a:lnSpc>
            </a:pPr>
            <a:r>
              <a:rPr lang="en-US" altLang="zh-CN" sz="2400" kern="100" dirty="0">
                <a:effectLst/>
                <a:latin typeface="Times New Roman" panose="02020603050405020304" pitchFamily="18" charset="0"/>
                <a:ea typeface="宋体" panose="02010600030101010101" pitchFamily="2" charset="-122"/>
              </a:rPr>
              <a:t> (A) 2 m/s</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(B) 4 m/s</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endParaRPr lang="zh-CN" altLang="zh-CN" kern="100" dirty="0">
              <a:effectLst/>
              <a:latin typeface="Times New Roman" panose="02020603050405020304" pitchFamily="18" charset="0"/>
              <a:ea typeface="宋体" panose="02010600030101010101" pitchFamily="2" charset="-122"/>
            </a:endParaRPr>
          </a:p>
          <a:p>
            <a:pPr indent="295275" algn="just">
              <a:lnSpc>
                <a:spcPct val="115000"/>
              </a:lnSpc>
            </a:pPr>
            <a:r>
              <a:rPr lang="en-US" altLang="zh-CN" sz="2400" kern="100" dirty="0">
                <a:effectLst/>
                <a:latin typeface="Times New Roman" panose="02020603050405020304" pitchFamily="18" charset="0"/>
                <a:ea typeface="宋体" panose="02010600030101010101" pitchFamily="2" charset="-122"/>
              </a:rPr>
              <a:t>(C) 7 m/s </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(D) 8 m/s</a:t>
            </a:r>
            <a:r>
              <a:rPr lang="zh-CN" altLang="zh-CN" sz="2400"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048FC21C-4316-42D4-AA5A-65745F5EFE58}"/>
              </a:ext>
            </a:extLst>
          </p:cNvPr>
          <p:cNvSpPr txBox="1"/>
          <p:nvPr/>
        </p:nvSpPr>
        <p:spPr>
          <a:xfrm>
            <a:off x="95249" y="4622333"/>
            <a:ext cx="11648768" cy="461665"/>
          </a:xfrm>
          <a:prstGeom prst="rect">
            <a:avLst/>
          </a:prstGeom>
          <a:noFill/>
        </p:spPr>
        <p:txBody>
          <a:bodyPr wrap="square">
            <a:spAutoFit/>
          </a:bodyPr>
          <a:lstStyle/>
          <a:p>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解：选</a:t>
            </a:r>
            <a:r>
              <a:rPr lang="en-US" altLang="zh-CN" sz="2400" kern="100" dirty="0">
                <a:solidFill>
                  <a:srgbClr val="FF0000"/>
                </a:solidFill>
                <a:effectLst/>
                <a:latin typeface="Times New Roman" panose="02020603050405020304" pitchFamily="18" charset="0"/>
                <a:ea typeface="宋体" panose="02010600030101010101" pitchFamily="2" charset="-122"/>
              </a:rPr>
              <a:t>B</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。系统水平方向受合外力为</a:t>
            </a:r>
            <a:r>
              <a:rPr lang="en-US" altLang="zh-CN" sz="2400" kern="100" dirty="0">
                <a:solidFill>
                  <a:srgbClr val="FF0000"/>
                </a:solidFill>
                <a:effectLst/>
                <a:latin typeface="Times New Roman" panose="02020603050405020304" pitchFamily="18" charset="0"/>
                <a:ea typeface="宋体" panose="02010600030101010101" pitchFamily="2" charset="-122"/>
              </a:rPr>
              <a:t>0</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，水平方向动量守恒，</a:t>
            </a:r>
            <a:r>
              <a:rPr lang="en-US" altLang="zh-CN" sz="2400" kern="100" dirty="0">
                <a:solidFill>
                  <a:srgbClr val="FF0000"/>
                </a:solidFill>
                <a:effectLst/>
                <a:latin typeface="Times New Roman" panose="02020603050405020304" pitchFamily="18" charset="0"/>
                <a:ea typeface="宋体" panose="02010600030101010101" pitchFamily="2" charset="-122"/>
              </a:rPr>
              <a:t>m2v2sin30=</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FF0000"/>
                </a:solidFill>
                <a:effectLst/>
                <a:latin typeface="Times New Roman" panose="02020603050405020304" pitchFamily="18" charset="0"/>
                <a:ea typeface="宋体" panose="02010600030101010101" pitchFamily="2" charset="-122"/>
              </a:rPr>
              <a:t>m1+m2</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FF0000"/>
                </a:solidFill>
                <a:effectLst/>
                <a:latin typeface="Times New Roman" panose="02020603050405020304" pitchFamily="18" charset="0"/>
                <a:ea typeface="宋体" panose="02010600030101010101" pitchFamily="2" charset="-122"/>
              </a:rPr>
              <a:t>v</a:t>
            </a:r>
            <a:r>
              <a:rPr lang="en-US" altLang="zh-CN" sz="2400" b="1" kern="100" dirty="0">
                <a:solidFill>
                  <a:srgbClr val="FF0000"/>
                </a:solidFill>
                <a:effectLst/>
                <a:latin typeface="Times New Roman" panose="02020603050405020304" pitchFamily="18" charset="0"/>
                <a:ea typeface="宋体" panose="02010600030101010101" pitchFamily="2" charset="-122"/>
              </a:rPr>
              <a:t> </a:t>
            </a:r>
            <a:endParaRPr lang="zh-CN" altLang="en-US" sz="2400" dirty="0"/>
          </a:p>
        </p:txBody>
      </p:sp>
    </p:spTree>
    <p:extLst>
      <p:ext uri="{BB962C8B-B14F-4D97-AF65-F5344CB8AC3E}">
        <p14:creationId xmlns:p14="http://schemas.microsoft.com/office/powerpoint/2010/main" val="6821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C640C4-8B93-411D-A610-E117E59C1581}"/>
              </a:ext>
            </a:extLst>
          </p:cNvPr>
          <p:cNvSpPr txBox="1"/>
          <p:nvPr/>
        </p:nvSpPr>
        <p:spPr>
          <a:xfrm>
            <a:off x="137650" y="127423"/>
            <a:ext cx="11906865" cy="1569660"/>
          </a:xfrm>
          <a:prstGeom prst="rect">
            <a:avLst/>
          </a:prstGeom>
          <a:noFill/>
        </p:spPr>
        <p:txBody>
          <a:bodyPr wrap="square">
            <a:spAutoFit/>
          </a:bodyPr>
          <a:lstStyle/>
          <a:p>
            <a:pPr algn="just"/>
            <a:r>
              <a:rPr lang="en-US" altLang="zh-CN" sz="2400" kern="100" dirty="0">
                <a:effectLst/>
                <a:latin typeface="宋体" panose="02010600030101010101" pitchFamily="2" charset="-122"/>
                <a:ea typeface="宋体" panose="02010600030101010101" pitchFamily="2" charset="-122"/>
                <a:cs typeface="Courier New" panose="02070309020205020404" pitchFamily="49" charset="0"/>
              </a:rPr>
              <a:t>6</a:t>
            </a:r>
            <a:r>
              <a:rPr lang="zh-CN" altLang="zh-CN" sz="2400" kern="100" dirty="0">
                <a:effectLst/>
                <a:latin typeface="宋体" panose="02010600030101010101" pitchFamily="2" charset="-122"/>
                <a:ea typeface="宋体" panose="02010600030101010101" pitchFamily="2" charset="-122"/>
                <a:cs typeface="Courier New" panose="02070309020205020404" pitchFamily="49"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力</a:t>
            </a:r>
            <a:r>
              <a:rPr lang="en-US" altLang="zh-CN" sz="2400" b="1" i="1" kern="100" dirty="0">
                <a:effectLst/>
                <a:latin typeface="Times New Roman" panose="02020603050405020304" pitchFamily="18" charset="0"/>
                <a:ea typeface="宋体" panose="02010600030101010101" pitchFamily="2" charset="-122"/>
                <a:cs typeface="Courier New" panose="02070309020205020404" pitchFamily="49" charset="0"/>
              </a:rPr>
              <a:t>F</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12</a:t>
            </a:r>
            <a:r>
              <a:rPr lang="en-US" altLang="zh-CN" sz="2400" i="1" kern="100" dirty="0">
                <a:effectLst/>
                <a:latin typeface="Times New Roman" panose="02020603050405020304" pitchFamily="18" charset="0"/>
                <a:ea typeface="宋体" panose="02010600030101010101" pitchFamily="2" charset="-122"/>
                <a:cs typeface="Courier New" panose="02070309020205020404" pitchFamily="49" charset="0"/>
              </a:rPr>
              <a:t>t</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2400" b="1" i="1" kern="100" dirty="0" err="1">
                <a:effectLst/>
                <a:latin typeface="Times New Roman" panose="02020603050405020304" pitchFamily="18" charset="0"/>
                <a:ea typeface="宋体" panose="02010600030101010101" pitchFamily="2" charset="-122"/>
                <a:cs typeface="Courier New" panose="02070309020205020404" pitchFamily="49" charset="0"/>
              </a:rPr>
              <a:t>i</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(SI)</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作用在质量</a:t>
            </a:r>
            <a:r>
              <a:rPr lang="en-US" altLang="zh-CN" sz="2400" i="1" kern="100" dirty="0">
                <a:effectLst/>
                <a:latin typeface="Times New Roman" panose="02020603050405020304" pitchFamily="18" charset="0"/>
                <a:ea typeface="宋体" panose="02010600030101010101" pitchFamily="2" charset="-122"/>
                <a:cs typeface="Courier New" panose="02070309020205020404" pitchFamily="49" charset="0"/>
              </a:rPr>
              <a:t>m</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2 kg</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的物体上，使物体由原点从静止开始运动，则它在</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3s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末的动量应为</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a:t>
            </a:r>
            <a:endParaRPr lang="zh-CN" altLang="zh-CN" sz="2400" kern="100" dirty="0">
              <a:effectLst/>
              <a:latin typeface="宋体" panose="02010600030101010101" pitchFamily="2" charset="-122"/>
              <a:ea typeface="宋体" panose="02010600030101010101" pitchFamily="2" charset="-122"/>
              <a:cs typeface="Courier New" panose="02070309020205020404" pitchFamily="49" charset="0"/>
            </a:endParaRPr>
          </a:p>
          <a:p>
            <a:pPr indent="266700" algn="just"/>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(A)</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54</a:t>
            </a:r>
            <a:r>
              <a:rPr lang="en-US" altLang="zh-CN" sz="2400" b="1" i="1" kern="100" dirty="0">
                <a:effectLst/>
                <a:latin typeface="Times New Roman" panose="02020603050405020304" pitchFamily="18" charset="0"/>
                <a:ea typeface="宋体" panose="02010600030101010101" pitchFamily="2" charset="-122"/>
                <a:cs typeface="Courier New" panose="02070309020205020404" pitchFamily="49" charset="0"/>
              </a:rPr>
              <a:t>i</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2400" kern="100" dirty="0" err="1">
                <a:effectLst/>
                <a:latin typeface="Times New Roman" panose="02020603050405020304" pitchFamily="18" charset="0"/>
                <a:ea typeface="宋体" panose="02010600030101010101" pitchFamily="2" charset="-122"/>
                <a:cs typeface="Courier New" panose="02070309020205020404" pitchFamily="49" charset="0"/>
              </a:rPr>
              <a:t>kg·m·s</a:t>
            </a:r>
            <a:r>
              <a:rPr lang="zh-CN" altLang="zh-CN" sz="24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baseline="30000" dirty="0">
                <a:effectLst/>
                <a:latin typeface="Times New Roman" panose="02020603050405020304" pitchFamily="18" charset="0"/>
                <a:ea typeface="宋体" panose="02010600030101010101" pitchFamily="2" charset="-122"/>
                <a:cs typeface="Courier New" panose="02070309020205020404" pitchFamily="49" charset="0"/>
              </a:rPr>
              <a:t>1</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(B)54</a:t>
            </a:r>
            <a:r>
              <a:rPr lang="en-US" altLang="zh-CN" sz="2400" b="1" i="1" kern="100" dirty="0">
                <a:effectLst/>
                <a:latin typeface="Times New Roman" panose="02020603050405020304" pitchFamily="18" charset="0"/>
                <a:ea typeface="宋体" panose="02010600030101010101" pitchFamily="2" charset="-122"/>
                <a:cs typeface="Courier New" panose="02070309020205020404" pitchFamily="49" charset="0"/>
              </a:rPr>
              <a:t>i</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2400" kern="100" dirty="0" err="1">
                <a:effectLst/>
                <a:latin typeface="Times New Roman" panose="02020603050405020304" pitchFamily="18" charset="0"/>
                <a:ea typeface="宋体" panose="02010600030101010101" pitchFamily="2" charset="-122"/>
                <a:cs typeface="Courier New" panose="02070309020205020404" pitchFamily="49" charset="0"/>
              </a:rPr>
              <a:t>kg·m·s</a:t>
            </a:r>
            <a:r>
              <a:rPr lang="zh-CN" altLang="zh-CN" sz="24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baseline="30000" dirty="0">
                <a:effectLst/>
                <a:latin typeface="Times New Roman" panose="02020603050405020304" pitchFamily="18" charset="0"/>
                <a:ea typeface="宋体" panose="02010600030101010101" pitchFamily="2" charset="-122"/>
                <a:cs typeface="Courier New" panose="02070309020205020404" pitchFamily="49" charset="0"/>
              </a:rPr>
              <a:t>1</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a:t>
            </a:r>
            <a:endParaRPr lang="zh-CN" altLang="zh-CN" sz="2400" kern="100" dirty="0">
              <a:effectLst/>
              <a:latin typeface="宋体" panose="02010600030101010101" pitchFamily="2" charset="-122"/>
              <a:ea typeface="宋体" panose="02010600030101010101" pitchFamily="2" charset="-122"/>
              <a:cs typeface="Courier New" panose="02070309020205020404" pitchFamily="49" charset="0"/>
            </a:endParaRPr>
          </a:p>
          <a:p>
            <a:pPr indent="266700" algn="just"/>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(C)</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27</a:t>
            </a:r>
            <a:r>
              <a:rPr lang="en-US" altLang="zh-CN" sz="2400" b="1" i="1" kern="100" dirty="0">
                <a:effectLst/>
                <a:latin typeface="Times New Roman" panose="02020603050405020304" pitchFamily="18" charset="0"/>
                <a:ea typeface="宋体" panose="02010600030101010101" pitchFamily="2" charset="-122"/>
                <a:cs typeface="Courier New" panose="02070309020205020404" pitchFamily="49" charset="0"/>
              </a:rPr>
              <a:t>i</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2400" kern="100" dirty="0" err="1">
                <a:effectLst/>
                <a:latin typeface="Times New Roman" panose="02020603050405020304" pitchFamily="18" charset="0"/>
                <a:ea typeface="宋体" panose="02010600030101010101" pitchFamily="2" charset="-122"/>
                <a:cs typeface="Courier New" panose="02070309020205020404" pitchFamily="49" charset="0"/>
              </a:rPr>
              <a:t>kg·m·s</a:t>
            </a:r>
            <a:r>
              <a:rPr lang="zh-CN" altLang="zh-CN" sz="24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baseline="30000" dirty="0">
                <a:effectLst/>
                <a:latin typeface="Times New Roman" panose="02020603050405020304" pitchFamily="18" charset="0"/>
                <a:ea typeface="宋体" panose="02010600030101010101" pitchFamily="2" charset="-122"/>
                <a:cs typeface="Courier New" panose="02070309020205020404" pitchFamily="49" charset="0"/>
              </a:rPr>
              <a:t>1</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(D)27</a:t>
            </a:r>
            <a:r>
              <a:rPr lang="en-US" altLang="zh-CN" sz="2400" b="1" i="1" kern="100" dirty="0">
                <a:effectLst/>
                <a:latin typeface="Times New Roman" panose="02020603050405020304" pitchFamily="18" charset="0"/>
                <a:ea typeface="宋体" panose="02010600030101010101" pitchFamily="2" charset="-122"/>
                <a:cs typeface="Courier New" panose="02070309020205020404" pitchFamily="49" charset="0"/>
              </a:rPr>
              <a:t>i</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2400" kern="100" dirty="0" err="1">
                <a:effectLst/>
                <a:latin typeface="Times New Roman" panose="02020603050405020304" pitchFamily="18" charset="0"/>
                <a:ea typeface="宋体" panose="02010600030101010101" pitchFamily="2" charset="-122"/>
                <a:cs typeface="Courier New" panose="02070309020205020404" pitchFamily="49" charset="0"/>
              </a:rPr>
              <a:t>kg·m·s</a:t>
            </a:r>
            <a:r>
              <a:rPr lang="zh-CN" altLang="zh-CN" sz="24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baseline="30000" dirty="0">
                <a:effectLst/>
                <a:latin typeface="Times New Roman" panose="02020603050405020304" pitchFamily="18" charset="0"/>
                <a:ea typeface="宋体" panose="02010600030101010101" pitchFamily="2" charset="-122"/>
                <a:cs typeface="Courier New" panose="02070309020205020404" pitchFamily="49" charset="0"/>
              </a:rPr>
              <a:t>1</a:t>
            </a:r>
            <a:r>
              <a:rPr lang="en-US" altLang="zh-CN" sz="2400" kern="100" dirty="0">
                <a:effectLst/>
                <a:latin typeface="Times New Roman" panose="02020603050405020304" pitchFamily="18" charset="0"/>
                <a:ea typeface="宋体" panose="02010600030101010101" pitchFamily="2" charset="-122"/>
                <a:cs typeface="Courier New" panose="02070309020205020404" pitchFamily="49" charset="0"/>
              </a:rPr>
              <a:t>.</a:t>
            </a:r>
            <a:endParaRPr lang="zh-CN" altLang="zh-CN" sz="2400" kern="100" dirty="0">
              <a:effectLst/>
              <a:latin typeface="宋体" panose="02010600030101010101" pitchFamily="2" charset="-122"/>
              <a:ea typeface="宋体" panose="02010600030101010101" pitchFamily="2" charset="-122"/>
              <a:cs typeface="Courier New" panose="02070309020205020404" pitchFamily="49" charset="0"/>
            </a:endParaRPr>
          </a:p>
        </p:txBody>
      </p:sp>
      <p:pic>
        <p:nvPicPr>
          <p:cNvPr id="14" name="图片 13">
            <a:extLst>
              <a:ext uri="{FF2B5EF4-FFF2-40B4-BE49-F238E27FC236}">
                <a16:creationId xmlns:a16="http://schemas.microsoft.com/office/drawing/2014/main" id="{1FEC0F39-612D-4882-8C29-1E71C2887A19}"/>
              </a:ext>
            </a:extLst>
          </p:cNvPr>
          <p:cNvPicPr>
            <a:picLocks noChangeAspect="1"/>
          </p:cNvPicPr>
          <p:nvPr/>
        </p:nvPicPr>
        <p:blipFill>
          <a:blip r:embed="rId3"/>
          <a:stretch>
            <a:fillRect/>
          </a:stretch>
        </p:blipFill>
        <p:spPr>
          <a:xfrm>
            <a:off x="137650" y="1972455"/>
            <a:ext cx="11832281" cy="1060863"/>
          </a:xfrm>
          <a:prstGeom prst="rect">
            <a:avLst/>
          </a:prstGeom>
        </p:spPr>
      </p:pic>
      <p:sp>
        <p:nvSpPr>
          <p:cNvPr id="15" name="Rectangle 12">
            <a:extLst>
              <a:ext uri="{FF2B5EF4-FFF2-40B4-BE49-F238E27FC236}">
                <a16:creationId xmlns:a16="http://schemas.microsoft.com/office/drawing/2014/main" id="{29EFC753-8D89-401B-87B2-79CBECD5CBED}"/>
              </a:ext>
            </a:extLst>
          </p:cNvPr>
          <p:cNvSpPr>
            <a:spLocks noChangeArrowheads="1"/>
          </p:cNvSpPr>
          <p:nvPr/>
        </p:nvSpPr>
        <p:spPr bwMode="auto">
          <a:xfrm>
            <a:off x="276225" y="2903580"/>
            <a:ext cx="1213665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、质量为</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的小球在向心力作用下，在水平面内作半径为</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，速率为</a:t>
            </a:r>
            <a:r>
              <a:rPr kumimoji="0" lang="en-US" altLang="zh-CN" sz="2400" b="0" i="1"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v</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的匀速圆周运动，</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如图所示．小球自</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点逆时针运动到</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点的半圆内，动量的增量应为</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035" name="图片 29">
            <a:extLst>
              <a:ext uri="{FF2B5EF4-FFF2-40B4-BE49-F238E27FC236}">
                <a16:creationId xmlns:a16="http://schemas.microsoft.com/office/drawing/2014/main" id="{83A5DB3F-12F5-40F7-AC57-A925A7A3E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3916492"/>
            <a:ext cx="2381251" cy="209226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3">
            <a:extLst>
              <a:ext uri="{FF2B5EF4-FFF2-40B4-BE49-F238E27FC236}">
                <a16:creationId xmlns:a16="http://schemas.microsoft.com/office/drawing/2014/main" id="{5881D290-3E31-4255-949A-61641E2EFBDF}"/>
              </a:ext>
            </a:extLst>
          </p:cNvPr>
          <p:cNvSpPr>
            <a:spLocks noChangeArrowheads="1"/>
          </p:cNvSpPr>
          <p:nvPr/>
        </p:nvSpPr>
        <p:spPr bwMode="auto">
          <a:xfrm>
            <a:off x="4844118" y="4629702"/>
            <a:ext cx="269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r>
              <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0" i="1"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v</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0" i="1"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v</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r>
              <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0" i="1"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v</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0" i="1"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v</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4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对象 16">
            <a:extLst>
              <a:ext uri="{FF2B5EF4-FFF2-40B4-BE49-F238E27FC236}">
                <a16:creationId xmlns:a16="http://schemas.microsoft.com/office/drawing/2014/main" id="{779CEC7F-FF0F-492A-8E6E-B7F8C23DA52D}"/>
              </a:ext>
            </a:extLst>
          </p:cNvPr>
          <p:cNvGraphicFramePr>
            <a:graphicFrameLocks noChangeAspect="1"/>
          </p:cNvGraphicFramePr>
          <p:nvPr>
            <p:extLst>
              <p:ext uri="{D42A27DB-BD31-4B8C-83A1-F6EECF244321}">
                <p14:modId xmlns:p14="http://schemas.microsoft.com/office/powerpoint/2010/main" val="1314801781"/>
              </p:ext>
            </p:extLst>
          </p:nvPr>
        </p:nvGraphicFramePr>
        <p:xfrm>
          <a:off x="3657600" y="6334417"/>
          <a:ext cx="7184449" cy="537155"/>
        </p:xfrm>
        <a:graphic>
          <a:graphicData uri="http://schemas.openxmlformats.org/presentationml/2006/ole">
            <mc:AlternateContent xmlns:mc="http://schemas.openxmlformats.org/markup-compatibility/2006">
              <mc:Choice xmlns:v="urn:schemas-microsoft-com:vml" Requires="v">
                <p:oleObj spid="_x0000_s6222" r:id="rId5" imgW="3429000" imgH="254000" progId="Equation.DSMT4">
                  <p:embed/>
                </p:oleObj>
              </mc:Choice>
              <mc:Fallback>
                <p:oleObj r:id="rId5" imgW="3429000" imgH="2540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6334417"/>
                        <a:ext cx="7184449" cy="537155"/>
                      </a:xfrm>
                      <a:prstGeom prst="rect">
                        <a:avLst/>
                      </a:prstGeom>
                      <a:noFill/>
                    </p:spPr>
                  </p:pic>
                </p:oleObj>
              </mc:Fallback>
            </mc:AlternateContent>
          </a:graphicData>
        </a:graphic>
      </p:graphicFrame>
      <p:sp>
        <p:nvSpPr>
          <p:cNvPr id="19" name="Rectangle 16">
            <a:extLst>
              <a:ext uri="{FF2B5EF4-FFF2-40B4-BE49-F238E27FC236}">
                <a16:creationId xmlns:a16="http://schemas.microsoft.com/office/drawing/2014/main" id="{1C30923D-87ED-4791-903C-823142143889}"/>
              </a:ext>
            </a:extLst>
          </p:cNvPr>
          <p:cNvSpPr>
            <a:spLocks noChangeArrowheads="1"/>
          </p:cNvSpPr>
          <p:nvPr/>
        </p:nvSpPr>
        <p:spPr bwMode="auto">
          <a:xfrm>
            <a:off x="3571875" y="5899071"/>
            <a:ext cx="19431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动量的增量</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60377A04-273A-459C-86D4-375196257081}"/>
              </a:ext>
            </a:extLst>
          </p:cNvPr>
          <p:cNvSpPr txBox="1"/>
          <p:nvPr/>
        </p:nvSpPr>
        <p:spPr>
          <a:xfrm>
            <a:off x="276225" y="1663334"/>
            <a:ext cx="6205536" cy="461665"/>
          </a:xfrm>
          <a:prstGeom prst="rect">
            <a:avLst/>
          </a:prstGeom>
          <a:noFill/>
        </p:spPr>
        <p:txBody>
          <a:bodyPr wrap="square">
            <a:spAutoFit/>
          </a:bodyPr>
          <a:lstStyle/>
          <a:p>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解：选</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B</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3" name="文本框 12">
            <a:extLst>
              <a:ext uri="{FF2B5EF4-FFF2-40B4-BE49-F238E27FC236}">
                <a16:creationId xmlns:a16="http://schemas.microsoft.com/office/drawing/2014/main" id="{7D75B5A0-756F-4E48-9BC3-BA5730E59C93}"/>
              </a:ext>
            </a:extLst>
          </p:cNvPr>
          <p:cNvSpPr txBox="1"/>
          <p:nvPr/>
        </p:nvSpPr>
        <p:spPr>
          <a:xfrm>
            <a:off x="1044288" y="5972298"/>
            <a:ext cx="6205536" cy="461665"/>
          </a:xfrm>
          <a:prstGeom prst="rect">
            <a:avLst/>
          </a:prstGeom>
          <a:noFill/>
        </p:spPr>
        <p:txBody>
          <a:bodyPr wrap="square">
            <a:spAutoFit/>
          </a:bodyPr>
          <a:lstStyle/>
          <a:p>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解：选</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B</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8400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p:bldP spid="19"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F10690-6F93-4FF7-B7AD-AC291CB08CED}"/>
              </a:ext>
            </a:extLst>
          </p:cNvPr>
          <p:cNvSpPr txBox="1"/>
          <p:nvPr/>
        </p:nvSpPr>
        <p:spPr>
          <a:xfrm>
            <a:off x="200024" y="185261"/>
            <a:ext cx="11991975" cy="1569660"/>
          </a:xfrm>
          <a:prstGeom prst="rect">
            <a:avLst/>
          </a:prstGeom>
          <a:noFill/>
        </p:spPr>
        <p:txBody>
          <a:bodyPr wrap="square">
            <a:spAutoFit/>
          </a:bodyPr>
          <a:lstStyle/>
          <a:p>
            <a:pPr algn="just"/>
            <a:r>
              <a:rPr lang="en-US" altLang="zh-CN" sz="2400" kern="100" dirty="0">
                <a:latin typeface="Times New Roman" panose="02020603050405020304" pitchFamily="18" charset="0"/>
                <a:ea typeface="宋体" panose="02010600030101010101" pitchFamily="2" charset="-122"/>
              </a:rPr>
              <a:t>8</a:t>
            </a:r>
            <a:r>
              <a:rPr lang="zh-CN" altLang="zh-CN" sz="2400" kern="100" dirty="0">
                <a:effectLst/>
                <a:latin typeface="Times New Roman" panose="02020603050405020304" pitchFamily="18" charset="0"/>
                <a:ea typeface="宋体" panose="02010600030101010101" pitchFamily="2" charset="-122"/>
              </a:rPr>
              <a:t>、几个不同倾角的光滑斜面，有共同的底边，顶点也在同一竖直面上．若使一物体（视为质点）从斜面上端由静止滑到下端的时间最短，则斜面的倾角应选</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310515" algn="just"/>
            <a:r>
              <a:rPr lang="en-US" altLang="zh-CN" sz="2400" kern="100" dirty="0">
                <a:effectLst/>
                <a:latin typeface="Times New Roman" panose="02020603050405020304" pitchFamily="18" charset="0"/>
                <a:ea typeface="宋体" panose="02010600030101010101" pitchFamily="2" charset="-122"/>
              </a:rPr>
              <a:t>(A) 60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(B) 45</a:t>
            </a:r>
            <a:r>
              <a:rPr lang="zh-CN" altLang="zh-CN" sz="2400" kern="100" dirty="0">
                <a:effectLst/>
                <a:latin typeface="Times New Roman" panose="02020603050405020304" pitchFamily="18" charset="0"/>
                <a:ea typeface="宋体" panose="02010600030101010101" pitchFamily="2" charset="-122"/>
              </a:rPr>
              <a:t>°．</a:t>
            </a:r>
          </a:p>
          <a:p>
            <a:pPr algn="just"/>
            <a:r>
              <a:rPr lang="en-US" altLang="zh-CN" sz="2400" kern="100" dirty="0">
                <a:effectLst/>
                <a:latin typeface="Times New Roman" panose="02020603050405020304" pitchFamily="18" charset="0"/>
                <a:ea typeface="宋体" panose="02010600030101010101" pitchFamily="2" charset="-122"/>
              </a:rPr>
              <a:t>    (C) 30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(D) 15</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pic>
        <p:nvPicPr>
          <p:cNvPr id="20" name="图片 19">
            <a:extLst>
              <a:ext uri="{FF2B5EF4-FFF2-40B4-BE49-F238E27FC236}">
                <a16:creationId xmlns:a16="http://schemas.microsoft.com/office/drawing/2014/main" id="{DF22068A-5B38-4246-B18A-AC37B48227F9}"/>
              </a:ext>
            </a:extLst>
          </p:cNvPr>
          <p:cNvPicPr>
            <a:picLocks noChangeAspect="1"/>
          </p:cNvPicPr>
          <p:nvPr/>
        </p:nvPicPr>
        <p:blipFill rotWithShape="1">
          <a:blip r:embed="rId2"/>
          <a:srcRect r="62459"/>
          <a:stretch/>
        </p:blipFill>
        <p:spPr>
          <a:xfrm>
            <a:off x="7030242" y="1359027"/>
            <a:ext cx="4934752" cy="5103079"/>
          </a:xfrm>
          <a:prstGeom prst="rect">
            <a:avLst/>
          </a:prstGeom>
        </p:spPr>
      </p:pic>
      <p:pic>
        <p:nvPicPr>
          <p:cNvPr id="4" name="图片 3">
            <a:extLst>
              <a:ext uri="{FF2B5EF4-FFF2-40B4-BE49-F238E27FC236}">
                <a16:creationId xmlns:a16="http://schemas.microsoft.com/office/drawing/2014/main" id="{28E786FF-2DB9-4243-9CFA-B06C502A5A13}"/>
              </a:ext>
            </a:extLst>
          </p:cNvPr>
          <p:cNvPicPr>
            <a:picLocks noChangeAspect="1"/>
          </p:cNvPicPr>
          <p:nvPr/>
        </p:nvPicPr>
        <p:blipFill>
          <a:blip r:embed="rId3" cstate="print"/>
          <a:stretch>
            <a:fillRect/>
          </a:stretch>
        </p:blipFill>
        <p:spPr>
          <a:xfrm>
            <a:off x="5468942" y="951042"/>
            <a:ext cx="1227134" cy="1048642"/>
          </a:xfrm>
          <a:prstGeom prst="rect">
            <a:avLst/>
          </a:prstGeom>
        </p:spPr>
      </p:pic>
      <p:pic>
        <p:nvPicPr>
          <p:cNvPr id="2" name="图片 1">
            <a:extLst>
              <a:ext uri="{FF2B5EF4-FFF2-40B4-BE49-F238E27FC236}">
                <a16:creationId xmlns:a16="http://schemas.microsoft.com/office/drawing/2014/main" id="{B4CE4258-377E-4C24-823F-33DB6D6D9271}"/>
              </a:ext>
            </a:extLst>
          </p:cNvPr>
          <p:cNvPicPr>
            <a:picLocks noChangeAspect="1"/>
          </p:cNvPicPr>
          <p:nvPr/>
        </p:nvPicPr>
        <p:blipFill>
          <a:blip r:embed="rId4"/>
          <a:stretch>
            <a:fillRect/>
          </a:stretch>
        </p:blipFill>
        <p:spPr>
          <a:xfrm>
            <a:off x="3594843" y="4962467"/>
            <a:ext cx="6297714" cy="670618"/>
          </a:xfrm>
          <a:prstGeom prst="rect">
            <a:avLst/>
          </a:prstGeom>
        </p:spPr>
      </p:pic>
    </p:spTree>
    <p:extLst>
      <p:ext uri="{BB962C8B-B14F-4D97-AF65-F5344CB8AC3E}">
        <p14:creationId xmlns:p14="http://schemas.microsoft.com/office/powerpoint/2010/main" val="241708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1077ADF-E059-4522-AC58-B8A2878C2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287" y="890826"/>
            <a:ext cx="1910513"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A6557642-8E3C-4E83-B919-BCF99DBA6D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319" y="2192172"/>
            <a:ext cx="7372033" cy="1947862"/>
          </a:xfrm>
          <a:prstGeom prst="rect">
            <a:avLst/>
          </a:prstGeom>
          <a:noFill/>
          <a:ln>
            <a:noFill/>
          </a:ln>
        </p:spPr>
      </p:pic>
      <p:pic>
        <p:nvPicPr>
          <p:cNvPr id="5" name="图片 4">
            <a:extLst>
              <a:ext uri="{FF2B5EF4-FFF2-40B4-BE49-F238E27FC236}">
                <a16:creationId xmlns:a16="http://schemas.microsoft.com/office/drawing/2014/main" id="{87CFE622-DBFD-4E41-878D-FFD1BB13CEC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250" y="4140034"/>
            <a:ext cx="6315248" cy="2684297"/>
          </a:xfrm>
          <a:prstGeom prst="rect">
            <a:avLst/>
          </a:prstGeom>
          <a:noFill/>
          <a:ln>
            <a:noFill/>
          </a:ln>
        </p:spPr>
      </p:pic>
      <p:sp>
        <p:nvSpPr>
          <p:cNvPr id="10" name="文本框 9">
            <a:extLst>
              <a:ext uri="{FF2B5EF4-FFF2-40B4-BE49-F238E27FC236}">
                <a16:creationId xmlns:a16="http://schemas.microsoft.com/office/drawing/2014/main" id="{B3F6A83A-9B73-47A3-A785-81296EF4A207}"/>
              </a:ext>
            </a:extLst>
          </p:cNvPr>
          <p:cNvSpPr txBox="1"/>
          <p:nvPr/>
        </p:nvSpPr>
        <p:spPr>
          <a:xfrm>
            <a:off x="190816" y="121569"/>
            <a:ext cx="12001183" cy="1200329"/>
          </a:xfrm>
          <a:prstGeom prst="rect">
            <a:avLst/>
          </a:prstGeom>
          <a:noFill/>
        </p:spPr>
        <p:txBody>
          <a:bodyPr wrap="square">
            <a:spAutoFit/>
          </a:bodyPr>
          <a:lstStyle/>
          <a:p>
            <a:r>
              <a:rPr lang="en-US" altLang="zh-CN" sz="2400" dirty="0"/>
              <a:t>9</a:t>
            </a:r>
            <a:r>
              <a:rPr lang="zh-CN" altLang="en-US" sz="2400" dirty="0"/>
              <a:t>、如图所示，用一斜向上的力 </a:t>
            </a:r>
            <a:r>
              <a:rPr lang="en-US" altLang="zh-CN" sz="2400" dirty="0"/>
              <a:t>(</a:t>
            </a:r>
            <a:r>
              <a:rPr lang="zh-CN" altLang="en-US" sz="2400" dirty="0"/>
              <a:t>与水平成</a:t>
            </a:r>
            <a:r>
              <a:rPr lang="en-US" altLang="zh-CN" sz="2400" dirty="0"/>
              <a:t>30°</a:t>
            </a:r>
            <a:r>
              <a:rPr lang="zh-CN" altLang="en-US" sz="2400" dirty="0"/>
              <a:t>角</a:t>
            </a:r>
            <a:r>
              <a:rPr lang="en-US" altLang="zh-CN" sz="2400" dirty="0"/>
              <a:t>)</a:t>
            </a:r>
            <a:r>
              <a:rPr lang="zh-CN" altLang="en-US" sz="2400" dirty="0"/>
              <a:t>，将一重为</a:t>
            </a:r>
            <a:r>
              <a:rPr lang="en-US" altLang="zh-CN" sz="2400" dirty="0"/>
              <a:t>G</a:t>
            </a:r>
            <a:r>
              <a:rPr lang="zh-CN" altLang="en-US" sz="2400" dirty="0"/>
              <a:t>的木块压靠在竖直壁面上，如果不论用怎样大的力</a:t>
            </a:r>
            <a:r>
              <a:rPr lang="en-US" altLang="zh-CN" sz="2400" dirty="0"/>
              <a:t>F</a:t>
            </a:r>
            <a:r>
              <a:rPr lang="zh-CN" altLang="en-US" sz="2400" dirty="0"/>
              <a:t>，都不能使木块向上滑动，则说明木块与壁面间的静摩擦系数的大小为    ［   ］ </a:t>
            </a:r>
          </a:p>
        </p:txBody>
      </p:sp>
      <p:sp>
        <p:nvSpPr>
          <p:cNvPr id="9" name="文本框 8">
            <a:extLst>
              <a:ext uri="{FF2B5EF4-FFF2-40B4-BE49-F238E27FC236}">
                <a16:creationId xmlns:a16="http://schemas.microsoft.com/office/drawing/2014/main" id="{7D51F1F6-40AB-428A-8E02-471746E5CA4E}"/>
              </a:ext>
            </a:extLst>
          </p:cNvPr>
          <p:cNvSpPr txBox="1"/>
          <p:nvPr/>
        </p:nvSpPr>
        <p:spPr>
          <a:xfrm>
            <a:off x="476250" y="1495425"/>
            <a:ext cx="1377300" cy="523220"/>
          </a:xfrm>
          <a:prstGeom prst="rect">
            <a:avLst/>
          </a:prstGeom>
          <a:noFill/>
        </p:spPr>
        <p:txBody>
          <a:bodyPr wrap="none" rtlCol="0">
            <a:spAutoFit/>
          </a:bodyPr>
          <a:lstStyle/>
          <a:p>
            <a:r>
              <a:rPr lang="zh-CN" altLang="en-US" sz="2800" dirty="0">
                <a:solidFill>
                  <a:srgbClr val="FF0000"/>
                </a:solidFill>
              </a:rPr>
              <a:t>解</a:t>
            </a:r>
            <a:r>
              <a:rPr lang="en-US" altLang="zh-CN" sz="2800" dirty="0">
                <a:solidFill>
                  <a:srgbClr val="FF0000"/>
                </a:solidFill>
              </a:rPr>
              <a:t>: </a:t>
            </a:r>
            <a:r>
              <a:rPr lang="zh-CN" altLang="en-US" sz="2800" dirty="0">
                <a:solidFill>
                  <a:srgbClr val="FF0000"/>
                </a:solidFill>
              </a:rPr>
              <a:t>选</a:t>
            </a:r>
            <a:r>
              <a:rPr lang="en-US" altLang="zh-CN" sz="2800" dirty="0">
                <a:solidFill>
                  <a:srgbClr val="FF0000"/>
                </a:solidFill>
              </a:rPr>
              <a:t> B</a:t>
            </a:r>
            <a:endParaRPr lang="zh-CN" altLang="en-US" sz="2800" dirty="0">
              <a:solidFill>
                <a:srgbClr val="FF0000"/>
              </a:solidFill>
            </a:endParaRPr>
          </a:p>
        </p:txBody>
      </p:sp>
      <p:sp>
        <p:nvSpPr>
          <p:cNvPr id="16" name="文本框 15">
            <a:extLst>
              <a:ext uri="{FF2B5EF4-FFF2-40B4-BE49-F238E27FC236}">
                <a16:creationId xmlns:a16="http://schemas.microsoft.com/office/drawing/2014/main" id="{4098141C-0BC9-4CC7-A36E-27EDB028F704}"/>
              </a:ext>
            </a:extLst>
          </p:cNvPr>
          <p:cNvSpPr txBox="1"/>
          <p:nvPr/>
        </p:nvSpPr>
        <p:spPr>
          <a:xfrm>
            <a:off x="190817" y="121568"/>
            <a:ext cx="12001183" cy="1200329"/>
          </a:xfrm>
          <a:prstGeom prst="rect">
            <a:avLst/>
          </a:prstGeom>
          <a:noFill/>
        </p:spPr>
        <p:txBody>
          <a:bodyPr wrap="square">
            <a:spAutoFit/>
          </a:bodyPr>
          <a:lstStyle/>
          <a:p>
            <a:r>
              <a:rPr lang="en-US" altLang="zh-CN" sz="2400" dirty="0"/>
              <a:t>9</a:t>
            </a:r>
            <a:r>
              <a:rPr lang="zh-CN" altLang="en-US" sz="2400" dirty="0"/>
              <a:t>、如图所示，用一斜向上的力 </a:t>
            </a:r>
            <a:r>
              <a:rPr lang="en-US" altLang="zh-CN" sz="2400" dirty="0"/>
              <a:t>(</a:t>
            </a:r>
            <a:r>
              <a:rPr lang="zh-CN" altLang="en-US" sz="2400" dirty="0"/>
              <a:t>与水平成</a:t>
            </a:r>
            <a:r>
              <a:rPr lang="en-US" altLang="zh-CN" sz="2400" dirty="0"/>
              <a:t>30°</a:t>
            </a:r>
            <a:r>
              <a:rPr lang="zh-CN" altLang="en-US" sz="2400" dirty="0"/>
              <a:t>角</a:t>
            </a:r>
            <a:r>
              <a:rPr lang="en-US" altLang="zh-CN" sz="2400" dirty="0"/>
              <a:t>)</a:t>
            </a:r>
            <a:r>
              <a:rPr lang="zh-CN" altLang="en-US" sz="2400" dirty="0"/>
              <a:t>，将一重为</a:t>
            </a:r>
            <a:r>
              <a:rPr lang="en-US" altLang="zh-CN" sz="2400" dirty="0"/>
              <a:t>G</a:t>
            </a:r>
            <a:r>
              <a:rPr lang="zh-CN" altLang="en-US" sz="2400" dirty="0"/>
              <a:t>的木块压靠在竖直壁面上，如果不论用怎样大的力</a:t>
            </a:r>
            <a:r>
              <a:rPr lang="en-US" altLang="zh-CN" sz="2400" dirty="0"/>
              <a:t>F</a:t>
            </a:r>
            <a:r>
              <a:rPr lang="zh-CN" altLang="en-US" sz="2400" dirty="0"/>
              <a:t>，都不能使木块向上滑动，则说明木块与壁面间的静摩擦系数的大小为    ［   ］ </a:t>
            </a:r>
          </a:p>
        </p:txBody>
      </p:sp>
    </p:spTree>
    <p:extLst>
      <p:ext uri="{BB962C8B-B14F-4D97-AF65-F5344CB8AC3E}">
        <p14:creationId xmlns:p14="http://schemas.microsoft.com/office/powerpoint/2010/main" val="36211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BEA4FD-4578-4096-9CA1-A8934615272A}"/>
              </a:ext>
            </a:extLst>
          </p:cNvPr>
          <p:cNvSpPr txBox="1"/>
          <p:nvPr/>
        </p:nvSpPr>
        <p:spPr>
          <a:xfrm>
            <a:off x="76200" y="42565"/>
            <a:ext cx="12115800" cy="1200329"/>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10</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、一水平放置的轻弹簧，劲度系数为</a:t>
            </a:r>
            <a:r>
              <a:rPr lang="en-US" altLang="zh-CN" sz="2400" i="1" kern="100" dirty="0">
                <a:effectLst/>
                <a:latin typeface="Times New Roman" panose="02020603050405020304" pitchFamily="18" charset="0"/>
                <a:ea typeface="宋体" panose="02010600030101010101" pitchFamily="2" charset="-122"/>
              </a:rPr>
              <a:t>k</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，其一端固定，另一端系一质量为</a:t>
            </a:r>
            <a:r>
              <a:rPr lang="en-US" altLang="zh-CN" sz="2400" i="1" kern="100" dirty="0">
                <a:effectLst/>
                <a:latin typeface="Times New Roman" panose="02020603050405020304" pitchFamily="18" charset="0"/>
                <a:ea typeface="宋体" panose="02010600030101010101" pitchFamily="2" charset="-122"/>
              </a:rPr>
              <a:t>m</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的滑块</a:t>
            </a:r>
            <a:r>
              <a:rPr lang="en-US" altLang="zh-CN" sz="2400" i="1"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旁又有一质量相同的滑块</a:t>
            </a:r>
            <a:r>
              <a:rPr lang="en-US" altLang="zh-CN" sz="2400" i="1"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，如图所示．设两滑块与桌面间无摩擦．若用外力将</a:t>
            </a:r>
            <a:r>
              <a:rPr lang="en-US" altLang="zh-CN" sz="2400" i="1"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一起推压使弹簧压缩量为</a:t>
            </a:r>
            <a:r>
              <a:rPr lang="en-US" altLang="zh-CN" sz="2400" i="1"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而静止，然后撤消外力，则</a:t>
            </a:r>
            <a:r>
              <a:rPr lang="en-US" altLang="zh-CN" sz="2400" i="1"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离开时的速度为</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 </a:t>
            </a:r>
            <a:endParaRPr lang="zh-CN" altLang="en-US" sz="2400" dirty="0"/>
          </a:p>
        </p:txBody>
      </p:sp>
      <p:pic>
        <p:nvPicPr>
          <p:cNvPr id="4" name="图片 3">
            <a:extLst>
              <a:ext uri="{FF2B5EF4-FFF2-40B4-BE49-F238E27FC236}">
                <a16:creationId xmlns:a16="http://schemas.microsoft.com/office/drawing/2014/main" id="{12243B30-9BC7-4EF7-8D3B-444FCC8E6176}"/>
              </a:ext>
            </a:extLst>
          </p:cNvPr>
          <p:cNvPicPr>
            <a:picLocks noChangeAspect="1"/>
          </p:cNvPicPr>
          <p:nvPr/>
        </p:nvPicPr>
        <p:blipFill>
          <a:blip r:embed="rId2"/>
          <a:stretch>
            <a:fillRect/>
          </a:stretch>
        </p:blipFill>
        <p:spPr>
          <a:xfrm>
            <a:off x="395362" y="1457364"/>
            <a:ext cx="2509763" cy="1325154"/>
          </a:xfrm>
          <a:prstGeom prst="rect">
            <a:avLst/>
          </a:prstGeom>
        </p:spPr>
      </p:pic>
      <p:pic>
        <p:nvPicPr>
          <p:cNvPr id="5" name="图片 4">
            <a:extLst>
              <a:ext uri="{FF2B5EF4-FFF2-40B4-BE49-F238E27FC236}">
                <a16:creationId xmlns:a16="http://schemas.microsoft.com/office/drawing/2014/main" id="{AAF5D127-E134-4627-8F8B-7AF36C6136E5}"/>
              </a:ext>
            </a:extLst>
          </p:cNvPr>
          <p:cNvPicPr>
            <a:picLocks noChangeAspect="1"/>
          </p:cNvPicPr>
          <p:nvPr/>
        </p:nvPicPr>
        <p:blipFill rotWithShape="1">
          <a:blip r:embed="rId3"/>
          <a:srcRect r="60011"/>
          <a:stretch/>
        </p:blipFill>
        <p:spPr>
          <a:xfrm>
            <a:off x="5745331" y="1372104"/>
            <a:ext cx="4956994" cy="1941367"/>
          </a:xfrm>
          <a:prstGeom prst="rect">
            <a:avLst/>
          </a:prstGeom>
        </p:spPr>
      </p:pic>
      <p:sp>
        <p:nvSpPr>
          <p:cNvPr id="7" name="文本框 6">
            <a:extLst>
              <a:ext uri="{FF2B5EF4-FFF2-40B4-BE49-F238E27FC236}">
                <a16:creationId xmlns:a16="http://schemas.microsoft.com/office/drawing/2014/main" id="{7BAB3BBA-1CFB-4A5C-9043-64F4B6CCAA7A}"/>
              </a:ext>
            </a:extLst>
          </p:cNvPr>
          <p:cNvSpPr txBox="1"/>
          <p:nvPr/>
        </p:nvSpPr>
        <p:spPr>
          <a:xfrm>
            <a:off x="76200" y="3708844"/>
            <a:ext cx="11759380" cy="830997"/>
          </a:xfrm>
          <a:prstGeom prst="rect">
            <a:avLst/>
          </a:prstGeom>
          <a:noFill/>
        </p:spPr>
        <p:txBody>
          <a:bodyPr wrap="square">
            <a:spAutoFit/>
          </a:bodyPr>
          <a:lstStyle/>
          <a:p>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a:t>
            </a:r>
            <a:r>
              <a:rPr lang="zh-CN" altLang="en-US" sz="24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选</a:t>
            </a:r>
            <a:r>
              <a:rPr lang="en-US" altLang="zh-CN" sz="24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撤销外力后</a:t>
            </a:r>
            <a:r>
              <a:rPr lang="en-US" altLang="zh-CN" sz="2400" kern="100" dirty="0">
                <a:solidFill>
                  <a:srgbClr val="FF0000"/>
                </a:solidFill>
                <a:effectLst/>
                <a:latin typeface="Times New Roman" panose="02020603050405020304" pitchFamily="18" charset="0"/>
                <a:ea typeface="宋体" panose="02010600030101010101" pitchFamily="2" charset="-122"/>
              </a:rPr>
              <a:t>A</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dirty="0">
                <a:solidFill>
                  <a:srgbClr val="FF0000"/>
                </a:solidFill>
                <a:effectLst/>
                <a:latin typeface="Times New Roman" panose="02020603050405020304" pitchFamily="18" charset="0"/>
                <a:ea typeface="宋体" panose="02010600030101010101" pitchFamily="2" charset="-122"/>
              </a:rPr>
              <a:t>B</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具有相同速度一起反弹，</a:t>
            </a:r>
            <a:r>
              <a:rPr lang="zh-CN" altLang="zh-CN" sz="2400" kern="100" dirty="0">
                <a:solidFill>
                  <a:srgbClr val="FF0000"/>
                </a:solidFill>
                <a:effectLst/>
                <a:ea typeface="Times New Roman" panose="02020603050405020304" pitchFamily="18" charset="0"/>
              </a:rPr>
              <a:t> </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反弹到弹簧恢复原长后，</a:t>
            </a:r>
            <a:r>
              <a:rPr lang="en-US" altLang="zh-CN" sz="2400" kern="100" dirty="0">
                <a:solidFill>
                  <a:srgbClr val="FF0000"/>
                </a:solidFill>
                <a:effectLst/>
                <a:latin typeface="Times New Roman" panose="02020603050405020304" pitchFamily="18" charset="0"/>
                <a:ea typeface="宋体" panose="02010600030101010101" pitchFamily="2" charset="-122"/>
              </a:rPr>
              <a:t>B</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离开</a:t>
            </a:r>
            <a:r>
              <a:rPr lang="en-US" altLang="zh-CN" sz="2400" kern="100" dirty="0">
                <a:solidFill>
                  <a:srgbClr val="FF0000"/>
                </a:solidFill>
                <a:effectLst/>
                <a:latin typeface="Times New Roman" panose="02020603050405020304" pitchFamily="18" charset="0"/>
                <a:ea typeface="宋体" panose="02010600030101010101" pitchFamily="2" charset="-122"/>
              </a:rPr>
              <a:t>A</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，此时弹性势能转换为</a:t>
            </a:r>
            <a:r>
              <a:rPr lang="en-US" altLang="zh-CN" sz="2400" kern="100" dirty="0">
                <a:solidFill>
                  <a:srgbClr val="FF0000"/>
                </a:solidFill>
                <a:effectLst/>
                <a:latin typeface="Times New Roman" panose="02020603050405020304" pitchFamily="18" charset="0"/>
                <a:ea typeface="宋体" panose="02010600030101010101" pitchFamily="2" charset="-122"/>
              </a:rPr>
              <a:t>A</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kern="100" dirty="0">
                <a:solidFill>
                  <a:srgbClr val="FF0000"/>
                </a:solidFill>
                <a:effectLst/>
                <a:latin typeface="Times New Roman" panose="02020603050405020304" pitchFamily="18" charset="0"/>
                <a:ea typeface="宋体" panose="02010600030101010101" pitchFamily="2" charset="-122"/>
              </a:rPr>
              <a:t>B</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的动能。</a:t>
            </a:r>
            <a:r>
              <a:rPr lang="zh-CN" altLang="zh-CN" sz="2400" kern="100" dirty="0">
                <a:solidFill>
                  <a:srgbClr val="FF0000"/>
                </a:solidFill>
                <a:effectLst/>
                <a:ea typeface="Times New Roman" panose="02020603050405020304" pitchFamily="18" charset="0"/>
              </a:rPr>
              <a:t> </a:t>
            </a:r>
            <a:endParaRPr lang="zh-CN" altLang="en-US" sz="2400" dirty="0"/>
          </a:p>
        </p:txBody>
      </p:sp>
    </p:spTree>
    <p:extLst>
      <p:ext uri="{BB962C8B-B14F-4D97-AF65-F5344CB8AC3E}">
        <p14:creationId xmlns:p14="http://schemas.microsoft.com/office/powerpoint/2010/main" val="104432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2518</TotalTime>
  <Words>1435</Words>
  <Application>Microsoft Office PowerPoint</Application>
  <PresentationFormat>宽屏</PresentationFormat>
  <Paragraphs>109</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4" baseType="lpstr">
      <vt:lpstr>等线</vt:lpstr>
      <vt:lpstr>等线 Light</vt:lpstr>
      <vt:lpstr>宋体</vt:lpstr>
      <vt:lpstr>Arial</vt:lpstr>
      <vt:lpstr>Book Antiqua</vt:lpstr>
      <vt:lpstr>Cambria Math</vt:lpstr>
      <vt:lpstr>Courier New</vt:lpstr>
      <vt:lpstr>Symbol</vt:lpstr>
      <vt:lpstr>Times New Roman</vt:lpstr>
      <vt:lpstr>Office 主题​​</vt:lpstr>
      <vt:lpstr>MathType 6.0 Equation</vt:lpstr>
      <vt:lpstr>Picture</vt:lpstr>
      <vt:lpstr>第二章质点动力学答案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第二章质点动力学答案</dc:title>
  <dc:creator>Jianhua</dc:creator>
  <cp:lastModifiedBy>user</cp:lastModifiedBy>
  <cp:revision>148</cp:revision>
  <cp:lastPrinted>2023-04-24T12:59:15Z</cp:lastPrinted>
  <dcterms:created xsi:type="dcterms:W3CDTF">2021-04-28T01:23:02Z</dcterms:created>
  <dcterms:modified xsi:type="dcterms:W3CDTF">2023-04-24T13:04:45Z</dcterms:modified>
</cp:coreProperties>
</file>