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6" r:id="rId9"/>
    <p:sldId id="268" r:id="rId10"/>
    <p:sldId id="269" r:id="rId11"/>
    <p:sldId id="270" r:id="rId12"/>
    <p:sldId id="271" r:id="rId13"/>
    <p:sldId id="273" r:id="rId14"/>
    <p:sldId id="274" r:id="rId15"/>
    <p:sldId id="272" r:id="rId16"/>
    <p:sldId id="275" r:id="rId17"/>
    <p:sldId id="276" r:id="rId18"/>
    <p:sldId id="277" r:id="rId19"/>
    <p:sldId id="278" r:id="rId20"/>
    <p:sldId id="27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8C785056-5112-4332-98BC-26CCEF8EA443}" type="datetimeFigureOut">
              <a:rPr lang="zh-CN" altLang="en-US" smtClean="0"/>
              <a:pPr/>
              <a:t>2024/4/12</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8F6A356-2707-4B99-B2E0-86008E7F044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8C785056-5112-4332-98BC-26CCEF8EA443}" type="datetimeFigureOut">
              <a:rPr lang="zh-CN" altLang="en-US" smtClean="0"/>
              <a:pPr/>
              <a:t>2024/4/12</a:t>
            </a:fld>
            <a:endParaRPr lang="zh-CN" altLang="en-US"/>
          </a:p>
        </p:txBody>
      </p:sp>
      <p:sp>
        <p:nvSpPr>
          <p:cNvPr id="27" name="灯片编号占位符 26"/>
          <p:cNvSpPr>
            <a:spLocks noGrp="1"/>
          </p:cNvSpPr>
          <p:nvPr>
            <p:ph type="sldNum" sz="quarter" idx="11"/>
          </p:nvPr>
        </p:nvSpPr>
        <p:spPr/>
        <p:txBody>
          <a:bodyPr rtlCol="0"/>
          <a:lstStyle/>
          <a:p>
            <a:fld id="{B8F6A356-2707-4B99-B2E0-86008E7F044A}"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8C785056-5112-4332-98BC-26CCEF8EA443}" type="datetimeFigureOut">
              <a:rPr lang="zh-CN" altLang="en-US" smtClean="0"/>
              <a:pPr/>
              <a:t>2024/4/12</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C785056-5112-4332-98BC-26CCEF8EA443}" type="datetimeFigureOut">
              <a:rPr lang="zh-CN" altLang="en-US" smtClean="0"/>
              <a:pPr/>
              <a:t>2024/4/12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6A356-2707-4B99-B2E0-86008E7F044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C785056-5112-4332-98BC-26CCEF8EA443}" type="datetimeFigureOut">
              <a:rPr lang="zh-CN" altLang="en-US" smtClean="0"/>
              <a:pPr/>
              <a:t>2024/4/12</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8F6A356-2707-4B99-B2E0-86008E7F04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2024</a:t>
            </a:r>
            <a:r>
              <a:rPr lang="zh-CN" altLang="en-US" dirty="0" smtClean="0"/>
              <a:t>程设</a:t>
            </a:r>
            <a:r>
              <a:rPr lang="en-US" altLang="zh-CN" dirty="0" smtClean="0"/>
              <a:t>CSP</a:t>
            </a:r>
            <a:r>
              <a:rPr lang="zh-CN" altLang="en-US" dirty="0" smtClean="0"/>
              <a:t>模测</a:t>
            </a:r>
            <a:r>
              <a:rPr lang="en-US" altLang="zh-CN" dirty="0" smtClean="0"/>
              <a:t>Round2</a:t>
            </a:r>
            <a:r>
              <a:rPr lang="zh-CN" altLang="en-US" dirty="0" smtClean="0"/>
              <a:t>题解</a:t>
            </a:r>
            <a:endParaRPr lang="zh-CN" altLang="en-US" dirty="0"/>
          </a:p>
        </p:txBody>
      </p:sp>
      <p:sp>
        <p:nvSpPr>
          <p:cNvPr id="3" name="副标题 2"/>
          <p:cNvSpPr>
            <a:spLocks noGrp="1"/>
          </p:cNvSpPr>
          <p:nvPr>
            <p:ph type="subTitle" idx="1"/>
          </p:nvPr>
        </p:nvSpPr>
        <p:spPr/>
        <p:txBody>
          <a:bodyPr/>
          <a:lstStyle/>
          <a:p>
            <a:r>
              <a:rPr lang="en-US" altLang="zh-CN" dirty="0" smtClean="0"/>
              <a:t>2024</a:t>
            </a:r>
            <a:r>
              <a:rPr lang="zh-CN" altLang="en-US" dirty="0" smtClean="0"/>
              <a:t>程设助教组 </a:t>
            </a:r>
            <a:r>
              <a:rPr lang="en-US" altLang="zh-CN" dirty="0" smtClean="0"/>
              <a:t>lzier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a:t>
            </a:r>
            <a:r>
              <a:rPr lang="en-US" altLang="zh-CN" sz="2400" dirty="0" smtClean="0"/>
              <a:t>50pts</a:t>
            </a:r>
            <a:r>
              <a:rPr lang="zh-CN" altLang="en-US" sz="2400" dirty="0" smtClean="0"/>
              <a:t>）有了上面枚举划分区间的思想，我们考虑对于每个划分如何求出最优解。</a:t>
            </a:r>
            <a:endParaRPr lang="en-US" altLang="zh-CN" sz="2400" dirty="0" smtClean="0"/>
          </a:p>
          <a:p>
            <a:r>
              <a:rPr lang="zh-CN" altLang="en-US" sz="2400" dirty="0" smtClean="0"/>
              <a:t>考虑一个贪心策略：划分区间后，两个区间所有的元素构成两个集合。要使得答案变得比原来优，应当从总和较大的集合当中删去一个最大的数，直到删除次数用完为止。</a:t>
            </a:r>
            <a:endParaRPr lang="en-US" altLang="zh-CN" sz="2400" dirty="0" smtClean="0"/>
          </a:p>
          <a:p>
            <a:r>
              <a:rPr lang="zh-CN" altLang="en-US" sz="2400" dirty="0" smtClean="0"/>
              <a:t>枚举的划分个数有</a:t>
            </a:r>
            <a:r>
              <a:rPr lang="en-US" altLang="zh-CN" sz="2400" dirty="0" smtClean="0"/>
              <a:t>n+1</a:t>
            </a:r>
            <a:r>
              <a:rPr lang="zh-CN" altLang="en-US" sz="2400" dirty="0" smtClean="0"/>
              <a:t>个，每个划分需要两次排序（或是大根堆）来找最大值。时间复杂度</a:t>
            </a:r>
            <a:r>
              <a:rPr lang="en-US" altLang="zh-CN" sz="2400" dirty="0" smtClean="0"/>
              <a:t>O(n^2logn)</a:t>
            </a:r>
          </a:p>
          <a:p>
            <a:endParaRPr lang="en-US" altLang="zh-CN" sz="2400" dirty="0" smtClean="0"/>
          </a:p>
          <a:p>
            <a:endParaRPr lang="en-US" altLang="zh-CN"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（正解）看到最小值最大，我们容易想到二分答案</a:t>
            </a:r>
            <a:r>
              <a:rPr lang="en-US" altLang="zh-CN" sz="2400" dirty="0" err="1" smtClean="0"/>
              <a:t>ans</a:t>
            </a:r>
            <a:r>
              <a:rPr lang="zh-CN" altLang="en-US" sz="2400" dirty="0" smtClean="0"/>
              <a:t>。现在我们需要检查是否存在一个删除方案使得两个集合的元素和都不超过</a:t>
            </a:r>
            <a:r>
              <a:rPr lang="en-US" altLang="zh-CN" sz="2400" dirty="0" err="1" smtClean="0"/>
              <a:t>ans</a:t>
            </a:r>
            <a:r>
              <a:rPr lang="zh-CN" altLang="en-US" sz="2400" dirty="0" smtClean="0"/>
              <a:t>。那么刚刚在每个集合当中删除最大值的思想就能派上用场，这样才能节约删除次数。</a:t>
            </a:r>
            <a:endParaRPr lang="en-US" altLang="zh-CN" sz="2400" dirty="0" smtClean="0"/>
          </a:p>
          <a:p>
            <a:endParaRPr lang="en-US" altLang="zh-CN" sz="2400" dirty="0" smtClean="0"/>
          </a:p>
          <a:p>
            <a:r>
              <a:rPr lang="zh-CN" altLang="en-US" sz="2400" dirty="0" smtClean="0"/>
              <a:t>考虑到整个数组被分成两段，那么我们可以尝试求出数组</a:t>
            </a:r>
            <a:r>
              <a:rPr lang="en-US" altLang="zh-CN" sz="2400" dirty="0" smtClean="0"/>
              <a:t>preneed[</a:t>
            </a:r>
            <a:r>
              <a:rPr lang="en-US" altLang="zh-CN" sz="2400" dirty="0" err="1" smtClean="0"/>
              <a:t>i</a:t>
            </a:r>
            <a:r>
              <a:rPr lang="en-US" altLang="zh-CN" sz="2400" dirty="0" smtClean="0"/>
              <a:t>]/</a:t>
            </a:r>
            <a:r>
              <a:rPr lang="en-US" altLang="zh-CN" sz="2400" dirty="0" err="1" smtClean="0"/>
              <a:t>backneed</a:t>
            </a:r>
            <a:r>
              <a:rPr lang="en-US" altLang="zh-CN" sz="2400" dirty="0" smtClean="0"/>
              <a:t> [</a:t>
            </a:r>
            <a:r>
              <a:rPr lang="en-US" altLang="zh-CN" sz="2400" dirty="0" err="1" smtClean="0"/>
              <a:t>i</a:t>
            </a:r>
            <a:r>
              <a:rPr lang="en-US" altLang="zh-CN" sz="2400" dirty="0" smtClean="0"/>
              <a:t>]</a:t>
            </a:r>
            <a:r>
              <a:rPr lang="zh-CN" altLang="en-US" sz="2400" dirty="0" smtClean="0"/>
              <a:t>表示前</a:t>
            </a:r>
            <a:r>
              <a:rPr lang="en-US" altLang="zh-CN" sz="2400" dirty="0" smtClean="0"/>
              <a:t>/</a:t>
            </a:r>
            <a:r>
              <a:rPr lang="zh-CN" altLang="en-US" sz="2400" dirty="0" smtClean="0"/>
              <a:t>后</a:t>
            </a:r>
            <a:r>
              <a:rPr lang="en-US" altLang="zh-CN" sz="2400" dirty="0" err="1" smtClean="0"/>
              <a:t>i</a:t>
            </a:r>
            <a:r>
              <a:rPr lang="zh-CN" altLang="en-US" sz="2400" dirty="0" smtClean="0"/>
              <a:t>个数至少删除多少个数才能使得剩下的数和不超过</a:t>
            </a:r>
            <a:r>
              <a:rPr lang="en-US" altLang="zh-CN" sz="2400" dirty="0" err="1" smtClean="0"/>
              <a:t>ans</a:t>
            </a:r>
            <a:r>
              <a:rPr lang="zh-CN" altLang="en-US" sz="2400" dirty="0" smtClean="0"/>
              <a:t>。如果存在一个</a:t>
            </a:r>
            <a:r>
              <a:rPr lang="en-US" altLang="zh-CN" sz="2400" dirty="0" err="1" smtClean="0"/>
              <a:t>i</a:t>
            </a:r>
            <a:r>
              <a:rPr lang="zh-CN" altLang="en-US" sz="2400" dirty="0" smtClean="0"/>
              <a:t>，使得</a:t>
            </a:r>
            <a:r>
              <a:rPr lang="en-US" altLang="zh-CN" sz="2400" dirty="0" smtClean="0"/>
              <a:t>preneed[</a:t>
            </a:r>
            <a:r>
              <a:rPr lang="en-US" altLang="zh-CN" sz="2400" dirty="0" err="1" smtClean="0"/>
              <a:t>i</a:t>
            </a:r>
            <a:r>
              <a:rPr lang="en-US" altLang="zh-CN" sz="2400" dirty="0" smtClean="0"/>
              <a:t>]+</a:t>
            </a:r>
            <a:r>
              <a:rPr lang="en-US" altLang="zh-CN" sz="2400" dirty="0" err="1" smtClean="0"/>
              <a:t>backneed</a:t>
            </a:r>
            <a:r>
              <a:rPr lang="en-US" altLang="zh-CN" sz="2400" dirty="0" smtClean="0"/>
              <a:t>[i+1]&lt;=m</a:t>
            </a:r>
            <a:r>
              <a:rPr lang="zh-CN" altLang="en-US" sz="2400" dirty="0" smtClean="0"/>
              <a:t>，那么这就是一个可能的</a:t>
            </a:r>
            <a:r>
              <a:rPr lang="en-US" altLang="zh-CN" sz="2400" dirty="0" err="1" smtClean="0"/>
              <a:t>ans</a:t>
            </a:r>
            <a:r>
              <a:rPr lang="zh-CN" altLang="en-US" sz="2400" dirty="0" smtClean="0"/>
              <a:t>。</a:t>
            </a:r>
            <a:endParaRPr lang="en-US" altLang="zh-CN"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下面</a:t>
            </a:r>
            <a:r>
              <a:rPr lang="zh-CN" altLang="en-US" sz="2400" dirty="0" smtClean="0"/>
              <a:t>我们来思考如何求</a:t>
            </a:r>
            <a:r>
              <a:rPr lang="en-US" altLang="zh-CN" sz="2400" dirty="0" smtClean="0"/>
              <a:t>preneed[</a:t>
            </a:r>
            <a:r>
              <a:rPr lang="en-US" altLang="zh-CN" sz="2400" dirty="0" err="1" smtClean="0"/>
              <a:t>i</a:t>
            </a:r>
            <a:r>
              <a:rPr lang="en-US" altLang="zh-CN" sz="2400" dirty="0" smtClean="0"/>
              <a:t>]</a:t>
            </a:r>
            <a:r>
              <a:rPr lang="zh-CN" altLang="en-US" sz="2400" dirty="0" smtClean="0"/>
              <a:t>。这个数组直接排序求的话又和暴力没什么区别了。但是如果我们已经知道了</a:t>
            </a:r>
            <a:r>
              <a:rPr lang="en-US" altLang="zh-CN" sz="2400" dirty="0" smtClean="0"/>
              <a:t>preneed[i-1]</a:t>
            </a:r>
            <a:r>
              <a:rPr lang="zh-CN" altLang="en-US" sz="2400" dirty="0" smtClean="0"/>
              <a:t>的值，能不能用它来求</a:t>
            </a:r>
            <a:r>
              <a:rPr lang="en-US" altLang="zh-CN" sz="2400" dirty="0" smtClean="0"/>
              <a:t>preneed[</a:t>
            </a:r>
            <a:r>
              <a:rPr lang="en-US" altLang="zh-CN" sz="2400" dirty="0" err="1" smtClean="0"/>
              <a:t>i</a:t>
            </a:r>
            <a:r>
              <a:rPr lang="en-US" altLang="zh-CN" sz="2400" dirty="0" smtClean="0"/>
              <a:t>]</a:t>
            </a:r>
            <a:r>
              <a:rPr lang="zh-CN" altLang="en-US" sz="2400" dirty="0" smtClean="0"/>
              <a:t>呢？</a:t>
            </a:r>
            <a:endParaRPr lang="en-US" altLang="zh-CN" sz="2400" dirty="0" smtClean="0"/>
          </a:p>
          <a:p>
            <a:endParaRPr lang="en-US" altLang="zh-CN" sz="2400" dirty="0" smtClean="0"/>
          </a:p>
          <a:p>
            <a:r>
              <a:rPr lang="zh-CN" altLang="en-US" sz="2400" dirty="0" smtClean="0"/>
              <a:t>根据这个数组的定义，</a:t>
            </a:r>
            <a:r>
              <a:rPr lang="en-US" altLang="zh-CN" sz="2400" dirty="0" smtClean="0"/>
              <a:t>preneed[i-1]</a:t>
            </a:r>
            <a:r>
              <a:rPr lang="zh-CN" altLang="en-US" sz="2400" dirty="0" smtClean="0"/>
              <a:t>表示前</a:t>
            </a:r>
            <a:r>
              <a:rPr lang="en-US" altLang="zh-CN" sz="2400" dirty="0" smtClean="0"/>
              <a:t>i-1</a:t>
            </a:r>
            <a:r>
              <a:rPr lang="zh-CN" altLang="en-US" sz="2400" dirty="0" smtClean="0"/>
              <a:t>个数删除最大的</a:t>
            </a:r>
            <a:r>
              <a:rPr lang="en-US" altLang="zh-CN" sz="2400" dirty="0" smtClean="0"/>
              <a:t>preneed[i-1]</a:t>
            </a:r>
            <a:r>
              <a:rPr lang="zh-CN" altLang="en-US" sz="2400" dirty="0" smtClean="0"/>
              <a:t>个数，剩下的数之和不大于</a:t>
            </a:r>
            <a:r>
              <a:rPr lang="en-US" altLang="zh-CN" sz="2400" dirty="0" err="1" smtClean="0"/>
              <a:t>ans</a:t>
            </a:r>
            <a:r>
              <a:rPr lang="zh-CN" altLang="en-US" sz="2400" dirty="0" smtClean="0"/>
              <a:t>。显然我们可以维护一个在最优删除策略情况下当前的前缀和</a:t>
            </a:r>
            <a:r>
              <a:rPr lang="en-US" altLang="zh-CN" sz="2400" dirty="0" smtClean="0"/>
              <a:t>sum</a:t>
            </a:r>
            <a:r>
              <a:rPr lang="zh-CN" altLang="en-US" sz="2400" dirty="0" smtClean="0"/>
              <a:t>。如果新增加的数</a:t>
            </a:r>
            <a:r>
              <a:rPr lang="en-US" altLang="zh-CN" sz="2400" dirty="0" smtClean="0"/>
              <a:t>a[</a:t>
            </a:r>
            <a:r>
              <a:rPr lang="en-US" altLang="zh-CN" sz="2400" dirty="0" err="1" smtClean="0"/>
              <a:t>i</a:t>
            </a:r>
            <a:r>
              <a:rPr lang="en-US" altLang="zh-CN" sz="2400" dirty="0" smtClean="0"/>
              <a:t>]</a:t>
            </a:r>
            <a:r>
              <a:rPr lang="zh-CN" altLang="en-US" sz="2400" dirty="0" smtClean="0"/>
              <a:t>不会使得前缀和超过</a:t>
            </a:r>
            <a:r>
              <a:rPr lang="en-US" altLang="zh-CN" sz="2400" dirty="0" err="1" smtClean="0"/>
              <a:t>ans</a:t>
            </a:r>
            <a:r>
              <a:rPr lang="zh-CN" altLang="en-US" sz="2400" dirty="0" smtClean="0"/>
              <a:t>，那么有</a:t>
            </a:r>
            <a:r>
              <a:rPr lang="en-US" altLang="zh-CN" sz="2400" dirty="0" smtClean="0"/>
              <a:t>preneed[</a:t>
            </a:r>
            <a:r>
              <a:rPr lang="en-US" altLang="zh-CN" sz="2400" dirty="0" err="1" smtClean="0"/>
              <a:t>i</a:t>
            </a:r>
            <a:r>
              <a:rPr lang="en-US" altLang="zh-CN" sz="2400" dirty="0" smtClean="0"/>
              <a:t>]=preneed[i-1]</a:t>
            </a:r>
            <a:r>
              <a:rPr lang="zh-CN" altLang="en-US" sz="2400" dirty="0" smtClean="0"/>
              <a:t>，表示不需要额外的删除次数。</a:t>
            </a:r>
            <a:endParaRPr lang="en-US" altLang="zh-CN" sz="2400" dirty="0" smtClean="0"/>
          </a:p>
          <a:p>
            <a:endParaRPr lang="en-US" altLang="zh-CN" sz="2400" dirty="0" smtClean="0"/>
          </a:p>
          <a:p>
            <a:r>
              <a:rPr lang="zh-CN" altLang="en-US" sz="2400" dirty="0" smtClean="0"/>
              <a:t>否则就把它和之前所有没删除的数进行比较，取最大值删除。取最大值的过程可以用大根堆维护。</a:t>
            </a:r>
            <a:endParaRPr lang="en-US" altLang="zh-CN"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这个</a:t>
            </a:r>
            <a:r>
              <a:rPr lang="zh-CN" altLang="en-US" sz="2400" dirty="0" smtClean="0"/>
              <a:t>做法是正确的，下面</a:t>
            </a:r>
            <a:r>
              <a:rPr lang="zh-CN" altLang="en-US" sz="2400" dirty="0" smtClean="0"/>
              <a:t>是笔者给出的一则</a:t>
            </a:r>
            <a:r>
              <a:rPr lang="zh-CN" altLang="en-US" sz="2400" dirty="0" smtClean="0"/>
              <a:t>非形式化证明。</a:t>
            </a:r>
            <a:endParaRPr lang="en-US" altLang="zh-CN" sz="2400" dirty="0" smtClean="0"/>
          </a:p>
          <a:p>
            <a:r>
              <a:rPr lang="zh-CN" altLang="en-US" sz="2400" dirty="0" smtClean="0"/>
              <a:t>每新增一个数前缀和只会变大，</a:t>
            </a:r>
            <a:r>
              <a:rPr lang="en-US" altLang="zh-CN" sz="2400" dirty="0" smtClean="0"/>
              <a:t>preneed[i-1]</a:t>
            </a:r>
            <a:r>
              <a:rPr lang="zh-CN" altLang="en-US" sz="2400" dirty="0" smtClean="0"/>
              <a:t>≤</a:t>
            </a:r>
            <a:r>
              <a:rPr lang="en-US" altLang="zh-CN" sz="2400" dirty="0" smtClean="0"/>
              <a:t>preneed[</a:t>
            </a:r>
            <a:r>
              <a:rPr lang="en-US" altLang="zh-CN" sz="2400" dirty="0" err="1" smtClean="0"/>
              <a:t>i</a:t>
            </a:r>
            <a:r>
              <a:rPr lang="en-US" altLang="zh-CN" sz="2400" dirty="0" smtClean="0"/>
              <a:t>]</a:t>
            </a:r>
          </a:p>
          <a:p>
            <a:r>
              <a:rPr lang="zh-CN" altLang="en-US" sz="2400" dirty="0" smtClean="0"/>
              <a:t>我们至少可以通过删除</a:t>
            </a:r>
            <a:r>
              <a:rPr lang="en-US" altLang="zh-CN" sz="2400" dirty="0" smtClean="0"/>
              <a:t>a[</a:t>
            </a:r>
            <a:r>
              <a:rPr lang="en-US" altLang="zh-CN" sz="2400" dirty="0" err="1" smtClean="0"/>
              <a:t>i</a:t>
            </a:r>
            <a:r>
              <a:rPr lang="en-US" altLang="zh-CN" sz="2400" dirty="0" smtClean="0"/>
              <a:t>]</a:t>
            </a:r>
            <a:r>
              <a:rPr lang="zh-CN" altLang="en-US" sz="2400" dirty="0" smtClean="0"/>
              <a:t>来沿用</a:t>
            </a:r>
            <a:r>
              <a:rPr lang="en-US" altLang="zh-CN" sz="2400" dirty="0" smtClean="0"/>
              <a:t>preneed[i-1]</a:t>
            </a:r>
            <a:r>
              <a:rPr lang="zh-CN" altLang="en-US" sz="2400" dirty="0" smtClean="0"/>
              <a:t>的删除方案，即</a:t>
            </a:r>
            <a:r>
              <a:rPr lang="en-US" altLang="zh-CN" sz="2400" dirty="0" smtClean="0"/>
              <a:t>preneed[</a:t>
            </a:r>
            <a:r>
              <a:rPr lang="en-US" altLang="zh-CN" sz="2400" dirty="0" err="1" smtClean="0"/>
              <a:t>i</a:t>
            </a:r>
            <a:r>
              <a:rPr lang="en-US" altLang="zh-CN" sz="2400" dirty="0" smtClean="0"/>
              <a:t>]&lt;=preneed[i-1]+1</a:t>
            </a:r>
            <a:r>
              <a:rPr lang="zh-CN" altLang="en-US" sz="2400" dirty="0" smtClean="0"/>
              <a:t>，也就是说，</a:t>
            </a:r>
            <a:r>
              <a:rPr lang="en-US" altLang="zh-CN" sz="2400" dirty="0" smtClean="0"/>
              <a:t>preneed[</a:t>
            </a:r>
            <a:r>
              <a:rPr lang="en-US" altLang="zh-CN" sz="2400" dirty="0" err="1" smtClean="0"/>
              <a:t>i</a:t>
            </a:r>
            <a:r>
              <a:rPr lang="en-US" altLang="zh-CN" sz="2400" dirty="0" smtClean="0"/>
              <a:t>]</a:t>
            </a:r>
            <a:r>
              <a:rPr lang="zh-CN" altLang="en-US" sz="2400" dirty="0" smtClean="0"/>
              <a:t>其实只有</a:t>
            </a:r>
            <a:r>
              <a:rPr lang="en-US" altLang="zh-CN" sz="2400" dirty="0" smtClean="0"/>
              <a:t>preneed[i-1]</a:t>
            </a:r>
            <a:r>
              <a:rPr lang="zh-CN" altLang="en-US" sz="2400" dirty="0" smtClean="0"/>
              <a:t>和</a:t>
            </a:r>
            <a:r>
              <a:rPr lang="en-US" altLang="zh-CN" sz="2400" dirty="0" smtClean="0"/>
              <a:t>preneed[i-1]+1</a:t>
            </a:r>
            <a:r>
              <a:rPr lang="zh-CN" altLang="en-US" sz="2400" dirty="0" smtClean="0"/>
              <a:t>两种取值可能。</a:t>
            </a:r>
            <a:endParaRPr lang="en-US" altLang="zh-CN" sz="2400" dirty="0" smtClean="0"/>
          </a:p>
          <a:p>
            <a:r>
              <a:rPr lang="zh-CN" altLang="en-US" sz="2400" dirty="0" smtClean="0"/>
              <a:t>如果新增加的数</a:t>
            </a:r>
            <a:r>
              <a:rPr lang="en-US" altLang="zh-CN" sz="2400" dirty="0" smtClean="0"/>
              <a:t>a[</a:t>
            </a:r>
            <a:r>
              <a:rPr lang="en-US" altLang="zh-CN" sz="2400" dirty="0" err="1" smtClean="0"/>
              <a:t>i</a:t>
            </a:r>
            <a:r>
              <a:rPr lang="en-US" altLang="zh-CN" sz="2400" dirty="0" smtClean="0"/>
              <a:t>]</a:t>
            </a:r>
            <a:r>
              <a:rPr lang="zh-CN" altLang="en-US" sz="2400" dirty="0" smtClean="0"/>
              <a:t>没使前缀和</a:t>
            </a:r>
            <a:r>
              <a:rPr lang="en-US" altLang="zh-CN" sz="2400" dirty="0" smtClean="0"/>
              <a:t>sum</a:t>
            </a:r>
            <a:r>
              <a:rPr lang="zh-CN" altLang="en-US" sz="2400" dirty="0" smtClean="0"/>
              <a:t>超过</a:t>
            </a:r>
            <a:r>
              <a:rPr lang="en-US" altLang="zh-CN" sz="2400" dirty="0" err="1" smtClean="0"/>
              <a:t>ans</a:t>
            </a:r>
            <a:r>
              <a:rPr lang="zh-CN" altLang="en-US" sz="2400" dirty="0" smtClean="0"/>
              <a:t>，那么</a:t>
            </a:r>
            <a:r>
              <a:rPr lang="en-US" altLang="zh-CN" sz="2400" dirty="0" smtClean="0"/>
              <a:t>preneed[</a:t>
            </a:r>
            <a:r>
              <a:rPr lang="en-US" altLang="zh-CN" sz="2400" dirty="0" err="1" smtClean="0"/>
              <a:t>i</a:t>
            </a:r>
            <a:r>
              <a:rPr lang="en-US" altLang="zh-CN" sz="2400" dirty="0" smtClean="0"/>
              <a:t>]</a:t>
            </a:r>
            <a:r>
              <a:rPr lang="zh-CN" altLang="en-US" sz="2400" dirty="0" smtClean="0"/>
              <a:t>可以取到较优的</a:t>
            </a:r>
            <a:r>
              <a:rPr lang="en-US" altLang="zh-CN" sz="2400" dirty="0" smtClean="0"/>
              <a:t>preneed[i-1]</a:t>
            </a:r>
            <a:r>
              <a:rPr lang="zh-CN" altLang="en-US" sz="2400" dirty="0" smtClean="0"/>
              <a:t>，并有</a:t>
            </a:r>
            <a:r>
              <a:rPr lang="en-US" altLang="zh-CN" sz="2400" dirty="0" smtClean="0"/>
              <a:t>sum+=a[</a:t>
            </a:r>
            <a:r>
              <a:rPr lang="en-US" altLang="zh-CN" sz="2400" dirty="0" err="1" smtClean="0"/>
              <a:t>i</a:t>
            </a:r>
            <a:r>
              <a:rPr lang="en-US" altLang="zh-CN" sz="2400" dirty="0" smtClean="0"/>
              <a:t>]</a:t>
            </a:r>
          </a:p>
          <a:p>
            <a:endParaRPr lang="en-US" altLang="zh-CN"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如果新增的数会使前缀和超过</a:t>
            </a:r>
            <a:r>
              <a:rPr lang="en-US" altLang="zh-CN" sz="2400" dirty="0" err="1" smtClean="0"/>
              <a:t>ans</a:t>
            </a:r>
            <a:r>
              <a:rPr lang="zh-CN" altLang="en-US" sz="2400" dirty="0" smtClean="0"/>
              <a:t>，</a:t>
            </a:r>
            <a:r>
              <a:rPr lang="zh-CN" altLang="en-US" sz="2400" dirty="0" smtClean="0"/>
              <a:t>设剩下的数中最大的是</a:t>
            </a:r>
            <a:r>
              <a:rPr lang="en-US" altLang="zh-CN" sz="2400" dirty="0" smtClean="0"/>
              <a:t>x</a:t>
            </a:r>
            <a:r>
              <a:rPr lang="zh-CN" altLang="en-US" sz="2400" dirty="0" smtClean="0"/>
              <a:t>，已经被删除的数中最小的是</a:t>
            </a:r>
            <a:r>
              <a:rPr lang="en-US" altLang="zh-CN" sz="2400" dirty="0" smtClean="0"/>
              <a:t>y</a:t>
            </a:r>
            <a:r>
              <a:rPr lang="zh-CN" altLang="en-US" sz="2400" dirty="0" smtClean="0"/>
              <a:t>，可以看出</a:t>
            </a:r>
            <a:r>
              <a:rPr lang="en-US" altLang="zh-CN" sz="2400" dirty="0" smtClean="0"/>
              <a:t>y</a:t>
            </a:r>
            <a:r>
              <a:rPr lang="zh-CN" altLang="en-US" sz="2400" dirty="0" smtClean="0"/>
              <a:t>≥</a:t>
            </a:r>
            <a:r>
              <a:rPr lang="en-US" altLang="zh-CN" sz="2400" dirty="0" smtClean="0"/>
              <a:t>x</a:t>
            </a:r>
            <a:r>
              <a:rPr lang="zh-CN" altLang="en-US" sz="2400" dirty="0" smtClean="0"/>
              <a:t>，并且</a:t>
            </a:r>
            <a:r>
              <a:rPr lang="en-US" altLang="zh-CN" sz="2400" dirty="0" smtClean="0"/>
              <a:t>x</a:t>
            </a:r>
            <a:r>
              <a:rPr lang="zh-CN" altLang="en-US" sz="2400" dirty="0" smtClean="0"/>
              <a:t>是不大于</a:t>
            </a:r>
            <a:r>
              <a:rPr lang="en-US" altLang="zh-CN" sz="2400" dirty="0" smtClean="0"/>
              <a:t>y</a:t>
            </a:r>
            <a:r>
              <a:rPr lang="zh-CN" altLang="en-US" sz="2400" dirty="0" smtClean="0"/>
              <a:t>的最大数。如果</a:t>
            </a:r>
            <a:r>
              <a:rPr lang="en-US" altLang="zh-CN" sz="2400" dirty="0" smtClean="0"/>
              <a:t>a[</a:t>
            </a:r>
            <a:r>
              <a:rPr lang="en-US" altLang="zh-CN" sz="2400" dirty="0" err="1" smtClean="0"/>
              <a:t>i</a:t>
            </a:r>
            <a:r>
              <a:rPr lang="en-US" altLang="zh-CN" sz="2400" dirty="0" smtClean="0"/>
              <a:t>]</a:t>
            </a:r>
            <a:r>
              <a:rPr lang="zh-CN" altLang="en-US" sz="2400" dirty="0" smtClean="0"/>
              <a:t>比已经删除的最小数</a:t>
            </a:r>
            <a:r>
              <a:rPr lang="en-US" altLang="zh-CN" sz="2400" dirty="0" smtClean="0"/>
              <a:t>y</a:t>
            </a:r>
            <a:r>
              <a:rPr lang="zh-CN" altLang="en-US" sz="2400" dirty="0" smtClean="0"/>
              <a:t>更小，那么显然删除</a:t>
            </a:r>
            <a:r>
              <a:rPr lang="en-US" altLang="zh-CN" sz="2400" dirty="0" smtClean="0"/>
              <a:t>max(a[</a:t>
            </a:r>
            <a:r>
              <a:rPr lang="en-US" altLang="zh-CN" sz="2400" dirty="0" err="1" smtClean="0"/>
              <a:t>i</a:t>
            </a:r>
            <a:r>
              <a:rPr lang="en-US" altLang="zh-CN" sz="2400" dirty="0" smtClean="0"/>
              <a:t>],x)</a:t>
            </a:r>
            <a:r>
              <a:rPr lang="zh-CN" altLang="en-US" sz="2400" dirty="0" smtClean="0"/>
              <a:t>，这是这个数组中接下来的最大数</a:t>
            </a:r>
            <a:r>
              <a:rPr lang="en-US" altLang="zh-CN" sz="2400" dirty="0" smtClean="0"/>
              <a:t> </a:t>
            </a:r>
            <a:r>
              <a:rPr lang="zh-CN" altLang="en-US" sz="2400" dirty="0" smtClean="0"/>
              <a:t>。</a:t>
            </a:r>
            <a:endParaRPr lang="en-US" altLang="zh-CN" sz="2400" dirty="0" smtClean="0"/>
          </a:p>
          <a:p>
            <a:r>
              <a:rPr lang="zh-CN" altLang="en-US" sz="2400" dirty="0" smtClean="0"/>
              <a:t>否则：我们尝试用</a:t>
            </a:r>
            <a:r>
              <a:rPr lang="en-US" altLang="zh-CN" sz="2400" dirty="0" smtClean="0"/>
              <a:t>a[</a:t>
            </a:r>
            <a:r>
              <a:rPr lang="en-US" altLang="zh-CN" sz="2400" dirty="0" err="1" smtClean="0"/>
              <a:t>i</a:t>
            </a:r>
            <a:r>
              <a:rPr lang="en-US" altLang="zh-CN" sz="2400" dirty="0" smtClean="0"/>
              <a:t>]</a:t>
            </a:r>
            <a:r>
              <a:rPr lang="zh-CN" altLang="en-US" sz="2400" dirty="0" smtClean="0"/>
              <a:t>来置换已经被删除的</a:t>
            </a:r>
            <a:r>
              <a:rPr lang="en-US" altLang="zh-CN" sz="2400" dirty="0" smtClean="0"/>
              <a:t>y</a:t>
            </a:r>
            <a:r>
              <a:rPr lang="zh-CN" altLang="en-US" sz="2400" dirty="0" smtClean="0"/>
              <a:t>企图不增加删除次数。但</a:t>
            </a:r>
            <a:r>
              <a:rPr lang="en-US" altLang="zh-CN" sz="2400" dirty="0" smtClean="0"/>
              <a:t>y</a:t>
            </a:r>
            <a:r>
              <a:rPr lang="zh-CN" altLang="en-US" sz="2400" dirty="0" smtClean="0"/>
              <a:t>和比</a:t>
            </a:r>
            <a:r>
              <a:rPr lang="en-US" altLang="zh-CN" sz="2400" dirty="0" smtClean="0"/>
              <a:t>x</a:t>
            </a:r>
            <a:r>
              <a:rPr lang="zh-CN" altLang="en-US" sz="2400" dirty="0" smtClean="0"/>
              <a:t>小的剩下的数是一个使得在计算</a:t>
            </a:r>
            <a:r>
              <a:rPr lang="en-US" altLang="zh-CN" sz="2400" dirty="0" smtClean="0"/>
              <a:t>preneed[i-1]</a:t>
            </a:r>
            <a:r>
              <a:rPr lang="zh-CN" altLang="en-US" sz="2400" dirty="0" smtClean="0"/>
              <a:t>时不得不删除</a:t>
            </a:r>
            <a:r>
              <a:rPr lang="en-US" altLang="zh-CN" sz="2400" dirty="0" smtClean="0"/>
              <a:t>y</a:t>
            </a:r>
            <a:r>
              <a:rPr lang="zh-CN" altLang="en-US" sz="2400" dirty="0" smtClean="0"/>
              <a:t>的组合，因此</a:t>
            </a:r>
            <a:r>
              <a:rPr lang="en-US" altLang="zh-CN" sz="2400" dirty="0" smtClean="0"/>
              <a:t>y+</a:t>
            </a:r>
            <a:r>
              <a:rPr lang="zh-CN" altLang="en-US" sz="2400" dirty="0" smtClean="0"/>
              <a:t>所有小等于</a:t>
            </a:r>
            <a:r>
              <a:rPr lang="en-US" altLang="zh-CN" sz="2400" dirty="0" smtClean="0"/>
              <a:t>x</a:t>
            </a:r>
            <a:r>
              <a:rPr lang="zh-CN" altLang="en-US" sz="2400" dirty="0" smtClean="0"/>
              <a:t>的数这个组合会超过</a:t>
            </a:r>
            <a:r>
              <a:rPr lang="en-US" altLang="zh-CN" sz="2400" dirty="0" smtClean="0"/>
              <a:t>x</a:t>
            </a:r>
            <a:r>
              <a:rPr lang="zh-CN" altLang="en-US" sz="2400" dirty="0" smtClean="0"/>
              <a:t>，因此我们必须删除现在的最大数</a:t>
            </a:r>
            <a:r>
              <a:rPr lang="en-US" altLang="zh-CN" sz="2400" dirty="0" smtClean="0"/>
              <a:t>y</a:t>
            </a:r>
            <a:r>
              <a:rPr lang="zh-CN" altLang="en-US" sz="2400" dirty="0" smtClean="0"/>
              <a:t>。这个操作等效于直接删除</a:t>
            </a:r>
            <a:r>
              <a:rPr lang="en-US" altLang="zh-CN" sz="2400" dirty="0" smtClean="0"/>
              <a:t>a[</a:t>
            </a:r>
            <a:r>
              <a:rPr lang="en-US" altLang="zh-CN" sz="2400" dirty="0" err="1" smtClean="0"/>
              <a:t>i</a:t>
            </a:r>
            <a:r>
              <a:rPr lang="en-US" altLang="zh-CN" sz="2400" dirty="0" smtClean="0"/>
              <a:t>]</a:t>
            </a:r>
            <a:r>
              <a:rPr lang="zh-CN" altLang="en-US" sz="2400" dirty="0" smtClean="0"/>
              <a:t>。</a:t>
            </a:r>
            <a:endParaRPr lang="en-US" altLang="zh-CN" sz="2400" dirty="0" smtClean="0"/>
          </a:p>
          <a:p>
            <a:r>
              <a:rPr lang="zh-CN" altLang="en-US" sz="2400" dirty="0" smtClean="0"/>
              <a:t>综合以上两种情况，发现我们一定删除</a:t>
            </a:r>
            <a:r>
              <a:rPr lang="en-US" altLang="zh-CN" sz="2400" dirty="0" smtClean="0"/>
              <a:t>max(</a:t>
            </a:r>
            <a:r>
              <a:rPr lang="en-US" altLang="zh-CN" sz="2400" dirty="0" err="1" smtClean="0"/>
              <a:t>x,a</a:t>
            </a:r>
            <a:r>
              <a:rPr lang="en-US" altLang="zh-CN" sz="2400" dirty="0" smtClean="0"/>
              <a:t>[</a:t>
            </a:r>
            <a:r>
              <a:rPr lang="en-US" altLang="zh-CN" sz="2400" dirty="0" err="1" smtClean="0"/>
              <a:t>i</a:t>
            </a:r>
            <a:r>
              <a:rPr lang="en-US" altLang="zh-CN" sz="2400" dirty="0" smtClean="0"/>
              <a:t>])</a:t>
            </a:r>
            <a:endParaRPr lang="en-US" altLang="zh-CN" sz="2400" dirty="0" smtClean="0"/>
          </a:p>
          <a:p>
            <a:endParaRPr lang="en-US" altLang="zh-CN"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backneed</a:t>
            </a:r>
            <a:r>
              <a:rPr lang="en-US" altLang="zh-CN" sz="2400" dirty="0" smtClean="0"/>
              <a:t>[]</a:t>
            </a:r>
            <a:r>
              <a:rPr lang="zh-CN" altLang="en-US" sz="2400" dirty="0" smtClean="0"/>
              <a:t>的求法和</a:t>
            </a:r>
            <a:r>
              <a:rPr lang="en-US" altLang="zh-CN" sz="2400" dirty="0" smtClean="0"/>
              <a:t>preneed[]</a:t>
            </a:r>
            <a:r>
              <a:rPr lang="zh-CN" altLang="en-US" sz="2400" dirty="0" smtClean="0"/>
              <a:t>完全一样，只是改成后缀和。</a:t>
            </a:r>
            <a:endParaRPr lang="en-US" altLang="zh-CN" sz="2400" dirty="0" smtClean="0"/>
          </a:p>
          <a:p>
            <a:r>
              <a:rPr lang="zh-CN" altLang="en-US" sz="2400" dirty="0" smtClean="0"/>
              <a:t>综</a:t>
            </a:r>
            <a:r>
              <a:rPr lang="zh-CN" altLang="en-US" sz="2400" dirty="0" smtClean="0"/>
              <a:t>上</a:t>
            </a:r>
            <a:r>
              <a:rPr lang="zh-CN" altLang="en-US" sz="2400" dirty="0" smtClean="0"/>
              <a:t>，我们得到了一个算法。首先二分答案，然后对于</a:t>
            </a:r>
            <a:r>
              <a:rPr lang="en-US" altLang="zh-CN" sz="2400" dirty="0" smtClean="0"/>
              <a:t>check</a:t>
            </a:r>
            <a:r>
              <a:rPr lang="zh-CN" altLang="en-US" sz="2400" dirty="0" smtClean="0"/>
              <a:t>函数，我们递推地求出</a:t>
            </a:r>
            <a:r>
              <a:rPr lang="en-US" altLang="zh-CN" sz="2400" dirty="0" smtClean="0"/>
              <a:t>preneed[]</a:t>
            </a:r>
            <a:r>
              <a:rPr lang="zh-CN" altLang="en-US" sz="2400" dirty="0" smtClean="0"/>
              <a:t>和</a:t>
            </a:r>
            <a:r>
              <a:rPr lang="en-US" altLang="zh-CN" sz="2400" dirty="0" err="1" smtClean="0"/>
              <a:t>backneed</a:t>
            </a:r>
            <a:r>
              <a:rPr lang="en-US" altLang="zh-CN" sz="2400" dirty="0" smtClean="0"/>
              <a:t>[]</a:t>
            </a:r>
            <a:r>
              <a:rPr lang="zh-CN" altLang="en-US" sz="2400" dirty="0" smtClean="0"/>
              <a:t>，这个过程用 大根堆维护没被删除的数，并在元素和大于</a:t>
            </a:r>
            <a:r>
              <a:rPr lang="en-US" altLang="zh-CN" sz="2400" dirty="0" err="1" smtClean="0"/>
              <a:t>ans</a:t>
            </a:r>
            <a:r>
              <a:rPr lang="zh-CN" altLang="en-US" sz="2400" dirty="0" smtClean="0"/>
              <a:t>时删除最大的数。最后，我们检查是否存在一个</a:t>
            </a:r>
            <a:r>
              <a:rPr lang="en-US" altLang="zh-CN" sz="2400" dirty="0" err="1" smtClean="0"/>
              <a:t>i</a:t>
            </a:r>
            <a:r>
              <a:rPr lang="zh-CN" altLang="en-US" sz="2400" dirty="0" smtClean="0"/>
              <a:t>使得</a:t>
            </a:r>
            <a:r>
              <a:rPr lang="en-US" altLang="zh-CN" sz="2400" dirty="0" smtClean="0"/>
              <a:t>preneed[</a:t>
            </a:r>
            <a:r>
              <a:rPr lang="en-US" altLang="zh-CN" sz="2400" dirty="0" err="1" smtClean="0"/>
              <a:t>i</a:t>
            </a:r>
            <a:r>
              <a:rPr lang="en-US" altLang="zh-CN" sz="2400" dirty="0" smtClean="0"/>
              <a:t>]+</a:t>
            </a:r>
            <a:r>
              <a:rPr lang="en-US" altLang="zh-CN" sz="2400" dirty="0" err="1" smtClean="0"/>
              <a:t>backneed</a:t>
            </a:r>
            <a:r>
              <a:rPr lang="en-US" altLang="zh-CN" sz="2400" dirty="0" smtClean="0"/>
              <a:t>[i+1]</a:t>
            </a:r>
            <a:r>
              <a:rPr lang="zh-CN" altLang="en-US" sz="2400" dirty="0" smtClean="0"/>
              <a:t>≤</a:t>
            </a:r>
            <a:r>
              <a:rPr lang="en-US" altLang="zh-CN" sz="2400" dirty="0" smtClean="0"/>
              <a:t>m</a:t>
            </a:r>
            <a:r>
              <a:rPr lang="zh-CN" altLang="en-US" sz="2400" dirty="0" smtClean="0"/>
              <a:t>来判定这次</a:t>
            </a:r>
            <a:r>
              <a:rPr lang="en-US" altLang="zh-CN" sz="2400" dirty="0" smtClean="0"/>
              <a:t>check</a:t>
            </a:r>
            <a:r>
              <a:rPr lang="zh-CN" altLang="en-US" sz="2400" dirty="0" smtClean="0"/>
              <a:t>是否成功。</a:t>
            </a:r>
            <a:endParaRPr lang="en-US" altLang="zh-CN" sz="2400" dirty="0" smtClean="0"/>
          </a:p>
          <a:p>
            <a:endParaRPr lang="en-US" altLang="zh-CN" sz="2400" dirty="0" smtClean="0"/>
          </a:p>
          <a:p>
            <a:r>
              <a:rPr lang="zh-CN" altLang="en-US" sz="2400" dirty="0" smtClean="0"/>
              <a:t>时间</a:t>
            </a:r>
            <a:r>
              <a:rPr lang="zh-CN" altLang="en-US" sz="2400" dirty="0" smtClean="0"/>
              <a:t>复杂度</a:t>
            </a:r>
            <a:r>
              <a:rPr lang="en-US" altLang="zh-CN" sz="2400" dirty="0" smtClean="0"/>
              <a:t>O(n*</a:t>
            </a:r>
            <a:r>
              <a:rPr lang="en-US" altLang="zh-CN" sz="2400" dirty="0" err="1" smtClean="0"/>
              <a:t>logn</a:t>
            </a:r>
            <a:r>
              <a:rPr lang="en-US" altLang="zh-CN" sz="2400" dirty="0" smtClean="0"/>
              <a:t>*log(</a:t>
            </a:r>
            <a:r>
              <a:rPr lang="en-US" altLang="zh-CN" sz="2400" dirty="0" err="1" smtClean="0"/>
              <a:t>MAXans</a:t>
            </a:r>
            <a:r>
              <a:rPr lang="en-US" altLang="zh-CN" sz="24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T4 </a:t>
            </a:r>
            <a:r>
              <a:rPr lang="zh-CN" altLang="en-US" dirty="0" smtClean="0"/>
              <a:t>狼吃羊</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简要题意：有</a:t>
            </a:r>
            <a:r>
              <a:rPr lang="en-US" altLang="zh-CN" sz="2400" dirty="0" smtClean="0"/>
              <a:t>n</a:t>
            </a:r>
            <a:r>
              <a:rPr lang="zh-CN" altLang="en-US" sz="2400" dirty="0" smtClean="0"/>
              <a:t>只羊，</a:t>
            </a:r>
            <a:r>
              <a:rPr lang="en-US" altLang="zh-CN" sz="2400" dirty="0" smtClean="0"/>
              <a:t>m</a:t>
            </a:r>
            <a:r>
              <a:rPr lang="zh-CN" altLang="en-US" sz="2400" dirty="0" smtClean="0"/>
              <a:t>只</a:t>
            </a:r>
            <a:r>
              <a:rPr lang="zh-CN" altLang="en-US" sz="2400" dirty="0" smtClean="0"/>
              <a:t>狼，和一个摆渡</a:t>
            </a:r>
            <a:r>
              <a:rPr lang="zh-CN" altLang="en-US" sz="2400" dirty="0" smtClean="0"/>
              <a:t>人一条河流的西岸</a:t>
            </a:r>
            <a:r>
              <a:rPr lang="zh-CN" altLang="en-US" sz="2400" dirty="0" smtClean="0"/>
              <a:t>。摆渡人想用一艘一次可以装载</a:t>
            </a:r>
            <a:r>
              <a:rPr lang="en-US" altLang="zh-CN" sz="2400" dirty="0" smtClean="0"/>
              <a:t>p</a:t>
            </a:r>
            <a:r>
              <a:rPr lang="zh-CN" altLang="en-US" sz="2400" dirty="0" smtClean="0"/>
              <a:t>只动物的船把所有羊都运到东岸，期间必须保证：摆渡人不在的一侧或者没有羊、或者狼的个数比羊的个数加上常数</a:t>
            </a:r>
            <a:r>
              <a:rPr lang="en-US" altLang="zh-CN" sz="2400" dirty="0" smtClean="0"/>
              <a:t>q</a:t>
            </a:r>
            <a:r>
              <a:rPr lang="zh-CN" altLang="en-US" sz="2400" dirty="0" smtClean="0"/>
              <a:t>严格大。求最少摆渡次数。</a:t>
            </a:r>
            <a:endParaRPr lang="en-US" altLang="zh-CN" sz="2400" dirty="0" smtClean="0"/>
          </a:p>
          <a:p>
            <a:r>
              <a:rPr lang="zh-CN" altLang="en-US" sz="2400" dirty="0" smtClean="0"/>
              <a:t>数据</a:t>
            </a:r>
            <a:r>
              <a:rPr lang="zh-CN" altLang="en-US" sz="2400" dirty="0" smtClean="0"/>
              <a:t>范围：</a:t>
            </a:r>
            <a:endParaRPr lang="en-US" altLang="zh-CN" sz="2400" dirty="0" smtClean="0"/>
          </a:p>
          <a:p>
            <a:endParaRPr lang="en-US" altLang="zh-CN" sz="2400" dirty="0" smtClean="0"/>
          </a:p>
        </p:txBody>
      </p:sp>
      <p:pic>
        <p:nvPicPr>
          <p:cNvPr id="1026" name="Picture 2" descr="C:\Users\lzier\Desktop\work_desk\ACM相关\出题\2024.3.18第二次模测套题\DN8NUU4`BMKHFH@N~G$OAO3.png"/>
          <p:cNvPicPr>
            <a:picLocks noChangeAspect="1" noChangeArrowheads="1"/>
          </p:cNvPicPr>
          <p:nvPr/>
        </p:nvPicPr>
        <p:blipFill>
          <a:blip r:embed="rId2" cstate="print"/>
          <a:srcRect/>
          <a:stretch>
            <a:fillRect/>
          </a:stretch>
        </p:blipFill>
        <p:spPr bwMode="auto">
          <a:xfrm>
            <a:off x="1187624" y="4725144"/>
            <a:ext cx="6903377" cy="151216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T4 </a:t>
            </a:r>
            <a:r>
              <a:rPr lang="zh-CN" altLang="en-US" dirty="0" smtClean="0"/>
              <a:t>狼吃羊</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思路提示：</a:t>
            </a:r>
            <a:endParaRPr lang="en-US" altLang="zh-CN" sz="2400" dirty="0" smtClean="0"/>
          </a:p>
          <a:p>
            <a:r>
              <a:rPr lang="zh-CN" altLang="en-US" sz="2400" dirty="0" smtClean="0"/>
              <a:t>（</a:t>
            </a:r>
            <a:r>
              <a:rPr lang="en-US" altLang="zh-CN" sz="2400" dirty="0" smtClean="0"/>
              <a:t>30pts</a:t>
            </a:r>
            <a:r>
              <a:rPr lang="zh-CN" altLang="en-US" sz="2400" dirty="0" smtClean="0"/>
              <a:t>）</a:t>
            </a:r>
            <a:r>
              <a:rPr lang="en-US" altLang="zh-CN" sz="2400" dirty="0" smtClean="0"/>
              <a:t>m=0</a:t>
            </a:r>
            <a:r>
              <a:rPr lang="zh-CN" altLang="en-US" sz="2400" dirty="0" smtClean="0"/>
              <a:t>的场合，由于没有狼的威胁，摆渡人只需要每次尽可能多的运送羊到对岸即可。写循环模拟或是公式法直接求都可以。</a:t>
            </a:r>
            <a:endParaRPr lang="en-US" altLang="zh-CN" sz="2400" dirty="0" smtClean="0"/>
          </a:p>
          <a:p>
            <a:endParaRPr lang="en-US" altLang="zh-CN" sz="2400" dirty="0" smtClean="0"/>
          </a:p>
          <a:p>
            <a:r>
              <a:rPr lang="zh-CN" altLang="en-US" sz="2400" dirty="0" smtClean="0"/>
              <a:t>（</a:t>
            </a:r>
            <a:r>
              <a:rPr lang="en-US" altLang="zh-CN" sz="2400" dirty="0" smtClean="0"/>
              <a:t>+30pts</a:t>
            </a:r>
            <a:r>
              <a:rPr lang="zh-CN" altLang="en-US" sz="2400" dirty="0" smtClean="0"/>
              <a:t>）</a:t>
            </a:r>
            <a:r>
              <a:rPr lang="en-US" altLang="zh-CN" sz="2400" dirty="0" smtClean="0"/>
              <a:t>p=1</a:t>
            </a:r>
            <a:r>
              <a:rPr lang="zh-CN" altLang="en-US" sz="2400" dirty="0" smtClean="0"/>
              <a:t>的场合，我们每次都希望运羊到对岸，但是西岸有可能收到狼的约束而不得不消耗次数去运狼到东岸。显然，每只羊都要消耗一个摆渡来回，我们希望运狼的次数尽量少。于是有一个贪心策略：如果这次选择运羊不会让西岸的羊被吃，就运羊，否则就运狼。如果运狼依然导致羊被吃，就表示无解。注意最后一头羊的细节。</a:t>
            </a:r>
            <a:endParaRPr lang="en-US" altLang="zh-CN" sz="2400" dirty="0" smtClean="0"/>
          </a:p>
          <a:p>
            <a:endParaRPr lang="en-US" altLang="zh-CN"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T4 </a:t>
            </a:r>
            <a:r>
              <a:rPr lang="zh-CN" altLang="en-US" dirty="0" smtClean="0"/>
              <a:t>狼吃羊</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（正解）样例已经给出了我们可能需要把狼拉回来的场合，这些都是贪心算法没法考虑的。并非只有最后一趟船要拉狼回西岸，事实上，对于某些测试数据，一个合法策略要求始终有狼待在船上占用容量。</a:t>
            </a:r>
            <a:endParaRPr lang="en-US" altLang="zh-CN" sz="2400" dirty="0" smtClean="0"/>
          </a:p>
          <a:p>
            <a:r>
              <a:rPr lang="zh-CN" altLang="en-US" sz="2400" dirty="0" smtClean="0"/>
              <a:t>比如数据</a:t>
            </a:r>
            <a:r>
              <a:rPr lang="en-US" altLang="zh-CN" sz="2400" dirty="0" smtClean="0"/>
              <a:t>n=5,m=6,p=3,q=0</a:t>
            </a:r>
            <a:r>
              <a:rPr lang="zh-CN" altLang="en-US" sz="2400" dirty="0" smtClean="0"/>
              <a:t>要求前面几趟始终有一头狼待在船上（可以自己尝试推演一下）。</a:t>
            </a:r>
            <a:endParaRPr lang="en-US" altLang="zh-CN" sz="2400" dirty="0" smtClean="0"/>
          </a:p>
          <a:p>
            <a:endParaRPr lang="en-US" altLang="zh-CN" sz="2400" dirty="0" smtClean="0"/>
          </a:p>
          <a:p>
            <a:endParaRPr lang="en-US" altLang="zh-CN"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T4 </a:t>
            </a:r>
            <a:r>
              <a:rPr lang="zh-CN" altLang="en-US" dirty="0" smtClean="0"/>
              <a:t>狼吃羊</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考虑到这个问题的总状态数有限：</a:t>
            </a:r>
            <a:endParaRPr lang="en-US" altLang="zh-CN" sz="2400" dirty="0" smtClean="0"/>
          </a:p>
          <a:p>
            <a:r>
              <a:rPr lang="zh-CN" altLang="en-US" sz="2400" dirty="0" smtClean="0"/>
              <a:t>羊的总数不变，羊所处位置的总状态数为</a:t>
            </a:r>
            <a:r>
              <a:rPr lang="en-US" altLang="zh-CN" sz="2400" dirty="0" smtClean="0"/>
              <a:t>n+1</a:t>
            </a:r>
          </a:p>
          <a:p>
            <a:r>
              <a:rPr lang="zh-CN" altLang="en-US" sz="2400" dirty="0" smtClean="0"/>
              <a:t>狼的</a:t>
            </a:r>
            <a:r>
              <a:rPr lang="zh-CN" altLang="en-US" sz="2400" dirty="0" smtClean="0"/>
              <a:t>总数不变</a:t>
            </a:r>
            <a:r>
              <a:rPr lang="zh-CN" altLang="en-US" sz="2400" dirty="0" smtClean="0"/>
              <a:t>，狼所</a:t>
            </a:r>
            <a:r>
              <a:rPr lang="zh-CN" altLang="en-US" sz="2400" dirty="0" smtClean="0"/>
              <a:t>处位置的总状态数</a:t>
            </a:r>
            <a:r>
              <a:rPr lang="zh-CN" altLang="en-US" sz="2400" dirty="0" smtClean="0"/>
              <a:t>为</a:t>
            </a:r>
            <a:r>
              <a:rPr lang="en-US" altLang="zh-CN" sz="2400" dirty="0" smtClean="0"/>
              <a:t>m</a:t>
            </a:r>
            <a:r>
              <a:rPr lang="en-US" altLang="zh-CN" sz="2400" dirty="0" smtClean="0"/>
              <a:t>+1</a:t>
            </a:r>
          </a:p>
          <a:p>
            <a:r>
              <a:rPr lang="zh-CN" altLang="en-US" sz="2400" dirty="0" smtClean="0"/>
              <a:t>猫的</a:t>
            </a:r>
            <a:r>
              <a:rPr lang="zh-CN" altLang="en-US" sz="2400" dirty="0" smtClean="0"/>
              <a:t>总数</a:t>
            </a:r>
            <a:r>
              <a:rPr lang="zh-CN" altLang="en-US" sz="2400" dirty="0" smtClean="0"/>
              <a:t>不变（？），牠可能的所</a:t>
            </a:r>
            <a:r>
              <a:rPr lang="zh-CN" altLang="en-US" sz="2400" dirty="0" smtClean="0"/>
              <a:t>处</a:t>
            </a:r>
            <a:r>
              <a:rPr lang="zh-CN" altLang="en-US" sz="2400" dirty="0" smtClean="0"/>
              <a:t>位置为</a:t>
            </a:r>
            <a:r>
              <a:rPr lang="en-US" altLang="zh-CN" sz="2400" dirty="0" smtClean="0"/>
              <a:t>2</a:t>
            </a:r>
            <a:r>
              <a:rPr lang="zh-CN" altLang="en-US" sz="2400" dirty="0" smtClean="0"/>
              <a:t>（东、西）</a:t>
            </a:r>
            <a:endParaRPr lang="en-US" altLang="zh-CN" sz="2400" dirty="0" smtClean="0"/>
          </a:p>
          <a:p>
            <a:r>
              <a:rPr lang="zh-CN" altLang="en-US" sz="2400" dirty="0" smtClean="0"/>
              <a:t>因此最多大约有</a:t>
            </a:r>
            <a:r>
              <a:rPr lang="en-US" altLang="zh-CN" sz="2400" dirty="0" smtClean="0"/>
              <a:t>2*n*m</a:t>
            </a:r>
            <a:r>
              <a:rPr lang="zh-CN" altLang="en-US" sz="2400" dirty="0" smtClean="0"/>
              <a:t>个状态（舍弃低阶项）</a:t>
            </a:r>
            <a:endParaRPr lang="en-US" altLang="zh-CN" sz="2400" dirty="0" smtClean="0"/>
          </a:p>
          <a:p>
            <a:r>
              <a:rPr lang="zh-CN" altLang="en-US" sz="2400" dirty="0" smtClean="0"/>
              <a:t>渡船上面搭载的动物组合一共约有</a:t>
            </a:r>
            <a:r>
              <a:rPr lang="en-US" altLang="zh-CN" sz="2400" dirty="0" smtClean="0"/>
              <a:t>p^2</a:t>
            </a:r>
            <a:r>
              <a:rPr lang="zh-CN" altLang="en-US" sz="2400" dirty="0" smtClean="0"/>
              <a:t>种，一次摆渡会在不同状态之间转移。</a:t>
            </a:r>
            <a:endParaRPr lang="en-US" altLang="zh-CN" sz="2400" dirty="0" smtClean="0"/>
          </a:p>
          <a:p>
            <a:r>
              <a:rPr lang="zh-CN" altLang="en-US" sz="2400" dirty="0" smtClean="0"/>
              <a:t>综上，我们可以把这个问题抽象成</a:t>
            </a:r>
            <a:r>
              <a:rPr lang="en-US" altLang="zh-CN" sz="2400" dirty="0" smtClean="0"/>
              <a:t>2*n*m</a:t>
            </a:r>
            <a:r>
              <a:rPr lang="zh-CN" altLang="en-US" sz="2400" dirty="0" smtClean="0"/>
              <a:t>个点，</a:t>
            </a:r>
            <a:r>
              <a:rPr lang="en-US" altLang="zh-CN" sz="2400" dirty="0" smtClean="0"/>
              <a:t> </a:t>
            </a:r>
            <a:r>
              <a:rPr lang="en-US" altLang="zh-CN" sz="2400" dirty="0" smtClean="0"/>
              <a:t>2*n*m*</a:t>
            </a:r>
            <a:r>
              <a:rPr lang="en-US" altLang="zh-CN" sz="2400" dirty="0" smtClean="0"/>
              <a:t> </a:t>
            </a:r>
            <a:r>
              <a:rPr lang="en-US" altLang="zh-CN" sz="2400" dirty="0" smtClean="0"/>
              <a:t>p^2</a:t>
            </a:r>
            <a:r>
              <a:rPr lang="zh-CN" altLang="en-US" sz="2400" dirty="0" smtClean="0"/>
              <a:t>条边的图，从初始状态开始</a:t>
            </a:r>
            <a:r>
              <a:rPr lang="en-US" altLang="zh-CN" sz="2400" dirty="0" err="1" smtClean="0"/>
              <a:t>bfs</a:t>
            </a:r>
            <a:r>
              <a:rPr lang="zh-CN" altLang="en-US" sz="2400" dirty="0" smtClean="0"/>
              <a:t>，直到首次搜到一个西岸的羊为</a:t>
            </a:r>
            <a:r>
              <a:rPr lang="en-US" altLang="zh-CN" sz="2400" dirty="0" smtClean="0"/>
              <a:t>0</a:t>
            </a:r>
            <a:r>
              <a:rPr lang="zh-CN" altLang="en-US" sz="2400" dirty="0" smtClean="0"/>
              <a:t>的状态。</a:t>
            </a:r>
            <a:endParaRPr lang="en-US" altLang="zh-CN"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 </a:t>
            </a:r>
            <a:r>
              <a:rPr lang="zh-CN" altLang="en-US" dirty="0" smtClean="0"/>
              <a:t>众数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简要题意：给定</a:t>
            </a:r>
            <a:r>
              <a:rPr lang="en-US" altLang="zh-CN" sz="2400" dirty="0" smtClean="0"/>
              <a:t>n</a:t>
            </a:r>
            <a:r>
              <a:rPr lang="zh-CN" altLang="en-US" sz="2400" dirty="0" smtClean="0"/>
              <a:t>个数，去掉当中最大的</a:t>
            </a:r>
            <a:r>
              <a:rPr lang="en-US" altLang="zh-CN" sz="2400" dirty="0" smtClean="0"/>
              <a:t>p</a:t>
            </a:r>
            <a:r>
              <a:rPr lang="zh-CN" altLang="en-US" sz="2400" dirty="0" smtClean="0"/>
              <a:t>个和最小的</a:t>
            </a:r>
            <a:r>
              <a:rPr lang="en-US" altLang="zh-CN" sz="2400" dirty="0" smtClean="0"/>
              <a:t>q</a:t>
            </a:r>
            <a:r>
              <a:rPr lang="zh-CN" altLang="en-US" sz="2400" dirty="0" smtClean="0"/>
              <a:t>个，求剩下的数中的众数。如果有多个众数，则输出最小的。</a:t>
            </a:r>
            <a:endParaRPr lang="en-US" altLang="zh-CN" sz="2400" dirty="0" smtClean="0"/>
          </a:p>
          <a:p>
            <a:endParaRPr lang="en-US" altLang="zh-CN" sz="2400" dirty="0" smtClean="0"/>
          </a:p>
          <a:p>
            <a:endParaRPr lang="en-US" altLang="zh-CN" sz="2400" dirty="0" smtClean="0"/>
          </a:p>
          <a:p>
            <a:r>
              <a:rPr lang="zh-CN" altLang="en-US" sz="2400" dirty="0" smtClean="0"/>
              <a:t>数据范围：</a:t>
            </a:r>
            <a:endParaRPr lang="en-US" altLang="zh-CN" sz="2400" dirty="0" smtClean="0"/>
          </a:p>
          <a:p>
            <a:endParaRPr lang="en-US" altLang="zh-CN" sz="2400" dirty="0" smtClean="0"/>
          </a:p>
        </p:txBody>
      </p:sp>
      <p:pic>
        <p:nvPicPr>
          <p:cNvPr id="1026" name="Picture 2" descr="C:\Users\lzier\Desktop\work_desk\ACM相关\出题\2024.3.18第二次模测套题\@V`SS%EZQ(_RH%LV8K7K9AI.png"/>
          <p:cNvPicPr>
            <a:picLocks noChangeAspect="1" noChangeArrowheads="1"/>
          </p:cNvPicPr>
          <p:nvPr/>
        </p:nvPicPr>
        <p:blipFill>
          <a:blip r:embed="rId2" cstate="print"/>
          <a:srcRect/>
          <a:stretch>
            <a:fillRect/>
          </a:stretch>
        </p:blipFill>
        <p:spPr bwMode="auto">
          <a:xfrm>
            <a:off x="611560" y="4509120"/>
            <a:ext cx="7920880" cy="160073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T4 </a:t>
            </a:r>
            <a:r>
              <a:rPr lang="zh-CN" altLang="en-US" dirty="0" smtClean="0"/>
              <a:t>狼吃羊</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具体来说，设</a:t>
            </a:r>
            <a:r>
              <a:rPr lang="en-US" altLang="zh-CN" sz="2400" dirty="0" err="1" smtClean="0"/>
              <a:t>dis</a:t>
            </a:r>
            <a:r>
              <a:rPr lang="en-US" altLang="zh-CN" sz="2400" dirty="0" smtClean="0"/>
              <a:t>[</a:t>
            </a:r>
            <a:r>
              <a:rPr lang="en-US" altLang="zh-CN" sz="2400" dirty="0" err="1" smtClean="0"/>
              <a:t>i</a:t>
            </a:r>
            <a:r>
              <a:rPr lang="en-US" altLang="zh-CN" sz="2400" dirty="0" smtClean="0"/>
              <a:t>][j][0/1]</a:t>
            </a:r>
            <a:r>
              <a:rPr lang="zh-CN" altLang="en-US" sz="2400" dirty="0" smtClean="0"/>
              <a:t>表示从初始状态开始，转移到西岸有</a:t>
            </a:r>
            <a:r>
              <a:rPr lang="en-US" altLang="zh-CN" sz="2400" dirty="0" err="1" smtClean="0"/>
              <a:t>i</a:t>
            </a:r>
            <a:r>
              <a:rPr lang="zh-CN" altLang="en-US" sz="2400" dirty="0" smtClean="0"/>
              <a:t>只羊，</a:t>
            </a:r>
            <a:r>
              <a:rPr lang="en-US" altLang="zh-CN" sz="2400" dirty="0" smtClean="0"/>
              <a:t>j</a:t>
            </a:r>
            <a:r>
              <a:rPr lang="zh-CN" altLang="en-US" sz="2400" dirty="0" smtClean="0"/>
              <a:t>只狼，猫猫待在西</a:t>
            </a:r>
            <a:r>
              <a:rPr lang="en-US" altLang="zh-CN" sz="2400" dirty="0" smtClean="0"/>
              <a:t>/</a:t>
            </a:r>
            <a:r>
              <a:rPr lang="zh-CN" altLang="en-US" sz="2400" dirty="0" smtClean="0"/>
              <a:t>东岸的最少摆渡次数。</a:t>
            </a:r>
            <a:endParaRPr lang="en-US" altLang="zh-CN" sz="2400" dirty="0" smtClean="0"/>
          </a:p>
          <a:p>
            <a:r>
              <a:rPr lang="zh-CN" altLang="en-US" sz="2400" dirty="0" smtClean="0"/>
              <a:t>那么起始状态就是</a:t>
            </a:r>
            <a:r>
              <a:rPr lang="en-US" altLang="zh-CN" sz="2400" dirty="0" err="1" smtClean="0"/>
              <a:t>dis</a:t>
            </a:r>
            <a:r>
              <a:rPr lang="en-US" altLang="zh-CN" sz="2400" dirty="0" smtClean="0"/>
              <a:t>[</a:t>
            </a:r>
            <a:r>
              <a:rPr lang="en-US" altLang="zh-CN" sz="2400" dirty="0" smtClean="0"/>
              <a:t>n</a:t>
            </a:r>
            <a:r>
              <a:rPr lang="en-US" altLang="zh-CN" sz="2400" dirty="0" smtClean="0"/>
              <a:t>][m][0]=0</a:t>
            </a:r>
            <a:r>
              <a:rPr lang="zh-CN" altLang="en-US" sz="2400" dirty="0" smtClean="0"/>
              <a:t>，一个点抽象成一个三元组</a:t>
            </a:r>
            <a:r>
              <a:rPr lang="en-US" altLang="zh-CN" sz="2400" dirty="0" smtClean="0"/>
              <a:t>(i,j,0/1)</a:t>
            </a:r>
            <a:r>
              <a:rPr lang="zh-CN" altLang="en-US" sz="2400" dirty="0" smtClean="0"/>
              <a:t>。考虑题目种的所有约束条件就能</a:t>
            </a:r>
            <a:r>
              <a:rPr lang="en-US" altLang="zh-CN" sz="2400" dirty="0" err="1" smtClean="0"/>
              <a:t>bfs</a:t>
            </a:r>
            <a:r>
              <a:rPr lang="zh-CN" altLang="en-US" sz="2400" dirty="0" smtClean="0"/>
              <a:t>了。</a:t>
            </a:r>
            <a:endParaRPr lang="en-US" altLang="zh-CN" sz="2400" dirty="0" smtClean="0"/>
          </a:p>
          <a:p>
            <a:r>
              <a:rPr lang="zh-CN" altLang="en-US" sz="2400" dirty="0" smtClean="0"/>
              <a:t>如果真的把所有的边显式地建出来，那么最多大约有</a:t>
            </a:r>
            <a:r>
              <a:rPr lang="en-US" altLang="zh-CN" sz="2400" dirty="0" smtClean="0"/>
              <a:t>n*m*p^2</a:t>
            </a:r>
            <a:r>
              <a:rPr lang="zh-CN" altLang="en-US" sz="2400" dirty="0" smtClean="0"/>
              <a:t>≈</a:t>
            </a:r>
            <a:r>
              <a:rPr lang="en-US" altLang="zh-CN" sz="2400" dirty="0" smtClean="0"/>
              <a:t>1e8</a:t>
            </a:r>
            <a:r>
              <a:rPr lang="zh-CN" altLang="en-US" sz="2400" dirty="0" smtClean="0"/>
              <a:t>这个数量级的边，有可能会</a:t>
            </a:r>
            <a:r>
              <a:rPr lang="en-US" altLang="zh-CN" sz="2400" dirty="0" err="1" smtClean="0"/>
              <a:t>mle</a:t>
            </a:r>
            <a:r>
              <a:rPr lang="zh-CN" altLang="en-US" sz="2400" dirty="0" smtClean="0"/>
              <a:t>。因此我们考虑在循环枚举船上的动物时候就直接计算出下一个状态是什么，就不用存储这么多的边了。</a:t>
            </a:r>
            <a:endParaRPr lang="en-US" altLang="zh-CN" sz="2400" dirty="0" smtClean="0"/>
          </a:p>
          <a:p>
            <a:r>
              <a:rPr lang="zh-CN" altLang="en-US" sz="2400" dirty="0" smtClean="0"/>
              <a:t>推荐时间复杂度：</a:t>
            </a:r>
            <a:r>
              <a:rPr lang="en-US" altLang="zh-CN" sz="2400" dirty="0" smtClean="0"/>
              <a:t>O(n*m*p^2)</a:t>
            </a:r>
            <a:r>
              <a:rPr lang="zh-CN" altLang="en-US" sz="2400" dirty="0" smtClean="0"/>
              <a:t>。</a:t>
            </a:r>
            <a:endParaRPr lang="en-US" altLang="zh-CN" sz="2400" dirty="0" smtClean="0"/>
          </a:p>
          <a:p>
            <a:endParaRPr lang="en-US" altLang="zh-CN"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 </a:t>
            </a:r>
            <a:r>
              <a:rPr lang="zh-CN" altLang="en-US" dirty="0" smtClean="0"/>
              <a:t>众数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思路提示：</a:t>
            </a:r>
            <a:endParaRPr lang="en-US" altLang="zh-CN" sz="2400" dirty="0" smtClean="0"/>
          </a:p>
          <a:p>
            <a:r>
              <a:rPr lang="zh-CN" altLang="en-US" sz="2400" dirty="0" smtClean="0"/>
              <a:t>①如何找到最大的</a:t>
            </a:r>
            <a:r>
              <a:rPr lang="en-US" altLang="zh-CN" sz="2400" dirty="0" smtClean="0"/>
              <a:t>p</a:t>
            </a:r>
            <a:r>
              <a:rPr lang="zh-CN" altLang="en-US" sz="2400" dirty="0" smtClean="0"/>
              <a:t>个数和最小的</a:t>
            </a:r>
            <a:r>
              <a:rPr lang="en-US" altLang="zh-CN" sz="2400" dirty="0" smtClean="0"/>
              <a:t>q</a:t>
            </a:r>
            <a:r>
              <a:rPr lang="zh-CN" altLang="en-US" sz="2400" dirty="0" smtClean="0"/>
              <a:t>个数？</a:t>
            </a:r>
            <a:endParaRPr lang="en-US" altLang="zh-CN" sz="2400" dirty="0" smtClean="0"/>
          </a:p>
          <a:p>
            <a:r>
              <a:rPr lang="zh-CN" altLang="en-US" sz="2400" dirty="0" smtClean="0"/>
              <a:t>如果对数组进行升序排序，前</a:t>
            </a:r>
            <a:r>
              <a:rPr lang="en-US" altLang="zh-CN" sz="2400" dirty="0" smtClean="0"/>
              <a:t>q</a:t>
            </a:r>
            <a:r>
              <a:rPr lang="zh-CN" altLang="en-US" sz="2400" dirty="0" smtClean="0"/>
              <a:t>个就是最小的，后</a:t>
            </a:r>
            <a:r>
              <a:rPr lang="en-US" altLang="zh-CN" sz="2400" dirty="0" smtClean="0"/>
              <a:t>p</a:t>
            </a:r>
            <a:r>
              <a:rPr lang="zh-CN" altLang="en-US" sz="2400" dirty="0" smtClean="0"/>
              <a:t>个就是最大的，留下中间的数即可。</a:t>
            </a:r>
            <a:endParaRPr lang="en-US" altLang="zh-CN" sz="2400" dirty="0" smtClean="0"/>
          </a:p>
          <a:p>
            <a:r>
              <a:rPr lang="zh-CN" altLang="en-US" sz="2400" dirty="0" smtClean="0"/>
              <a:t>（</a:t>
            </a:r>
            <a:r>
              <a:rPr lang="en-US" altLang="zh-CN" sz="2400" dirty="0" smtClean="0"/>
              <a:t>30pts</a:t>
            </a:r>
            <a:r>
              <a:rPr lang="zh-CN" altLang="en-US" sz="2400" dirty="0" smtClean="0"/>
              <a:t>）对序列进行</a:t>
            </a:r>
            <a:r>
              <a:rPr lang="en-US" altLang="zh-CN" sz="2400" dirty="0" smtClean="0"/>
              <a:t>n^2</a:t>
            </a:r>
            <a:r>
              <a:rPr lang="zh-CN" altLang="en-US" sz="2400" dirty="0" smtClean="0"/>
              <a:t>级别的排序能通过</a:t>
            </a:r>
            <a:r>
              <a:rPr lang="en-US" altLang="zh-CN" sz="2400" dirty="0" smtClean="0"/>
              <a:t>n</a:t>
            </a:r>
            <a:r>
              <a:rPr lang="zh-CN" altLang="en-US" sz="2400" dirty="0" smtClean="0"/>
              <a:t>≤</a:t>
            </a:r>
            <a:r>
              <a:rPr lang="en-US" altLang="zh-CN" sz="2400" dirty="0" smtClean="0"/>
              <a:t>5000</a:t>
            </a:r>
            <a:r>
              <a:rPr lang="zh-CN" altLang="en-US" sz="2400" dirty="0" smtClean="0"/>
              <a:t>的数据。</a:t>
            </a:r>
            <a:endParaRPr lang="en-US" altLang="zh-CN" sz="2400" dirty="0" smtClean="0"/>
          </a:p>
          <a:p>
            <a:r>
              <a:rPr lang="zh-CN" altLang="en-US" sz="2400" dirty="0" smtClean="0"/>
              <a:t>（</a:t>
            </a:r>
            <a:r>
              <a:rPr lang="en-US" altLang="zh-CN" sz="2400" dirty="0" smtClean="0"/>
              <a:t>30pts</a:t>
            </a:r>
            <a:r>
              <a:rPr lang="zh-CN" altLang="en-US" sz="2400" dirty="0" smtClean="0"/>
              <a:t>）对序列进行桶排序能通过</a:t>
            </a:r>
            <a:r>
              <a:rPr lang="en-US" altLang="zh-CN" sz="2400" dirty="0" smtClean="0"/>
              <a:t>a</a:t>
            </a:r>
            <a:r>
              <a:rPr lang="en-US" altLang="zh-CN" sz="2400" baseline="-25000" dirty="0" smtClean="0"/>
              <a:t>i</a:t>
            </a:r>
            <a:r>
              <a:rPr lang="en-US" altLang="zh-CN" sz="2400" dirty="0" smtClean="0"/>
              <a:t>≤10^5</a:t>
            </a:r>
            <a:r>
              <a:rPr lang="zh-CN" altLang="en-US" sz="2400" dirty="0" smtClean="0"/>
              <a:t>的数据。</a:t>
            </a:r>
            <a:endParaRPr lang="en-US" altLang="zh-CN" sz="2400" dirty="0" smtClean="0"/>
          </a:p>
          <a:p>
            <a:r>
              <a:rPr lang="zh-CN" altLang="en-US" sz="2400" dirty="0" smtClean="0"/>
              <a:t>（正解）使用归并排序、</a:t>
            </a:r>
            <a:r>
              <a:rPr lang="en-US" altLang="zh-CN" sz="2400" dirty="0" err="1" smtClean="0"/>
              <a:t>stlsort</a:t>
            </a:r>
            <a:r>
              <a:rPr lang="zh-CN" altLang="en-US" sz="2400" dirty="0" smtClean="0"/>
              <a:t>、堆排序等复杂度小于等于</a:t>
            </a:r>
            <a:r>
              <a:rPr lang="en-US" altLang="zh-CN" sz="2400" dirty="0" err="1" smtClean="0"/>
              <a:t>nlogn</a:t>
            </a:r>
            <a:r>
              <a:rPr lang="zh-CN" altLang="en-US" sz="2400" dirty="0" smtClean="0"/>
              <a:t>的排序算法。</a:t>
            </a:r>
            <a:endParaRPr lang="en-US" altLang="zh-CN"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 </a:t>
            </a:r>
            <a:r>
              <a:rPr lang="zh-CN" altLang="en-US" dirty="0" smtClean="0"/>
              <a:t>众数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②如何寻找出现次数最多的数？</a:t>
            </a:r>
            <a:endParaRPr lang="en-US" altLang="zh-CN" sz="2400" dirty="0" smtClean="0"/>
          </a:p>
          <a:p>
            <a:r>
              <a:rPr lang="zh-CN" altLang="en-US" sz="2400" dirty="0" smtClean="0"/>
              <a:t>（</a:t>
            </a:r>
            <a:r>
              <a:rPr lang="en-US" altLang="zh-CN" sz="2400" dirty="0" smtClean="0"/>
              <a:t>30pts</a:t>
            </a:r>
            <a:r>
              <a:rPr lang="zh-CN" altLang="en-US" sz="2400" dirty="0" smtClean="0"/>
              <a:t>）容易想到开一个计数数组（桶）</a:t>
            </a:r>
            <a:r>
              <a:rPr lang="en-US" altLang="zh-CN" sz="2400" dirty="0" err="1" smtClean="0"/>
              <a:t>cnt</a:t>
            </a:r>
            <a:r>
              <a:rPr lang="en-US" altLang="zh-CN" sz="2400" dirty="0" smtClean="0"/>
              <a:t>[</a:t>
            </a:r>
            <a:r>
              <a:rPr lang="en-US" altLang="zh-CN" sz="2400" dirty="0" err="1" smtClean="0"/>
              <a:t>i</a:t>
            </a:r>
            <a:r>
              <a:rPr lang="en-US" altLang="zh-CN" sz="2400" dirty="0" smtClean="0"/>
              <a:t>]</a:t>
            </a:r>
            <a:r>
              <a:rPr lang="zh-CN" altLang="en-US" sz="2400" dirty="0" smtClean="0"/>
              <a:t>表示</a:t>
            </a:r>
            <a:r>
              <a:rPr lang="en-US" altLang="zh-CN" sz="2400" dirty="0" err="1" smtClean="0"/>
              <a:t>i</a:t>
            </a:r>
            <a:r>
              <a:rPr lang="zh-CN" altLang="en-US" sz="2400" dirty="0" smtClean="0"/>
              <a:t>出现的次数，可以通过</a:t>
            </a:r>
            <a:r>
              <a:rPr lang="en-US" altLang="zh-CN" sz="2400" dirty="0" smtClean="0"/>
              <a:t>a</a:t>
            </a:r>
            <a:r>
              <a:rPr lang="en-US" altLang="zh-CN" sz="2400" baseline="-25000" dirty="0" smtClean="0"/>
              <a:t>i</a:t>
            </a:r>
            <a:r>
              <a:rPr lang="en-US" altLang="zh-CN" sz="2400" dirty="0" smtClean="0"/>
              <a:t>≤10^5</a:t>
            </a:r>
            <a:r>
              <a:rPr lang="zh-CN" altLang="en-US" sz="2400" dirty="0" smtClean="0"/>
              <a:t>的数据。</a:t>
            </a:r>
            <a:endParaRPr lang="en-US" altLang="zh-CN" sz="2400" dirty="0" smtClean="0"/>
          </a:p>
          <a:p>
            <a:r>
              <a:rPr lang="zh-CN" altLang="en-US" sz="2400" dirty="0" smtClean="0"/>
              <a:t>（正解</a:t>
            </a:r>
            <a:r>
              <a:rPr lang="en-US" altLang="zh-CN" sz="2400" dirty="0" smtClean="0"/>
              <a:t>1</a:t>
            </a:r>
            <a:r>
              <a:rPr lang="zh-CN" altLang="en-US" sz="2400" dirty="0" smtClean="0"/>
              <a:t>）现在的序列已经是升序的，相同大小的数的位置一定是连续的。我们初始化第一个数出现了</a:t>
            </a:r>
            <a:r>
              <a:rPr lang="en-US" altLang="zh-CN" sz="2400" dirty="0" smtClean="0"/>
              <a:t>1</a:t>
            </a:r>
            <a:r>
              <a:rPr lang="zh-CN" altLang="en-US" sz="2400" dirty="0" smtClean="0"/>
              <a:t>次，以后每次遇到与前一个数相同的，就让计数器加一，如果遇到不同的数，就重置计数器。</a:t>
            </a:r>
            <a:endParaRPr lang="en-US" altLang="zh-CN" sz="2400" dirty="0" smtClean="0"/>
          </a:p>
          <a:p>
            <a:r>
              <a:rPr lang="zh-CN" altLang="en-US" sz="2400" dirty="0" smtClean="0"/>
              <a:t>（正解</a:t>
            </a:r>
            <a:r>
              <a:rPr lang="en-US" altLang="zh-CN" sz="2400" dirty="0" smtClean="0"/>
              <a:t>2</a:t>
            </a:r>
            <a:r>
              <a:rPr lang="zh-CN" altLang="en-US" sz="2400" dirty="0" smtClean="0"/>
              <a:t>）使用</a:t>
            </a:r>
            <a:r>
              <a:rPr lang="en-US" altLang="zh-CN" sz="2400" dirty="0" err="1" smtClean="0"/>
              <a:t>stlmap</a:t>
            </a:r>
            <a:r>
              <a:rPr lang="zh-CN" altLang="en-US" sz="2400" dirty="0" smtClean="0"/>
              <a:t>很容易维护出现次数。</a:t>
            </a:r>
            <a:endParaRPr lang="en-US" altLang="zh-CN" sz="2400" dirty="0" smtClean="0"/>
          </a:p>
          <a:p>
            <a:endParaRPr lang="en-US" altLang="zh-CN" sz="2400" dirty="0" smtClean="0"/>
          </a:p>
          <a:p>
            <a:r>
              <a:rPr lang="zh-CN" altLang="en-US" sz="2400" dirty="0" smtClean="0"/>
              <a:t>推荐时间复杂度：</a:t>
            </a:r>
            <a:r>
              <a:rPr lang="en-US" altLang="zh-CN" sz="2400" dirty="0" smtClean="0"/>
              <a:t>O(</a:t>
            </a:r>
            <a:r>
              <a:rPr lang="en-US" altLang="zh-CN" sz="2400" dirty="0" err="1" smtClean="0"/>
              <a:t>nlogn</a:t>
            </a:r>
            <a:r>
              <a:rPr lang="en-US" altLang="zh-CN" sz="2400" dirty="0" smtClean="0"/>
              <a:t>)</a:t>
            </a:r>
            <a:r>
              <a:rPr lang="zh-CN" altLang="en-US" sz="2400" dirty="0" smtClean="0"/>
              <a:t>或</a:t>
            </a:r>
            <a:r>
              <a:rPr lang="en-US" altLang="zh-CN" sz="2400" dirty="0" smtClean="0"/>
              <a:t>O(</a:t>
            </a:r>
            <a:r>
              <a:rPr lang="en-US" altLang="zh-CN" sz="2400" dirty="0" err="1" smtClean="0"/>
              <a:t>nlog</a:t>
            </a:r>
            <a:r>
              <a:rPr lang="en-US" altLang="zh-CN" sz="2400" dirty="0" smtClean="0"/>
              <a:t>(MAX(</a:t>
            </a:r>
            <a:r>
              <a:rPr lang="en-US" altLang="zh-CN" sz="2400" dirty="0" err="1" smtClean="0"/>
              <a:t>a</a:t>
            </a:r>
            <a:r>
              <a:rPr lang="en-US" altLang="zh-CN" sz="2400" baseline="-25000" dirty="0" err="1" smtClean="0"/>
              <a:t>i</a:t>
            </a:r>
            <a:r>
              <a:rPr lang="en-US" altLang="zh-CN" sz="2400" dirty="0" smtClean="0"/>
              <a:t>)))</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 </a:t>
            </a:r>
            <a:r>
              <a:rPr lang="zh-CN" altLang="en-US" dirty="0" smtClean="0"/>
              <a:t>扫雪</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简要题面：给定</a:t>
            </a:r>
            <a:r>
              <a:rPr lang="en-US" altLang="zh-CN" sz="2400" dirty="0" smtClean="0"/>
              <a:t>n</a:t>
            </a:r>
            <a:r>
              <a:rPr lang="zh-CN" altLang="en-US" sz="2400" dirty="0" smtClean="0"/>
              <a:t>个数的数组</a:t>
            </a:r>
            <a:r>
              <a:rPr lang="en-US" altLang="zh-CN" sz="2400" dirty="0" smtClean="0"/>
              <a:t>a[]</a:t>
            </a:r>
            <a:r>
              <a:rPr lang="zh-CN" altLang="en-US" sz="2400" dirty="0" smtClean="0"/>
              <a:t>，要求离线地实现区间加法、区间减法以及区间查询和。</a:t>
            </a:r>
            <a:endParaRPr lang="en-US" altLang="zh-CN" sz="2400" dirty="0" smtClean="0"/>
          </a:p>
          <a:p>
            <a:endParaRPr lang="en-US" altLang="zh-CN" sz="2400" dirty="0" smtClean="0"/>
          </a:p>
          <a:p>
            <a:endParaRPr lang="en-US" altLang="zh-CN" sz="2400" dirty="0" smtClean="0"/>
          </a:p>
          <a:p>
            <a:r>
              <a:rPr lang="zh-CN" altLang="en-US" sz="2400" dirty="0" smtClean="0"/>
              <a:t>数据范围：</a:t>
            </a:r>
            <a:endParaRPr lang="en-US" altLang="zh-CN" sz="2400" dirty="0" smtClean="0"/>
          </a:p>
          <a:p>
            <a:endParaRPr lang="en-US" altLang="zh-CN" sz="2400" dirty="0" smtClean="0"/>
          </a:p>
        </p:txBody>
      </p:sp>
      <p:pic>
        <p:nvPicPr>
          <p:cNvPr id="2049" name="Picture 1" descr="C:\Users\lzier\AppData\Roaming\Tencent\Users\2477517383\QQ\WinTemp\RichOle\~L9_R)QJCQ%W5_22(D2{R}Y.png"/>
          <p:cNvPicPr>
            <a:picLocks noChangeAspect="1" noChangeArrowheads="1"/>
          </p:cNvPicPr>
          <p:nvPr/>
        </p:nvPicPr>
        <p:blipFill>
          <a:blip r:embed="rId2" cstate="print"/>
          <a:srcRect/>
          <a:stretch>
            <a:fillRect/>
          </a:stretch>
        </p:blipFill>
        <p:spPr bwMode="auto">
          <a:xfrm>
            <a:off x="971600" y="4365104"/>
            <a:ext cx="7439025" cy="12763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 </a:t>
            </a:r>
            <a:r>
              <a:rPr lang="zh-CN" altLang="en-US" dirty="0" smtClean="0"/>
              <a:t>扫雪</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思路提示：</a:t>
            </a:r>
            <a:endParaRPr lang="en-US" altLang="zh-CN" sz="2400" dirty="0" smtClean="0"/>
          </a:p>
          <a:p>
            <a:r>
              <a:rPr lang="zh-CN" altLang="en-US" sz="2400" dirty="0" smtClean="0"/>
              <a:t>（</a:t>
            </a:r>
            <a:r>
              <a:rPr lang="en-US" altLang="zh-CN" sz="2400" dirty="0" smtClean="0"/>
              <a:t>50pts</a:t>
            </a:r>
            <a:r>
              <a:rPr lang="zh-CN" altLang="en-US" sz="2400" dirty="0" smtClean="0"/>
              <a:t>）对数组</a:t>
            </a:r>
            <a:r>
              <a:rPr lang="en-US" altLang="zh-CN" sz="2400" dirty="0" smtClean="0"/>
              <a:t>a[]</a:t>
            </a:r>
            <a:r>
              <a:rPr lang="zh-CN" altLang="en-US" sz="2400" dirty="0" smtClean="0"/>
              <a:t>进行直接修改，模拟下雪、铲雪、验收的过程。时间复杂度</a:t>
            </a:r>
            <a:r>
              <a:rPr lang="en-US" altLang="zh-CN" sz="2400" dirty="0" smtClean="0"/>
              <a:t>O(n*(</a:t>
            </a:r>
            <a:r>
              <a:rPr lang="en-US" altLang="zh-CN" sz="2400" dirty="0" err="1" smtClean="0"/>
              <a:t>p+q+r</a:t>
            </a:r>
            <a:r>
              <a:rPr lang="en-US" altLang="zh-CN" sz="2400" dirty="0" smtClean="0"/>
              <a:t>))</a:t>
            </a:r>
            <a:r>
              <a:rPr lang="zh-CN" altLang="en-US" sz="2400" dirty="0" smtClean="0"/>
              <a:t>，可以得到</a:t>
            </a:r>
            <a:r>
              <a:rPr lang="en-US" altLang="zh-CN" sz="2400" dirty="0" smtClean="0"/>
              <a:t>50</a:t>
            </a:r>
            <a:r>
              <a:rPr lang="zh-CN" altLang="en-US" sz="2400" dirty="0" smtClean="0"/>
              <a:t>分。</a:t>
            </a:r>
            <a:endParaRPr lang="en-US" altLang="zh-CN" sz="2400" dirty="0" smtClean="0"/>
          </a:p>
          <a:p>
            <a:endParaRPr lang="en-US" altLang="zh-CN" sz="2400" dirty="0" smtClean="0"/>
          </a:p>
          <a:p>
            <a:r>
              <a:rPr lang="zh-CN" altLang="en-US" sz="2400" dirty="0" smtClean="0"/>
              <a:t>（</a:t>
            </a:r>
            <a:r>
              <a:rPr lang="en-US" altLang="zh-CN" sz="2400" dirty="0" smtClean="0"/>
              <a:t>+30pts</a:t>
            </a:r>
            <a:r>
              <a:rPr lang="zh-CN" altLang="en-US" sz="2400" dirty="0" smtClean="0"/>
              <a:t>）整个过程没有修改，只有查询。由于加法满足结合律，并且具有逆元（减法），因此我们可以用前缀和来进行快速的区间查询。</a:t>
            </a:r>
            <a:endParaRPr lang="en-US" altLang="zh-CN" sz="2400" dirty="0" smtClean="0"/>
          </a:p>
          <a:p>
            <a:r>
              <a:rPr lang="zh-CN" altLang="en-US" sz="2400" dirty="0" smtClean="0"/>
              <a:t>我们递推地求前缀和数组</a:t>
            </a:r>
            <a:r>
              <a:rPr lang="en-US" altLang="zh-CN" sz="2400" dirty="0" smtClean="0"/>
              <a:t>sum[</a:t>
            </a:r>
            <a:r>
              <a:rPr lang="en-US" altLang="zh-CN" sz="2400" dirty="0" err="1" smtClean="0"/>
              <a:t>i</a:t>
            </a:r>
            <a:r>
              <a:rPr lang="en-US" altLang="zh-CN" sz="2400" dirty="0" smtClean="0"/>
              <a:t>]=sum[i-1]+a[</a:t>
            </a:r>
            <a:r>
              <a:rPr lang="en-US" altLang="zh-CN" sz="2400" dirty="0" err="1" smtClean="0"/>
              <a:t>i</a:t>
            </a:r>
            <a:r>
              <a:rPr lang="en-US" altLang="zh-CN" sz="2400" dirty="0" smtClean="0"/>
              <a:t>]</a:t>
            </a:r>
            <a:r>
              <a:rPr lang="zh-CN" altLang="en-US" sz="2400" dirty="0" smtClean="0"/>
              <a:t>，那么</a:t>
            </a:r>
            <a:r>
              <a:rPr lang="en-US" altLang="zh-CN" sz="2400" dirty="0" smtClean="0"/>
              <a:t>[</a:t>
            </a:r>
            <a:r>
              <a:rPr lang="en-US" altLang="zh-CN" sz="2400" dirty="0" err="1" smtClean="0"/>
              <a:t>l,r</a:t>
            </a:r>
            <a:r>
              <a:rPr lang="en-US" altLang="zh-CN" sz="2400" dirty="0" smtClean="0"/>
              <a:t>]</a:t>
            </a:r>
            <a:r>
              <a:rPr lang="zh-CN" altLang="en-US" sz="2400" dirty="0" smtClean="0"/>
              <a:t>的区间和应当是</a:t>
            </a:r>
            <a:r>
              <a:rPr lang="en-US" altLang="zh-CN" sz="2400" dirty="0" smtClean="0"/>
              <a:t>sum[r]-sum[l-1]</a:t>
            </a:r>
            <a:r>
              <a:rPr lang="zh-CN" altLang="en-US" sz="2400" dirty="0" smtClean="0"/>
              <a:t>。</a:t>
            </a:r>
            <a:endParaRPr lang="en-US" altLang="zh-CN"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 </a:t>
            </a:r>
            <a:r>
              <a:rPr lang="zh-CN" altLang="en-US" dirty="0" smtClean="0"/>
              <a:t>扫雪</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（正解）考虑到区间修改操作，发现只有区间端点处与相邻项的差值（又称差分）会发生变化，其它地方不变。</a:t>
            </a:r>
            <a:endParaRPr lang="en-US" altLang="zh-CN" sz="2400" dirty="0" smtClean="0"/>
          </a:p>
          <a:p>
            <a:r>
              <a:rPr lang="zh-CN" altLang="en-US" sz="2400" dirty="0" smtClean="0"/>
              <a:t>我们可以求出差分数组</a:t>
            </a:r>
            <a:r>
              <a:rPr lang="en-US" altLang="zh-CN" sz="2400" dirty="0" smtClean="0"/>
              <a:t>sub[</a:t>
            </a:r>
            <a:r>
              <a:rPr lang="en-US" altLang="zh-CN" sz="2400" dirty="0" err="1" smtClean="0"/>
              <a:t>i</a:t>
            </a:r>
            <a:r>
              <a:rPr lang="en-US" altLang="zh-CN" sz="2400" dirty="0" smtClean="0"/>
              <a:t>]=a[</a:t>
            </a:r>
            <a:r>
              <a:rPr lang="en-US" altLang="zh-CN" sz="2400" dirty="0" err="1" smtClean="0"/>
              <a:t>i</a:t>
            </a:r>
            <a:r>
              <a:rPr lang="en-US" altLang="zh-CN" sz="2400" dirty="0" smtClean="0"/>
              <a:t>]-a[i-1]</a:t>
            </a:r>
            <a:r>
              <a:rPr lang="zh-CN" altLang="en-US" sz="2400" dirty="0" smtClean="0"/>
              <a:t>，那么</a:t>
            </a:r>
            <a:r>
              <a:rPr lang="en-US" altLang="zh-CN" sz="2400" dirty="0" smtClean="0"/>
              <a:t>a[</a:t>
            </a:r>
            <a:r>
              <a:rPr lang="en-US" altLang="zh-CN" sz="2400" dirty="0" err="1" smtClean="0"/>
              <a:t>i</a:t>
            </a:r>
            <a:r>
              <a:rPr lang="en-US" altLang="zh-CN" sz="2400" dirty="0" smtClean="0"/>
              <a:t>]</a:t>
            </a:r>
            <a:r>
              <a:rPr lang="zh-CN" altLang="en-US" sz="2400" dirty="0" smtClean="0"/>
              <a:t>就等于</a:t>
            </a:r>
            <a:r>
              <a:rPr lang="en-US" altLang="zh-CN" sz="2400" dirty="0" smtClean="0"/>
              <a:t>sub[]</a:t>
            </a:r>
            <a:r>
              <a:rPr lang="zh-CN" altLang="en-US" sz="2400" dirty="0" smtClean="0"/>
              <a:t>的前</a:t>
            </a:r>
            <a:r>
              <a:rPr lang="en-US" altLang="zh-CN" sz="2400" dirty="0" err="1" smtClean="0"/>
              <a:t>i</a:t>
            </a:r>
            <a:r>
              <a:rPr lang="zh-CN" altLang="en-US" sz="2400" dirty="0" smtClean="0"/>
              <a:t>项前缀和。</a:t>
            </a:r>
            <a:endParaRPr lang="en-US" altLang="zh-CN" sz="2400" dirty="0" smtClean="0"/>
          </a:p>
          <a:p>
            <a:r>
              <a:rPr lang="zh-CN" altLang="en-US" sz="2400" dirty="0" smtClean="0"/>
              <a:t>对区间</a:t>
            </a:r>
            <a:r>
              <a:rPr lang="en-US" altLang="zh-CN" sz="2400" dirty="0" smtClean="0"/>
              <a:t>[</a:t>
            </a:r>
            <a:r>
              <a:rPr lang="en-US" altLang="zh-CN" sz="2400" dirty="0" err="1" smtClean="0"/>
              <a:t>l,r</a:t>
            </a:r>
            <a:r>
              <a:rPr lang="en-US" altLang="zh-CN" sz="2400" dirty="0" smtClean="0"/>
              <a:t>]</a:t>
            </a:r>
            <a:r>
              <a:rPr lang="zh-CN" altLang="en-US" sz="2400" dirty="0" smtClean="0"/>
              <a:t>增加</a:t>
            </a:r>
            <a:r>
              <a:rPr lang="en-US" altLang="zh-CN" sz="2400" dirty="0" smtClean="0"/>
              <a:t>v</a:t>
            </a:r>
            <a:r>
              <a:rPr lang="zh-CN" altLang="en-US" sz="2400" dirty="0" smtClean="0"/>
              <a:t>对差分数组的影响是</a:t>
            </a:r>
            <a:r>
              <a:rPr lang="en-US" altLang="zh-CN" sz="2400" dirty="0" smtClean="0"/>
              <a:t>sub[l]+=v</a:t>
            </a:r>
            <a:r>
              <a:rPr lang="zh-CN" altLang="en-US" sz="2400" dirty="0" smtClean="0"/>
              <a:t>，</a:t>
            </a:r>
            <a:r>
              <a:rPr lang="en-US" altLang="zh-CN" sz="2400" dirty="0" smtClean="0"/>
              <a:t>sub[r+1]-=v</a:t>
            </a:r>
            <a:r>
              <a:rPr lang="zh-CN" altLang="en-US" sz="2400" dirty="0" smtClean="0"/>
              <a:t>，减法类似。</a:t>
            </a:r>
            <a:endParaRPr lang="en-US" altLang="zh-CN" sz="2400" dirty="0" smtClean="0"/>
          </a:p>
          <a:p>
            <a:r>
              <a:rPr lang="zh-CN" altLang="en-US" sz="2400" dirty="0" smtClean="0"/>
              <a:t>完成区间加减操作后可以求</a:t>
            </a:r>
            <a:r>
              <a:rPr lang="en-US" altLang="zh-CN" sz="2400" dirty="0" smtClean="0"/>
              <a:t>sub</a:t>
            </a:r>
            <a:r>
              <a:rPr lang="zh-CN" altLang="en-US" sz="2400" dirty="0" smtClean="0"/>
              <a:t>数组的前缀和来还原</a:t>
            </a:r>
            <a:r>
              <a:rPr lang="en-US" altLang="zh-CN" sz="2400" dirty="0" smtClean="0"/>
              <a:t>a</a:t>
            </a:r>
            <a:r>
              <a:rPr lang="zh-CN" altLang="en-US" sz="2400" dirty="0" smtClean="0"/>
              <a:t>数组。</a:t>
            </a:r>
            <a:endParaRPr lang="en-US" altLang="zh-CN" sz="2400" dirty="0" smtClean="0"/>
          </a:p>
          <a:p>
            <a:endParaRPr lang="en-US" altLang="zh-CN" sz="2400" dirty="0" smtClean="0"/>
          </a:p>
          <a:p>
            <a:r>
              <a:rPr lang="zh-CN" altLang="en-US" sz="2400" dirty="0" smtClean="0"/>
              <a:t>推荐时间复杂度</a:t>
            </a:r>
            <a:r>
              <a:rPr lang="en-US" altLang="zh-CN" sz="2400" dirty="0" smtClean="0"/>
              <a:t>O(n)</a:t>
            </a:r>
            <a:r>
              <a:rPr lang="zh-CN" altLang="en-US" sz="2400" dirty="0" smtClean="0"/>
              <a:t>。</a:t>
            </a:r>
            <a:endParaRPr lang="en-US" altLang="zh-CN" sz="2400" dirty="0" smtClean="0"/>
          </a:p>
          <a:p>
            <a:r>
              <a:rPr lang="zh-CN" altLang="en-US" sz="2400" strike="sngStrike" dirty="0" smtClean="0"/>
              <a:t>（整活解法）区间修改</a:t>
            </a:r>
            <a:r>
              <a:rPr lang="en-US" altLang="zh-CN" sz="2400" strike="sngStrike" dirty="0" smtClean="0"/>
              <a:t>+</a:t>
            </a:r>
            <a:r>
              <a:rPr lang="zh-CN" altLang="en-US" sz="2400" strike="sngStrike" dirty="0" smtClean="0"/>
              <a:t>区间查询</a:t>
            </a:r>
            <a:r>
              <a:rPr lang="en-US" altLang="zh-CN" sz="2400" strike="sngStrike" dirty="0" smtClean="0"/>
              <a:t>=</a:t>
            </a:r>
            <a:r>
              <a:rPr lang="zh-CN" altLang="en-US" sz="2400" strike="sngStrike" dirty="0" smtClean="0"/>
              <a:t>线段树</a:t>
            </a:r>
            <a:endParaRPr lang="en-US" altLang="zh-CN" sz="2400" strike="sngStrike"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简要题面：给定</a:t>
            </a:r>
            <a:r>
              <a:rPr lang="en-US" altLang="zh-CN" sz="2400" dirty="0" smtClean="0"/>
              <a:t>n</a:t>
            </a:r>
            <a:r>
              <a:rPr lang="zh-CN" altLang="en-US" sz="2400" dirty="0" smtClean="0"/>
              <a:t>个数的数组</a:t>
            </a:r>
            <a:r>
              <a:rPr lang="en-US" altLang="zh-CN" sz="2400" dirty="0" smtClean="0"/>
              <a:t>a[]</a:t>
            </a:r>
            <a:r>
              <a:rPr lang="zh-CN" altLang="en-US" sz="2400" dirty="0" smtClean="0"/>
              <a:t>，将数组分成两部分后删去其中</a:t>
            </a:r>
            <a:r>
              <a:rPr lang="en-US" altLang="zh-CN" sz="2400" dirty="0" smtClean="0"/>
              <a:t>m</a:t>
            </a:r>
            <a:r>
              <a:rPr lang="zh-CN" altLang="en-US" sz="2400" dirty="0" smtClean="0"/>
              <a:t>个数，得分是两部分剩余元素之和，试最小化得分。</a:t>
            </a:r>
            <a:endParaRPr lang="en-US" altLang="zh-CN" sz="2400" dirty="0" smtClean="0"/>
          </a:p>
          <a:p>
            <a:endParaRPr lang="en-US" altLang="zh-CN" sz="2400" dirty="0" smtClean="0"/>
          </a:p>
          <a:p>
            <a:r>
              <a:rPr lang="zh-CN" altLang="en-US" sz="2400" dirty="0" smtClean="0"/>
              <a:t>数据范围：</a:t>
            </a:r>
            <a:endParaRPr lang="en-US" altLang="zh-CN" sz="2400" dirty="0" smtClean="0"/>
          </a:p>
          <a:p>
            <a:endParaRPr lang="en-US" altLang="zh-CN" sz="2400" dirty="0" smtClean="0"/>
          </a:p>
        </p:txBody>
      </p:sp>
      <p:pic>
        <p:nvPicPr>
          <p:cNvPr id="18434" name="Picture 2" descr="C:\Users\lzier\AppData\Roaming\Tencent\Users\2477517383\QQ\WinTemp\RichOle\9I5F{5~PM2DJI[VYJL%YT~8.png"/>
          <p:cNvPicPr>
            <a:picLocks noChangeAspect="1" noChangeArrowheads="1"/>
          </p:cNvPicPr>
          <p:nvPr/>
        </p:nvPicPr>
        <p:blipFill>
          <a:blip r:embed="rId2" cstate="print"/>
          <a:srcRect/>
          <a:stretch>
            <a:fillRect/>
          </a:stretch>
        </p:blipFill>
        <p:spPr bwMode="auto">
          <a:xfrm>
            <a:off x="1115616" y="4581128"/>
            <a:ext cx="6880764" cy="144016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 </a:t>
            </a:r>
            <a:r>
              <a:rPr lang="zh-CN" altLang="en-US" dirty="0" smtClean="0"/>
              <a:t>捕鱼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思路提示：</a:t>
            </a:r>
            <a:endParaRPr lang="en-US" altLang="zh-CN" sz="2400" dirty="0" smtClean="0"/>
          </a:p>
          <a:p>
            <a:r>
              <a:rPr lang="zh-CN" altLang="en-US" sz="2400" dirty="0" smtClean="0"/>
              <a:t>（</a:t>
            </a:r>
            <a:r>
              <a:rPr lang="en-US" altLang="zh-CN" sz="2400" dirty="0" smtClean="0"/>
              <a:t>+30pts</a:t>
            </a:r>
            <a:r>
              <a:rPr lang="zh-CN" altLang="en-US" sz="2400" dirty="0" smtClean="0"/>
              <a:t>）先考虑</a:t>
            </a:r>
            <a:r>
              <a:rPr lang="en-US" altLang="zh-CN" sz="2400" dirty="0" smtClean="0"/>
              <a:t>m=0</a:t>
            </a:r>
            <a:r>
              <a:rPr lang="zh-CN" altLang="en-US" sz="2400" dirty="0" smtClean="0"/>
              <a:t>的简单情况。区间一共有</a:t>
            </a:r>
            <a:r>
              <a:rPr lang="en-US" altLang="zh-CN" sz="2400" dirty="0" smtClean="0"/>
              <a:t>n+1</a:t>
            </a:r>
            <a:r>
              <a:rPr lang="zh-CN" altLang="en-US" sz="2400" dirty="0" smtClean="0"/>
              <a:t>种划分方式，要取当中得分最小值作为答案。</a:t>
            </a:r>
            <a:endParaRPr lang="en-US" altLang="zh-CN" sz="2400" dirty="0" smtClean="0"/>
          </a:p>
          <a:p>
            <a:r>
              <a:rPr lang="zh-CN" altLang="en-US" sz="2400" dirty="0" smtClean="0"/>
              <a:t>由于所有数都没被删除，因此设划分为</a:t>
            </a:r>
            <a:r>
              <a:rPr lang="en-US" altLang="zh-CN" sz="2400" dirty="0" smtClean="0"/>
              <a:t>[1,k]</a:t>
            </a:r>
            <a:r>
              <a:rPr lang="zh-CN" altLang="en-US" sz="2400" dirty="0" smtClean="0"/>
              <a:t>，</a:t>
            </a:r>
            <a:r>
              <a:rPr lang="en-US" altLang="zh-CN" sz="2400" dirty="0" smtClean="0"/>
              <a:t>[k+1,n]</a:t>
            </a:r>
            <a:r>
              <a:rPr lang="zh-CN" altLang="en-US" sz="2400" dirty="0" smtClean="0"/>
              <a:t>两个区间，靠前的区间得分就是</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t>
            </a:r>
            <a:r>
              <a:rPr lang="en-US" altLang="zh-CN" sz="2400" dirty="0" err="1" smtClean="0"/>
              <a:t>a</a:t>
            </a:r>
            <a:r>
              <a:rPr lang="en-US" altLang="zh-CN" sz="2400" baseline="-25000" dirty="0" err="1" smtClean="0"/>
              <a:t>k</a:t>
            </a:r>
            <a:r>
              <a:rPr lang="zh-CN" altLang="en-US" sz="2400" dirty="0" smtClean="0"/>
              <a:t>；靠后的区间得分就是</a:t>
            </a:r>
            <a:r>
              <a:rPr lang="en-US" altLang="zh-CN" sz="2400" dirty="0" smtClean="0"/>
              <a:t>a</a:t>
            </a:r>
            <a:r>
              <a:rPr lang="en-US" altLang="zh-CN" sz="2400" baseline="-25000" dirty="0" smtClean="0"/>
              <a:t>k+1</a:t>
            </a:r>
            <a:r>
              <a:rPr lang="en-US" altLang="zh-CN" sz="2400" dirty="0" smtClean="0"/>
              <a:t> + … +a</a:t>
            </a:r>
            <a:r>
              <a:rPr lang="en-US" altLang="zh-CN" sz="2400" baseline="-25000" dirty="0" smtClean="0"/>
              <a:t>n-1</a:t>
            </a:r>
            <a:r>
              <a:rPr lang="en-US" altLang="zh-CN" sz="2400" dirty="0" smtClean="0"/>
              <a:t>+a</a:t>
            </a:r>
            <a:r>
              <a:rPr lang="en-US" altLang="zh-CN" sz="2400" baseline="-25000" dirty="0" smtClean="0"/>
              <a:t>n</a:t>
            </a:r>
            <a:r>
              <a:rPr lang="en-US" altLang="zh-CN" sz="2400" dirty="0" smtClean="0"/>
              <a:t> </a:t>
            </a:r>
            <a:r>
              <a:rPr lang="zh-CN" altLang="en-US" sz="2400" dirty="0" smtClean="0"/>
              <a:t>，可以用前缀和求。</a:t>
            </a:r>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131</TotalTime>
  <Words>2031</Words>
  <Application>Microsoft Office PowerPoint</Application>
  <PresentationFormat>全屏显示(4:3)</PresentationFormat>
  <Paragraphs>101</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都市</vt:lpstr>
      <vt:lpstr>2024程设CSP模测Round2题解</vt:lpstr>
      <vt:lpstr>T1 众数</vt:lpstr>
      <vt:lpstr>T1 众数</vt:lpstr>
      <vt:lpstr>T1 众数</vt:lpstr>
      <vt:lpstr>T2 扫雪</vt:lpstr>
      <vt:lpstr>T2 扫雪</vt:lpstr>
      <vt:lpstr>T2 扫雪</vt:lpstr>
      <vt:lpstr>T3 捕鱼</vt:lpstr>
      <vt:lpstr>T3 捕鱼</vt:lpstr>
      <vt:lpstr>T3 捕鱼</vt:lpstr>
      <vt:lpstr>T3 捕鱼</vt:lpstr>
      <vt:lpstr>T3 捕鱼</vt:lpstr>
      <vt:lpstr>T3 捕鱼</vt:lpstr>
      <vt:lpstr>T3 捕鱼</vt:lpstr>
      <vt:lpstr>T3 捕鱼</vt:lpstr>
      <vt:lpstr>T4 狼吃羊</vt:lpstr>
      <vt:lpstr>T4 狼吃羊</vt:lpstr>
      <vt:lpstr>T4 狼吃羊</vt:lpstr>
      <vt:lpstr>T4 狼吃羊</vt:lpstr>
      <vt:lpstr>T4 狼吃羊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2024程设CSP模测Round2题解</dc:title>
  <dc:creator>lzier</dc:creator>
  <cp:lastModifiedBy>lzier</cp:lastModifiedBy>
  <cp:revision>368</cp:revision>
  <dcterms:created xsi:type="dcterms:W3CDTF">2024-04-12T10:56:22Z</dcterms:created>
  <dcterms:modified xsi:type="dcterms:W3CDTF">2024-04-12T13:51:28Z</dcterms:modified>
</cp:coreProperties>
</file>