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sldIdLst>
    <p:sldId id="1072" r:id="rId3"/>
    <p:sldId id="1073" r:id="rId4"/>
    <p:sldId id="1074" r:id="rId5"/>
    <p:sldId id="1075" r:id="rId6"/>
    <p:sldId id="1076" r:id="rId7"/>
    <p:sldId id="1077" r:id="rId8"/>
    <p:sldId id="1078" r:id="rId10"/>
    <p:sldId id="1079" r:id="rId11"/>
    <p:sldId id="1081" r:id="rId12"/>
    <p:sldId id="1082" r:id="rId13"/>
    <p:sldId id="1083" r:id="rId14"/>
    <p:sldId id="1084" r:id="rId15"/>
    <p:sldId id="1085" r:id="rId16"/>
    <p:sldId id="1086" r:id="rId17"/>
    <p:sldId id="1087" r:id="rId18"/>
    <p:sldId id="1088" r:id="rId19"/>
    <p:sldId id="1089" r:id="rId20"/>
    <p:sldId id="1090" r:id="rId21"/>
    <p:sldId id="1091" r:id="rId22"/>
    <p:sldId id="1092" r:id="rId23"/>
    <p:sldId id="1093" r:id="rId24"/>
    <p:sldId id="1094" r:id="rId25"/>
    <p:sldId id="1095" r:id="rId26"/>
    <p:sldId id="1096" r:id="rId27"/>
    <p:sldId id="1097" r:id="rId28"/>
    <p:sldId id="1098" r:id="rId29"/>
    <p:sldId id="1099" r:id="rId30"/>
    <p:sldId id="1100" r:id="rId31"/>
    <p:sldId id="1101" r:id="rId32"/>
    <p:sldId id="1103" r:id="rId33"/>
    <p:sldId id="1104" r:id="rId34"/>
    <p:sldId id="1105" r:id="rId35"/>
    <p:sldId id="1106" r:id="rId36"/>
    <p:sldId id="1107" r:id="rId37"/>
    <p:sldId id="1108" r:id="rId38"/>
    <p:sldId id="1109" r:id="rId39"/>
    <p:sldId id="1110" r:id="rId40"/>
    <p:sldId id="1114" r:id="rId41"/>
    <p:sldId id="1115" r:id="rId42"/>
    <p:sldId id="1119" r:id="rId43"/>
    <p:sldId id="1120" r:id="rId44"/>
    <p:sldId id="1122" r:id="rId45"/>
    <p:sldId id="1123" r:id="rId46"/>
    <p:sldId id="1124" r:id="rId47"/>
    <p:sldId id="1126" r:id="rId48"/>
    <p:sldId id="1127" r:id="rId49"/>
    <p:sldId id="1156" r:id="rId50"/>
    <p:sldId id="1157" r:id="rId51"/>
    <p:sldId id="1158" r:id="rId52"/>
    <p:sldId id="1159" r:id="rId53"/>
    <p:sldId id="1160" r:id="rId54"/>
    <p:sldId id="1161" r:id="rId55"/>
    <p:sldId id="1162" r:id="rId56"/>
    <p:sldId id="1163" r:id="rId57"/>
    <p:sldId id="1164" r:id="rId58"/>
    <p:sldId id="1165" r:id="rId59"/>
    <p:sldId id="1166" r:id="rId60"/>
    <p:sldId id="1167" r:id="rId61"/>
    <p:sldId id="1168" r:id="rId62"/>
    <p:sldId id="1169" r:id="rId63"/>
    <p:sldId id="1170" r:id="rId64"/>
    <p:sldId id="1171" r:id="rId65"/>
    <p:sldId id="1172" r:id="rId66"/>
    <p:sldId id="1173" r:id="rId67"/>
    <p:sldId id="1174" r:id="rId68"/>
    <p:sldId id="1175" r:id="rId69"/>
    <p:sldId id="1176" r:id="rId70"/>
    <p:sldId id="1177" r:id="rId71"/>
    <p:sldId id="1178" r:id="rId72"/>
    <p:sldId id="1179" r:id="rId73"/>
    <p:sldId id="1180" r:id="rId74"/>
    <p:sldId id="1181" r:id="rId75"/>
    <p:sldId id="1182" r:id="rId76"/>
    <p:sldId id="1183" r:id="rId77"/>
    <p:sldId id="1184" r:id="rId78"/>
    <p:sldId id="1185" r:id="rId79"/>
    <p:sldId id="1186" r:id="rId80"/>
    <p:sldId id="1187" r:id="rId81"/>
  </p:sldIdLst>
  <p:sldSz cx="9144000" cy="6858000" type="screen4x3"/>
  <p:notesSz cx="6858000" cy="9144000"/>
  <p:embeddedFontLst>
    <p:embeddedFont>
      <p:font typeface="Arial Narrow" panose="020B07060202020A0204" pitchFamily="34" charset="0"/>
      <p:regular r:id="rId85"/>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A6A0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2"/>
    <p:restoredTop sz="99803"/>
  </p:normalViewPr>
  <p:slideViewPr>
    <p:cSldViewPr snapToGrid="0" showGuides="1">
      <p:cViewPr>
        <p:scale>
          <a:sx n="66" d="100"/>
          <a:sy n="66" d="100"/>
        </p:scale>
        <p:origin x="-1304" y="-134"/>
      </p:cViewPr>
      <p:guideLst>
        <p:guide orient="horz" pos="2160"/>
        <p:guide pos="2880"/>
      </p:guideLst>
    </p:cSldViewPr>
  </p:slideViewPr>
  <p:outlineViewPr>
    <p:cViewPr>
      <p:scale>
        <a:sx n="33" d="100"/>
        <a:sy n="33" d="100"/>
      </p:scale>
      <p:origin x="0" y="40636"/>
    </p:cViewPr>
  </p:outlineViewPr>
  <p:notesTextViewPr>
    <p:cViewPr>
      <p:scale>
        <a:sx n="100" d="100"/>
        <a:sy n="100" d="100"/>
      </p:scale>
      <p:origin x="0" y="0"/>
    </p:cViewPr>
  </p:notesTextViewPr>
  <p:sorterViewPr showFormatting="0">
    <p:cViewPr>
      <p:scale>
        <a:sx n="200" d="100"/>
        <a:sy n="200" d="100"/>
      </p:scale>
      <p:origin x="0" y="0"/>
    </p:cViewPr>
  </p:sorter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5" Type="http://schemas.openxmlformats.org/officeDocument/2006/relationships/font" Target="fonts/font1.fntdata"/><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90204" pitchFamily="34"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90204" pitchFamily="34"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2902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90204" pitchFamily="34"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1554" name="Text Box 1"/>
          <p:cNvSpPr txBox="1"/>
          <p:nvPr/>
        </p:nvSpPr>
        <p:spPr>
          <a:xfrm>
            <a:off x="1265238" y="692150"/>
            <a:ext cx="4329112"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91701" tIns="45850" rIns="91701" bIns="45850" anchor="ctr"/>
          <a:p>
            <a:pPr lvl="0" defTabSz="844550"/>
            <a:endParaRPr lang="en-US" altLang="zh-CN" sz="2200" b="1" dirty="0">
              <a:latin typeface="Arial Narrow" panose="020B07060202020A0204" pitchFamily="34" charset="0"/>
            </a:endParaRPr>
          </a:p>
        </p:txBody>
      </p:sp>
      <p:sp>
        <p:nvSpPr>
          <p:cNvPr id="151555" name="Rectangle 2"/>
          <p:cNvSpPr>
            <a:spLocks noGrp="1"/>
          </p:cNvSpPr>
          <p:nvPr>
            <p:ph type="body"/>
          </p:nvPr>
        </p:nvSpPr>
        <p:spPr>
          <a:xfrm>
            <a:off x="914400" y="4343400"/>
            <a:ext cx="5029200" cy="4117975"/>
          </a:xfrm>
          <a:ln/>
        </p:spPr>
        <p:txBody>
          <a:bodyPr wrap="none" lIns="84408" tIns="42204" rIns="84408" bIns="42204" anchor="ctr"/>
          <a:p>
            <a:pPr lvl="0"/>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Rot="1" noChangeAspect="1" noTextEdit="1"/>
          </p:cNvSpPr>
          <p:nvPr>
            <p:ph type="sldImg"/>
          </p:nvPr>
        </p:nvSpPr>
        <p:spPr>
          <a:xfrm>
            <a:off x="1109663" y="654050"/>
            <a:ext cx="4651375" cy="3489325"/>
          </a:xfrm>
          <a:ln/>
        </p:spPr>
      </p:sp>
      <p:sp>
        <p:nvSpPr>
          <p:cNvPr id="160771" name="Rectangle 3"/>
          <p:cNvSpPr>
            <a:spLocks noGrp="1"/>
          </p:cNvSpPr>
          <p:nvPr>
            <p:ph type="body"/>
          </p:nvPr>
        </p:nvSpPr>
        <p:spPr>
          <a:xfrm>
            <a:off x="930275" y="4360863"/>
            <a:ext cx="5008563" cy="4070350"/>
          </a:xfrm>
          <a:ln/>
        </p:spPr>
        <p:txBody>
          <a:bodyPr wrap="square" lIns="86620" tIns="43310" rIns="86620" bIns="43310" anchor="t"/>
          <a:p>
            <a:pPr lvl="0"/>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Rot="1" noTextEdit="1"/>
          </p:cNvSpPr>
          <p:nvPr>
            <p:ph type="sldImg"/>
          </p:nvPr>
        </p:nvSpPr>
        <p:spPr>
          <a:xfrm>
            <a:off x="1144588" y="576263"/>
            <a:ext cx="4586287" cy="3440112"/>
          </a:xfrm>
          <a:ln/>
        </p:spPr>
      </p:sp>
      <p:sp>
        <p:nvSpPr>
          <p:cNvPr id="152579" name="Rectangle 3"/>
          <p:cNvSpPr>
            <a:spLocks noGrp="1"/>
          </p:cNvSpPr>
          <p:nvPr>
            <p:ph type="body" idx="1"/>
          </p:nvPr>
        </p:nvSpPr>
        <p:spPr>
          <a:xfrm>
            <a:off x="515938" y="4343400"/>
            <a:ext cx="5910262" cy="4114800"/>
          </a:xfrm>
          <a:ln/>
        </p:spPr>
        <p:txBody>
          <a:bodyPr wrap="square" lIns="91440" tIns="45720" rIns="91440" bIns="45720" anchor="t"/>
          <a:p>
            <a:pPr lvl="0"/>
            <a:r>
              <a:rPr lang="zh-CN" altLang="en-US" dirty="0"/>
              <a:t>一种情况：上课时由于机器死机（</a:t>
            </a:r>
            <a:r>
              <a:rPr lang="en-US" altLang="zh-CN" dirty="0"/>
              <a:t>PPT</a:t>
            </a:r>
            <a:r>
              <a:rPr lang="zh-CN" altLang="en-US" dirty="0"/>
              <a:t>不能放）或屏幕保护（黑屏）等，使上课不能再正常继续下去</a:t>
            </a:r>
            <a:r>
              <a:rPr lang="en-US" altLang="zh-CN" dirty="0"/>
              <a:t>----“</a:t>
            </a:r>
            <a:r>
              <a:rPr lang="zh-CN" altLang="en-US" dirty="0"/>
              <a:t>内部异常”</a:t>
            </a:r>
            <a:endParaRPr lang="zh-CN" altLang="en-US" dirty="0"/>
          </a:p>
          <a:p>
            <a:pPr lvl="0"/>
            <a:r>
              <a:rPr lang="zh-CN" altLang="en-US" dirty="0"/>
              <a:t>另一种情况：上课时突然有紧急事情需要上课老师出去处理一下，回头继续上课</a:t>
            </a:r>
            <a:r>
              <a:rPr lang="en-US" altLang="zh-CN" dirty="0"/>
              <a:t>----“</a:t>
            </a:r>
            <a:r>
              <a:rPr lang="zh-CN" altLang="en-US" dirty="0"/>
              <a:t>外部中断”</a:t>
            </a:r>
            <a:endParaRPr lang="zh-CN" altLang="en-US" dirty="0"/>
          </a:p>
          <a:p>
            <a:pPr lvl="0"/>
            <a:r>
              <a:rPr lang="zh-CN" altLang="en-US" dirty="0"/>
              <a:t>打铃下课是“内部异常”还是“外部中断”？</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noRot="1" noChangeAspect="1" noTextEdit="1"/>
          </p:cNvSpPr>
          <p:nvPr>
            <p:ph type="sldImg"/>
          </p:nvPr>
        </p:nvSpPr>
        <p:spPr>
          <a:xfrm>
            <a:off x="1108075" y="654050"/>
            <a:ext cx="4652963" cy="3489325"/>
          </a:xfrm>
          <a:ln/>
        </p:spPr>
      </p:sp>
      <p:sp>
        <p:nvSpPr>
          <p:cNvPr id="153603" name="Rectangle 3"/>
          <p:cNvSpPr>
            <a:spLocks noGrp="1"/>
          </p:cNvSpPr>
          <p:nvPr>
            <p:ph type="body" idx="1"/>
          </p:nvPr>
        </p:nvSpPr>
        <p:spPr>
          <a:xfrm>
            <a:off x="930275" y="4360863"/>
            <a:ext cx="5008563" cy="4070350"/>
          </a:xfrm>
          <a:ln/>
        </p:spPr>
        <p:txBody>
          <a:bodyPr wrap="square" lIns="86630" tIns="43315" rIns="86630" bIns="43315" anchor="t"/>
          <a:p>
            <a:pPr lvl="0"/>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Rot="1" noTextEdit="1"/>
          </p:cNvSpPr>
          <p:nvPr>
            <p:ph type="sldImg"/>
          </p:nvPr>
        </p:nvSpPr>
        <p:spPr>
          <a:xfrm>
            <a:off x="1144588" y="576263"/>
            <a:ext cx="4586287" cy="3440112"/>
          </a:xfrm>
          <a:ln/>
        </p:spPr>
      </p:sp>
      <p:sp>
        <p:nvSpPr>
          <p:cNvPr id="154627" name="Rectangle 3"/>
          <p:cNvSpPr>
            <a:spLocks noGrp="1"/>
          </p:cNvSpPr>
          <p:nvPr>
            <p:ph type="body" idx="1"/>
          </p:nvPr>
        </p:nvSpPr>
        <p:spPr>
          <a:xfrm>
            <a:off x="515938" y="4343400"/>
            <a:ext cx="5910262" cy="4114800"/>
          </a:xfrm>
          <a:ln/>
        </p:spPr>
        <p:txBody>
          <a:bodyPr wrap="square" lIns="91440" tIns="45720" rIns="91440" bIns="45720"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noRot="1" noChangeAspect="1" noTextEdit="1"/>
          </p:cNvSpPr>
          <p:nvPr>
            <p:ph type="sldImg"/>
          </p:nvPr>
        </p:nvSpPr>
        <p:spPr>
          <a:xfrm>
            <a:off x="1108075" y="654050"/>
            <a:ext cx="4652963" cy="3489325"/>
          </a:xfrm>
          <a:ln/>
        </p:spPr>
      </p:sp>
      <p:sp>
        <p:nvSpPr>
          <p:cNvPr id="155651" name="Rectangle 3"/>
          <p:cNvSpPr>
            <a:spLocks noGrp="1"/>
          </p:cNvSpPr>
          <p:nvPr>
            <p:ph type="body" idx="1"/>
          </p:nvPr>
        </p:nvSpPr>
        <p:spPr>
          <a:xfrm>
            <a:off x="930275" y="4360863"/>
            <a:ext cx="5008563" cy="4070350"/>
          </a:xfrm>
          <a:ln/>
        </p:spPr>
        <p:txBody>
          <a:bodyPr wrap="square" lIns="86630" tIns="43315" rIns="86630" bIns="43315" anchor="t"/>
          <a:p>
            <a:pPr lvl="0"/>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noRot="1" noChangeAspect="1" noTextEdit="1"/>
          </p:cNvSpPr>
          <p:nvPr>
            <p:ph type="sldImg"/>
          </p:nvPr>
        </p:nvSpPr>
        <p:spPr>
          <a:xfrm>
            <a:off x="1109663" y="654050"/>
            <a:ext cx="4651375" cy="3489325"/>
          </a:xfrm>
          <a:ln/>
        </p:spPr>
      </p:sp>
      <p:sp>
        <p:nvSpPr>
          <p:cNvPr id="156675" name="Rectangle 3"/>
          <p:cNvSpPr>
            <a:spLocks noGrp="1"/>
          </p:cNvSpPr>
          <p:nvPr>
            <p:ph type="body"/>
          </p:nvPr>
        </p:nvSpPr>
        <p:spPr>
          <a:xfrm>
            <a:off x="930275" y="4360863"/>
            <a:ext cx="5008563" cy="4070350"/>
          </a:xfrm>
          <a:ln/>
        </p:spPr>
        <p:txBody>
          <a:bodyPr wrap="square" lIns="84408" tIns="42204" rIns="84408" bIns="42204" anchor="t"/>
          <a:p>
            <a:pPr lvl="0"/>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noRot="1" noChangeAspect="1" noTextEdit="1"/>
          </p:cNvSpPr>
          <p:nvPr>
            <p:ph type="sldImg"/>
          </p:nvPr>
        </p:nvSpPr>
        <p:spPr>
          <a:xfrm>
            <a:off x="1109663" y="654050"/>
            <a:ext cx="4651375" cy="3489325"/>
          </a:xfrm>
          <a:ln/>
        </p:spPr>
      </p:sp>
      <p:sp>
        <p:nvSpPr>
          <p:cNvPr id="157699" name="Rectangle 3"/>
          <p:cNvSpPr>
            <a:spLocks noGrp="1"/>
          </p:cNvSpPr>
          <p:nvPr>
            <p:ph type="body"/>
          </p:nvPr>
        </p:nvSpPr>
        <p:spPr>
          <a:xfrm>
            <a:off x="930275" y="4360863"/>
            <a:ext cx="5008563" cy="4070350"/>
          </a:xfrm>
          <a:ln/>
        </p:spPr>
        <p:txBody>
          <a:bodyPr wrap="square" lIns="84408" tIns="42204" rIns="84408" bIns="42204" anchor="t"/>
          <a:p>
            <a:pPr lvl="0"/>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noRot="1" noChangeAspect="1" noTextEdit="1"/>
          </p:cNvSpPr>
          <p:nvPr>
            <p:ph type="sldImg"/>
          </p:nvPr>
        </p:nvSpPr>
        <p:spPr>
          <a:xfrm>
            <a:off x="1109663" y="654050"/>
            <a:ext cx="4651375" cy="3489325"/>
          </a:xfrm>
          <a:ln/>
        </p:spPr>
      </p:sp>
      <p:sp>
        <p:nvSpPr>
          <p:cNvPr id="158723" name="Rectangle 3"/>
          <p:cNvSpPr>
            <a:spLocks noGrp="1"/>
          </p:cNvSpPr>
          <p:nvPr>
            <p:ph type="body"/>
          </p:nvPr>
        </p:nvSpPr>
        <p:spPr>
          <a:xfrm>
            <a:off x="930275" y="4360863"/>
            <a:ext cx="5008563" cy="4070350"/>
          </a:xfrm>
          <a:ln/>
        </p:spPr>
        <p:txBody>
          <a:bodyPr wrap="square" lIns="86620" tIns="43310" rIns="86620" bIns="43310" anchor="t"/>
          <a:p>
            <a:pPr lvl="0"/>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noRot="1" noChangeAspect="1" noTextEdit="1"/>
          </p:cNvSpPr>
          <p:nvPr>
            <p:ph type="sldImg"/>
          </p:nvPr>
        </p:nvSpPr>
        <p:spPr>
          <a:xfrm>
            <a:off x="1109663" y="654050"/>
            <a:ext cx="4651375" cy="3489325"/>
          </a:xfrm>
          <a:ln/>
        </p:spPr>
      </p:sp>
      <p:sp>
        <p:nvSpPr>
          <p:cNvPr id="159747" name="Rectangle 3"/>
          <p:cNvSpPr>
            <a:spLocks noGrp="1"/>
          </p:cNvSpPr>
          <p:nvPr>
            <p:ph type="body"/>
          </p:nvPr>
        </p:nvSpPr>
        <p:spPr>
          <a:xfrm>
            <a:off x="930275" y="4360863"/>
            <a:ext cx="5008563" cy="4070350"/>
          </a:xfrm>
          <a:ln/>
        </p:spPr>
        <p:txBody>
          <a:bodyPr wrap="square" lIns="86620" tIns="43310" rIns="86620" bIns="43310" anchor="t"/>
          <a:p>
            <a:pPr lvl="0"/>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6538" y="128588"/>
            <a:ext cx="8807450" cy="334962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53975"/>
            <a:ext cx="8229600" cy="561975"/>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68313" y="836613"/>
            <a:ext cx="8229600" cy="52181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
        <p:nvSpPr>
          <p:cNvPr id="1031" name="Line 7"/>
          <p:cNvSpPr/>
          <p:nvPr userDrawn="1"/>
        </p:nvSpPr>
        <p:spPr>
          <a:xfrm>
            <a:off x="323850" y="692150"/>
            <a:ext cx="8496300" cy="0"/>
          </a:xfrm>
          <a:prstGeom prst="line">
            <a:avLst/>
          </a:prstGeom>
          <a:ln w="9525" cap="flat" cmpd="sng">
            <a:solidFill>
              <a:schemeClr val="tx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panose="020B0604020202090204" pitchFamily="34" charset="0"/>
          <a:ea typeface="黑体" pitchFamily="49" charset="-122"/>
        </a:defRPr>
      </a:lvl2pPr>
      <a:lvl3pPr algn="ctr" rtl="0" eaLnBrk="0" fontAlgn="base" hangingPunct="0">
        <a:spcBef>
          <a:spcPct val="0"/>
        </a:spcBef>
        <a:spcAft>
          <a:spcPct val="0"/>
        </a:spcAft>
        <a:defRPr sz="3600" b="1">
          <a:solidFill>
            <a:srgbClr val="CC3300"/>
          </a:solidFill>
          <a:latin typeface="Arial" panose="020B0604020202090204" pitchFamily="34" charset="0"/>
          <a:ea typeface="黑体" pitchFamily="49" charset="-122"/>
        </a:defRPr>
      </a:lvl3pPr>
      <a:lvl4pPr algn="ctr" rtl="0" eaLnBrk="0" fontAlgn="base" hangingPunct="0">
        <a:spcBef>
          <a:spcPct val="0"/>
        </a:spcBef>
        <a:spcAft>
          <a:spcPct val="0"/>
        </a:spcAft>
        <a:defRPr sz="3600" b="1">
          <a:solidFill>
            <a:srgbClr val="CC3300"/>
          </a:solidFill>
          <a:latin typeface="Arial" panose="020B0604020202090204" pitchFamily="34" charset="0"/>
          <a:ea typeface="黑体" pitchFamily="49" charset="-122"/>
        </a:defRPr>
      </a:lvl4pPr>
      <a:lvl5pPr algn="ctr" rtl="0" eaLnBrk="0" fontAlgn="base" hangingPunct="0">
        <a:spcBef>
          <a:spcPct val="0"/>
        </a:spcBef>
        <a:spcAft>
          <a:spcPct val="0"/>
        </a:spcAft>
        <a:defRPr sz="3600" b="1">
          <a:solidFill>
            <a:srgbClr val="CC3300"/>
          </a:solidFill>
          <a:latin typeface="Arial" panose="020B0604020202090204" pitchFamily="34" charset="0"/>
          <a:ea typeface="黑体" pitchFamily="49" charset="-122"/>
        </a:defRPr>
      </a:lvl5pPr>
      <a:lvl6pPr marL="457200" algn="ctr" rtl="0" fontAlgn="base">
        <a:spcBef>
          <a:spcPct val="0"/>
        </a:spcBef>
        <a:spcAft>
          <a:spcPct val="0"/>
        </a:spcAft>
        <a:defRPr sz="4000" b="1">
          <a:solidFill>
            <a:srgbClr val="CC3300"/>
          </a:solidFill>
          <a:latin typeface="Arial" panose="020B0604020202090204" pitchFamily="34" charset="0"/>
          <a:ea typeface="宋体" pitchFamily="2" charset="-122"/>
        </a:defRPr>
      </a:lvl6pPr>
      <a:lvl7pPr marL="914400" algn="ctr" rtl="0" fontAlgn="base">
        <a:spcBef>
          <a:spcPct val="0"/>
        </a:spcBef>
        <a:spcAft>
          <a:spcPct val="0"/>
        </a:spcAft>
        <a:defRPr sz="4000" b="1">
          <a:solidFill>
            <a:srgbClr val="CC3300"/>
          </a:solidFill>
          <a:latin typeface="Arial" panose="020B0604020202090204" pitchFamily="34" charset="0"/>
          <a:ea typeface="宋体" pitchFamily="2" charset="-122"/>
        </a:defRPr>
      </a:lvl7pPr>
      <a:lvl8pPr marL="1371600" algn="ctr" rtl="0" fontAlgn="base">
        <a:spcBef>
          <a:spcPct val="0"/>
        </a:spcBef>
        <a:spcAft>
          <a:spcPct val="0"/>
        </a:spcAft>
        <a:defRPr sz="4000" b="1">
          <a:solidFill>
            <a:srgbClr val="CC3300"/>
          </a:solidFill>
          <a:latin typeface="Arial" panose="020B0604020202090204" pitchFamily="34" charset="0"/>
          <a:ea typeface="宋体" pitchFamily="2" charset="-122"/>
        </a:defRPr>
      </a:lvl8pPr>
      <a:lvl9pPr marL="1828800" algn="ctr" rtl="0" fontAlgn="base">
        <a:spcBef>
          <a:spcPct val="0"/>
        </a:spcBef>
        <a:spcAft>
          <a:spcPct val="0"/>
        </a:spcAft>
        <a:defRPr sz="4000" b="1">
          <a:solidFill>
            <a:srgbClr val="CC3300"/>
          </a:solidFill>
          <a:latin typeface="Arial" panose="020B0604020202090204" pitchFamily="34"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515938" y="57150"/>
            <a:ext cx="7499350" cy="581025"/>
          </a:xfrm>
          <a:ln/>
        </p:spPr>
        <p:txBody>
          <a:bodyPr vert="horz" wrap="square" lIns="91440" tIns="45720" rIns="91440" bIns="45720" anchor="ctr"/>
          <a:p>
            <a:r>
              <a:rPr lang="zh-CN" altLang="en-US" sz="4000" dirty="0"/>
              <a:t>异常控制流</a:t>
            </a:r>
            <a:endParaRPr lang="zh-CN" altLang="en-US" sz="4000" dirty="0"/>
          </a:p>
        </p:txBody>
      </p:sp>
      <p:sp>
        <p:nvSpPr>
          <p:cNvPr id="49155" name="Rectangle 3"/>
          <p:cNvSpPr>
            <a:spLocks noGrp="1"/>
          </p:cNvSpPr>
          <p:nvPr>
            <p:ph idx="1"/>
          </p:nvPr>
        </p:nvSpPr>
        <p:spPr>
          <a:xfrm>
            <a:off x="454025" y="715963"/>
            <a:ext cx="8229600" cy="5911850"/>
          </a:xfrm>
          <a:ln/>
        </p:spPr>
        <p:txBody>
          <a:bodyPr vert="horz" wrap="square" lIns="91440" tIns="45720" rIns="91440" bIns="45720" anchor="t"/>
          <a:p>
            <a:r>
              <a:rPr lang="zh-CN" altLang="en-US" sz="2200" dirty="0">
                <a:latin typeface="微软雅黑" pitchFamily="34" charset="-122"/>
                <a:ea typeface="微软雅黑" pitchFamily="34" charset="-122"/>
              </a:rPr>
              <a:t>分以下两个部分介绍</a:t>
            </a:r>
            <a:endParaRPr lang="zh-CN" altLang="en-US" sz="2200" dirty="0">
              <a:latin typeface="微软雅黑" pitchFamily="34" charset="-122"/>
              <a:ea typeface="微软雅黑" pitchFamily="34" charset="-122"/>
            </a:endParaRPr>
          </a:p>
          <a:p>
            <a:pPr lvl="1">
              <a:spcBef>
                <a:spcPct val="30000"/>
              </a:spcBef>
            </a:pPr>
            <a:r>
              <a:rPr lang="zh-CN" altLang="en-US" sz="2200" dirty="0">
                <a:solidFill>
                  <a:srgbClr val="FF0000"/>
                </a:solidFill>
                <a:latin typeface="微软雅黑" pitchFamily="34" charset="-122"/>
                <a:ea typeface="微软雅黑" pitchFamily="34" charset="-122"/>
              </a:rPr>
              <a:t>第一讲：进程与进程的上下文切换</a:t>
            </a:r>
            <a:endParaRPr lang="zh-CN" altLang="en-US" sz="2200" dirty="0">
              <a:solidFill>
                <a:srgbClr val="FF0000"/>
              </a:solidFill>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的控制流、异常控制流</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程序和进程、引入进程的好处</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逻辑控制流和物理控制流</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进程与进程的上下文切换</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程序的加载和运行 </a:t>
            </a:r>
            <a:endParaRPr lang="zh-CN" altLang="en-US" sz="26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第二讲：异常和中断 </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异常和中断的基本概念</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异常和中断的响应、处理</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IA-32/Linux</a:t>
            </a:r>
            <a:r>
              <a:rPr lang="zh-CN" altLang="en-US" sz="2200" dirty="0">
                <a:latin typeface="微软雅黑" pitchFamily="34" charset="-122"/>
                <a:ea typeface="微软雅黑" pitchFamily="34" charset="-122"/>
              </a:rPr>
              <a:t>下的异常</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中断机制</a:t>
            </a:r>
            <a:endParaRPr lang="en-US" altLang="zh-CN" sz="2200"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xfrm>
            <a:off x="471488" y="142875"/>
            <a:ext cx="8229600" cy="561975"/>
          </a:xfrm>
          <a:ln/>
        </p:spPr>
        <p:txBody>
          <a:bodyPr vert="horz" wrap="square" lIns="91440" tIns="45720" rIns="91440" bIns="45720" anchor="ctr"/>
          <a:p>
            <a:r>
              <a:rPr lang="en-US" altLang="zh-CN" dirty="0">
                <a:latin typeface="黑体" pitchFamily="49" charset="-122"/>
              </a:rPr>
              <a:t>“</a:t>
            </a:r>
            <a:r>
              <a:rPr lang="zh-CN" altLang="en-US" dirty="0"/>
              <a:t>进程</a:t>
            </a:r>
            <a:r>
              <a:rPr lang="en-US" altLang="zh-CN" dirty="0">
                <a:latin typeface="黑体" pitchFamily="49" charset="-122"/>
              </a:rPr>
              <a:t>”</a:t>
            </a:r>
            <a:r>
              <a:rPr lang="en-US" altLang="zh-CN" dirty="0"/>
              <a:t> </a:t>
            </a:r>
            <a:r>
              <a:rPr lang="zh-CN" altLang="en-US" dirty="0"/>
              <a:t>的</a:t>
            </a:r>
            <a:r>
              <a:rPr lang="zh-CN" altLang="en-US" dirty="0">
                <a:latin typeface="黑体" pitchFamily="49" charset="-122"/>
              </a:rPr>
              <a:t>“</a:t>
            </a:r>
            <a:r>
              <a:rPr lang="zh-CN" altLang="en-US" dirty="0"/>
              <a:t>上下文</a:t>
            </a:r>
            <a:r>
              <a:rPr lang="zh-CN" altLang="en-US" dirty="0">
                <a:latin typeface="黑体" pitchFamily="49" charset="-122"/>
              </a:rPr>
              <a:t>”</a:t>
            </a:r>
            <a:endParaRPr lang="zh-CN" altLang="en-US" dirty="0"/>
          </a:p>
        </p:txBody>
      </p:sp>
      <p:sp>
        <p:nvSpPr>
          <p:cNvPr id="751619" name="Rectangle 3"/>
          <p:cNvSpPr>
            <a:spLocks noGrp="1"/>
          </p:cNvSpPr>
          <p:nvPr>
            <p:ph idx="1"/>
          </p:nvPr>
        </p:nvSpPr>
        <p:spPr>
          <a:xfrm>
            <a:off x="96838" y="836613"/>
            <a:ext cx="5645150" cy="5683250"/>
          </a:xfrm>
          <a:ln/>
        </p:spPr>
        <p:txBody>
          <a:bodyPr vert="horz" wrap="square" lIns="91440" tIns="45720" rIns="91440" bIns="45720" anchor="t"/>
          <a:p>
            <a:r>
              <a:rPr lang="zh-CN" altLang="en-US" sz="2000" dirty="0">
                <a:latin typeface="微软雅黑" pitchFamily="34" charset="-122"/>
                <a:ea typeface="微软雅黑" pitchFamily="34" charset="-122"/>
              </a:rPr>
              <a:t>进程的物理实体（代码和数据等）和支持进程运行的环境合称为</a:t>
            </a:r>
            <a:r>
              <a:rPr lang="zh-CN" altLang="en-US" sz="2000" dirty="0">
                <a:solidFill>
                  <a:srgbClr val="FF0000"/>
                </a:solidFill>
                <a:latin typeface="微软雅黑" pitchFamily="34" charset="-122"/>
                <a:ea typeface="微软雅黑" pitchFamily="34" charset="-122"/>
              </a:rPr>
              <a:t>进程的上下文</a:t>
            </a:r>
            <a:r>
              <a:rPr lang="zh-CN" altLang="en-US"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由进程的程序块、数据块、运行时的堆和用户栈（两者通称为用户堆栈）等组成的用户空间信息被称为</a:t>
            </a:r>
            <a:r>
              <a:rPr lang="zh-CN" altLang="en-US" sz="2000" dirty="0">
                <a:solidFill>
                  <a:srgbClr val="FF0000"/>
                </a:solidFill>
                <a:latin typeface="微软雅黑" pitchFamily="34" charset="-122"/>
                <a:ea typeface="微软雅黑" pitchFamily="34" charset="-122"/>
              </a:rPr>
              <a:t>用户级上下文</a:t>
            </a:r>
            <a:r>
              <a:rPr lang="zh-CN" altLang="en-US"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由进程标识信息、进程现场信息、进程控制信息和系统内核栈等组成的内核空间信息被称为</a:t>
            </a:r>
            <a:r>
              <a:rPr lang="zh-CN" altLang="en-US" sz="2000" dirty="0">
                <a:solidFill>
                  <a:srgbClr val="FF0000"/>
                </a:solidFill>
                <a:latin typeface="微软雅黑" pitchFamily="34" charset="-122"/>
                <a:ea typeface="微软雅黑" pitchFamily="34" charset="-122"/>
              </a:rPr>
              <a:t>系统级上下文</a:t>
            </a:r>
            <a:r>
              <a:rPr lang="zh-CN" altLang="en-US"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处理器中各寄存器的内容被称为</a:t>
            </a:r>
            <a:r>
              <a:rPr lang="zh-CN" altLang="en-US" sz="2000" dirty="0">
                <a:solidFill>
                  <a:srgbClr val="FF0000"/>
                </a:solidFill>
                <a:latin typeface="微软雅黑" pitchFamily="34" charset="-122"/>
                <a:ea typeface="微软雅黑" pitchFamily="34" charset="-122"/>
              </a:rPr>
              <a:t>寄存器上下文</a:t>
            </a:r>
            <a:r>
              <a:rPr lang="zh-CN" altLang="en-US" sz="2000" dirty="0">
                <a:latin typeface="微软雅黑" pitchFamily="34" charset="-122"/>
                <a:ea typeface="微软雅黑" pitchFamily="34" charset="-122"/>
              </a:rPr>
              <a:t>（也称</a:t>
            </a:r>
            <a:r>
              <a:rPr lang="zh-CN" altLang="en-US" sz="2000" dirty="0">
                <a:solidFill>
                  <a:srgbClr val="FF0000"/>
                </a:solidFill>
                <a:latin typeface="微软雅黑" pitchFamily="34" charset="-122"/>
                <a:ea typeface="微软雅黑" pitchFamily="34" charset="-122"/>
              </a:rPr>
              <a:t>硬件上下文</a:t>
            </a:r>
            <a:r>
              <a:rPr lang="zh-CN" altLang="en-US" sz="2000" dirty="0">
                <a:latin typeface="微软雅黑" pitchFamily="34" charset="-122"/>
                <a:ea typeface="微软雅黑" pitchFamily="34" charset="-122"/>
              </a:rPr>
              <a:t>），即进程的现场信息。</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在进行进程上下文切换时，操作系统把换下进程的寄存器上下文保存到系统级上下文中的现场信息位置。</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用户级上下文地址空间和系统级上下文地址空间一起构成了</a:t>
            </a:r>
            <a:r>
              <a:rPr lang="zh-CN" altLang="en-US" sz="2000" dirty="0">
                <a:solidFill>
                  <a:srgbClr val="FF0000"/>
                </a:solidFill>
                <a:latin typeface="微软雅黑" pitchFamily="34" charset="-122"/>
                <a:ea typeface="微软雅黑" pitchFamily="34" charset="-122"/>
              </a:rPr>
              <a:t>一个进程的整个存储器映像</a:t>
            </a:r>
            <a:r>
              <a:rPr lang="zh-CN" altLang="en-US"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p:txBody>
      </p:sp>
      <p:pic>
        <p:nvPicPr>
          <p:cNvPr id="58372" name="Picture 4"/>
          <p:cNvPicPr>
            <a:picLocks noChangeAspect="1"/>
          </p:cNvPicPr>
          <p:nvPr/>
        </p:nvPicPr>
        <p:blipFill>
          <a:blip r:embed="rId1"/>
          <a:stretch>
            <a:fillRect/>
          </a:stretch>
        </p:blipFill>
        <p:spPr>
          <a:xfrm>
            <a:off x="5942013" y="1071563"/>
            <a:ext cx="2962275" cy="4845050"/>
          </a:xfrm>
          <a:prstGeom prst="rect">
            <a:avLst/>
          </a:prstGeom>
          <a:noFill/>
          <a:ln w="9525">
            <a:noFill/>
          </a:ln>
        </p:spPr>
      </p:pic>
      <p:sp>
        <p:nvSpPr>
          <p:cNvPr id="58373" name="Text Box 5"/>
          <p:cNvSpPr txBox="1"/>
          <p:nvPr/>
        </p:nvSpPr>
        <p:spPr>
          <a:xfrm>
            <a:off x="5994400" y="6097588"/>
            <a:ext cx="2424113" cy="427037"/>
          </a:xfrm>
          <a:prstGeom prst="rect">
            <a:avLst/>
          </a:prstGeom>
          <a:noFill/>
          <a:ln w="9525">
            <a:noFill/>
          </a:ln>
        </p:spPr>
        <p:txBody>
          <a:bodyPr>
            <a:spAutoFit/>
          </a:bodyPr>
          <a:p>
            <a:pPr>
              <a:spcBef>
                <a:spcPct val="50000"/>
              </a:spcBef>
            </a:pPr>
            <a:r>
              <a:rPr lang="zh-CN" altLang="en-US" sz="2200" b="1" dirty="0">
                <a:solidFill>
                  <a:srgbClr val="0000FF"/>
                </a:solidFill>
                <a:latin typeface="Arial" panose="020B0604020202090204" pitchFamily="34" charset="0"/>
                <a:ea typeface="微软雅黑" pitchFamily="34" charset="-122"/>
              </a:rPr>
              <a:t>进程的存储器映像</a:t>
            </a:r>
            <a:endParaRPr lang="zh-CN" altLang="en-US" sz="2200" b="1" dirty="0">
              <a:solidFill>
                <a:srgbClr val="0000FF"/>
              </a:solidFill>
              <a:latin typeface="Arial" panose="020B0604020202090204"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charRg st="0" end="36"/>
                                            </p:txEl>
                                          </p:spTgt>
                                        </p:tgtEl>
                                        <p:attrNameLst>
                                          <p:attrName>style.visibility</p:attrName>
                                        </p:attrNameLst>
                                      </p:cBhvr>
                                      <p:to>
                                        <p:strVal val="visible"/>
                                      </p:to>
                                    </p:set>
                                    <p:animEffect transition="in" filter="blinds(horizontal)">
                                      <p:cBhvr>
                                        <p:cTn id="7" dur="500"/>
                                        <p:tgtEl>
                                          <p:spTgt spid="751619">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charRg st="36" end="89"/>
                                            </p:txEl>
                                          </p:spTgt>
                                        </p:tgtEl>
                                        <p:attrNameLst>
                                          <p:attrName>style.visibility</p:attrName>
                                        </p:attrNameLst>
                                      </p:cBhvr>
                                      <p:to>
                                        <p:strVal val="visible"/>
                                      </p:to>
                                    </p:set>
                                    <p:animEffect transition="in" filter="blinds(horizontal)">
                                      <p:cBhvr>
                                        <p:cTn id="12" dur="500"/>
                                        <p:tgtEl>
                                          <p:spTgt spid="751619">
                                            <p:txEl>
                                              <p:charRg st="36"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charRg st="89" end="137"/>
                                            </p:txEl>
                                          </p:spTgt>
                                        </p:tgtEl>
                                        <p:attrNameLst>
                                          <p:attrName>style.visibility</p:attrName>
                                        </p:attrNameLst>
                                      </p:cBhvr>
                                      <p:to>
                                        <p:strVal val="visible"/>
                                      </p:to>
                                    </p:set>
                                    <p:animEffect transition="in" filter="blinds(horizontal)">
                                      <p:cBhvr>
                                        <p:cTn id="17" dur="500"/>
                                        <p:tgtEl>
                                          <p:spTgt spid="751619">
                                            <p:txEl>
                                              <p:charRg st="89"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charRg st="137" end="177"/>
                                            </p:txEl>
                                          </p:spTgt>
                                        </p:tgtEl>
                                        <p:attrNameLst>
                                          <p:attrName>style.visibility</p:attrName>
                                        </p:attrNameLst>
                                      </p:cBhvr>
                                      <p:to>
                                        <p:strVal val="visible"/>
                                      </p:to>
                                    </p:set>
                                    <p:animEffect transition="in" filter="blinds(horizontal)">
                                      <p:cBhvr>
                                        <p:cTn id="22" dur="500"/>
                                        <p:tgtEl>
                                          <p:spTgt spid="751619">
                                            <p:txEl>
                                              <p:charRg st="137" end="1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charRg st="177" end="224"/>
                                            </p:txEl>
                                          </p:spTgt>
                                        </p:tgtEl>
                                        <p:attrNameLst>
                                          <p:attrName>style.visibility</p:attrName>
                                        </p:attrNameLst>
                                      </p:cBhvr>
                                      <p:to>
                                        <p:strVal val="visible"/>
                                      </p:to>
                                    </p:set>
                                    <p:animEffect transition="in" filter="blinds(horizontal)">
                                      <p:cBhvr>
                                        <p:cTn id="27" dur="500"/>
                                        <p:tgtEl>
                                          <p:spTgt spid="751619">
                                            <p:txEl>
                                              <p:charRg st="177" end="2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charRg st="224" end="264"/>
                                            </p:txEl>
                                          </p:spTgt>
                                        </p:tgtEl>
                                        <p:attrNameLst>
                                          <p:attrName>style.visibility</p:attrName>
                                        </p:attrNameLst>
                                      </p:cBhvr>
                                      <p:to>
                                        <p:strVal val="visible"/>
                                      </p:to>
                                    </p:set>
                                    <p:animEffect transition="in" filter="blinds(horizontal)">
                                      <p:cBhvr>
                                        <p:cTn id="32" dur="500"/>
                                        <p:tgtEl>
                                          <p:spTgt spid="751619">
                                            <p:txEl>
                                              <p:charRg st="224" end="2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Picture 4"/>
          <p:cNvPicPr>
            <a:picLocks noChangeAspect="1"/>
          </p:cNvPicPr>
          <p:nvPr/>
        </p:nvPicPr>
        <p:blipFill>
          <a:blip r:embed="rId1"/>
          <a:stretch>
            <a:fillRect/>
          </a:stretch>
        </p:blipFill>
        <p:spPr>
          <a:xfrm>
            <a:off x="2479675" y="0"/>
            <a:ext cx="6664325" cy="6858000"/>
          </a:xfrm>
          <a:prstGeom prst="rect">
            <a:avLst/>
          </a:prstGeom>
          <a:noFill/>
          <a:ln w="9525">
            <a:noFill/>
          </a:ln>
        </p:spPr>
      </p:pic>
      <p:sp>
        <p:nvSpPr>
          <p:cNvPr id="59395" name="Rectangle 3"/>
          <p:cNvSpPr>
            <a:spLocks noGrp="1"/>
          </p:cNvSpPr>
          <p:nvPr>
            <p:ph idx="1"/>
          </p:nvPr>
        </p:nvSpPr>
        <p:spPr>
          <a:xfrm>
            <a:off x="330200" y="1039813"/>
            <a:ext cx="2774950" cy="4813300"/>
          </a:xfrm>
          <a:ln/>
        </p:spPr>
        <p:txBody>
          <a:bodyPr vert="horz" wrap="square" lIns="91440" tIns="45720" rIns="91440" bIns="45720" anchor="t"/>
          <a:p>
            <a:pPr>
              <a:lnSpc>
                <a:spcPct val="125000"/>
              </a:lnSpc>
            </a:pPr>
            <a:r>
              <a:rPr lang="en-US" altLang="zh-CN" sz="2300" dirty="0">
                <a:solidFill>
                  <a:srgbClr val="0000FF"/>
                </a:solidFill>
                <a:latin typeface="微软雅黑" pitchFamily="34" charset="-122"/>
                <a:ea typeface="微软雅黑" pitchFamily="34" charset="-122"/>
              </a:rPr>
              <a:t>IA-32/Linux</a:t>
            </a:r>
            <a:r>
              <a:rPr lang="zh-CN" altLang="en-US" sz="2300" dirty="0">
                <a:solidFill>
                  <a:srgbClr val="0000FF"/>
                </a:solidFill>
                <a:latin typeface="微软雅黑" pitchFamily="34" charset="-122"/>
                <a:ea typeface="微软雅黑" pitchFamily="34" charset="-122"/>
              </a:rPr>
              <a:t>平台下，每个（用户）进程具有独立的私有地址空间（虚拟地址空间）</a:t>
            </a:r>
            <a:endParaRPr lang="zh-CN" altLang="en-US" sz="2300" dirty="0">
              <a:solidFill>
                <a:srgbClr val="0000FF"/>
              </a:solidFill>
              <a:latin typeface="微软雅黑" pitchFamily="34" charset="-122"/>
              <a:ea typeface="微软雅黑" pitchFamily="34" charset="-122"/>
            </a:endParaRPr>
          </a:p>
          <a:p>
            <a:pPr>
              <a:lnSpc>
                <a:spcPct val="125000"/>
              </a:lnSpc>
            </a:pPr>
            <a:r>
              <a:rPr lang="zh-CN" altLang="en-US" sz="2300" dirty="0">
                <a:solidFill>
                  <a:srgbClr val="0000FF"/>
                </a:solidFill>
                <a:latin typeface="微软雅黑" pitchFamily="34" charset="-122"/>
                <a:ea typeface="微软雅黑" pitchFamily="34" charset="-122"/>
              </a:rPr>
              <a:t>每个进程的地址空间划分（即存储映像）布局相同（如右图）</a:t>
            </a:r>
            <a:endParaRPr lang="zh-CN" altLang="en-US" sz="2300" dirty="0">
              <a:solidFill>
                <a:srgbClr val="0000FF"/>
              </a:solidFill>
              <a:latin typeface="微软雅黑" pitchFamily="34" charset="-122"/>
              <a:ea typeface="微软雅黑" pitchFamily="34" charset="-122"/>
            </a:endParaRPr>
          </a:p>
        </p:txBody>
      </p:sp>
      <p:sp>
        <p:nvSpPr>
          <p:cNvPr id="59396" name="Rectangle 5"/>
          <p:cNvSpPr/>
          <p:nvPr/>
        </p:nvSpPr>
        <p:spPr>
          <a:xfrm>
            <a:off x="5195888" y="0"/>
            <a:ext cx="2946400" cy="2090738"/>
          </a:xfrm>
          <a:prstGeom prst="rect">
            <a:avLst/>
          </a:prstGeom>
          <a:solidFill>
            <a:srgbClr val="FF0000">
              <a:alpha val="14902"/>
            </a:srgbClr>
          </a:solidFill>
          <a:ln w="9525">
            <a:noFill/>
          </a:ln>
        </p:spPr>
        <p:txBody>
          <a:bodyPr wrap="none" anchor="ctr"/>
          <a:p>
            <a:endParaRPr lang="zh-CN" altLang="en-US" dirty="0">
              <a:latin typeface="Arial" panose="020B0604020202090204" pitchFamily="34" charset="0"/>
            </a:endParaRPr>
          </a:p>
        </p:txBody>
      </p:sp>
      <p:sp>
        <p:nvSpPr>
          <p:cNvPr id="59397" name="Rectangle 2"/>
          <p:cNvSpPr>
            <a:spLocks noGrp="1"/>
          </p:cNvSpPr>
          <p:nvPr>
            <p:ph type="title"/>
          </p:nvPr>
        </p:nvSpPr>
        <p:spPr>
          <a:xfrm>
            <a:off x="125413" y="71438"/>
            <a:ext cx="8229600" cy="561975"/>
          </a:xfrm>
          <a:ln/>
        </p:spPr>
        <p:txBody>
          <a:bodyPr vert="horz" wrap="square" lIns="91440" tIns="45720" rIns="91440" bIns="45720" anchor="ctr"/>
          <a:p>
            <a:pPr algn="l"/>
            <a:r>
              <a:rPr lang="zh-CN" altLang="en-US" sz="3200" dirty="0"/>
              <a:t>进程的地址空间</a:t>
            </a:r>
            <a:endParaRPr lang="zh-CN" alt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ln/>
        </p:spPr>
        <p:txBody>
          <a:bodyPr vert="horz" wrap="square" lIns="91440" tIns="45720" rIns="91440" bIns="45720" anchor="ctr"/>
          <a:p>
            <a:r>
              <a:rPr lang="zh-CN" altLang="en-US" dirty="0"/>
              <a:t>回顾：用户模式和内核模式</a:t>
            </a:r>
            <a:endParaRPr lang="zh-CN" altLang="en-US" dirty="0"/>
          </a:p>
        </p:txBody>
      </p:sp>
      <p:sp>
        <p:nvSpPr>
          <p:cNvPr id="60419" name="Rectangle 3"/>
          <p:cNvSpPr>
            <a:spLocks noGrp="1"/>
          </p:cNvSpPr>
          <p:nvPr>
            <p:ph idx="1"/>
          </p:nvPr>
        </p:nvSpPr>
        <p:spPr>
          <a:xfrm>
            <a:off x="468313" y="893763"/>
            <a:ext cx="8461375" cy="5799137"/>
          </a:xfrm>
          <a:ln/>
        </p:spPr>
        <p:txBody>
          <a:bodyPr vert="horz" wrap="square" lIns="91440" tIns="45720" rIns="91440" bIns="45720" anchor="t"/>
          <a:p>
            <a:pPr>
              <a:lnSpc>
                <a:spcPct val="125000"/>
              </a:lnSpc>
              <a:spcBef>
                <a:spcPct val="15000"/>
              </a:spcBef>
            </a:pPr>
            <a:r>
              <a:rPr lang="zh-CN" altLang="en-US" dirty="0">
                <a:latin typeface="微软雅黑" pitchFamily="34" charset="-122"/>
                <a:ea typeface="微软雅黑" pitchFamily="34" charset="-122"/>
              </a:rPr>
              <a:t>为了使</a:t>
            </a: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能够起到管理程序执行的目的，在一些时候处理器中必须运行</a:t>
            </a:r>
            <a:r>
              <a:rPr lang="zh-CN" altLang="en-US" dirty="0">
                <a:solidFill>
                  <a:srgbClr val="FF0000"/>
                </a:solidFill>
                <a:latin typeface="微软雅黑" pitchFamily="34" charset="-122"/>
                <a:ea typeface="微软雅黑" pitchFamily="34" charset="-122"/>
              </a:rPr>
              <a:t>内核代码</a:t>
            </a:r>
            <a:endParaRPr lang="zh-CN" altLang="en-US" dirty="0">
              <a:solidFill>
                <a:srgbClr val="FF0000"/>
              </a:solidFill>
              <a:latin typeface="微软雅黑" pitchFamily="34" charset="-122"/>
              <a:ea typeface="微软雅黑" pitchFamily="34" charset="-122"/>
            </a:endParaRPr>
          </a:p>
          <a:p>
            <a:pPr>
              <a:lnSpc>
                <a:spcPct val="125000"/>
              </a:lnSpc>
              <a:spcBef>
                <a:spcPct val="15000"/>
              </a:spcBef>
            </a:pPr>
            <a:r>
              <a:rPr lang="zh-CN" altLang="en-US" dirty="0">
                <a:latin typeface="微软雅黑" pitchFamily="34" charset="-122"/>
                <a:ea typeface="微软雅黑" pitchFamily="34" charset="-122"/>
              </a:rPr>
              <a:t>为了区分处理器运行的是用户代码还是内核代码，必须有一个状态位来标识，这个状态位称为</a:t>
            </a:r>
            <a:r>
              <a:rPr lang="zh-CN" altLang="en-US" dirty="0">
                <a:solidFill>
                  <a:srgbClr val="FF0000"/>
                </a:solidFill>
                <a:latin typeface="微软雅黑" pitchFamily="34" charset="-122"/>
                <a:ea typeface="微软雅黑" pitchFamily="34" charset="-122"/>
              </a:rPr>
              <a:t>模式位</a:t>
            </a:r>
            <a:endParaRPr lang="zh-CN" altLang="en-US" dirty="0">
              <a:solidFill>
                <a:srgbClr val="FF0000"/>
              </a:solidFill>
              <a:latin typeface="微软雅黑" pitchFamily="34" charset="-122"/>
              <a:ea typeface="微软雅黑" pitchFamily="34" charset="-122"/>
            </a:endParaRPr>
          </a:p>
          <a:p>
            <a:pPr>
              <a:lnSpc>
                <a:spcPct val="125000"/>
              </a:lnSpc>
              <a:spcBef>
                <a:spcPct val="15000"/>
              </a:spcBef>
            </a:pPr>
            <a:r>
              <a:rPr lang="zh-CN" altLang="en-US" dirty="0">
                <a:latin typeface="微软雅黑" pitchFamily="34" charset="-122"/>
                <a:ea typeface="微软雅黑" pitchFamily="34" charset="-122"/>
              </a:rPr>
              <a:t>通常</a:t>
            </a:r>
            <a:r>
              <a:rPr lang="zh-CN" altLang="en-US" dirty="0">
                <a:solidFill>
                  <a:srgbClr val="0000FF"/>
                </a:solidFill>
                <a:latin typeface="微软雅黑" pitchFamily="34" charset="-122"/>
                <a:ea typeface="微软雅黑" pitchFamily="34" charset="-122"/>
              </a:rPr>
              <a:t>处理器模式</a:t>
            </a:r>
            <a:r>
              <a:rPr lang="zh-CN" altLang="en-US" dirty="0">
                <a:latin typeface="微软雅黑" pitchFamily="34" charset="-122"/>
                <a:ea typeface="微软雅黑" pitchFamily="34" charset="-122"/>
              </a:rPr>
              <a:t>分为</a:t>
            </a:r>
            <a:r>
              <a:rPr lang="zh-CN" altLang="en-US" dirty="0">
                <a:solidFill>
                  <a:srgbClr val="FF0000"/>
                </a:solidFill>
                <a:latin typeface="微软雅黑" pitchFamily="34" charset="-122"/>
                <a:ea typeface="微软雅黑" pitchFamily="34" charset="-122"/>
              </a:rPr>
              <a:t>用户模式（用户态）</a:t>
            </a:r>
            <a:r>
              <a:rPr lang="zh-CN" altLang="en-US" dirty="0">
                <a:latin typeface="微软雅黑" pitchFamily="34" charset="-122"/>
                <a:ea typeface="微软雅黑" pitchFamily="34" charset="-122"/>
              </a:rPr>
              <a:t>和</a:t>
            </a:r>
            <a:r>
              <a:rPr lang="zh-CN" altLang="en-US" dirty="0">
                <a:solidFill>
                  <a:srgbClr val="FF0000"/>
                </a:solidFill>
                <a:latin typeface="微软雅黑" pitchFamily="34" charset="-122"/>
                <a:ea typeface="微软雅黑" pitchFamily="34" charset="-122"/>
              </a:rPr>
              <a:t>内核模式（核心态）</a:t>
            </a:r>
            <a:r>
              <a:rPr lang="zh-CN" altLang="en-US" dirty="0">
                <a:latin typeface="微软雅黑" pitchFamily="34" charset="-122"/>
                <a:ea typeface="微软雅黑" pitchFamily="34" charset="-122"/>
              </a:rPr>
              <a:t>用户模式（也称</a:t>
            </a:r>
            <a:r>
              <a:rPr lang="zh-CN" altLang="en-US" dirty="0">
                <a:solidFill>
                  <a:srgbClr val="0000FF"/>
                </a:solidFill>
                <a:latin typeface="微软雅黑" pitchFamily="34" charset="-122"/>
                <a:ea typeface="微软雅黑" pitchFamily="34" charset="-122"/>
              </a:rPr>
              <a:t>目态、用户态</a:t>
            </a:r>
            <a:r>
              <a:rPr lang="zh-CN" altLang="en-US" dirty="0">
                <a:latin typeface="微软雅黑" pitchFamily="34" charset="-122"/>
                <a:ea typeface="微软雅黑" pitchFamily="34" charset="-122"/>
              </a:rPr>
              <a:t>）下，处理器运行用户进程，此时不允许使用特权指令</a:t>
            </a:r>
            <a:endParaRPr lang="zh-CN" altLang="en-US" dirty="0">
              <a:latin typeface="微软雅黑" pitchFamily="34" charset="-122"/>
              <a:ea typeface="微软雅黑" pitchFamily="34" charset="-122"/>
            </a:endParaRPr>
          </a:p>
          <a:p>
            <a:pPr>
              <a:lnSpc>
                <a:spcPct val="125000"/>
              </a:lnSpc>
              <a:spcBef>
                <a:spcPct val="15000"/>
              </a:spcBef>
            </a:pPr>
            <a:r>
              <a:rPr lang="zh-CN" altLang="en-US" dirty="0">
                <a:latin typeface="微软雅黑" pitchFamily="34" charset="-122"/>
                <a:ea typeface="微软雅黑" pitchFamily="34" charset="-122"/>
              </a:rPr>
              <a:t>内核模式（有时称</a:t>
            </a:r>
            <a:r>
              <a:rPr lang="zh-CN" altLang="en-US" dirty="0">
                <a:solidFill>
                  <a:srgbClr val="0000FF"/>
                </a:solidFill>
                <a:latin typeface="微软雅黑" pitchFamily="34" charset="-122"/>
                <a:ea typeface="微软雅黑" pitchFamily="34" charset="-122"/>
              </a:rPr>
              <a:t>系统模式、管理模式、超级用户模式、管态、内核态、核心态）</a:t>
            </a:r>
            <a:r>
              <a:rPr lang="zh-CN" altLang="en-US" dirty="0">
                <a:latin typeface="微软雅黑" pitchFamily="34" charset="-122"/>
                <a:ea typeface="微软雅黑" pitchFamily="34" charset="-122"/>
              </a:rPr>
              <a:t>下处理器运行内核代码，允许使用</a:t>
            </a:r>
            <a:r>
              <a:rPr lang="zh-CN" altLang="en-US" dirty="0">
                <a:solidFill>
                  <a:srgbClr val="CC3300"/>
                </a:solidFill>
                <a:latin typeface="微软雅黑" pitchFamily="34" charset="-122"/>
                <a:ea typeface="微软雅黑" pitchFamily="34" charset="-122"/>
              </a:rPr>
              <a:t>特权指令</a:t>
            </a:r>
            <a:r>
              <a:rPr lang="zh-CN" altLang="en-US" dirty="0">
                <a:latin typeface="微软雅黑" pitchFamily="34" charset="-122"/>
                <a:ea typeface="微软雅黑" pitchFamily="34" charset="-122"/>
              </a:rPr>
              <a:t>，例如：停机指令、开</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关中断指令、</a:t>
            </a:r>
            <a:r>
              <a:rPr lang="en-US" altLang="zh-CN" dirty="0">
                <a:latin typeface="微软雅黑" pitchFamily="34" charset="-122"/>
                <a:ea typeface="微软雅黑" pitchFamily="34" charset="-122"/>
              </a:rPr>
              <a:t>Cache</a:t>
            </a:r>
            <a:r>
              <a:rPr lang="zh-CN" altLang="en-US" dirty="0">
                <a:latin typeface="微软雅黑" pitchFamily="34" charset="-122"/>
                <a:ea typeface="微软雅黑" pitchFamily="34" charset="-122"/>
              </a:rPr>
              <a:t>冲刷指令等。</a:t>
            </a:r>
            <a:endParaRPr lang="zh-CN" altLang="en-US" dirty="0">
              <a:latin typeface="微软雅黑" pitchFamily="34" charset="-122"/>
              <a:ea typeface="微软雅黑"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ln/>
        </p:spPr>
        <p:txBody>
          <a:bodyPr vert="horz" wrap="square" lIns="91440" tIns="45720" rIns="91440" bIns="45720" anchor="ctr"/>
          <a:p>
            <a:r>
              <a:rPr lang="zh-CN" altLang="en-US" dirty="0"/>
              <a:t>程序的加载和运行</a:t>
            </a:r>
            <a:endParaRPr lang="zh-CN" altLang="en-US" dirty="0"/>
          </a:p>
        </p:txBody>
      </p:sp>
      <p:sp>
        <p:nvSpPr>
          <p:cNvPr id="756739" name="Rectangle 3"/>
          <p:cNvSpPr>
            <a:spLocks noGrp="1"/>
          </p:cNvSpPr>
          <p:nvPr>
            <p:ph idx="1"/>
          </p:nvPr>
        </p:nvSpPr>
        <p:spPr>
          <a:xfrm>
            <a:off x="265113" y="465138"/>
            <a:ext cx="8680450" cy="5842000"/>
          </a:xfrm>
          <a:ln/>
        </p:spPr>
        <p:txBody>
          <a:bodyPr vert="horz" wrap="square" lIns="91440" tIns="45720" rIns="91440" bIns="45720" anchor="t"/>
          <a:p>
            <a:pPr>
              <a:buNone/>
            </a:pPr>
            <a:endParaRPr lang="zh-CN" altLang="en-US" sz="2100" dirty="0">
              <a:latin typeface="微软雅黑" pitchFamily="34" charset="-122"/>
              <a:ea typeface="微软雅黑" pitchFamily="34" charset="-122"/>
            </a:endParaRPr>
          </a:p>
          <a:p>
            <a:r>
              <a:rPr lang="en-US" altLang="zh-CN" sz="2100" dirty="0">
                <a:latin typeface="微软雅黑" pitchFamily="34" charset="-122"/>
                <a:ea typeface="微软雅黑" pitchFamily="34" charset="-122"/>
              </a:rPr>
              <a:t>UNIX/Linux</a:t>
            </a:r>
            <a:r>
              <a:rPr lang="zh-CN" altLang="en-US" sz="2100" dirty="0">
                <a:latin typeface="微软雅黑" pitchFamily="34" charset="-122"/>
                <a:ea typeface="微软雅黑" pitchFamily="34" charset="-122"/>
              </a:rPr>
              <a:t>系统中，可通过</a:t>
            </a:r>
            <a:r>
              <a:rPr lang="zh-CN" altLang="en-US" sz="2100" dirty="0">
                <a:solidFill>
                  <a:srgbClr val="FF0000"/>
                </a:solidFill>
                <a:latin typeface="微软雅黑" pitchFamily="34" charset="-122"/>
                <a:ea typeface="微软雅黑" pitchFamily="34" charset="-122"/>
              </a:rPr>
              <a:t>调用</a:t>
            </a:r>
            <a:r>
              <a:rPr lang="en-US" altLang="zh-CN" sz="2100" dirty="0">
                <a:solidFill>
                  <a:srgbClr val="FF0000"/>
                </a:solidFill>
                <a:latin typeface="微软雅黑" pitchFamily="34" charset="-122"/>
                <a:ea typeface="微软雅黑" pitchFamily="34" charset="-122"/>
              </a:rPr>
              <a:t>execve()</a:t>
            </a:r>
            <a:r>
              <a:rPr lang="zh-CN" altLang="en-US" sz="2100" dirty="0">
                <a:solidFill>
                  <a:srgbClr val="FF0000"/>
                </a:solidFill>
                <a:latin typeface="微软雅黑" pitchFamily="34" charset="-122"/>
                <a:ea typeface="微软雅黑" pitchFamily="34" charset="-122"/>
              </a:rPr>
              <a:t>函数</a:t>
            </a:r>
            <a:r>
              <a:rPr lang="zh-CN" altLang="en-US" sz="2100" dirty="0">
                <a:latin typeface="微软雅黑" pitchFamily="34" charset="-122"/>
                <a:ea typeface="微软雅黑" pitchFamily="34" charset="-122"/>
              </a:rPr>
              <a:t>来启动加载器。 </a:t>
            </a:r>
            <a:endParaRPr lang="zh-CN" altLang="en-US" sz="2100" dirty="0">
              <a:latin typeface="微软雅黑" pitchFamily="34" charset="-122"/>
              <a:ea typeface="微软雅黑" pitchFamily="34" charset="-122"/>
            </a:endParaRPr>
          </a:p>
          <a:p>
            <a:r>
              <a:rPr lang="en-US" altLang="zh-CN" sz="2100" dirty="0">
                <a:latin typeface="微软雅黑" pitchFamily="34" charset="-122"/>
                <a:ea typeface="微软雅黑" pitchFamily="34" charset="-122"/>
              </a:rPr>
              <a:t>execve()</a:t>
            </a:r>
            <a:r>
              <a:rPr lang="zh-CN" altLang="en-US" sz="2100" dirty="0">
                <a:latin typeface="微软雅黑" pitchFamily="34" charset="-122"/>
                <a:ea typeface="微软雅黑" pitchFamily="34" charset="-122"/>
              </a:rPr>
              <a:t>函数的功能是在当前进程上下文中加载并运行一个新程序。</a:t>
            </a:r>
            <a:r>
              <a:rPr lang="en-US" altLang="zh-CN" sz="2100" dirty="0">
                <a:latin typeface="微软雅黑" pitchFamily="34" charset="-122"/>
                <a:ea typeface="微软雅黑" pitchFamily="34" charset="-122"/>
              </a:rPr>
              <a:t>execve()</a:t>
            </a:r>
            <a:r>
              <a:rPr lang="zh-CN" altLang="en-US" sz="2100" dirty="0">
                <a:latin typeface="微软雅黑" pitchFamily="34" charset="-122"/>
                <a:ea typeface="微软雅黑" pitchFamily="34" charset="-122"/>
              </a:rPr>
              <a:t>函数的用法如下：</a:t>
            </a:r>
            <a:endParaRPr lang="zh-CN" altLang="en-US" sz="2100" dirty="0">
              <a:latin typeface="微软雅黑" pitchFamily="34" charset="-122"/>
              <a:ea typeface="微软雅黑" pitchFamily="34" charset="-122"/>
            </a:endParaRPr>
          </a:p>
          <a:p>
            <a:pPr>
              <a:buNone/>
            </a:pPr>
            <a:r>
              <a:rPr lang="en-US" altLang="zh-CN" sz="2100" dirty="0">
                <a:latin typeface="微软雅黑" pitchFamily="34" charset="-122"/>
                <a:ea typeface="微软雅黑" pitchFamily="34" charset="-122"/>
              </a:rPr>
              <a:t>     </a:t>
            </a:r>
            <a:r>
              <a:rPr lang="en-US" altLang="zh-CN" sz="2100" dirty="0">
                <a:solidFill>
                  <a:srgbClr val="0066CC"/>
                </a:solidFill>
                <a:latin typeface="微软雅黑" pitchFamily="34" charset="-122"/>
                <a:ea typeface="微软雅黑" pitchFamily="34" charset="-122"/>
              </a:rPr>
              <a:t>int execve(char *filename, char *argv[], *envp[]);</a:t>
            </a:r>
            <a:endParaRPr lang="en-US" altLang="zh-CN" sz="2100" dirty="0">
              <a:solidFill>
                <a:srgbClr val="0066CC"/>
              </a:solidFill>
              <a:latin typeface="微软雅黑" pitchFamily="34" charset="-122"/>
              <a:ea typeface="微软雅黑" pitchFamily="34" charset="-122"/>
            </a:endParaRPr>
          </a:p>
          <a:p>
            <a:pPr>
              <a:buNone/>
            </a:pPr>
            <a:r>
              <a:rPr lang="zh-CN" altLang="en-US" sz="2100" dirty="0">
                <a:latin typeface="微软雅黑" pitchFamily="34" charset="-122"/>
                <a:ea typeface="微软雅黑" pitchFamily="34" charset="-122"/>
              </a:rPr>
              <a:t>    </a:t>
            </a:r>
            <a:r>
              <a:rPr lang="en-US" altLang="zh-CN" sz="2100" dirty="0">
                <a:solidFill>
                  <a:srgbClr val="008000"/>
                </a:solidFill>
                <a:latin typeface="微软雅黑" pitchFamily="34" charset="-122"/>
                <a:ea typeface="微软雅黑" pitchFamily="34" charset="-122"/>
              </a:rPr>
              <a:t>filename</a:t>
            </a:r>
            <a:r>
              <a:rPr lang="zh-CN" altLang="en-US" sz="2100" dirty="0">
                <a:solidFill>
                  <a:srgbClr val="008000"/>
                </a:solidFill>
                <a:latin typeface="微软雅黑" pitchFamily="34" charset="-122"/>
                <a:ea typeface="微软雅黑" pitchFamily="34" charset="-122"/>
              </a:rPr>
              <a:t>是</a:t>
            </a:r>
            <a:r>
              <a:rPr lang="zh-CN" altLang="en-US" sz="2100" dirty="0">
                <a:solidFill>
                  <a:srgbClr val="FF0000"/>
                </a:solidFill>
                <a:latin typeface="微软雅黑" pitchFamily="34" charset="-122"/>
                <a:ea typeface="微软雅黑" pitchFamily="34" charset="-122"/>
              </a:rPr>
              <a:t>加载并运行的可执行文件名</a:t>
            </a:r>
            <a:r>
              <a:rPr lang="en-US" altLang="zh-CN" sz="2100" dirty="0">
                <a:solidFill>
                  <a:srgbClr val="FF0000"/>
                </a:solidFill>
                <a:latin typeface="微软雅黑" pitchFamily="34" charset="-122"/>
                <a:ea typeface="微软雅黑" pitchFamily="34" charset="-122"/>
              </a:rPr>
              <a:t>(</a:t>
            </a:r>
            <a:r>
              <a:rPr lang="zh-CN" altLang="en-US" sz="2100" dirty="0">
                <a:solidFill>
                  <a:srgbClr val="FF0000"/>
                </a:solidFill>
                <a:latin typeface="微软雅黑" pitchFamily="34" charset="-122"/>
                <a:ea typeface="微软雅黑" pitchFamily="34" charset="-122"/>
              </a:rPr>
              <a:t>如</a:t>
            </a:r>
            <a:r>
              <a:rPr lang="en-US" altLang="zh-CN" sz="2100" dirty="0">
                <a:solidFill>
                  <a:srgbClr val="0066CC"/>
                </a:solidFill>
                <a:latin typeface="微软雅黑" pitchFamily="34" charset="-122"/>
                <a:ea typeface="微软雅黑" pitchFamily="34" charset="-122"/>
              </a:rPr>
              <a:t>./hello</a:t>
            </a:r>
            <a:r>
              <a:rPr lang="en-US" altLang="zh-CN" sz="2100" dirty="0">
                <a:solidFill>
                  <a:srgbClr val="FF0000"/>
                </a:solidFill>
                <a:latin typeface="微软雅黑" pitchFamily="34" charset="-122"/>
                <a:ea typeface="微软雅黑" pitchFamily="34" charset="-122"/>
              </a:rPr>
              <a:t>)</a:t>
            </a:r>
            <a:r>
              <a:rPr lang="zh-CN" altLang="en-US" sz="2100" dirty="0">
                <a:solidFill>
                  <a:srgbClr val="008000"/>
                </a:solidFill>
                <a:latin typeface="微软雅黑" pitchFamily="34" charset="-122"/>
                <a:ea typeface="微软雅黑" pitchFamily="34" charset="-122"/>
              </a:rPr>
              <a:t>，可带参数列表</a:t>
            </a:r>
            <a:r>
              <a:rPr lang="en-US" altLang="zh-CN" sz="2100" dirty="0">
                <a:solidFill>
                  <a:srgbClr val="008000"/>
                </a:solidFill>
                <a:latin typeface="微软雅黑" pitchFamily="34" charset="-122"/>
                <a:ea typeface="微软雅黑" pitchFamily="34" charset="-122"/>
              </a:rPr>
              <a:t>argv</a:t>
            </a:r>
            <a:r>
              <a:rPr lang="zh-CN" altLang="en-US" sz="2100" dirty="0">
                <a:solidFill>
                  <a:srgbClr val="008000"/>
                </a:solidFill>
                <a:latin typeface="微软雅黑" pitchFamily="34" charset="-122"/>
                <a:ea typeface="微软雅黑" pitchFamily="34" charset="-122"/>
              </a:rPr>
              <a:t>和环境变量列表</a:t>
            </a:r>
            <a:r>
              <a:rPr lang="en-US" altLang="zh-CN" sz="2100" dirty="0">
                <a:solidFill>
                  <a:srgbClr val="008000"/>
                </a:solidFill>
                <a:latin typeface="微软雅黑" pitchFamily="34" charset="-122"/>
                <a:ea typeface="微软雅黑" pitchFamily="34" charset="-122"/>
              </a:rPr>
              <a:t>envp</a:t>
            </a:r>
            <a:r>
              <a:rPr lang="zh-CN" altLang="en-US" sz="2100" dirty="0">
                <a:solidFill>
                  <a:srgbClr val="008000"/>
                </a:solidFill>
                <a:latin typeface="微软雅黑" pitchFamily="34" charset="-122"/>
                <a:ea typeface="微软雅黑" pitchFamily="34" charset="-122"/>
              </a:rPr>
              <a:t>。若错误（如找不到指定文件</a:t>
            </a:r>
            <a:r>
              <a:rPr lang="en-US" altLang="zh-CN" sz="2100" dirty="0">
                <a:solidFill>
                  <a:srgbClr val="008000"/>
                </a:solidFill>
                <a:latin typeface="微软雅黑" pitchFamily="34" charset="-122"/>
                <a:ea typeface="微软雅黑" pitchFamily="34" charset="-122"/>
              </a:rPr>
              <a:t>filename</a:t>
            </a:r>
            <a:r>
              <a:rPr lang="zh-CN" altLang="en-US" sz="2100" dirty="0">
                <a:solidFill>
                  <a:srgbClr val="008000"/>
                </a:solidFill>
                <a:latin typeface="微软雅黑" pitchFamily="34" charset="-122"/>
                <a:ea typeface="微软雅黑" pitchFamily="34" charset="-122"/>
              </a:rPr>
              <a:t>），则返回</a:t>
            </a:r>
            <a:r>
              <a:rPr lang="en-US" altLang="zh-CN" sz="2100" dirty="0">
                <a:solidFill>
                  <a:srgbClr val="008000"/>
                </a:solidFill>
                <a:latin typeface="微软雅黑" pitchFamily="34" charset="-122"/>
                <a:ea typeface="微软雅黑" pitchFamily="34" charset="-122"/>
              </a:rPr>
              <a:t>-1</a:t>
            </a:r>
            <a:r>
              <a:rPr lang="zh-CN" altLang="en-US" sz="2100" dirty="0">
                <a:solidFill>
                  <a:srgbClr val="008000"/>
                </a:solidFill>
                <a:latin typeface="微软雅黑" pitchFamily="34" charset="-122"/>
                <a:ea typeface="微软雅黑" pitchFamily="34" charset="-122"/>
              </a:rPr>
              <a:t>，并将控制权交给调用程序； 若函数执行成功，则不返回，最终将控制权传递到可执行目标中的主函数</a:t>
            </a:r>
            <a:r>
              <a:rPr lang="en-US" altLang="zh-CN" sz="2100" dirty="0">
                <a:solidFill>
                  <a:srgbClr val="008000"/>
                </a:solidFill>
                <a:latin typeface="微软雅黑" pitchFamily="34" charset="-122"/>
                <a:ea typeface="微软雅黑" pitchFamily="34" charset="-122"/>
              </a:rPr>
              <a:t>main</a:t>
            </a:r>
            <a:r>
              <a:rPr lang="zh-CN" altLang="en-US" sz="2100" dirty="0">
                <a:solidFill>
                  <a:srgbClr val="008000"/>
                </a:solidFill>
                <a:latin typeface="微软雅黑" pitchFamily="34" charset="-122"/>
                <a:ea typeface="微软雅黑" pitchFamily="34" charset="-122"/>
              </a:rPr>
              <a:t>。</a:t>
            </a:r>
            <a:endParaRPr lang="zh-CN" altLang="en-US" sz="2100" dirty="0">
              <a:solidFill>
                <a:srgbClr val="008000"/>
              </a:solidFill>
              <a:latin typeface="微软雅黑" pitchFamily="34" charset="-122"/>
              <a:ea typeface="微软雅黑" pitchFamily="34" charset="-122"/>
            </a:endParaRPr>
          </a:p>
          <a:p>
            <a:r>
              <a:rPr lang="zh-CN" altLang="en-US" sz="2100" dirty="0">
                <a:latin typeface="微软雅黑" pitchFamily="34" charset="-122"/>
                <a:ea typeface="微软雅黑" pitchFamily="34" charset="-122"/>
              </a:rPr>
              <a:t>主函数</a:t>
            </a:r>
            <a:r>
              <a:rPr lang="en-US" altLang="zh-CN" sz="2100" dirty="0">
                <a:latin typeface="微软雅黑" pitchFamily="34" charset="-122"/>
                <a:ea typeface="微软雅黑" pitchFamily="34" charset="-122"/>
              </a:rPr>
              <a:t>main()</a:t>
            </a:r>
            <a:r>
              <a:rPr lang="zh-CN" altLang="en-US" sz="2100" dirty="0">
                <a:latin typeface="微软雅黑" pitchFamily="34" charset="-122"/>
                <a:ea typeface="微软雅黑" pitchFamily="34" charset="-122"/>
              </a:rPr>
              <a:t>的原型形式如下：</a:t>
            </a:r>
            <a:endParaRPr lang="zh-CN" altLang="en-US" sz="2100" dirty="0">
              <a:latin typeface="微软雅黑" pitchFamily="34" charset="-122"/>
              <a:ea typeface="微软雅黑" pitchFamily="34" charset="-122"/>
            </a:endParaRPr>
          </a:p>
          <a:p>
            <a:pPr>
              <a:buNone/>
            </a:pPr>
            <a:r>
              <a:rPr lang="en-US" altLang="zh-CN" sz="2100" dirty="0">
                <a:latin typeface="微软雅黑" pitchFamily="34" charset="-122"/>
                <a:ea typeface="微软雅黑" pitchFamily="34" charset="-122"/>
              </a:rPr>
              <a:t>     </a:t>
            </a:r>
            <a:r>
              <a:rPr lang="en-US" altLang="zh-CN" sz="2100" dirty="0">
                <a:solidFill>
                  <a:srgbClr val="0066CC"/>
                </a:solidFill>
                <a:latin typeface="微软雅黑" pitchFamily="34" charset="-122"/>
                <a:ea typeface="微软雅黑" pitchFamily="34" charset="-122"/>
              </a:rPr>
              <a:t>int main(int argc, char **argv, char **envp);</a:t>
            </a:r>
            <a:r>
              <a:rPr lang="en-US" altLang="zh-CN" sz="2100" dirty="0">
                <a:latin typeface="微软雅黑" pitchFamily="34" charset="-122"/>
                <a:ea typeface="微软雅黑" pitchFamily="34" charset="-122"/>
              </a:rPr>
              <a:t>   </a:t>
            </a:r>
            <a:r>
              <a:rPr lang="zh-CN" altLang="en-US" sz="2100" dirty="0">
                <a:latin typeface="微软雅黑" pitchFamily="34" charset="-122"/>
                <a:ea typeface="微软雅黑" pitchFamily="34" charset="-122"/>
              </a:rPr>
              <a:t>或者：</a:t>
            </a:r>
            <a:endParaRPr lang="zh-CN" altLang="en-US" sz="2100" dirty="0">
              <a:latin typeface="微软雅黑" pitchFamily="34" charset="-122"/>
              <a:ea typeface="微软雅黑" pitchFamily="34" charset="-122"/>
            </a:endParaRPr>
          </a:p>
          <a:p>
            <a:pPr>
              <a:buNone/>
            </a:pPr>
            <a:r>
              <a:rPr lang="en-US" altLang="zh-CN" sz="2100" dirty="0">
                <a:latin typeface="微软雅黑" pitchFamily="34" charset="-122"/>
                <a:ea typeface="微软雅黑" pitchFamily="34" charset="-122"/>
              </a:rPr>
              <a:t>     </a:t>
            </a:r>
            <a:r>
              <a:rPr lang="en-US" altLang="zh-CN" sz="2100" dirty="0">
                <a:solidFill>
                  <a:srgbClr val="0066CC"/>
                </a:solidFill>
                <a:latin typeface="微软雅黑" pitchFamily="34" charset="-122"/>
                <a:ea typeface="微软雅黑" pitchFamily="34" charset="-122"/>
              </a:rPr>
              <a:t>int main(int argc, char *argv[], char *envp[]);</a:t>
            </a:r>
            <a:r>
              <a:rPr lang="en-US" altLang="zh-CN" sz="2100" dirty="0">
                <a:latin typeface="微软雅黑" pitchFamily="34" charset="-122"/>
                <a:ea typeface="微软雅黑" pitchFamily="34" charset="-122"/>
              </a:rPr>
              <a:t> </a:t>
            </a:r>
            <a:r>
              <a:rPr lang="zh-CN" altLang="en-US" sz="2100" dirty="0">
                <a:latin typeface="微软雅黑" pitchFamily="34" charset="-122"/>
                <a:ea typeface="微软雅黑" pitchFamily="34" charset="-122"/>
              </a:rPr>
              <a:t> </a:t>
            </a:r>
            <a:endParaRPr lang="zh-CN" altLang="en-US" sz="2100" dirty="0">
              <a:latin typeface="微软雅黑" pitchFamily="34" charset="-122"/>
              <a:ea typeface="微软雅黑" pitchFamily="34" charset="-122"/>
            </a:endParaRPr>
          </a:p>
          <a:p>
            <a:pPr>
              <a:buNone/>
            </a:pPr>
            <a:r>
              <a:rPr lang="en-US" altLang="zh-CN" sz="2100" dirty="0">
                <a:latin typeface="微软雅黑" pitchFamily="34" charset="-122"/>
                <a:ea typeface="微软雅黑" pitchFamily="34" charset="-122"/>
              </a:rPr>
              <a:t>     </a:t>
            </a:r>
            <a:r>
              <a:rPr lang="en-US" altLang="zh-CN" sz="2100" dirty="0">
                <a:solidFill>
                  <a:srgbClr val="008000"/>
                </a:solidFill>
                <a:latin typeface="微软雅黑" pitchFamily="34" charset="-122"/>
                <a:ea typeface="微软雅黑" pitchFamily="34" charset="-122"/>
              </a:rPr>
              <a:t>argc</a:t>
            </a:r>
            <a:r>
              <a:rPr lang="zh-CN" altLang="en-US" sz="2100" dirty="0">
                <a:solidFill>
                  <a:srgbClr val="008000"/>
                </a:solidFill>
                <a:latin typeface="微软雅黑" pitchFamily="34" charset="-122"/>
                <a:ea typeface="微软雅黑" pitchFamily="34" charset="-122"/>
              </a:rPr>
              <a:t>指定参数个数，</a:t>
            </a:r>
            <a:r>
              <a:rPr lang="zh-CN" altLang="en-US" sz="2100" dirty="0">
                <a:solidFill>
                  <a:srgbClr val="FF0000"/>
                </a:solidFill>
                <a:latin typeface="微软雅黑" pitchFamily="34" charset="-122"/>
                <a:ea typeface="微软雅黑" pitchFamily="34" charset="-122"/>
              </a:rPr>
              <a:t>参数列表中第一个总是命令名（可执行文件名）</a:t>
            </a:r>
            <a:endParaRPr lang="zh-CN" altLang="en-US" sz="2100" dirty="0">
              <a:solidFill>
                <a:srgbClr val="008000"/>
              </a:solidFill>
              <a:latin typeface="微软雅黑" pitchFamily="34" charset="-122"/>
              <a:ea typeface="微软雅黑" pitchFamily="34" charset="-122"/>
            </a:endParaRPr>
          </a:p>
          <a:p>
            <a:pPr>
              <a:buNone/>
            </a:pPr>
            <a:r>
              <a:rPr lang="en-US" altLang="zh-CN" sz="2100" dirty="0">
                <a:solidFill>
                  <a:srgbClr val="008000"/>
                </a:solidFill>
                <a:latin typeface="微软雅黑" pitchFamily="34" charset="-122"/>
                <a:ea typeface="微软雅黑" pitchFamily="34" charset="-122"/>
              </a:rPr>
              <a:t>     </a:t>
            </a:r>
            <a:r>
              <a:rPr lang="zh-CN" altLang="en-US" sz="2000" dirty="0">
                <a:solidFill>
                  <a:srgbClr val="996600"/>
                </a:solidFill>
                <a:latin typeface="微软雅黑" pitchFamily="34" charset="-122"/>
                <a:ea typeface="微软雅黑" pitchFamily="34" charset="-122"/>
              </a:rPr>
              <a:t>例如：命令行为“</a:t>
            </a:r>
            <a:r>
              <a:rPr lang="en-US" altLang="zh-CN" sz="2000" dirty="0">
                <a:solidFill>
                  <a:srgbClr val="996600"/>
                </a:solidFill>
                <a:latin typeface="微软雅黑" pitchFamily="34" charset="-122"/>
                <a:ea typeface="微软雅黑" pitchFamily="34" charset="-122"/>
              </a:rPr>
              <a:t>ld -o test main.o test.o” </a:t>
            </a:r>
            <a:r>
              <a:rPr lang="zh-CN" altLang="en-US" sz="2000" dirty="0">
                <a:solidFill>
                  <a:srgbClr val="996600"/>
                </a:solidFill>
                <a:latin typeface="微软雅黑" pitchFamily="34" charset="-122"/>
                <a:ea typeface="微软雅黑" pitchFamily="34" charset="-122"/>
              </a:rPr>
              <a:t>时，</a:t>
            </a:r>
            <a:r>
              <a:rPr lang="en-US" altLang="zh-CN" sz="2000" dirty="0">
                <a:solidFill>
                  <a:srgbClr val="996600"/>
                </a:solidFill>
                <a:latin typeface="微软雅黑" pitchFamily="34" charset="-122"/>
                <a:ea typeface="微软雅黑" pitchFamily="34" charset="-122"/>
              </a:rPr>
              <a:t>argc=5</a:t>
            </a:r>
            <a:endParaRPr lang="en-US" altLang="zh-CN" sz="2000" dirty="0">
              <a:solidFill>
                <a:srgbClr val="9966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6739">
                                            <p:txEl>
                                              <p:charRg st="1" end="39"/>
                                            </p:txEl>
                                          </p:spTgt>
                                        </p:tgtEl>
                                        <p:attrNameLst>
                                          <p:attrName>style.visibility</p:attrName>
                                        </p:attrNameLst>
                                      </p:cBhvr>
                                      <p:to>
                                        <p:strVal val="visible"/>
                                      </p:to>
                                    </p:set>
                                    <p:animEffect transition="in" filter="blinds(horizontal)">
                                      <p:cBhvr>
                                        <p:cTn id="7" dur="500"/>
                                        <p:tgtEl>
                                          <p:spTgt spid="756739">
                                            <p:txEl>
                                              <p:charRg st="1"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6739">
                                            <p:txEl>
                                              <p:charRg st="39" end="90"/>
                                            </p:txEl>
                                          </p:spTgt>
                                        </p:tgtEl>
                                        <p:attrNameLst>
                                          <p:attrName>style.visibility</p:attrName>
                                        </p:attrNameLst>
                                      </p:cBhvr>
                                      <p:to>
                                        <p:strVal val="visible"/>
                                      </p:to>
                                    </p:set>
                                    <p:animEffect transition="in" filter="blinds(horizontal)">
                                      <p:cBhvr>
                                        <p:cTn id="12" dur="500"/>
                                        <p:tgtEl>
                                          <p:spTgt spid="756739">
                                            <p:txEl>
                                              <p:charRg st="39"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6739">
                                            <p:txEl>
                                              <p:charRg st="90" end="146"/>
                                            </p:txEl>
                                          </p:spTgt>
                                        </p:tgtEl>
                                        <p:attrNameLst>
                                          <p:attrName>style.visibility</p:attrName>
                                        </p:attrNameLst>
                                      </p:cBhvr>
                                      <p:to>
                                        <p:strVal val="visible"/>
                                      </p:to>
                                    </p:set>
                                    <p:animEffect transition="in" filter="blinds(horizontal)">
                                      <p:cBhvr>
                                        <p:cTn id="17" dur="500"/>
                                        <p:tgtEl>
                                          <p:spTgt spid="756739">
                                            <p:txEl>
                                              <p:charRg st="90" end="1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6739">
                                            <p:txEl>
                                              <p:charRg st="283" end="301"/>
                                            </p:txEl>
                                          </p:spTgt>
                                        </p:tgtEl>
                                        <p:attrNameLst>
                                          <p:attrName>style.visibility</p:attrName>
                                        </p:attrNameLst>
                                      </p:cBhvr>
                                      <p:to>
                                        <p:strVal val="visible"/>
                                      </p:to>
                                    </p:set>
                                    <p:animEffect transition="in" filter="blinds(horizontal)">
                                      <p:cBhvr>
                                        <p:cTn id="22" dur="500"/>
                                        <p:tgtEl>
                                          <p:spTgt spid="756739">
                                            <p:txEl>
                                              <p:charRg st="283" end="3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6739">
                                            <p:txEl>
                                              <p:charRg st="301" end="358"/>
                                            </p:txEl>
                                          </p:spTgt>
                                        </p:tgtEl>
                                        <p:attrNameLst>
                                          <p:attrName>style.visibility</p:attrName>
                                        </p:attrNameLst>
                                      </p:cBhvr>
                                      <p:to>
                                        <p:strVal val="visible"/>
                                      </p:to>
                                    </p:set>
                                    <p:animEffect transition="in" filter="blinds(horizontal)">
                                      <p:cBhvr>
                                        <p:cTn id="27" dur="500"/>
                                        <p:tgtEl>
                                          <p:spTgt spid="756739">
                                            <p:txEl>
                                              <p:charRg st="301" end="35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56739">
                                            <p:txEl>
                                              <p:charRg st="358" end="413"/>
                                            </p:txEl>
                                          </p:spTgt>
                                        </p:tgtEl>
                                        <p:attrNameLst>
                                          <p:attrName>style.visibility</p:attrName>
                                        </p:attrNameLst>
                                      </p:cBhvr>
                                      <p:to>
                                        <p:strVal val="visible"/>
                                      </p:to>
                                    </p:set>
                                    <p:animEffect transition="in" filter="blinds(horizontal)">
                                      <p:cBhvr>
                                        <p:cTn id="30" dur="500"/>
                                        <p:tgtEl>
                                          <p:spTgt spid="756739">
                                            <p:txEl>
                                              <p:charRg st="358" end="4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56739">
                                            <p:txEl>
                                              <p:charRg st="413" end="451"/>
                                            </p:txEl>
                                          </p:spTgt>
                                        </p:tgtEl>
                                        <p:attrNameLst>
                                          <p:attrName>style.visibility</p:attrName>
                                        </p:attrNameLst>
                                      </p:cBhvr>
                                      <p:to>
                                        <p:strVal val="visible"/>
                                      </p:to>
                                    </p:set>
                                    <p:animEffect transition="in" filter="blinds(horizontal)">
                                      <p:cBhvr>
                                        <p:cTn id="35" dur="500"/>
                                        <p:tgtEl>
                                          <p:spTgt spid="756739">
                                            <p:txEl>
                                              <p:charRg st="413" end="45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56739">
                                            <p:txEl>
                                              <p:charRg st="451" end="499"/>
                                            </p:txEl>
                                          </p:spTgt>
                                        </p:tgtEl>
                                        <p:attrNameLst>
                                          <p:attrName>style.visibility</p:attrName>
                                        </p:attrNameLst>
                                      </p:cBhvr>
                                      <p:to>
                                        <p:strVal val="visible"/>
                                      </p:to>
                                    </p:set>
                                    <p:animEffect transition="in" filter="blinds(horizontal)">
                                      <p:cBhvr>
                                        <p:cTn id="40" dur="500"/>
                                        <p:tgtEl>
                                          <p:spTgt spid="756739">
                                            <p:txEl>
                                              <p:charRg st="451" end="4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66" name="Picture 6"/>
          <p:cNvPicPr>
            <a:picLocks noChangeAspect="1"/>
          </p:cNvPicPr>
          <p:nvPr/>
        </p:nvPicPr>
        <p:blipFill>
          <a:blip r:embed="rId1"/>
          <a:stretch>
            <a:fillRect/>
          </a:stretch>
        </p:blipFill>
        <p:spPr>
          <a:xfrm>
            <a:off x="4354513" y="1481138"/>
            <a:ext cx="4425950" cy="3259137"/>
          </a:xfrm>
          <a:prstGeom prst="rect">
            <a:avLst/>
          </a:prstGeom>
          <a:noFill/>
          <a:ln w="9525">
            <a:noFill/>
          </a:ln>
        </p:spPr>
      </p:pic>
      <p:sp>
        <p:nvSpPr>
          <p:cNvPr id="62467" name="Rectangle 2"/>
          <p:cNvSpPr>
            <a:spLocks noGrp="1"/>
          </p:cNvSpPr>
          <p:nvPr>
            <p:ph type="title"/>
          </p:nvPr>
        </p:nvSpPr>
        <p:spPr>
          <a:ln/>
        </p:spPr>
        <p:txBody>
          <a:bodyPr vert="horz" wrap="square" lIns="91440" tIns="45720" rIns="91440" bIns="45720" anchor="ctr"/>
          <a:p>
            <a:r>
              <a:rPr lang="zh-CN" altLang="en-US" dirty="0"/>
              <a:t>程序的加载和运行</a:t>
            </a:r>
            <a:endParaRPr lang="zh-CN" altLang="en-US" dirty="0"/>
          </a:p>
        </p:txBody>
      </p:sp>
      <p:sp>
        <p:nvSpPr>
          <p:cNvPr id="757763" name="Rectangle 3"/>
          <p:cNvSpPr>
            <a:spLocks noGrp="1"/>
          </p:cNvSpPr>
          <p:nvPr>
            <p:ph idx="1"/>
          </p:nvPr>
        </p:nvSpPr>
        <p:spPr>
          <a:xfrm>
            <a:off x="134938" y="1285875"/>
            <a:ext cx="4746625" cy="515938"/>
          </a:xfrm>
          <a:ln/>
        </p:spPr>
        <p:txBody>
          <a:bodyPr vert="horz" wrap="square" lIns="91440" tIns="45720" rIns="91440" bIns="45720" anchor="t"/>
          <a:p>
            <a:pPr>
              <a:buNone/>
            </a:pPr>
            <a:r>
              <a:rPr lang="en-US" altLang="zh-CN" dirty="0"/>
              <a:t>Unix&gt;</a:t>
            </a:r>
            <a:r>
              <a:rPr lang="en-US" altLang="zh-CN" sz="2200" dirty="0">
                <a:solidFill>
                  <a:srgbClr val="996600"/>
                </a:solidFill>
                <a:latin typeface="微软雅黑" pitchFamily="34" charset="-122"/>
                <a:ea typeface="微软雅黑" pitchFamily="34" charset="-122"/>
              </a:rPr>
              <a:t>ld</a:t>
            </a:r>
            <a:r>
              <a:rPr lang="en-US" altLang="zh-CN" sz="2200" dirty="0">
                <a:latin typeface="微软雅黑" pitchFamily="34" charset="-122"/>
                <a:ea typeface="微软雅黑" pitchFamily="34" charset="-122"/>
              </a:rPr>
              <a:t> </a:t>
            </a:r>
            <a:r>
              <a:rPr lang="en-US" altLang="zh-CN" sz="2200" dirty="0">
                <a:solidFill>
                  <a:srgbClr val="996600"/>
                </a:solidFill>
                <a:latin typeface="微软雅黑" pitchFamily="34" charset="-122"/>
                <a:ea typeface="微软雅黑" pitchFamily="34" charset="-122"/>
              </a:rPr>
              <a:t>-o test main.o test.o</a:t>
            </a:r>
            <a:endParaRPr lang="en-US" altLang="zh-CN" sz="2200" dirty="0">
              <a:solidFill>
                <a:srgbClr val="996600"/>
              </a:solidFill>
              <a:latin typeface="微软雅黑" pitchFamily="34" charset="-122"/>
              <a:ea typeface="微软雅黑" pitchFamily="34" charset="-122"/>
            </a:endParaRPr>
          </a:p>
        </p:txBody>
      </p:sp>
      <p:sp>
        <p:nvSpPr>
          <p:cNvPr id="757765" name="Rectangle 5"/>
          <p:cNvSpPr/>
          <p:nvPr/>
        </p:nvSpPr>
        <p:spPr>
          <a:xfrm>
            <a:off x="100013" y="863600"/>
            <a:ext cx="5300662" cy="427038"/>
          </a:xfrm>
          <a:prstGeom prst="rect">
            <a:avLst/>
          </a:prstGeom>
          <a:noFill/>
          <a:ln w="9525">
            <a:noFill/>
          </a:ln>
        </p:spPr>
        <p:txBody>
          <a:bodyPr wrap="none">
            <a:spAutoFit/>
          </a:bodyPr>
          <a:p>
            <a:r>
              <a:rPr lang="zh-CN" altLang="en-US" sz="2200" b="1" dirty="0">
                <a:latin typeface="微软雅黑" pitchFamily="34" charset="-122"/>
                <a:ea typeface="微软雅黑" pitchFamily="34" charset="-122"/>
              </a:rPr>
              <a:t>若在</a:t>
            </a:r>
            <a:r>
              <a:rPr lang="en-US" altLang="zh-CN" sz="2200" b="1" dirty="0">
                <a:latin typeface="微软雅黑" pitchFamily="34" charset="-122"/>
                <a:ea typeface="微软雅黑" pitchFamily="34" charset="-122"/>
              </a:rPr>
              <a:t>shell</a:t>
            </a:r>
            <a:r>
              <a:rPr lang="zh-CN" altLang="en-US" sz="2200" b="1" dirty="0">
                <a:latin typeface="微软雅黑" pitchFamily="34" charset="-122"/>
                <a:ea typeface="微软雅黑" pitchFamily="34" charset="-122"/>
              </a:rPr>
              <a:t>命令行提示符下输入以下命令行</a:t>
            </a:r>
            <a:endParaRPr lang="zh-CN" altLang="en-US" sz="2200" b="1" dirty="0">
              <a:latin typeface="微软雅黑" pitchFamily="34" charset="-122"/>
              <a:ea typeface="微软雅黑" pitchFamily="34" charset="-122"/>
            </a:endParaRPr>
          </a:p>
        </p:txBody>
      </p:sp>
      <p:sp>
        <p:nvSpPr>
          <p:cNvPr id="757767" name="Text Box 7"/>
          <p:cNvSpPr txBox="1"/>
          <p:nvPr/>
        </p:nvSpPr>
        <p:spPr>
          <a:xfrm>
            <a:off x="330200" y="2538413"/>
            <a:ext cx="3759200" cy="1831975"/>
          </a:xfrm>
          <a:prstGeom prst="rect">
            <a:avLst/>
          </a:prstGeom>
          <a:noFill/>
          <a:ln w="9525">
            <a:noFill/>
          </a:ln>
        </p:spPr>
        <p:txBody>
          <a:bodyPr>
            <a:spAutoFit/>
          </a:bodyPr>
          <a:p>
            <a:pPr>
              <a:lnSpc>
                <a:spcPct val="130000"/>
              </a:lnSpc>
              <a:spcBef>
                <a:spcPct val="50000"/>
              </a:spcBef>
            </a:pPr>
            <a:r>
              <a:rPr lang="en-US" altLang="zh-CN" sz="2200" b="1" dirty="0">
                <a:solidFill>
                  <a:srgbClr val="3366FF"/>
                </a:solidFill>
                <a:latin typeface="微软雅黑" pitchFamily="34" charset="-122"/>
                <a:ea typeface="微软雅黑" pitchFamily="34" charset="-122"/>
              </a:rPr>
              <a:t>ld</a:t>
            </a:r>
            <a:r>
              <a:rPr lang="zh-CN" altLang="en-US" sz="2200" b="1" dirty="0">
                <a:solidFill>
                  <a:srgbClr val="3366FF"/>
                </a:solidFill>
                <a:latin typeface="微软雅黑" pitchFamily="34" charset="-122"/>
                <a:ea typeface="微软雅黑" pitchFamily="34" charset="-122"/>
              </a:rPr>
              <a:t>是可执行文件名（即命令名），随后是命令的若干参数，</a:t>
            </a:r>
            <a:r>
              <a:rPr lang="en-US" altLang="zh-CN" sz="2200" b="1" dirty="0">
                <a:solidFill>
                  <a:srgbClr val="3366FF"/>
                </a:solidFill>
                <a:latin typeface="微软雅黑" pitchFamily="34" charset="-122"/>
                <a:ea typeface="微软雅黑" pitchFamily="34" charset="-122"/>
              </a:rPr>
              <a:t>argv</a:t>
            </a:r>
            <a:r>
              <a:rPr lang="zh-CN" altLang="en-US" sz="2200" b="1" dirty="0">
                <a:solidFill>
                  <a:srgbClr val="3366FF"/>
                </a:solidFill>
                <a:latin typeface="微软雅黑" pitchFamily="34" charset="-122"/>
                <a:ea typeface="微软雅黑" pitchFamily="34" charset="-122"/>
              </a:rPr>
              <a:t>是一个以</a:t>
            </a:r>
            <a:r>
              <a:rPr lang="en-US" altLang="zh-CN" sz="2200" b="1" dirty="0">
                <a:solidFill>
                  <a:srgbClr val="3366FF"/>
                </a:solidFill>
                <a:latin typeface="微软雅黑" pitchFamily="34" charset="-122"/>
                <a:ea typeface="微软雅黑" pitchFamily="34" charset="-122"/>
              </a:rPr>
              <a:t>null</a:t>
            </a:r>
            <a:r>
              <a:rPr lang="zh-CN" altLang="en-US" sz="2200" b="1" dirty="0">
                <a:solidFill>
                  <a:srgbClr val="3366FF"/>
                </a:solidFill>
                <a:latin typeface="微软雅黑" pitchFamily="34" charset="-122"/>
                <a:ea typeface="微软雅黑" pitchFamily="34" charset="-122"/>
              </a:rPr>
              <a:t>结尾的指针数组，</a:t>
            </a:r>
            <a:r>
              <a:rPr lang="en-US" altLang="zh-CN" sz="2200" b="1" dirty="0">
                <a:solidFill>
                  <a:srgbClr val="3366FF"/>
                </a:solidFill>
                <a:latin typeface="微软雅黑" pitchFamily="34" charset="-122"/>
                <a:ea typeface="微软雅黑" pitchFamily="34" charset="-122"/>
              </a:rPr>
              <a:t>argc=5</a:t>
            </a:r>
            <a:endParaRPr lang="en-US" altLang="zh-CN" sz="2200" b="1" dirty="0">
              <a:solidFill>
                <a:srgbClr val="3366FF"/>
              </a:solidFill>
              <a:latin typeface="微软雅黑" pitchFamily="34" charset="-122"/>
              <a:ea typeface="微软雅黑" pitchFamily="34" charset="-122"/>
            </a:endParaRPr>
          </a:p>
        </p:txBody>
      </p:sp>
      <p:sp>
        <p:nvSpPr>
          <p:cNvPr id="757770" name="Text Box 10"/>
          <p:cNvSpPr txBox="1"/>
          <p:nvPr/>
        </p:nvSpPr>
        <p:spPr>
          <a:xfrm>
            <a:off x="119063" y="5110163"/>
            <a:ext cx="8882062" cy="762000"/>
          </a:xfrm>
          <a:prstGeom prst="rect">
            <a:avLst/>
          </a:prstGeom>
          <a:noFill/>
          <a:ln w="9525">
            <a:noFill/>
          </a:ln>
        </p:spPr>
        <p:txBody>
          <a:bodyPr>
            <a:spAutoFit/>
          </a:bodyPr>
          <a:p>
            <a:pPr>
              <a:spcBef>
                <a:spcPct val="50000"/>
              </a:spcBef>
            </a:pPr>
            <a:r>
              <a:rPr lang="zh-CN" altLang="en-US" sz="2200" b="1" dirty="0">
                <a:latin typeface="微软雅黑" pitchFamily="34" charset="-122"/>
                <a:ea typeface="微软雅黑" pitchFamily="34" charset="-122"/>
              </a:rPr>
              <a:t>在</a:t>
            </a:r>
            <a:r>
              <a:rPr lang="en-US" altLang="zh-CN" sz="2200" b="1" dirty="0">
                <a:latin typeface="微软雅黑" pitchFamily="34" charset="-122"/>
                <a:ea typeface="微软雅黑" pitchFamily="34" charset="-122"/>
              </a:rPr>
              <a:t>shell</a:t>
            </a:r>
            <a:r>
              <a:rPr lang="zh-CN" altLang="en-US" sz="2200" b="1" dirty="0">
                <a:latin typeface="微软雅黑" pitchFamily="34" charset="-122"/>
                <a:ea typeface="微软雅黑" pitchFamily="34" charset="-122"/>
              </a:rPr>
              <a:t>命令行提示符后键入命令并按“</a:t>
            </a:r>
            <a:r>
              <a:rPr lang="en-US" altLang="zh-CN" sz="2200" b="1" dirty="0">
                <a:latin typeface="微软雅黑" pitchFamily="34" charset="-122"/>
                <a:ea typeface="微软雅黑" pitchFamily="34" charset="-122"/>
              </a:rPr>
              <a:t>enter”</a:t>
            </a:r>
            <a:r>
              <a:rPr lang="zh-CN" altLang="en-US" sz="2200" b="1" dirty="0">
                <a:latin typeface="微软雅黑" pitchFamily="34" charset="-122"/>
                <a:ea typeface="微软雅黑" pitchFamily="34" charset="-122"/>
              </a:rPr>
              <a:t>键后，便构造</a:t>
            </a:r>
            <a:r>
              <a:rPr lang="en-US" altLang="zh-CN" sz="2200" b="1" dirty="0">
                <a:latin typeface="微软雅黑" pitchFamily="34" charset="-122"/>
                <a:ea typeface="微软雅黑" pitchFamily="34" charset="-122"/>
              </a:rPr>
              <a:t>argv</a:t>
            </a:r>
            <a:r>
              <a:rPr lang="zh-CN" altLang="en-US" sz="2200" b="1" dirty="0">
                <a:latin typeface="微软雅黑" pitchFamily="34" charset="-122"/>
                <a:ea typeface="微软雅黑" pitchFamily="34" charset="-122"/>
              </a:rPr>
              <a:t>和</a:t>
            </a:r>
            <a:r>
              <a:rPr lang="en-US" altLang="zh-CN" sz="2200" b="1" dirty="0">
                <a:latin typeface="微软雅黑" pitchFamily="34" charset="-122"/>
                <a:ea typeface="微软雅黑" pitchFamily="34" charset="-122"/>
              </a:rPr>
              <a:t>envp</a:t>
            </a:r>
            <a:r>
              <a:rPr lang="zh-CN" altLang="en-US" sz="2200" b="1" dirty="0">
                <a:latin typeface="微软雅黑" pitchFamily="34" charset="-122"/>
                <a:ea typeface="微软雅黑" pitchFamily="34" charset="-122"/>
              </a:rPr>
              <a:t>，然后</a:t>
            </a:r>
            <a:r>
              <a:rPr lang="zh-CN" altLang="en-US" sz="2200" b="1" dirty="0">
                <a:solidFill>
                  <a:srgbClr val="FF0000"/>
                </a:solidFill>
                <a:latin typeface="微软雅黑" pitchFamily="34" charset="-122"/>
                <a:ea typeface="微软雅黑" pitchFamily="34" charset="-122"/>
              </a:rPr>
              <a:t>调用</a:t>
            </a:r>
            <a:r>
              <a:rPr lang="en-US" altLang="zh-CN" sz="2200" b="1" dirty="0">
                <a:solidFill>
                  <a:srgbClr val="FF0000"/>
                </a:solidFill>
                <a:latin typeface="微软雅黑" pitchFamily="34" charset="-122"/>
                <a:ea typeface="微软雅黑" pitchFamily="34" charset="-122"/>
              </a:rPr>
              <a:t>execve()</a:t>
            </a:r>
            <a:r>
              <a:rPr lang="zh-CN" altLang="en-US" sz="2200" b="1" dirty="0">
                <a:solidFill>
                  <a:srgbClr val="FF0000"/>
                </a:solidFill>
                <a:latin typeface="微软雅黑" pitchFamily="34" charset="-122"/>
                <a:ea typeface="微软雅黑" pitchFamily="34" charset="-122"/>
              </a:rPr>
              <a:t>函数</a:t>
            </a:r>
            <a:r>
              <a:rPr lang="zh-CN" altLang="en-US" sz="2200" b="1" dirty="0">
                <a:latin typeface="微软雅黑" pitchFamily="34" charset="-122"/>
                <a:ea typeface="微软雅黑" pitchFamily="34" charset="-122"/>
              </a:rPr>
              <a:t>来启动加载器，最终转</a:t>
            </a:r>
            <a:r>
              <a:rPr lang="en-US" altLang="zh-CN" sz="2200" b="1" dirty="0">
                <a:solidFill>
                  <a:srgbClr val="FF0000"/>
                </a:solidFill>
                <a:latin typeface="微软雅黑" pitchFamily="34" charset="-122"/>
                <a:ea typeface="微软雅黑" pitchFamily="34" charset="-122"/>
              </a:rPr>
              <a:t>main()</a:t>
            </a:r>
            <a:r>
              <a:rPr lang="zh-CN" altLang="en-US" sz="2200" b="1" dirty="0">
                <a:solidFill>
                  <a:srgbClr val="FF0000"/>
                </a:solidFill>
                <a:latin typeface="微软雅黑" pitchFamily="34" charset="-122"/>
                <a:ea typeface="微软雅黑" pitchFamily="34" charset="-122"/>
              </a:rPr>
              <a:t>函数</a:t>
            </a:r>
            <a:r>
              <a:rPr lang="zh-CN" altLang="en-US" sz="2200" b="1" dirty="0">
                <a:latin typeface="微软雅黑" pitchFamily="34" charset="-122"/>
                <a:ea typeface="微软雅黑" pitchFamily="34" charset="-122"/>
              </a:rPr>
              <a:t>执行</a:t>
            </a:r>
            <a:endParaRPr lang="zh-CN" altLang="en-US" sz="2200" b="1" dirty="0">
              <a:latin typeface="微软雅黑" pitchFamily="34" charset="-122"/>
              <a:ea typeface="微软雅黑" pitchFamily="34" charset="-122"/>
            </a:endParaRPr>
          </a:p>
        </p:txBody>
      </p:sp>
      <p:sp>
        <p:nvSpPr>
          <p:cNvPr id="757771" name="Rectangle 11"/>
          <p:cNvSpPr/>
          <p:nvPr/>
        </p:nvSpPr>
        <p:spPr>
          <a:xfrm>
            <a:off x="358775" y="5915025"/>
            <a:ext cx="7221538" cy="395288"/>
          </a:xfrm>
          <a:prstGeom prst="rect">
            <a:avLst/>
          </a:prstGeom>
          <a:noFill/>
          <a:ln w="9525">
            <a:noFill/>
          </a:ln>
        </p:spPr>
        <p:txBody>
          <a:bodyPr>
            <a:spAutoFit/>
          </a:bodyPr>
          <a:p>
            <a:pPr eaLnBrk="0" hangingPunct="0">
              <a:lnSpc>
                <a:spcPct val="105000"/>
              </a:lnSpc>
              <a:spcBef>
                <a:spcPct val="20000"/>
              </a:spcBef>
            </a:pPr>
            <a:r>
              <a:rPr lang="en-US" altLang="zh-CN" sz="1900" b="1" dirty="0">
                <a:solidFill>
                  <a:srgbClr val="0066CC"/>
                </a:solidFill>
                <a:latin typeface="Arial Black" panose="020B0A04020102020204" pitchFamily="34" charset="0"/>
                <a:ea typeface="微软雅黑" pitchFamily="34" charset="-122"/>
              </a:rPr>
              <a:t>int execve(char *filename, char *argv[], *envp[]);</a:t>
            </a:r>
            <a:endParaRPr lang="en-US" altLang="zh-CN" sz="1900" b="1" dirty="0">
              <a:solidFill>
                <a:srgbClr val="0066CC"/>
              </a:solidFill>
              <a:latin typeface="Arial Black" panose="020B0A04020102020204" pitchFamily="34" charset="0"/>
              <a:ea typeface="微软雅黑" pitchFamily="34" charset="-122"/>
            </a:endParaRPr>
          </a:p>
        </p:txBody>
      </p:sp>
      <p:sp>
        <p:nvSpPr>
          <p:cNvPr id="757772" name="Rectangle 12"/>
          <p:cNvSpPr/>
          <p:nvPr/>
        </p:nvSpPr>
        <p:spPr>
          <a:xfrm>
            <a:off x="352425" y="6307138"/>
            <a:ext cx="6048375" cy="381000"/>
          </a:xfrm>
          <a:prstGeom prst="rect">
            <a:avLst/>
          </a:prstGeom>
          <a:noFill/>
          <a:ln w="9525">
            <a:noFill/>
          </a:ln>
        </p:spPr>
        <p:txBody>
          <a:bodyPr wrap="none">
            <a:spAutoFit/>
          </a:bodyPr>
          <a:p>
            <a:r>
              <a:rPr lang="en-US" altLang="zh-CN" sz="1900" b="1" dirty="0">
                <a:solidFill>
                  <a:srgbClr val="0066CC"/>
                </a:solidFill>
                <a:latin typeface="Arial Black" panose="020B0A04020102020204" pitchFamily="34" charset="0"/>
              </a:rPr>
              <a:t>int main(int argc, char *argv[], char *envp[]);</a:t>
            </a:r>
            <a:endParaRPr lang="zh-CN" altLang="en-US" sz="1900" b="1" dirty="0">
              <a:solidFill>
                <a:srgbClr val="0066CC"/>
              </a:solidFill>
              <a:latin typeface="Arial Black" panose="020B0A04020102020204" pitchFamily="34" charset="0"/>
            </a:endParaRPr>
          </a:p>
        </p:txBody>
      </p:sp>
      <p:sp>
        <p:nvSpPr>
          <p:cNvPr id="757774" name="Line 14"/>
          <p:cNvSpPr/>
          <p:nvPr/>
        </p:nvSpPr>
        <p:spPr>
          <a:xfrm>
            <a:off x="4338638" y="1566863"/>
            <a:ext cx="1162050" cy="217487"/>
          </a:xfrm>
          <a:prstGeom prst="line">
            <a:avLst/>
          </a:prstGeom>
          <a:ln w="38100" cap="flat" cmpd="sng">
            <a:solidFill>
              <a:srgbClr val="FF0000"/>
            </a:solidFill>
            <a:prstDash val="solid"/>
            <a:headEnd type="none" w="med" len="med"/>
            <a:tailEnd type="triangle" w="med" len="med"/>
          </a:ln>
        </p:spPr>
      </p:sp>
      <p:sp>
        <p:nvSpPr>
          <p:cNvPr id="757775" name="Line 15"/>
          <p:cNvSpPr/>
          <p:nvPr/>
        </p:nvSpPr>
        <p:spPr>
          <a:xfrm flipH="1">
            <a:off x="3440113" y="2278063"/>
            <a:ext cx="4078287" cy="3775075"/>
          </a:xfrm>
          <a:prstGeom prst="line">
            <a:avLst/>
          </a:prstGeom>
          <a:ln w="28575" cap="flat" cmpd="sng">
            <a:solidFill>
              <a:srgbClr val="FF0000"/>
            </a:solidFill>
            <a:prstDash val="solid"/>
            <a:headEnd type="none" w="med" len="med"/>
            <a:tailEnd type="triangle" w="med" len="med"/>
          </a:ln>
        </p:spPr>
      </p:sp>
      <p:sp>
        <p:nvSpPr>
          <p:cNvPr id="757776" name="Line 16"/>
          <p:cNvSpPr/>
          <p:nvPr/>
        </p:nvSpPr>
        <p:spPr>
          <a:xfrm flipH="1">
            <a:off x="5153025" y="1828800"/>
            <a:ext cx="725488" cy="4165600"/>
          </a:xfrm>
          <a:prstGeom prst="line">
            <a:avLst/>
          </a:prstGeom>
          <a:ln w="28575" cap="flat" cmpd="sng">
            <a:solidFill>
              <a:srgbClr val="FF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500"/>
                                        <p:tgtEl>
                                          <p:spTgt spid="7577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63">
                                            <p:txEl>
                                              <p:charRg st="0" end="30"/>
                                            </p:txEl>
                                          </p:spTgt>
                                        </p:tgtEl>
                                        <p:attrNameLst>
                                          <p:attrName>style.visibility</p:attrName>
                                        </p:attrNameLst>
                                      </p:cBhvr>
                                      <p:to>
                                        <p:strVal val="visible"/>
                                      </p:to>
                                    </p:set>
                                    <p:animEffect transition="in" filter="blinds(horizontal)">
                                      <p:cBhvr>
                                        <p:cTn id="12" dur="500"/>
                                        <p:tgtEl>
                                          <p:spTgt spid="757763">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7767"/>
                                        </p:tgtEl>
                                        <p:attrNameLst>
                                          <p:attrName>style.visibility</p:attrName>
                                        </p:attrNameLst>
                                      </p:cBhvr>
                                      <p:to>
                                        <p:strVal val="visible"/>
                                      </p:to>
                                    </p:set>
                                    <p:animEffect transition="in" filter="blinds(horizontal)">
                                      <p:cBhvr>
                                        <p:cTn id="17" dur="500"/>
                                        <p:tgtEl>
                                          <p:spTgt spid="7577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66"/>
                                        </p:tgtEl>
                                        <p:attrNameLst>
                                          <p:attrName>style.visibility</p:attrName>
                                        </p:attrNameLst>
                                      </p:cBhvr>
                                      <p:to>
                                        <p:strVal val="visible"/>
                                      </p:to>
                                    </p:set>
                                    <p:animEffect transition="in" filter="blinds(horizontal)">
                                      <p:cBhvr>
                                        <p:cTn id="22" dur="500"/>
                                        <p:tgtEl>
                                          <p:spTgt spid="7577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7770"/>
                                        </p:tgtEl>
                                        <p:attrNameLst>
                                          <p:attrName>style.visibility</p:attrName>
                                        </p:attrNameLst>
                                      </p:cBhvr>
                                      <p:to>
                                        <p:strVal val="visible"/>
                                      </p:to>
                                    </p:set>
                                    <p:animEffect transition="in" filter="blinds(horizontal)">
                                      <p:cBhvr>
                                        <p:cTn id="27" dur="500"/>
                                        <p:tgtEl>
                                          <p:spTgt spid="7577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7771"/>
                                        </p:tgtEl>
                                        <p:attrNameLst>
                                          <p:attrName>style.visibility</p:attrName>
                                        </p:attrNameLst>
                                      </p:cBhvr>
                                      <p:to>
                                        <p:strVal val="visible"/>
                                      </p:to>
                                    </p:set>
                                    <p:animEffect transition="in" filter="blinds(horizontal)">
                                      <p:cBhvr>
                                        <p:cTn id="32" dur="500"/>
                                        <p:tgtEl>
                                          <p:spTgt spid="7577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7772"/>
                                        </p:tgtEl>
                                        <p:attrNameLst>
                                          <p:attrName>style.visibility</p:attrName>
                                        </p:attrNameLst>
                                      </p:cBhvr>
                                      <p:to>
                                        <p:strVal val="visible"/>
                                      </p:to>
                                    </p:set>
                                    <p:animEffect transition="in" filter="blinds(horizontal)">
                                      <p:cBhvr>
                                        <p:cTn id="37" dur="500"/>
                                        <p:tgtEl>
                                          <p:spTgt spid="7577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7774"/>
                                        </p:tgtEl>
                                        <p:attrNameLst>
                                          <p:attrName>style.visibility</p:attrName>
                                        </p:attrNameLst>
                                      </p:cBhvr>
                                      <p:to>
                                        <p:strVal val="visible"/>
                                      </p:to>
                                    </p:set>
                                    <p:animEffect transition="in" filter="blinds(horizontal)">
                                      <p:cBhvr>
                                        <p:cTn id="42" dur="500"/>
                                        <p:tgtEl>
                                          <p:spTgt spid="7577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7775"/>
                                        </p:tgtEl>
                                        <p:attrNameLst>
                                          <p:attrName>style.visibility</p:attrName>
                                        </p:attrNameLst>
                                      </p:cBhvr>
                                      <p:to>
                                        <p:strVal val="visible"/>
                                      </p:to>
                                    </p:set>
                                    <p:animEffect transition="in" filter="blinds(horizontal)">
                                      <p:cBhvr>
                                        <p:cTn id="47" dur="500"/>
                                        <p:tgtEl>
                                          <p:spTgt spid="7577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7776"/>
                                        </p:tgtEl>
                                        <p:attrNameLst>
                                          <p:attrName>style.visibility</p:attrName>
                                        </p:attrNameLst>
                                      </p:cBhvr>
                                      <p:to>
                                        <p:strVal val="visible"/>
                                      </p:to>
                                    </p:set>
                                    <p:animEffect transition="in" filter="blinds(horizontal)">
                                      <p:cBhvr>
                                        <p:cTn id="52" dur="500"/>
                                        <p:tgtEl>
                                          <p:spTgt spid="757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p:bldP spid="757765" grpId="0"/>
      <p:bldP spid="757767" grpId="0"/>
      <p:bldP spid="757770" grpId="0"/>
      <p:bldP spid="757771" grpId="0"/>
      <p:bldP spid="7577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ln/>
        </p:spPr>
        <p:txBody>
          <a:bodyPr vert="horz" wrap="square" lIns="91440" tIns="45720" rIns="91440" bIns="45720" anchor="ctr"/>
          <a:p>
            <a:r>
              <a:rPr lang="zh-CN" altLang="en-US" dirty="0"/>
              <a:t>程序的加载和运行</a:t>
            </a:r>
            <a:endParaRPr lang="zh-CN" altLang="en-US" dirty="0"/>
          </a:p>
        </p:txBody>
      </p:sp>
      <p:sp>
        <p:nvSpPr>
          <p:cNvPr id="801795" name="Rectangle 3"/>
          <p:cNvSpPr/>
          <p:nvPr/>
        </p:nvSpPr>
        <p:spPr>
          <a:xfrm>
            <a:off x="301625" y="790575"/>
            <a:ext cx="7664450" cy="517525"/>
          </a:xfrm>
          <a:prstGeom prst="rect">
            <a:avLst/>
          </a:prstGeom>
          <a:noFill/>
          <a:ln w="9525">
            <a:noFill/>
          </a:ln>
        </p:spPr>
        <p:txBody>
          <a:bodyPr/>
          <a:p>
            <a:pPr marL="342900" indent="-342900" eaLnBrk="0" hangingPunct="0">
              <a:lnSpc>
                <a:spcPct val="115000"/>
              </a:lnSpc>
              <a:spcBef>
                <a:spcPct val="20000"/>
              </a:spcBef>
            </a:pPr>
            <a:r>
              <a:rPr lang="zh-CN" altLang="en-US" sz="2200" b="1" dirty="0">
                <a:latin typeface="微软雅黑" pitchFamily="34" charset="-122"/>
                <a:ea typeface="微软雅黑" pitchFamily="34" charset="-122"/>
              </a:rPr>
              <a:t>问题：</a:t>
            </a:r>
            <a:r>
              <a:rPr lang="en-US" altLang="zh-CN" sz="2200" b="1" dirty="0">
                <a:latin typeface="微软雅黑" pitchFamily="34" charset="-122"/>
                <a:ea typeface="微软雅黑" pitchFamily="34" charset="-122"/>
              </a:rPr>
              <a:t>hello</a:t>
            </a:r>
            <a:r>
              <a:rPr lang="zh-CN" altLang="en-US" sz="2200" b="1" dirty="0">
                <a:latin typeface="微软雅黑" pitchFamily="34" charset="-122"/>
                <a:ea typeface="微软雅黑" pitchFamily="34" charset="-122"/>
              </a:rPr>
              <a:t>程序的加载和运行过程是怎样的？</a:t>
            </a:r>
            <a:endParaRPr lang="en-US" altLang="zh-CN" sz="2200" b="1" dirty="0">
              <a:solidFill>
                <a:srgbClr val="996600"/>
              </a:solidFill>
              <a:latin typeface="微软雅黑" pitchFamily="34" charset="-122"/>
              <a:ea typeface="微软雅黑" pitchFamily="34" charset="-122"/>
            </a:endParaRPr>
          </a:p>
        </p:txBody>
      </p:sp>
      <p:sp>
        <p:nvSpPr>
          <p:cNvPr id="801796" name="Rectangle 4"/>
          <p:cNvSpPr/>
          <p:nvPr/>
        </p:nvSpPr>
        <p:spPr>
          <a:xfrm>
            <a:off x="366713" y="1330325"/>
            <a:ext cx="8266112" cy="930275"/>
          </a:xfrm>
          <a:prstGeom prst="rect">
            <a:avLst/>
          </a:prstGeom>
          <a:noFill/>
          <a:ln w="9525">
            <a:noFill/>
          </a:ln>
        </p:spPr>
        <p:txBody>
          <a:bodyPr wrap="none">
            <a:spAutoFit/>
          </a:bodyPr>
          <a:p>
            <a:pPr eaLnBrk="0" hangingPunct="0">
              <a:lnSpc>
                <a:spcPct val="115000"/>
              </a:lnSpc>
              <a:spcBef>
                <a:spcPct val="20000"/>
              </a:spcBef>
            </a:pPr>
            <a:r>
              <a:rPr lang="en-US" altLang="zh-CN" sz="2200" b="1" dirty="0">
                <a:solidFill>
                  <a:srgbClr val="008000"/>
                </a:solidFill>
                <a:latin typeface="微软雅黑" pitchFamily="34" charset="-122"/>
                <a:ea typeface="微软雅黑" pitchFamily="34" charset="-122"/>
              </a:rPr>
              <a:t>Step1</a:t>
            </a:r>
            <a:r>
              <a:rPr lang="zh-CN" altLang="en-US" sz="2200" b="1" dirty="0">
                <a:solidFill>
                  <a:srgbClr val="008000"/>
                </a:solidFill>
                <a:latin typeface="微软雅黑" pitchFamily="34" charset="-122"/>
                <a:ea typeface="微软雅黑" pitchFamily="34" charset="-122"/>
              </a:rPr>
              <a:t>：在</a:t>
            </a:r>
            <a:r>
              <a:rPr lang="en-US" altLang="zh-CN" sz="2200" b="1" dirty="0">
                <a:solidFill>
                  <a:srgbClr val="008000"/>
                </a:solidFill>
                <a:latin typeface="微软雅黑" pitchFamily="34" charset="-122"/>
                <a:ea typeface="微软雅黑" pitchFamily="34" charset="-122"/>
              </a:rPr>
              <a:t>shell</a:t>
            </a:r>
            <a:r>
              <a:rPr lang="zh-CN" altLang="en-US" sz="2200" b="1" dirty="0">
                <a:solidFill>
                  <a:srgbClr val="008000"/>
                </a:solidFill>
                <a:latin typeface="微软雅黑" pitchFamily="34" charset="-122"/>
                <a:ea typeface="微软雅黑" pitchFamily="34" charset="-122"/>
              </a:rPr>
              <a:t>命令行提示符后输入命令：</a:t>
            </a:r>
            <a:r>
              <a:rPr lang="en-US" altLang="zh-CN" sz="2200" b="1" dirty="0">
                <a:latin typeface="微软雅黑" pitchFamily="34" charset="-122"/>
                <a:ea typeface="微软雅黑" pitchFamily="34" charset="-122"/>
              </a:rPr>
              <a:t>Unix&gt;</a:t>
            </a:r>
            <a:r>
              <a:rPr lang="en-US" altLang="zh-CN" sz="2200" b="1" dirty="0">
                <a:solidFill>
                  <a:srgbClr val="CC3300"/>
                </a:solidFill>
                <a:latin typeface="微软雅黑" pitchFamily="34" charset="-122"/>
                <a:ea typeface="微软雅黑" pitchFamily="34" charset="-122"/>
              </a:rPr>
              <a:t>./hello[enter]</a:t>
            </a:r>
            <a:endParaRPr lang="en-US" altLang="zh-CN" sz="2200" b="1" dirty="0">
              <a:solidFill>
                <a:srgbClr val="CC3300"/>
              </a:solidFill>
              <a:latin typeface="微软雅黑" pitchFamily="34" charset="-122"/>
              <a:ea typeface="微软雅黑" pitchFamily="34" charset="-122"/>
            </a:endParaRPr>
          </a:p>
          <a:p>
            <a:pPr eaLnBrk="0" hangingPunct="0">
              <a:lnSpc>
                <a:spcPct val="115000"/>
              </a:lnSpc>
              <a:spcBef>
                <a:spcPct val="20000"/>
              </a:spcBef>
            </a:pPr>
            <a:r>
              <a:rPr lang="en-US" altLang="zh-CN" sz="2200" b="1" dirty="0">
                <a:solidFill>
                  <a:srgbClr val="990000"/>
                </a:solidFill>
                <a:latin typeface="微软雅黑" pitchFamily="34" charset="-122"/>
                <a:ea typeface="微软雅黑" pitchFamily="34" charset="-122"/>
              </a:rPr>
              <a:t>Step2</a:t>
            </a:r>
            <a:r>
              <a:rPr lang="zh-CN" altLang="en-US" sz="2200" b="1" dirty="0">
                <a:solidFill>
                  <a:srgbClr val="990000"/>
                </a:solidFill>
                <a:latin typeface="微软雅黑" pitchFamily="34" charset="-122"/>
                <a:ea typeface="微软雅黑" pitchFamily="34" charset="-122"/>
              </a:rPr>
              <a:t>：</a:t>
            </a:r>
            <a:r>
              <a:rPr lang="en-US" altLang="zh-CN" sz="2200" b="1" dirty="0">
                <a:solidFill>
                  <a:srgbClr val="FF0000"/>
                </a:solidFill>
                <a:latin typeface="微软雅黑" pitchFamily="34" charset="-122"/>
                <a:ea typeface="微软雅黑" pitchFamily="34" charset="-122"/>
              </a:rPr>
              <a:t>shell</a:t>
            </a:r>
            <a:r>
              <a:rPr lang="zh-CN" altLang="en-US" sz="2200" b="1" dirty="0">
                <a:solidFill>
                  <a:srgbClr val="FF0000"/>
                </a:solidFill>
                <a:latin typeface="微软雅黑" pitchFamily="34" charset="-122"/>
                <a:ea typeface="微软雅黑" pitchFamily="34" charset="-122"/>
              </a:rPr>
              <a:t>命令行解释器</a:t>
            </a:r>
            <a:r>
              <a:rPr lang="zh-CN" altLang="en-US" sz="2200" b="1" dirty="0">
                <a:solidFill>
                  <a:srgbClr val="990000"/>
                </a:solidFill>
                <a:latin typeface="微软雅黑" pitchFamily="34" charset="-122"/>
                <a:ea typeface="微软雅黑" pitchFamily="34" charset="-122"/>
              </a:rPr>
              <a:t>构造</a:t>
            </a:r>
            <a:r>
              <a:rPr lang="en-US" altLang="zh-CN" sz="2200" b="1" dirty="0">
                <a:solidFill>
                  <a:srgbClr val="990000"/>
                </a:solidFill>
                <a:latin typeface="微软雅黑" pitchFamily="34" charset="-122"/>
                <a:ea typeface="微软雅黑" pitchFamily="34" charset="-122"/>
              </a:rPr>
              <a:t>argv</a:t>
            </a:r>
            <a:r>
              <a:rPr lang="zh-CN" altLang="en-US" sz="2200" b="1" dirty="0">
                <a:solidFill>
                  <a:srgbClr val="990000"/>
                </a:solidFill>
                <a:latin typeface="微软雅黑" pitchFamily="34" charset="-122"/>
                <a:ea typeface="微软雅黑" pitchFamily="34" charset="-122"/>
              </a:rPr>
              <a:t>和</a:t>
            </a:r>
            <a:r>
              <a:rPr lang="en-US" altLang="zh-CN" sz="2200" b="1" dirty="0">
                <a:solidFill>
                  <a:srgbClr val="990000"/>
                </a:solidFill>
                <a:latin typeface="微软雅黑" pitchFamily="34" charset="-122"/>
                <a:ea typeface="微软雅黑" pitchFamily="34" charset="-122"/>
              </a:rPr>
              <a:t>envp</a:t>
            </a:r>
            <a:endParaRPr lang="zh-CN" altLang="en-US" b="1" dirty="0">
              <a:solidFill>
                <a:srgbClr val="990000"/>
              </a:solidFill>
              <a:latin typeface="Arial" panose="020B0604020202090204" pitchFamily="34" charset="0"/>
            </a:endParaRPr>
          </a:p>
        </p:txBody>
      </p:sp>
      <p:grpSp>
        <p:nvGrpSpPr>
          <p:cNvPr id="801797" name="Group 5"/>
          <p:cNvGrpSpPr/>
          <p:nvPr/>
        </p:nvGrpSpPr>
        <p:grpSpPr>
          <a:xfrm>
            <a:off x="4140200" y="2257425"/>
            <a:ext cx="4652963" cy="1071563"/>
            <a:chOff x="2135" y="1940"/>
            <a:chExt cx="2931" cy="675"/>
          </a:xfrm>
        </p:grpSpPr>
        <p:sp>
          <p:nvSpPr>
            <p:cNvPr id="63496" name="Text Box 6"/>
            <p:cNvSpPr txBox="1"/>
            <p:nvPr/>
          </p:nvSpPr>
          <p:spPr>
            <a:xfrm>
              <a:off x="2135" y="2218"/>
              <a:ext cx="485" cy="190"/>
            </a:xfrm>
            <a:prstGeom prst="rect">
              <a:avLst/>
            </a:prstGeom>
            <a:solidFill>
              <a:srgbClr val="FFFFFF"/>
            </a:solidFill>
            <a:ln w="9525" cap="flat" cmpd="sng">
              <a:solidFill>
                <a:srgbClr val="000000"/>
              </a:solidFill>
              <a:prstDash val="solid"/>
              <a:miter/>
              <a:headEnd type="none" w="med" len="med"/>
              <a:tailEnd type="none" w="med" len="med"/>
            </a:ln>
          </p:spPr>
          <p:txBody>
            <a:bodyPr tIns="0" bIns="0"/>
            <a:p>
              <a:pPr algn="just"/>
              <a:r>
                <a:rPr lang="en-US" altLang="zh-CN" sz="2000" b="1" dirty="0">
                  <a:latin typeface="微软雅黑" pitchFamily="34" charset="-122"/>
                  <a:ea typeface="微软雅黑" pitchFamily="34" charset="-122"/>
                </a:rPr>
                <a:t>argv</a:t>
              </a:r>
              <a:endParaRPr lang="en-US" altLang="zh-CN" sz="2000" b="1" dirty="0">
                <a:latin typeface="微软雅黑" pitchFamily="34" charset="-122"/>
                <a:ea typeface="微软雅黑" pitchFamily="34" charset="-122"/>
              </a:endParaRPr>
            </a:p>
          </p:txBody>
        </p:sp>
        <p:sp>
          <p:nvSpPr>
            <p:cNvPr id="63497" name="Line 7"/>
            <p:cNvSpPr/>
            <p:nvPr/>
          </p:nvSpPr>
          <p:spPr>
            <a:xfrm flipV="1">
              <a:off x="2629" y="2296"/>
              <a:ext cx="193" cy="1"/>
            </a:xfrm>
            <a:prstGeom prst="line">
              <a:avLst/>
            </a:prstGeom>
            <a:ln w="9525" cap="flat" cmpd="sng">
              <a:solidFill>
                <a:srgbClr val="000000"/>
              </a:solidFill>
              <a:prstDash val="solid"/>
              <a:headEnd type="none" w="med" len="med"/>
              <a:tailEnd type="triangle" w="med" len="med"/>
            </a:ln>
          </p:spPr>
        </p:sp>
        <p:sp>
          <p:nvSpPr>
            <p:cNvPr id="63498" name="Rectangle 8"/>
            <p:cNvSpPr/>
            <p:nvPr/>
          </p:nvSpPr>
          <p:spPr>
            <a:xfrm>
              <a:off x="2822" y="2165"/>
              <a:ext cx="1009" cy="45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90204" pitchFamily="34" charset="0"/>
              </a:endParaRPr>
            </a:p>
          </p:txBody>
        </p:sp>
        <p:sp>
          <p:nvSpPr>
            <p:cNvPr id="63499" name="Line 9"/>
            <p:cNvSpPr/>
            <p:nvPr/>
          </p:nvSpPr>
          <p:spPr>
            <a:xfrm>
              <a:off x="2822" y="2385"/>
              <a:ext cx="1009" cy="0"/>
            </a:xfrm>
            <a:prstGeom prst="line">
              <a:avLst/>
            </a:prstGeom>
            <a:ln w="9525" cap="flat" cmpd="sng">
              <a:solidFill>
                <a:srgbClr val="000000"/>
              </a:solidFill>
              <a:prstDash val="solid"/>
              <a:headEnd type="none" w="med" len="med"/>
              <a:tailEnd type="none" w="med" len="med"/>
            </a:ln>
          </p:spPr>
        </p:sp>
        <p:sp>
          <p:nvSpPr>
            <p:cNvPr id="63500" name="Text Box 10"/>
            <p:cNvSpPr txBox="1"/>
            <p:nvPr/>
          </p:nvSpPr>
          <p:spPr>
            <a:xfrm>
              <a:off x="2967" y="2187"/>
              <a:ext cx="645" cy="182"/>
            </a:xfrm>
            <a:prstGeom prst="rect">
              <a:avLst/>
            </a:prstGeom>
            <a:solidFill>
              <a:srgbClr val="FFFFFF"/>
            </a:solidFill>
            <a:ln w="9525">
              <a:noFill/>
            </a:ln>
          </p:spPr>
          <p:txBody>
            <a:bodyPr lIns="0" tIns="0" rIns="0" bIns="0"/>
            <a:p>
              <a:pPr algn="just"/>
              <a:r>
                <a:rPr lang="en-US" altLang="zh-CN" sz="2000" b="1" dirty="0">
                  <a:latin typeface="微软雅黑" pitchFamily="34" charset="-122"/>
                  <a:ea typeface="微软雅黑" pitchFamily="34" charset="-122"/>
                </a:rPr>
                <a:t> argv[0]</a:t>
              </a:r>
              <a:endParaRPr lang="en-US" altLang="zh-CN" sz="2000" b="1" dirty="0">
                <a:latin typeface="微软雅黑" pitchFamily="34" charset="-122"/>
                <a:ea typeface="微软雅黑" pitchFamily="34" charset="-122"/>
              </a:endParaRPr>
            </a:p>
          </p:txBody>
        </p:sp>
        <p:sp>
          <p:nvSpPr>
            <p:cNvPr id="63501" name="Text Box 11"/>
            <p:cNvSpPr txBox="1"/>
            <p:nvPr/>
          </p:nvSpPr>
          <p:spPr>
            <a:xfrm>
              <a:off x="3081" y="2425"/>
              <a:ext cx="416" cy="143"/>
            </a:xfrm>
            <a:prstGeom prst="rect">
              <a:avLst/>
            </a:prstGeom>
            <a:solidFill>
              <a:srgbClr val="FFFFFF"/>
            </a:solidFill>
            <a:ln w="9525">
              <a:noFill/>
            </a:ln>
          </p:spPr>
          <p:txBody>
            <a:bodyPr lIns="0" tIns="0" rIns="0" bIns="0"/>
            <a:p>
              <a:pPr algn="just"/>
              <a:r>
                <a:rPr lang="en-US" altLang="zh-CN" sz="2000" b="1" dirty="0">
                  <a:latin typeface="微软雅黑" pitchFamily="34" charset="-122"/>
                  <a:ea typeface="微软雅黑" pitchFamily="34" charset="-122"/>
                </a:rPr>
                <a:t>  null</a:t>
              </a:r>
              <a:endParaRPr lang="en-US" altLang="zh-CN" sz="2000" b="1" dirty="0">
                <a:latin typeface="微软雅黑" pitchFamily="34" charset="-122"/>
                <a:ea typeface="微软雅黑" pitchFamily="34" charset="-122"/>
              </a:endParaRPr>
            </a:p>
          </p:txBody>
        </p:sp>
        <p:sp>
          <p:nvSpPr>
            <p:cNvPr id="63502" name="Text Box 12"/>
            <p:cNvSpPr txBox="1"/>
            <p:nvPr/>
          </p:nvSpPr>
          <p:spPr>
            <a:xfrm>
              <a:off x="3080" y="1940"/>
              <a:ext cx="562" cy="190"/>
            </a:xfrm>
            <a:prstGeom prst="rect">
              <a:avLst/>
            </a:prstGeom>
            <a:solidFill>
              <a:srgbClr val="FFFFFF"/>
            </a:solidFill>
            <a:ln w="9525">
              <a:noFill/>
            </a:ln>
          </p:spPr>
          <p:txBody>
            <a:bodyPr lIns="0" tIns="0" rIns="0" bIns="0"/>
            <a:p>
              <a:pPr algn="just"/>
              <a:r>
                <a:rPr lang="en-US" altLang="zh-CN" sz="2000" b="1" dirty="0">
                  <a:latin typeface="微软雅黑" pitchFamily="34" charset="-122"/>
                  <a:ea typeface="微软雅黑" pitchFamily="34" charset="-122"/>
                </a:rPr>
                <a:t>argv[]</a:t>
              </a:r>
              <a:endParaRPr lang="en-US" altLang="zh-CN" sz="2000" b="1" dirty="0">
                <a:latin typeface="微软雅黑" pitchFamily="34" charset="-122"/>
                <a:ea typeface="微软雅黑" pitchFamily="34" charset="-122"/>
              </a:endParaRPr>
            </a:p>
          </p:txBody>
        </p:sp>
        <p:sp>
          <p:nvSpPr>
            <p:cNvPr id="63503" name="Line 13"/>
            <p:cNvSpPr/>
            <p:nvPr/>
          </p:nvSpPr>
          <p:spPr>
            <a:xfrm>
              <a:off x="3822" y="2306"/>
              <a:ext cx="277" cy="1"/>
            </a:xfrm>
            <a:prstGeom prst="line">
              <a:avLst/>
            </a:prstGeom>
            <a:ln w="9525" cap="flat" cmpd="sng">
              <a:solidFill>
                <a:srgbClr val="000000"/>
              </a:solidFill>
              <a:prstDash val="solid"/>
              <a:headEnd type="none" w="med" len="med"/>
              <a:tailEnd type="triangle" w="med" len="med"/>
            </a:ln>
          </p:spPr>
        </p:sp>
        <p:sp>
          <p:nvSpPr>
            <p:cNvPr id="63504" name="Text Box 14"/>
            <p:cNvSpPr txBox="1"/>
            <p:nvPr/>
          </p:nvSpPr>
          <p:spPr>
            <a:xfrm>
              <a:off x="4097" y="2178"/>
              <a:ext cx="969" cy="246"/>
            </a:xfrm>
            <a:prstGeom prst="rect">
              <a:avLst/>
            </a:prstGeom>
            <a:solidFill>
              <a:srgbClr val="FFFFFF"/>
            </a:solidFill>
            <a:ln w="9525" cap="flat" cmpd="sng">
              <a:solidFill>
                <a:srgbClr val="000000"/>
              </a:solidFill>
              <a:prstDash val="solid"/>
              <a:miter/>
              <a:headEnd type="none" w="med" len="med"/>
              <a:tailEnd type="none" w="med" len="med"/>
            </a:ln>
          </p:spPr>
          <p:txBody>
            <a:bodyPr tIns="0" bIns="0"/>
            <a:p>
              <a:pPr algn="just"/>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./hello</a:t>
              </a:r>
              <a:r>
                <a:rPr lang="zh-CN" altLang="en-US"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grpSp>
      <p:sp>
        <p:nvSpPr>
          <p:cNvPr id="801807" name="Rectangle 15"/>
          <p:cNvSpPr/>
          <p:nvPr/>
        </p:nvSpPr>
        <p:spPr>
          <a:xfrm>
            <a:off x="312738" y="3441700"/>
            <a:ext cx="8620125" cy="3165475"/>
          </a:xfrm>
          <a:prstGeom prst="rect">
            <a:avLst/>
          </a:prstGeom>
          <a:noFill/>
          <a:ln w="9525">
            <a:noFill/>
          </a:ln>
        </p:spPr>
        <p:txBody>
          <a:bodyPr>
            <a:spAutoFit/>
          </a:bodyPr>
          <a:p>
            <a:pPr eaLnBrk="0" hangingPunct="0">
              <a:lnSpc>
                <a:spcPct val="115000"/>
              </a:lnSpc>
              <a:spcBef>
                <a:spcPct val="20000"/>
              </a:spcBef>
            </a:pPr>
            <a:r>
              <a:rPr lang="en-US" altLang="zh-CN" sz="2100" b="1" dirty="0">
                <a:solidFill>
                  <a:srgbClr val="008000"/>
                </a:solidFill>
                <a:latin typeface="微软雅黑" pitchFamily="34" charset="-122"/>
                <a:ea typeface="微软雅黑" pitchFamily="34" charset="-122"/>
              </a:rPr>
              <a:t>Step3</a:t>
            </a:r>
            <a:r>
              <a:rPr lang="zh-CN" altLang="en-US" sz="2100" b="1" dirty="0">
                <a:solidFill>
                  <a:srgbClr val="008000"/>
                </a:solidFill>
                <a:latin typeface="微软雅黑" pitchFamily="34" charset="-122"/>
                <a:ea typeface="微软雅黑" pitchFamily="34" charset="-122"/>
              </a:rPr>
              <a:t>：调用</a:t>
            </a:r>
            <a:r>
              <a:rPr lang="en-US" altLang="zh-CN" sz="2100" b="1" dirty="0">
                <a:solidFill>
                  <a:srgbClr val="FF0000"/>
                </a:solidFill>
                <a:latin typeface="微软雅黑" pitchFamily="34" charset="-122"/>
                <a:ea typeface="微软雅黑" pitchFamily="34" charset="-122"/>
              </a:rPr>
              <a:t>fork()</a:t>
            </a:r>
            <a:r>
              <a:rPr lang="zh-CN" altLang="en-US" sz="2100" b="1" dirty="0">
                <a:solidFill>
                  <a:srgbClr val="FF0000"/>
                </a:solidFill>
                <a:latin typeface="微软雅黑" pitchFamily="34" charset="-122"/>
                <a:ea typeface="微软雅黑" pitchFamily="34" charset="-122"/>
              </a:rPr>
              <a:t>函数</a:t>
            </a:r>
            <a:r>
              <a:rPr lang="zh-CN" altLang="en-US" sz="2100" b="1" dirty="0">
                <a:solidFill>
                  <a:srgbClr val="008000"/>
                </a:solidFill>
                <a:latin typeface="微软雅黑" pitchFamily="34" charset="-122"/>
                <a:ea typeface="微软雅黑" pitchFamily="34" charset="-122"/>
              </a:rPr>
              <a:t>，创建一个子进程，与父进程</a:t>
            </a:r>
            <a:r>
              <a:rPr lang="en-US" altLang="zh-CN" sz="2100" b="1" dirty="0">
                <a:solidFill>
                  <a:srgbClr val="008000"/>
                </a:solidFill>
                <a:latin typeface="微软雅黑" pitchFamily="34" charset="-122"/>
                <a:ea typeface="微软雅黑" pitchFamily="34" charset="-122"/>
              </a:rPr>
              <a:t>shell</a:t>
            </a:r>
            <a:r>
              <a:rPr lang="zh-CN" altLang="en-US" sz="2100" b="1" dirty="0">
                <a:solidFill>
                  <a:srgbClr val="008000"/>
                </a:solidFill>
                <a:latin typeface="微软雅黑" pitchFamily="34" charset="-122"/>
                <a:ea typeface="微软雅黑" pitchFamily="34" charset="-122"/>
              </a:rPr>
              <a:t>完全相同（只读</a:t>
            </a:r>
            <a:r>
              <a:rPr lang="en-US" altLang="zh-CN" sz="2100" b="1" dirty="0">
                <a:solidFill>
                  <a:srgbClr val="008000"/>
                </a:solidFill>
                <a:latin typeface="微软雅黑" pitchFamily="34" charset="-122"/>
                <a:ea typeface="微软雅黑" pitchFamily="34" charset="-122"/>
              </a:rPr>
              <a:t>/</a:t>
            </a:r>
            <a:r>
              <a:rPr lang="zh-CN" altLang="en-US" sz="2100" b="1" dirty="0">
                <a:solidFill>
                  <a:srgbClr val="008000"/>
                </a:solidFill>
                <a:latin typeface="微软雅黑" pitchFamily="34" charset="-122"/>
                <a:ea typeface="微软雅黑" pitchFamily="34" charset="-122"/>
              </a:rPr>
              <a:t>共享），包括只读段、可读写数据段、堆以及用户栈等。</a:t>
            </a:r>
            <a:endParaRPr lang="zh-CN" altLang="en-US" sz="2100" b="1" dirty="0">
              <a:solidFill>
                <a:srgbClr val="008000"/>
              </a:solidFill>
              <a:latin typeface="微软雅黑" pitchFamily="34" charset="-122"/>
              <a:ea typeface="微软雅黑" pitchFamily="34" charset="-122"/>
            </a:endParaRPr>
          </a:p>
          <a:p>
            <a:pPr eaLnBrk="0" hangingPunct="0">
              <a:lnSpc>
                <a:spcPct val="115000"/>
              </a:lnSpc>
              <a:spcBef>
                <a:spcPct val="20000"/>
              </a:spcBef>
            </a:pPr>
            <a:r>
              <a:rPr lang="en-US" altLang="zh-CN" sz="2100" b="1" dirty="0">
                <a:solidFill>
                  <a:srgbClr val="990000"/>
                </a:solidFill>
                <a:latin typeface="微软雅黑" pitchFamily="34" charset="-122"/>
                <a:ea typeface="微软雅黑" pitchFamily="34" charset="-122"/>
              </a:rPr>
              <a:t>Step4</a:t>
            </a:r>
            <a:r>
              <a:rPr lang="zh-CN" altLang="en-US" sz="2100" b="1" dirty="0">
                <a:solidFill>
                  <a:srgbClr val="990000"/>
                </a:solidFill>
                <a:latin typeface="微软雅黑" pitchFamily="34" charset="-122"/>
                <a:ea typeface="微软雅黑" pitchFamily="34" charset="-122"/>
              </a:rPr>
              <a:t>：调用</a:t>
            </a:r>
            <a:r>
              <a:rPr lang="en-US" altLang="zh-CN" sz="2100" b="1" dirty="0">
                <a:solidFill>
                  <a:srgbClr val="FF0000"/>
                </a:solidFill>
                <a:latin typeface="微软雅黑" pitchFamily="34" charset="-122"/>
                <a:ea typeface="微软雅黑" pitchFamily="34" charset="-122"/>
              </a:rPr>
              <a:t>execve()</a:t>
            </a:r>
            <a:r>
              <a:rPr lang="zh-CN" altLang="en-US" sz="2100" b="1" dirty="0">
                <a:solidFill>
                  <a:srgbClr val="FF0000"/>
                </a:solidFill>
                <a:latin typeface="微软雅黑" pitchFamily="34" charset="-122"/>
                <a:ea typeface="微软雅黑" pitchFamily="34" charset="-122"/>
              </a:rPr>
              <a:t>函数</a:t>
            </a:r>
            <a:r>
              <a:rPr lang="en-US" altLang="zh-CN" sz="2100" b="1" dirty="0">
                <a:solidFill>
                  <a:srgbClr val="990000"/>
                </a:solidFill>
                <a:latin typeface="微软雅黑" pitchFamily="34" charset="-122"/>
                <a:ea typeface="微软雅黑" pitchFamily="34" charset="-122"/>
              </a:rPr>
              <a:t>,</a:t>
            </a:r>
            <a:r>
              <a:rPr lang="zh-CN" altLang="en-US" sz="2100" b="1" dirty="0">
                <a:solidFill>
                  <a:srgbClr val="990000"/>
                </a:solidFill>
                <a:latin typeface="微软雅黑" pitchFamily="34" charset="-122"/>
                <a:ea typeface="微软雅黑" pitchFamily="34" charset="-122"/>
              </a:rPr>
              <a:t>在当前进程（新创建的子进程）的上下文中加载并运行</a:t>
            </a:r>
            <a:r>
              <a:rPr lang="en-US" altLang="zh-CN" sz="2100" b="1" dirty="0">
                <a:solidFill>
                  <a:srgbClr val="990000"/>
                </a:solidFill>
                <a:latin typeface="微软雅黑" pitchFamily="34" charset="-122"/>
                <a:ea typeface="微软雅黑" pitchFamily="34" charset="-122"/>
              </a:rPr>
              <a:t>hello</a:t>
            </a:r>
            <a:r>
              <a:rPr lang="zh-CN" altLang="en-US" sz="2100" b="1" dirty="0">
                <a:solidFill>
                  <a:srgbClr val="990000"/>
                </a:solidFill>
                <a:latin typeface="微软雅黑" pitchFamily="34" charset="-122"/>
                <a:ea typeface="微软雅黑" pitchFamily="34" charset="-122"/>
              </a:rPr>
              <a:t>程序</a:t>
            </a:r>
            <a:r>
              <a:rPr lang="zh-CN" altLang="en-US" sz="2100" dirty="0">
                <a:solidFill>
                  <a:srgbClr val="990000"/>
                </a:solidFill>
                <a:latin typeface="微软雅黑" pitchFamily="34" charset="-122"/>
                <a:ea typeface="微软雅黑" pitchFamily="34" charset="-122"/>
              </a:rPr>
              <a:t>。</a:t>
            </a:r>
            <a:r>
              <a:rPr lang="zh-CN" altLang="en-US" sz="2100" b="1" dirty="0">
                <a:solidFill>
                  <a:srgbClr val="990000"/>
                </a:solidFill>
                <a:latin typeface="微软雅黑" pitchFamily="34" charset="-122"/>
                <a:ea typeface="微软雅黑" pitchFamily="34" charset="-122"/>
              </a:rPr>
              <a:t>将</a:t>
            </a:r>
            <a:r>
              <a:rPr lang="en-US" altLang="zh-CN" sz="2100" b="1" dirty="0">
                <a:solidFill>
                  <a:srgbClr val="990000"/>
                </a:solidFill>
                <a:latin typeface="微软雅黑" pitchFamily="34" charset="-122"/>
                <a:ea typeface="微软雅黑" pitchFamily="34" charset="-122"/>
              </a:rPr>
              <a:t>hello</a:t>
            </a:r>
            <a:r>
              <a:rPr lang="zh-CN" altLang="en-US" sz="2100" b="1" dirty="0">
                <a:solidFill>
                  <a:srgbClr val="990000"/>
                </a:solidFill>
                <a:latin typeface="微软雅黑" pitchFamily="34" charset="-122"/>
                <a:ea typeface="微软雅黑" pitchFamily="34" charset="-122"/>
              </a:rPr>
              <a:t>中的</a:t>
            </a:r>
            <a:r>
              <a:rPr lang="en-US" altLang="zh-CN" sz="2100" b="1" dirty="0">
                <a:solidFill>
                  <a:srgbClr val="990000"/>
                </a:solidFill>
                <a:latin typeface="微软雅黑" pitchFamily="34" charset="-122"/>
                <a:ea typeface="微软雅黑" pitchFamily="34" charset="-122"/>
              </a:rPr>
              <a:t>.text</a:t>
            </a:r>
            <a:r>
              <a:rPr lang="zh-CN" altLang="en-US" sz="2100" b="1" dirty="0">
                <a:solidFill>
                  <a:srgbClr val="990000"/>
                </a:solidFill>
                <a:latin typeface="微软雅黑" pitchFamily="34" charset="-122"/>
                <a:ea typeface="微软雅黑" pitchFamily="34" charset="-122"/>
              </a:rPr>
              <a:t>节、</a:t>
            </a:r>
            <a:r>
              <a:rPr lang="en-US" altLang="zh-CN" sz="2100" b="1" dirty="0">
                <a:solidFill>
                  <a:srgbClr val="990000"/>
                </a:solidFill>
                <a:latin typeface="微软雅黑" pitchFamily="34" charset="-122"/>
                <a:ea typeface="微软雅黑" pitchFamily="34" charset="-122"/>
              </a:rPr>
              <a:t>.data</a:t>
            </a:r>
            <a:r>
              <a:rPr lang="zh-CN" altLang="en-US" sz="2100" b="1" dirty="0">
                <a:solidFill>
                  <a:srgbClr val="990000"/>
                </a:solidFill>
                <a:latin typeface="微软雅黑" pitchFamily="34" charset="-122"/>
                <a:ea typeface="微软雅黑" pitchFamily="34" charset="-122"/>
              </a:rPr>
              <a:t>节、</a:t>
            </a:r>
            <a:r>
              <a:rPr lang="en-US" altLang="zh-CN" sz="2100" b="1" dirty="0">
                <a:solidFill>
                  <a:srgbClr val="990000"/>
                </a:solidFill>
                <a:latin typeface="微软雅黑" pitchFamily="34" charset="-122"/>
                <a:ea typeface="微软雅黑" pitchFamily="34" charset="-122"/>
              </a:rPr>
              <a:t>.bss</a:t>
            </a:r>
            <a:r>
              <a:rPr lang="zh-CN" altLang="en-US" sz="2100" b="1" dirty="0">
                <a:solidFill>
                  <a:srgbClr val="990000"/>
                </a:solidFill>
                <a:latin typeface="微软雅黑" pitchFamily="34" charset="-122"/>
                <a:ea typeface="微软雅黑" pitchFamily="34" charset="-122"/>
              </a:rPr>
              <a:t>节等内容</a:t>
            </a:r>
            <a:r>
              <a:rPr lang="zh-CN" altLang="en-US" sz="2100" b="1" dirty="0">
                <a:solidFill>
                  <a:srgbClr val="FF0000"/>
                </a:solidFill>
                <a:latin typeface="微软雅黑" pitchFamily="34" charset="-122"/>
                <a:ea typeface="微软雅黑" pitchFamily="34" charset="-122"/>
              </a:rPr>
              <a:t>加载到</a:t>
            </a:r>
            <a:r>
              <a:rPr lang="zh-CN" altLang="en-US" sz="2100" b="1" dirty="0">
                <a:solidFill>
                  <a:srgbClr val="990000"/>
                </a:solidFill>
                <a:latin typeface="微软雅黑" pitchFamily="34" charset="-122"/>
                <a:ea typeface="微软雅黑" pitchFamily="34" charset="-122"/>
              </a:rPr>
              <a:t>当前进程的虚拟地址空间</a:t>
            </a:r>
            <a:r>
              <a:rPr lang="zh-CN" altLang="en-US" sz="2100" b="1" dirty="0">
                <a:solidFill>
                  <a:srgbClr val="0066CC"/>
                </a:solidFill>
                <a:latin typeface="微软雅黑" pitchFamily="34" charset="-122"/>
                <a:ea typeface="微软雅黑" pitchFamily="34" charset="-122"/>
              </a:rPr>
              <a:t>（仅修改当前进程上下文中关于存储映像的一些数据结构，不从磁盘拷贝代码、数据等内容）</a:t>
            </a:r>
            <a:endParaRPr lang="zh-CN" altLang="en-US" sz="2100" b="1" dirty="0">
              <a:solidFill>
                <a:srgbClr val="0066CC"/>
              </a:solidFill>
              <a:latin typeface="微软雅黑" pitchFamily="34" charset="-122"/>
              <a:ea typeface="微软雅黑" pitchFamily="34" charset="-122"/>
            </a:endParaRPr>
          </a:p>
          <a:p>
            <a:pPr eaLnBrk="0" hangingPunct="0">
              <a:lnSpc>
                <a:spcPct val="115000"/>
              </a:lnSpc>
              <a:spcBef>
                <a:spcPct val="20000"/>
              </a:spcBef>
            </a:pPr>
            <a:r>
              <a:rPr lang="en-US" altLang="zh-CN" sz="2100" b="1" dirty="0">
                <a:solidFill>
                  <a:srgbClr val="008000"/>
                </a:solidFill>
                <a:latin typeface="微软雅黑" pitchFamily="34" charset="-122"/>
                <a:ea typeface="微软雅黑" pitchFamily="34" charset="-122"/>
              </a:rPr>
              <a:t>Step5</a:t>
            </a:r>
            <a:r>
              <a:rPr lang="zh-CN" altLang="en-US" sz="2100" b="1" dirty="0">
                <a:solidFill>
                  <a:srgbClr val="008000"/>
                </a:solidFill>
                <a:latin typeface="微软雅黑" pitchFamily="34" charset="-122"/>
                <a:ea typeface="微软雅黑" pitchFamily="34" charset="-122"/>
              </a:rPr>
              <a:t>：调用</a:t>
            </a:r>
            <a:r>
              <a:rPr lang="en-US" altLang="zh-CN" sz="2100" b="1" dirty="0">
                <a:solidFill>
                  <a:srgbClr val="008000"/>
                </a:solidFill>
                <a:latin typeface="微软雅黑" pitchFamily="34" charset="-122"/>
                <a:ea typeface="微软雅黑" pitchFamily="34" charset="-122"/>
              </a:rPr>
              <a:t>hello</a:t>
            </a:r>
            <a:r>
              <a:rPr lang="zh-CN" altLang="en-US" sz="2100" b="1" dirty="0">
                <a:solidFill>
                  <a:srgbClr val="008000"/>
                </a:solidFill>
                <a:latin typeface="微软雅黑" pitchFamily="34" charset="-122"/>
                <a:ea typeface="微软雅黑" pitchFamily="34" charset="-122"/>
              </a:rPr>
              <a:t>程序的</a:t>
            </a:r>
            <a:r>
              <a:rPr lang="en-US" altLang="zh-CN" sz="2100" b="1" dirty="0">
                <a:solidFill>
                  <a:srgbClr val="FF0000"/>
                </a:solidFill>
                <a:latin typeface="微软雅黑" pitchFamily="34" charset="-122"/>
                <a:ea typeface="微软雅黑" pitchFamily="34" charset="-122"/>
              </a:rPr>
              <a:t>main()</a:t>
            </a:r>
            <a:r>
              <a:rPr lang="zh-CN" altLang="en-US" sz="2100" b="1" dirty="0">
                <a:solidFill>
                  <a:srgbClr val="FF0000"/>
                </a:solidFill>
                <a:latin typeface="微软雅黑" pitchFamily="34" charset="-122"/>
                <a:ea typeface="微软雅黑" pitchFamily="34" charset="-122"/>
              </a:rPr>
              <a:t>函数，</a:t>
            </a:r>
            <a:r>
              <a:rPr lang="en-US" altLang="zh-CN" sz="2100" b="1" dirty="0">
                <a:solidFill>
                  <a:srgbClr val="008000"/>
                </a:solidFill>
                <a:latin typeface="微软雅黑" pitchFamily="34" charset="-122"/>
                <a:ea typeface="微软雅黑" pitchFamily="34" charset="-122"/>
              </a:rPr>
              <a:t>hello</a:t>
            </a:r>
            <a:r>
              <a:rPr lang="zh-CN" altLang="en-US" sz="2100" b="1" dirty="0">
                <a:solidFill>
                  <a:srgbClr val="008000"/>
                </a:solidFill>
                <a:latin typeface="微软雅黑" pitchFamily="34" charset="-122"/>
                <a:ea typeface="微软雅黑" pitchFamily="34" charset="-122"/>
              </a:rPr>
              <a:t>程序开始在一个进程的上下文中运行。 </a:t>
            </a:r>
            <a:endParaRPr lang="zh-CN" altLang="en-US" sz="2100" b="1" dirty="0">
              <a:solidFill>
                <a:srgbClr val="008000"/>
              </a:solidFill>
              <a:latin typeface="微软雅黑" pitchFamily="34" charset="-122"/>
              <a:ea typeface="微软雅黑" pitchFamily="34" charset="-122"/>
            </a:endParaRPr>
          </a:p>
        </p:txBody>
      </p:sp>
      <p:sp>
        <p:nvSpPr>
          <p:cNvPr id="801808" name="Rectangle 16"/>
          <p:cNvSpPr/>
          <p:nvPr/>
        </p:nvSpPr>
        <p:spPr>
          <a:xfrm>
            <a:off x="2003425" y="6276975"/>
            <a:ext cx="6048375" cy="381000"/>
          </a:xfrm>
          <a:prstGeom prst="rect">
            <a:avLst/>
          </a:prstGeom>
          <a:noFill/>
          <a:ln w="9525">
            <a:noFill/>
          </a:ln>
        </p:spPr>
        <p:txBody>
          <a:bodyPr wrap="none">
            <a:spAutoFit/>
          </a:bodyPr>
          <a:p>
            <a:r>
              <a:rPr lang="en-US" altLang="zh-CN" sz="1900" b="1" dirty="0">
                <a:solidFill>
                  <a:srgbClr val="0066CC"/>
                </a:solidFill>
                <a:latin typeface="Arial Black" panose="020B0A04020102020204" pitchFamily="34" charset="0"/>
              </a:rPr>
              <a:t>int main(int argc, char *argv[], char *envp[]);</a:t>
            </a:r>
            <a:endParaRPr lang="zh-CN" altLang="en-US" sz="1900" b="1" dirty="0">
              <a:solidFill>
                <a:srgbClr val="0066CC"/>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1795">
                                            <p:txEl>
                                              <p:charRg st="0" end="24"/>
                                            </p:txEl>
                                          </p:spTgt>
                                        </p:tgtEl>
                                        <p:attrNameLst>
                                          <p:attrName>style.visibility</p:attrName>
                                        </p:attrNameLst>
                                      </p:cBhvr>
                                      <p:to>
                                        <p:strVal val="visible"/>
                                      </p:to>
                                    </p:set>
                                    <p:animEffect transition="in" filter="blinds(horizontal)">
                                      <p:cBhvr>
                                        <p:cTn id="7" dur="500"/>
                                        <p:tgtEl>
                                          <p:spTgt spid="801795">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1796">
                                            <p:txEl>
                                              <p:charRg st="0" end="44"/>
                                            </p:txEl>
                                          </p:spTgt>
                                        </p:tgtEl>
                                        <p:attrNameLst>
                                          <p:attrName>style.visibility</p:attrName>
                                        </p:attrNameLst>
                                      </p:cBhvr>
                                      <p:to>
                                        <p:strVal val="visible"/>
                                      </p:to>
                                    </p:set>
                                    <p:animEffect transition="in" filter="blinds(horizontal)">
                                      <p:cBhvr>
                                        <p:cTn id="12" dur="500"/>
                                        <p:tgtEl>
                                          <p:spTgt spid="801796">
                                            <p:txEl>
                                              <p:charRg st="0"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1796">
                                            <p:txEl>
                                              <p:charRg st="44" end="73"/>
                                            </p:txEl>
                                          </p:spTgt>
                                        </p:tgtEl>
                                        <p:attrNameLst>
                                          <p:attrName>style.visibility</p:attrName>
                                        </p:attrNameLst>
                                      </p:cBhvr>
                                      <p:to>
                                        <p:strVal val="visible"/>
                                      </p:to>
                                    </p:set>
                                    <p:animEffect transition="in" filter="blinds(horizontal)">
                                      <p:cBhvr>
                                        <p:cTn id="17" dur="500"/>
                                        <p:tgtEl>
                                          <p:spTgt spid="801796">
                                            <p:txEl>
                                              <p:charRg st="44"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1797"/>
                                        </p:tgtEl>
                                        <p:attrNameLst>
                                          <p:attrName>style.visibility</p:attrName>
                                        </p:attrNameLst>
                                      </p:cBhvr>
                                      <p:to>
                                        <p:strVal val="visible"/>
                                      </p:to>
                                    </p:set>
                                    <p:animEffect transition="in" filter="blinds(horizontal)">
                                      <p:cBhvr>
                                        <p:cTn id="22" dur="500"/>
                                        <p:tgtEl>
                                          <p:spTgt spid="8017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1807">
                                            <p:txEl>
                                              <p:charRg st="0" end="68"/>
                                            </p:txEl>
                                          </p:spTgt>
                                        </p:tgtEl>
                                        <p:attrNameLst>
                                          <p:attrName>style.visibility</p:attrName>
                                        </p:attrNameLst>
                                      </p:cBhvr>
                                      <p:to>
                                        <p:strVal val="visible"/>
                                      </p:to>
                                    </p:set>
                                    <p:animEffect transition="in" filter="blinds(horizontal)">
                                      <p:cBhvr>
                                        <p:cTn id="27" dur="500"/>
                                        <p:tgtEl>
                                          <p:spTgt spid="801807">
                                            <p:txEl>
                                              <p:charRg st="0" end="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1807">
                                            <p:txEl>
                                              <p:charRg st="68" end="205"/>
                                            </p:txEl>
                                          </p:spTgt>
                                        </p:tgtEl>
                                        <p:attrNameLst>
                                          <p:attrName>style.visibility</p:attrName>
                                        </p:attrNameLst>
                                      </p:cBhvr>
                                      <p:to>
                                        <p:strVal val="visible"/>
                                      </p:to>
                                    </p:set>
                                    <p:animEffect transition="in" filter="blinds(horizontal)">
                                      <p:cBhvr>
                                        <p:cTn id="32" dur="500"/>
                                        <p:tgtEl>
                                          <p:spTgt spid="801807">
                                            <p:txEl>
                                              <p:charRg st="68" end="20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1807">
                                            <p:txEl>
                                              <p:charRg st="205" end="254"/>
                                            </p:txEl>
                                          </p:spTgt>
                                        </p:tgtEl>
                                        <p:attrNameLst>
                                          <p:attrName>style.visibility</p:attrName>
                                        </p:attrNameLst>
                                      </p:cBhvr>
                                      <p:to>
                                        <p:strVal val="visible"/>
                                      </p:to>
                                    </p:set>
                                    <p:animEffect transition="in" filter="blinds(horizontal)">
                                      <p:cBhvr>
                                        <p:cTn id="37" dur="500"/>
                                        <p:tgtEl>
                                          <p:spTgt spid="801807">
                                            <p:txEl>
                                              <p:charRg st="205" end="25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808"/>
                                        </p:tgtEl>
                                        <p:attrNameLst>
                                          <p:attrName>style.visibility</p:attrName>
                                        </p:attrNameLst>
                                      </p:cBhvr>
                                      <p:to>
                                        <p:strVal val="visible"/>
                                      </p:to>
                                    </p:set>
                                    <p:animEffect transition="in" filter="blinds(horizontal)">
                                      <p:cBhvr>
                                        <p:cTn id="42" dur="500"/>
                                        <p:tgtEl>
                                          <p:spTgt spid="80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ln/>
        </p:spPr>
        <p:txBody>
          <a:bodyPr vert="horz" wrap="square" lIns="91440" tIns="45720" rIns="91440" bIns="45720" anchor="ctr"/>
          <a:p>
            <a:r>
              <a:rPr lang="zh-CN" altLang="en-GB" dirty="0"/>
              <a:t>可执行文件的加载</a:t>
            </a:r>
            <a:endParaRPr lang="zh-CN" altLang="en-US" dirty="0"/>
          </a:p>
        </p:txBody>
      </p:sp>
      <p:sp>
        <p:nvSpPr>
          <p:cNvPr id="803843" name="Rectangle 3"/>
          <p:cNvSpPr>
            <a:spLocks noGrp="1"/>
          </p:cNvSpPr>
          <p:nvPr>
            <p:ph idx="1"/>
          </p:nvPr>
        </p:nvSpPr>
        <p:spPr>
          <a:xfrm>
            <a:off x="334963" y="795338"/>
            <a:ext cx="4919662" cy="5029200"/>
          </a:xfrm>
          <a:ln/>
        </p:spPr>
        <p:txBody>
          <a:bodyPr vert="horz" wrap="square" lIns="91440" tIns="45720" rIns="91440" bIns="45720" anchor="t"/>
          <a:p>
            <a:pPr>
              <a:spcBef>
                <a:spcPct val="40000"/>
              </a:spcBef>
            </a:pPr>
            <a:r>
              <a:rPr lang="zh-CN" altLang="en-US" sz="2200" dirty="0">
                <a:latin typeface="微软雅黑" pitchFamily="34" charset="-122"/>
                <a:ea typeface="微软雅黑" pitchFamily="34" charset="-122"/>
              </a:rPr>
              <a:t>通过调用</a:t>
            </a:r>
            <a:r>
              <a:rPr lang="en-US" altLang="zh-CN" sz="2200" dirty="0">
                <a:latin typeface="微软雅黑" pitchFamily="34" charset="-122"/>
                <a:ea typeface="微软雅黑" pitchFamily="34" charset="-122"/>
              </a:rPr>
              <a:t>execve</a:t>
            </a:r>
            <a:r>
              <a:rPr lang="zh-CN" altLang="en-US" sz="2200" dirty="0">
                <a:latin typeface="微软雅黑" pitchFamily="34" charset="-122"/>
                <a:ea typeface="微软雅黑" pitchFamily="34" charset="-122"/>
              </a:rPr>
              <a:t>系统调用函数来调用加载器</a:t>
            </a:r>
            <a:endParaRPr lang="zh-CN" altLang="en-US" sz="2200" dirty="0">
              <a:latin typeface="微软雅黑" pitchFamily="34" charset="-122"/>
              <a:ea typeface="微软雅黑" pitchFamily="34" charset="-122"/>
            </a:endParaRPr>
          </a:p>
          <a:p>
            <a:pPr>
              <a:spcBef>
                <a:spcPct val="40000"/>
              </a:spcBef>
            </a:pPr>
            <a:r>
              <a:rPr lang="zh-CN" altLang="en-US" sz="2200" dirty="0">
                <a:latin typeface="微软雅黑" pitchFamily="34" charset="-122"/>
                <a:ea typeface="微软雅黑" pitchFamily="34" charset="-122"/>
              </a:rPr>
              <a:t>加载器（</a:t>
            </a:r>
            <a:r>
              <a:rPr lang="en-US" altLang="zh-CN" sz="2200" dirty="0">
                <a:latin typeface="微软雅黑" pitchFamily="34" charset="-122"/>
                <a:ea typeface="微软雅黑" pitchFamily="34" charset="-122"/>
              </a:rPr>
              <a:t>loader</a:t>
            </a:r>
            <a:r>
              <a:rPr lang="zh-CN" altLang="en-US" sz="2200" dirty="0">
                <a:latin typeface="微软雅黑" pitchFamily="34" charset="-122"/>
                <a:ea typeface="微软雅黑" pitchFamily="34" charset="-122"/>
              </a:rPr>
              <a:t>）根据可执行文件的</a:t>
            </a:r>
            <a:r>
              <a:rPr lang="zh-CN" altLang="en-US" sz="2200" dirty="0">
                <a:solidFill>
                  <a:srgbClr val="3333CC"/>
                </a:solidFill>
                <a:latin typeface="微软雅黑" pitchFamily="34" charset="-122"/>
                <a:ea typeface="微软雅黑" pitchFamily="34" charset="-122"/>
              </a:rPr>
              <a:t>程序（段）头表中的信息</a:t>
            </a:r>
            <a:r>
              <a:rPr lang="zh-CN" altLang="en-US" sz="2200" dirty="0">
                <a:latin typeface="微软雅黑" pitchFamily="34" charset="-122"/>
                <a:ea typeface="微软雅黑" pitchFamily="34" charset="-122"/>
              </a:rPr>
              <a:t>，将可执行文件的代码和数据从磁盘</a:t>
            </a:r>
            <a:r>
              <a:rPr lang="zh-CN" altLang="en-US" sz="2200" dirty="0">
                <a:solidFill>
                  <a:srgbClr val="CC3300"/>
                </a:solidFill>
                <a:latin typeface="微软雅黑" pitchFamily="34" charset="-122"/>
                <a:ea typeface="微软雅黑" pitchFamily="34" charset="-122"/>
              </a:rPr>
              <a:t>“拷贝”</a:t>
            </a:r>
            <a:r>
              <a:rPr lang="zh-CN" altLang="en-US" sz="2200" dirty="0">
                <a:latin typeface="微软雅黑" pitchFamily="34" charset="-122"/>
                <a:ea typeface="微软雅黑" pitchFamily="34" charset="-122"/>
              </a:rPr>
              <a:t>到存储器中</a:t>
            </a:r>
            <a:r>
              <a:rPr lang="zh-CN" altLang="en-US" sz="2200" dirty="0">
                <a:solidFill>
                  <a:srgbClr val="FF0000"/>
                </a:solidFill>
                <a:latin typeface="微软雅黑" pitchFamily="34" charset="-122"/>
                <a:ea typeface="微软雅黑" pitchFamily="34" charset="-122"/>
              </a:rPr>
              <a:t>（实际上不会真正拷贝，仅建立一种映像，这涉及到许多复杂的过程和一些重要概念，将在后续课上学习）</a:t>
            </a:r>
            <a:endParaRPr lang="zh-CN" altLang="en-US" sz="2200" dirty="0">
              <a:latin typeface="微软雅黑" pitchFamily="34" charset="-122"/>
              <a:ea typeface="微软雅黑" pitchFamily="34" charset="-122"/>
            </a:endParaRPr>
          </a:p>
          <a:p>
            <a:pPr>
              <a:spcBef>
                <a:spcPct val="40000"/>
              </a:spcBef>
            </a:pPr>
            <a:r>
              <a:rPr lang="zh-CN" altLang="en-US" sz="2200" dirty="0">
                <a:latin typeface="微软雅黑" pitchFamily="34" charset="-122"/>
                <a:ea typeface="微软雅黑" pitchFamily="34" charset="-122"/>
              </a:rPr>
              <a:t>加载后，将</a:t>
            </a:r>
            <a:r>
              <a:rPr lang="en-US" altLang="zh-CN" sz="2200" dirty="0">
                <a:latin typeface="微软雅黑" pitchFamily="34" charset="-122"/>
                <a:ea typeface="微软雅黑" pitchFamily="34" charset="-122"/>
              </a:rPr>
              <a:t>PC</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EIP</a:t>
            </a:r>
            <a:r>
              <a:rPr lang="zh-CN" altLang="en-US" sz="2200" dirty="0">
                <a:latin typeface="微软雅黑" pitchFamily="34" charset="-122"/>
                <a:ea typeface="微软雅黑" pitchFamily="34" charset="-122"/>
              </a:rPr>
              <a:t>）设定指向</a:t>
            </a:r>
            <a:r>
              <a:rPr lang="en-US" altLang="zh-CN" sz="2000" dirty="0">
                <a:solidFill>
                  <a:srgbClr val="FF0000"/>
                </a:solidFill>
                <a:latin typeface="微软雅黑" pitchFamily="34" charset="-122"/>
                <a:ea typeface="微软雅黑" pitchFamily="34" charset="-122"/>
                <a:hlinkClick r:id="" action="ppaction://hlinkshowjump?jump=nextslide"/>
              </a:rPr>
              <a:t>Entry point</a:t>
            </a:r>
            <a:r>
              <a:rPr lang="en-US" altLang="zh-CN" sz="2000" dirty="0">
                <a:latin typeface="微软雅黑" pitchFamily="34" charset="-122"/>
                <a:ea typeface="微软雅黑" pitchFamily="34" charset="-122"/>
                <a:hlinkClick r:id="" action="ppaction://hlinkshowjump?jump=nextslide"/>
              </a:rPr>
              <a:t> </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即符号</a:t>
            </a:r>
            <a:r>
              <a:rPr lang="en-US" altLang="zh-CN" sz="2000" dirty="0">
                <a:latin typeface="微软雅黑" pitchFamily="34" charset="-122"/>
                <a:ea typeface="微软雅黑" pitchFamily="34" charset="-122"/>
              </a:rPr>
              <a:t>_start</a:t>
            </a:r>
            <a:r>
              <a:rPr lang="zh-CN" altLang="en-US" sz="2000" dirty="0">
                <a:latin typeface="微软雅黑" pitchFamily="34" charset="-122"/>
                <a:ea typeface="微软雅黑" pitchFamily="34" charset="-122"/>
              </a:rPr>
              <a:t>处</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，最终执行</a:t>
            </a:r>
            <a:r>
              <a:rPr lang="en-US" altLang="zh-CN" sz="2200" dirty="0">
                <a:latin typeface="微软雅黑" pitchFamily="34" charset="-122"/>
                <a:ea typeface="微软雅黑" pitchFamily="34" charset="-122"/>
              </a:rPr>
              <a:t>main</a:t>
            </a:r>
            <a:r>
              <a:rPr lang="zh-CN" altLang="en-US" sz="2200" dirty="0">
                <a:latin typeface="微软雅黑" pitchFamily="34" charset="-122"/>
                <a:ea typeface="微软雅黑" pitchFamily="34" charset="-122"/>
              </a:rPr>
              <a:t>函数，以启动程序执行。</a:t>
            </a:r>
            <a:endParaRPr lang="zh-CN" altLang="en-US" sz="2200" dirty="0">
              <a:latin typeface="微软雅黑" pitchFamily="34" charset="-122"/>
              <a:ea typeface="微软雅黑" pitchFamily="34" charset="-122"/>
            </a:endParaRPr>
          </a:p>
        </p:txBody>
      </p:sp>
      <p:sp>
        <p:nvSpPr>
          <p:cNvPr id="803844" name="Text Box 4"/>
          <p:cNvSpPr txBox="1"/>
          <p:nvPr/>
        </p:nvSpPr>
        <p:spPr>
          <a:xfrm>
            <a:off x="6619875" y="703263"/>
            <a:ext cx="1754188" cy="828675"/>
          </a:xfrm>
          <a:prstGeom prst="rect">
            <a:avLst/>
          </a:prstGeom>
          <a:noFill/>
          <a:ln w="9525">
            <a:noFill/>
          </a:ln>
        </p:spPr>
        <p:txBody>
          <a:bodyPr>
            <a:spAutoFit/>
          </a:bodyPr>
          <a:p>
            <a:pPr algn="ctr">
              <a:spcBef>
                <a:spcPct val="10000"/>
              </a:spcBef>
            </a:pPr>
            <a:r>
              <a:rPr lang="zh-CN" altLang="en-US" sz="2300" b="1" dirty="0">
                <a:latin typeface="微软雅黑" pitchFamily="34" charset="-122"/>
                <a:ea typeface="微软雅黑" pitchFamily="34" charset="-122"/>
              </a:rPr>
              <a:t>程序被启动</a:t>
            </a:r>
            <a:endParaRPr lang="zh-CN" altLang="en-US" sz="2300" b="1" dirty="0">
              <a:latin typeface="微软雅黑" pitchFamily="34" charset="-122"/>
              <a:ea typeface="微软雅黑" pitchFamily="34" charset="-122"/>
            </a:endParaRPr>
          </a:p>
          <a:p>
            <a:pPr algn="ctr">
              <a:spcBef>
                <a:spcPct val="10000"/>
              </a:spcBef>
            </a:pPr>
            <a:r>
              <a:rPr lang="zh-CN" altLang="en-US" sz="2300" b="1" dirty="0">
                <a:solidFill>
                  <a:srgbClr val="0A6A0A"/>
                </a:solidFill>
                <a:latin typeface="微软雅黑" pitchFamily="34" charset="-122"/>
                <a:ea typeface="微软雅黑" pitchFamily="34" charset="-122"/>
              </a:rPr>
              <a:t>如 </a:t>
            </a:r>
            <a:r>
              <a:rPr lang="en-US" altLang="zh-CN" sz="2300" b="1" dirty="0">
                <a:solidFill>
                  <a:srgbClr val="0A6A0A"/>
                </a:solidFill>
                <a:latin typeface="微软雅黑" pitchFamily="34" charset="-122"/>
                <a:ea typeface="微软雅黑" pitchFamily="34" charset="-122"/>
              </a:rPr>
              <a:t>$ ./P</a:t>
            </a:r>
            <a:endParaRPr lang="zh-CN" altLang="en-US" sz="2300" b="1" dirty="0">
              <a:solidFill>
                <a:srgbClr val="0A6A0A"/>
              </a:solidFill>
              <a:latin typeface="微软雅黑" pitchFamily="34" charset="-122"/>
              <a:ea typeface="微软雅黑" pitchFamily="34" charset="-122"/>
            </a:endParaRPr>
          </a:p>
        </p:txBody>
      </p:sp>
      <p:sp>
        <p:nvSpPr>
          <p:cNvPr id="803845" name="Line 5"/>
          <p:cNvSpPr/>
          <p:nvPr/>
        </p:nvSpPr>
        <p:spPr>
          <a:xfrm>
            <a:off x="7432675" y="1501775"/>
            <a:ext cx="0" cy="550863"/>
          </a:xfrm>
          <a:prstGeom prst="line">
            <a:avLst/>
          </a:prstGeom>
          <a:ln w="57150" cap="flat" cmpd="sng">
            <a:solidFill>
              <a:schemeClr val="tx1"/>
            </a:solidFill>
            <a:prstDash val="solid"/>
            <a:headEnd type="none" w="med" len="med"/>
            <a:tailEnd type="triangle" w="med" len="med"/>
          </a:ln>
        </p:spPr>
      </p:sp>
      <p:sp>
        <p:nvSpPr>
          <p:cNvPr id="803846" name="Text Box 6"/>
          <p:cNvSpPr txBox="1"/>
          <p:nvPr/>
        </p:nvSpPr>
        <p:spPr>
          <a:xfrm>
            <a:off x="6486525" y="2124075"/>
            <a:ext cx="2017713" cy="452438"/>
          </a:xfrm>
          <a:prstGeom prst="rect">
            <a:avLst/>
          </a:prstGeom>
          <a:noFill/>
          <a:ln w="9525" cap="flat" cmpd="sng">
            <a:solidFill>
              <a:schemeClr val="tx1"/>
            </a:solidFill>
            <a:prstDash val="dash"/>
            <a:miter/>
            <a:headEnd type="none" w="med" len="med"/>
            <a:tailEnd type="none" w="med" len="med"/>
          </a:ln>
        </p:spPr>
        <p:txBody>
          <a:bodyPr>
            <a:spAutoFit/>
          </a:bodyPr>
          <a:p>
            <a:pPr algn="ctr">
              <a:spcBef>
                <a:spcPct val="50000"/>
              </a:spcBef>
            </a:pPr>
            <a:r>
              <a:rPr lang="zh-CN" altLang="en-US" sz="2300" b="1" dirty="0">
                <a:latin typeface="微软雅黑" pitchFamily="34" charset="-122"/>
                <a:ea typeface="微软雅黑" pitchFamily="34" charset="-122"/>
              </a:rPr>
              <a:t>调用</a:t>
            </a:r>
            <a:r>
              <a:rPr lang="en-US" altLang="zh-CN" sz="2300" b="1" dirty="0">
                <a:latin typeface="微软雅黑" pitchFamily="34" charset="-122"/>
                <a:ea typeface="微软雅黑" pitchFamily="34" charset="-122"/>
              </a:rPr>
              <a:t>fork()</a:t>
            </a:r>
            <a:endParaRPr lang="zh-CN" altLang="en-US" sz="2300" b="1" dirty="0">
              <a:latin typeface="微软雅黑" pitchFamily="34" charset="-122"/>
              <a:ea typeface="微软雅黑" pitchFamily="34" charset="-122"/>
            </a:endParaRPr>
          </a:p>
        </p:txBody>
      </p:sp>
      <p:sp>
        <p:nvSpPr>
          <p:cNvPr id="803847" name="Line 7"/>
          <p:cNvSpPr/>
          <p:nvPr/>
        </p:nvSpPr>
        <p:spPr>
          <a:xfrm>
            <a:off x="7419975" y="2624138"/>
            <a:ext cx="0" cy="550862"/>
          </a:xfrm>
          <a:prstGeom prst="line">
            <a:avLst/>
          </a:prstGeom>
          <a:ln w="57150" cap="flat" cmpd="sng">
            <a:solidFill>
              <a:schemeClr val="tx1"/>
            </a:solidFill>
            <a:prstDash val="solid"/>
            <a:headEnd type="none" w="med" len="med"/>
            <a:tailEnd type="triangle" w="med" len="med"/>
          </a:ln>
        </p:spPr>
      </p:sp>
      <p:sp>
        <p:nvSpPr>
          <p:cNvPr id="803848" name="Text Box 8"/>
          <p:cNvSpPr txBox="1"/>
          <p:nvPr/>
        </p:nvSpPr>
        <p:spPr>
          <a:xfrm>
            <a:off x="5910263" y="3171825"/>
            <a:ext cx="3048000" cy="803275"/>
          </a:xfrm>
          <a:prstGeom prst="rect">
            <a:avLst/>
          </a:prstGeom>
          <a:noFill/>
          <a:ln w="9525" cap="flat" cmpd="sng">
            <a:solidFill>
              <a:schemeClr val="tx1"/>
            </a:solidFill>
            <a:prstDash val="dash"/>
            <a:miter/>
            <a:headEnd type="none" w="med" len="med"/>
            <a:tailEnd type="none" w="med" len="med"/>
          </a:ln>
        </p:spPr>
        <p:txBody>
          <a:bodyPr>
            <a:spAutoFit/>
          </a:bodyPr>
          <a:p>
            <a:pPr>
              <a:spcBef>
                <a:spcPct val="50000"/>
              </a:spcBef>
            </a:pPr>
            <a:r>
              <a:rPr lang="zh-CN" altLang="en-US" sz="2300" b="1" dirty="0">
                <a:latin typeface="微软雅黑" pitchFamily="34" charset="-122"/>
                <a:ea typeface="微软雅黑" pitchFamily="34" charset="-122"/>
              </a:rPr>
              <a:t>以构造的</a:t>
            </a:r>
            <a:r>
              <a:rPr lang="en-US" altLang="zh-CN" sz="2300" b="1" dirty="0">
                <a:latin typeface="微软雅黑" pitchFamily="34" charset="-122"/>
                <a:ea typeface="微软雅黑" pitchFamily="34" charset="-122"/>
              </a:rPr>
              <a:t>argv</a:t>
            </a:r>
            <a:r>
              <a:rPr lang="zh-CN" altLang="en-US" sz="2300" b="1" dirty="0">
                <a:latin typeface="微软雅黑" pitchFamily="34" charset="-122"/>
                <a:ea typeface="微软雅黑" pitchFamily="34" charset="-122"/>
              </a:rPr>
              <a:t>和</a:t>
            </a:r>
            <a:r>
              <a:rPr lang="en-US" altLang="zh-CN" sz="2300" b="1" dirty="0">
                <a:latin typeface="微软雅黑" pitchFamily="34" charset="-122"/>
                <a:ea typeface="微软雅黑" pitchFamily="34" charset="-122"/>
              </a:rPr>
              <a:t>envp</a:t>
            </a:r>
            <a:r>
              <a:rPr lang="zh-CN" altLang="en-US" sz="2300" b="1" dirty="0">
                <a:latin typeface="微软雅黑" pitchFamily="34" charset="-122"/>
                <a:ea typeface="微软雅黑" pitchFamily="34" charset="-122"/>
              </a:rPr>
              <a:t>为参数调用</a:t>
            </a:r>
            <a:r>
              <a:rPr lang="en-US" altLang="zh-CN" sz="2300" b="1" dirty="0">
                <a:latin typeface="微软雅黑" pitchFamily="34" charset="-122"/>
                <a:ea typeface="微软雅黑" pitchFamily="34" charset="-122"/>
              </a:rPr>
              <a:t>execve()</a:t>
            </a:r>
            <a:endParaRPr lang="zh-CN" altLang="en-US" sz="2300" b="1" dirty="0">
              <a:latin typeface="微软雅黑" pitchFamily="34" charset="-122"/>
              <a:ea typeface="微软雅黑" pitchFamily="34" charset="-122"/>
            </a:endParaRPr>
          </a:p>
        </p:txBody>
      </p:sp>
      <p:sp>
        <p:nvSpPr>
          <p:cNvPr id="803849" name="Line 9"/>
          <p:cNvSpPr/>
          <p:nvPr/>
        </p:nvSpPr>
        <p:spPr>
          <a:xfrm>
            <a:off x="7397750" y="3994150"/>
            <a:ext cx="0" cy="550863"/>
          </a:xfrm>
          <a:prstGeom prst="line">
            <a:avLst/>
          </a:prstGeom>
          <a:ln w="57150" cap="flat" cmpd="sng">
            <a:solidFill>
              <a:schemeClr val="tx1"/>
            </a:solidFill>
            <a:prstDash val="solid"/>
            <a:headEnd type="none" w="med" len="med"/>
            <a:tailEnd type="triangle" w="med" len="med"/>
          </a:ln>
        </p:spPr>
      </p:sp>
      <p:sp>
        <p:nvSpPr>
          <p:cNvPr id="803850" name="Text Box 10"/>
          <p:cNvSpPr txBox="1"/>
          <p:nvPr/>
        </p:nvSpPr>
        <p:spPr>
          <a:xfrm>
            <a:off x="5838825" y="4568825"/>
            <a:ext cx="3135313" cy="1154113"/>
          </a:xfrm>
          <a:prstGeom prst="rect">
            <a:avLst/>
          </a:prstGeom>
          <a:noFill/>
          <a:ln w="9525" cap="flat" cmpd="sng">
            <a:solidFill>
              <a:schemeClr val="tx1"/>
            </a:solidFill>
            <a:prstDash val="dash"/>
            <a:miter/>
            <a:headEnd type="none" w="med" len="med"/>
            <a:tailEnd type="none" w="med" len="med"/>
          </a:ln>
        </p:spPr>
        <p:txBody>
          <a:bodyPr>
            <a:spAutoFit/>
          </a:bodyPr>
          <a:p>
            <a:pPr>
              <a:spcBef>
                <a:spcPct val="50000"/>
              </a:spcBef>
            </a:pPr>
            <a:r>
              <a:rPr lang="en-US" altLang="zh-CN" sz="2300" b="1" dirty="0">
                <a:latin typeface="微软雅黑" pitchFamily="34" charset="-122"/>
                <a:ea typeface="微软雅黑" pitchFamily="34" charset="-122"/>
              </a:rPr>
              <a:t>execve()</a:t>
            </a:r>
            <a:r>
              <a:rPr lang="zh-CN" altLang="en-US" sz="2300" b="1" dirty="0">
                <a:latin typeface="微软雅黑" pitchFamily="34" charset="-122"/>
                <a:ea typeface="微软雅黑" pitchFamily="34" charset="-122"/>
              </a:rPr>
              <a:t>调用加载器进行可执行文件加载，并最终转去执行</a:t>
            </a:r>
            <a:r>
              <a:rPr lang="en-US" altLang="zh-CN" sz="2300" b="1" dirty="0">
                <a:latin typeface="微软雅黑" pitchFamily="34" charset="-122"/>
                <a:ea typeface="微软雅黑" pitchFamily="34" charset="-122"/>
              </a:rPr>
              <a:t>main</a:t>
            </a:r>
            <a:endParaRPr lang="zh-CN" altLang="en-US" sz="2300" b="1" dirty="0">
              <a:latin typeface="微软雅黑" pitchFamily="34" charset="-122"/>
              <a:ea typeface="微软雅黑" pitchFamily="34" charset="-122"/>
            </a:endParaRPr>
          </a:p>
        </p:txBody>
      </p:sp>
      <p:sp>
        <p:nvSpPr>
          <p:cNvPr id="803851" name="Text Box 11"/>
          <p:cNvSpPr txBox="1"/>
          <p:nvPr/>
        </p:nvSpPr>
        <p:spPr>
          <a:xfrm>
            <a:off x="1662113" y="6105525"/>
            <a:ext cx="2195512" cy="452438"/>
          </a:xfrm>
          <a:prstGeom prst="rect">
            <a:avLst/>
          </a:prstGeom>
          <a:noFill/>
          <a:ln w="9525" cap="flat" cmpd="sng">
            <a:solidFill>
              <a:schemeClr val="tx1"/>
            </a:solidFill>
            <a:prstDash val="dash"/>
            <a:miter/>
            <a:headEnd type="none" w="med" len="med"/>
            <a:tailEnd type="none" w="med" len="med"/>
          </a:ln>
        </p:spPr>
        <p:txBody>
          <a:bodyPr lIns="0" rIns="0">
            <a:spAutoFit/>
          </a:bodyPr>
          <a:p>
            <a:pPr algn="ctr">
              <a:spcBef>
                <a:spcPct val="50000"/>
              </a:spcBef>
            </a:pPr>
            <a:r>
              <a:rPr lang="en-US" altLang="zh-CN" sz="2300" b="1" dirty="0">
                <a:solidFill>
                  <a:srgbClr val="3333CC"/>
                </a:solidFill>
                <a:latin typeface="微软雅黑" pitchFamily="34" charset="-122"/>
                <a:ea typeface="微软雅黑" pitchFamily="34" charset="-122"/>
              </a:rPr>
              <a:t>__libc_init_first</a:t>
            </a:r>
            <a:endParaRPr lang="en-US" altLang="zh-CN" sz="2300" b="1" dirty="0">
              <a:solidFill>
                <a:srgbClr val="3333CC"/>
              </a:solidFill>
              <a:latin typeface="微软雅黑" pitchFamily="34" charset="-122"/>
              <a:ea typeface="微软雅黑" pitchFamily="34" charset="-122"/>
            </a:endParaRPr>
          </a:p>
        </p:txBody>
      </p:sp>
      <p:sp>
        <p:nvSpPr>
          <p:cNvPr id="803852" name="Line 12"/>
          <p:cNvSpPr/>
          <p:nvPr/>
        </p:nvSpPr>
        <p:spPr>
          <a:xfrm>
            <a:off x="3911600" y="6329363"/>
            <a:ext cx="333375" cy="0"/>
          </a:xfrm>
          <a:prstGeom prst="line">
            <a:avLst/>
          </a:prstGeom>
          <a:ln w="38100" cap="flat" cmpd="sng">
            <a:solidFill>
              <a:schemeClr val="tx1"/>
            </a:solidFill>
            <a:prstDash val="solid"/>
            <a:headEnd type="none" w="med" len="med"/>
            <a:tailEnd type="triangle" w="med" len="med"/>
          </a:ln>
        </p:spPr>
      </p:sp>
      <p:sp>
        <p:nvSpPr>
          <p:cNvPr id="803853" name="Text Box 13"/>
          <p:cNvSpPr txBox="1"/>
          <p:nvPr/>
        </p:nvSpPr>
        <p:spPr>
          <a:xfrm>
            <a:off x="4267200" y="6083300"/>
            <a:ext cx="757238" cy="452438"/>
          </a:xfrm>
          <a:prstGeom prst="rect">
            <a:avLst/>
          </a:prstGeom>
          <a:noFill/>
          <a:ln w="9525" cap="flat" cmpd="sng">
            <a:solidFill>
              <a:schemeClr val="tx1"/>
            </a:solidFill>
            <a:prstDash val="dash"/>
            <a:miter/>
            <a:headEnd type="none" w="med" len="med"/>
            <a:tailEnd type="none" w="med" len="med"/>
          </a:ln>
        </p:spPr>
        <p:txBody>
          <a:bodyPr lIns="0" rIns="0">
            <a:spAutoFit/>
          </a:bodyPr>
          <a:p>
            <a:pPr algn="ctr">
              <a:spcBef>
                <a:spcPct val="50000"/>
              </a:spcBef>
            </a:pPr>
            <a:r>
              <a:rPr lang="en-US" altLang="zh-CN" sz="2300" b="1" dirty="0">
                <a:solidFill>
                  <a:srgbClr val="3333CC"/>
                </a:solidFill>
                <a:latin typeface="微软雅黑" pitchFamily="34" charset="-122"/>
                <a:ea typeface="微软雅黑" pitchFamily="34" charset="-122"/>
              </a:rPr>
              <a:t>_init</a:t>
            </a:r>
            <a:endParaRPr lang="en-US" altLang="zh-CN" sz="2300" b="1" dirty="0">
              <a:solidFill>
                <a:srgbClr val="3333CC"/>
              </a:solidFill>
              <a:latin typeface="微软雅黑" pitchFamily="34" charset="-122"/>
              <a:ea typeface="微软雅黑" pitchFamily="34" charset="-122"/>
            </a:endParaRPr>
          </a:p>
        </p:txBody>
      </p:sp>
      <p:sp>
        <p:nvSpPr>
          <p:cNvPr id="803854" name="Line 14"/>
          <p:cNvSpPr/>
          <p:nvPr/>
        </p:nvSpPr>
        <p:spPr>
          <a:xfrm>
            <a:off x="5060950" y="6319838"/>
            <a:ext cx="379413" cy="0"/>
          </a:xfrm>
          <a:prstGeom prst="line">
            <a:avLst/>
          </a:prstGeom>
          <a:ln w="38100" cap="flat" cmpd="sng">
            <a:solidFill>
              <a:schemeClr val="tx1"/>
            </a:solidFill>
            <a:prstDash val="solid"/>
            <a:headEnd type="none" w="med" len="med"/>
            <a:tailEnd type="triangle" w="med" len="med"/>
          </a:ln>
        </p:spPr>
      </p:sp>
      <p:sp>
        <p:nvSpPr>
          <p:cNvPr id="803855" name="Text Box 15"/>
          <p:cNvSpPr txBox="1"/>
          <p:nvPr/>
        </p:nvSpPr>
        <p:spPr>
          <a:xfrm>
            <a:off x="5475288" y="6073775"/>
            <a:ext cx="873125" cy="452438"/>
          </a:xfrm>
          <a:prstGeom prst="rect">
            <a:avLst/>
          </a:prstGeom>
          <a:noFill/>
          <a:ln w="9525" cap="flat" cmpd="sng">
            <a:solidFill>
              <a:schemeClr val="tx1"/>
            </a:solidFill>
            <a:prstDash val="dash"/>
            <a:miter/>
            <a:headEnd type="none" w="med" len="med"/>
            <a:tailEnd type="none" w="med" len="med"/>
          </a:ln>
        </p:spPr>
        <p:txBody>
          <a:bodyPr lIns="0" rIns="0">
            <a:spAutoFit/>
          </a:bodyPr>
          <a:p>
            <a:pPr algn="ctr">
              <a:spcBef>
                <a:spcPct val="50000"/>
              </a:spcBef>
            </a:pPr>
            <a:r>
              <a:rPr lang="en-US" altLang="zh-CN" sz="2300" b="1" dirty="0">
                <a:solidFill>
                  <a:srgbClr val="3333CC"/>
                </a:solidFill>
                <a:latin typeface="微软雅黑" pitchFamily="34" charset="-122"/>
                <a:ea typeface="微软雅黑" pitchFamily="34" charset="-122"/>
              </a:rPr>
              <a:t>atexit</a:t>
            </a:r>
            <a:endParaRPr lang="en-US" altLang="zh-CN" sz="2300" b="1" dirty="0">
              <a:solidFill>
                <a:srgbClr val="3333CC"/>
              </a:solidFill>
              <a:latin typeface="微软雅黑" pitchFamily="34" charset="-122"/>
              <a:ea typeface="微软雅黑" pitchFamily="34" charset="-122"/>
            </a:endParaRPr>
          </a:p>
        </p:txBody>
      </p:sp>
      <p:sp>
        <p:nvSpPr>
          <p:cNvPr id="803856" name="Line 16"/>
          <p:cNvSpPr/>
          <p:nvPr/>
        </p:nvSpPr>
        <p:spPr>
          <a:xfrm flipV="1">
            <a:off x="6396038" y="6319838"/>
            <a:ext cx="320675" cy="0"/>
          </a:xfrm>
          <a:prstGeom prst="line">
            <a:avLst/>
          </a:prstGeom>
          <a:ln w="38100" cap="flat" cmpd="sng">
            <a:solidFill>
              <a:schemeClr val="tx1"/>
            </a:solidFill>
            <a:prstDash val="solid"/>
            <a:headEnd type="none" w="med" len="med"/>
            <a:tailEnd type="triangle" w="med" len="med"/>
          </a:ln>
        </p:spPr>
      </p:sp>
      <p:sp>
        <p:nvSpPr>
          <p:cNvPr id="803857" name="Text Box 17"/>
          <p:cNvSpPr txBox="1"/>
          <p:nvPr/>
        </p:nvSpPr>
        <p:spPr>
          <a:xfrm>
            <a:off x="6797675" y="6073775"/>
            <a:ext cx="757238" cy="452438"/>
          </a:xfrm>
          <a:prstGeom prst="rect">
            <a:avLst/>
          </a:prstGeom>
          <a:noFill/>
          <a:ln w="9525" cap="flat" cmpd="sng">
            <a:solidFill>
              <a:schemeClr val="tx1"/>
            </a:solidFill>
            <a:prstDash val="dash"/>
            <a:miter/>
            <a:headEnd type="none" w="med" len="med"/>
            <a:tailEnd type="none" w="med" len="med"/>
          </a:ln>
        </p:spPr>
        <p:txBody>
          <a:bodyPr lIns="0" rIns="0">
            <a:spAutoFit/>
          </a:bodyPr>
          <a:p>
            <a:pPr algn="ctr">
              <a:spcBef>
                <a:spcPct val="50000"/>
              </a:spcBef>
            </a:pPr>
            <a:r>
              <a:rPr lang="en-US" altLang="zh-CN" sz="2300" b="1" dirty="0">
                <a:solidFill>
                  <a:srgbClr val="3333CC"/>
                </a:solidFill>
                <a:latin typeface="微软雅黑" pitchFamily="34" charset="-122"/>
                <a:ea typeface="微软雅黑" pitchFamily="34" charset="-122"/>
              </a:rPr>
              <a:t>main</a:t>
            </a:r>
            <a:endParaRPr lang="en-US" altLang="zh-CN" sz="2300" b="1" dirty="0">
              <a:solidFill>
                <a:srgbClr val="3333CC"/>
              </a:solidFill>
              <a:latin typeface="微软雅黑" pitchFamily="34" charset="-122"/>
              <a:ea typeface="微软雅黑" pitchFamily="34" charset="-122"/>
            </a:endParaRPr>
          </a:p>
        </p:txBody>
      </p:sp>
      <p:sp>
        <p:nvSpPr>
          <p:cNvPr id="803858" name="Line 18"/>
          <p:cNvSpPr/>
          <p:nvPr/>
        </p:nvSpPr>
        <p:spPr>
          <a:xfrm>
            <a:off x="7616825" y="6303963"/>
            <a:ext cx="306388" cy="0"/>
          </a:xfrm>
          <a:prstGeom prst="line">
            <a:avLst/>
          </a:prstGeom>
          <a:ln w="38100" cap="flat" cmpd="sng">
            <a:solidFill>
              <a:schemeClr val="tx1"/>
            </a:solidFill>
            <a:prstDash val="solid"/>
            <a:headEnd type="none" w="med" len="med"/>
            <a:tailEnd type="triangle" w="med" len="med"/>
          </a:ln>
        </p:spPr>
      </p:sp>
      <p:sp>
        <p:nvSpPr>
          <p:cNvPr id="803859" name="Text Box 19"/>
          <p:cNvSpPr txBox="1"/>
          <p:nvPr/>
        </p:nvSpPr>
        <p:spPr>
          <a:xfrm>
            <a:off x="7929563" y="6072188"/>
            <a:ext cx="757237" cy="452437"/>
          </a:xfrm>
          <a:prstGeom prst="rect">
            <a:avLst/>
          </a:prstGeom>
          <a:noFill/>
          <a:ln w="9525" cap="flat" cmpd="sng">
            <a:solidFill>
              <a:schemeClr val="tx1"/>
            </a:solidFill>
            <a:prstDash val="dash"/>
            <a:miter/>
            <a:headEnd type="none" w="med" len="med"/>
            <a:tailEnd type="none" w="med" len="med"/>
          </a:ln>
        </p:spPr>
        <p:txBody>
          <a:bodyPr lIns="0" rIns="0">
            <a:spAutoFit/>
          </a:bodyPr>
          <a:p>
            <a:pPr algn="ctr">
              <a:spcBef>
                <a:spcPct val="50000"/>
              </a:spcBef>
            </a:pPr>
            <a:r>
              <a:rPr lang="en-US" altLang="zh-CN" sz="2300" b="1" dirty="0">
                <a:solidFill>
                  <a:srgbClr val="3333CC"/>
                </a:solidFill>
                <a:latin typeface="微软雅黑" pitchFamily="34" charset="-122"/>
                <a:ea typeface="微软雅黑" pitchFamily="34" charset="-122"/>
              </a:rPr>
              <a:t>_exit</a:t>
            </a:r>
            <a:endParaRPr lang="en-US" altLang="zh-CN" sz="2300" b="1" dirty="0">
              <a:solidFill>
                <a:srgbClr val="3333CC"/>
              </a:solidFill>
              <a:latin typeface="微软雅黑" pitchFamily="34" charset="-122"/>
              <a:ea typeface="微软雅黑" pitchFamily="34" charset="-122"/>
            </a:endParaRPr>
          </a:p>
        </p:txBody>
      </p:sp>
      <p:sp>
        <p:nvSpPr>
          <p:cNvPr id="803860" name="Rectangle 20"/>
          <p:cNvSpPr/>
          <p:nvPr/>
        </p:nvSpPr>
        <p:spPr>
          <a:xfrm>
            <a:off x="481013" y="6107113"/>
            <a:ext cx="1079500" cy="442912"/>
          </a:xfrm>
          <a:prstGeom prst="rect">
            <a:avLst/>
          </a:prstGeom>
          <a:noFill/>
          <a:ln w="9525">
            <a:noFill/>
          </a:ln>
        </p:spPr>
        <p:txBody>
          <a:bodyPr>
            <a:spAutoFit/>
          </a:bodyPr>
          <a:p>
            <a:r>
              <a:rPr lang="en-US" altLang="zh-CN" sz="2300" b="1" dirty="0">
                <a:latin typeface="微软雅黑" pitchFamily="34" charset="-122"/>
                <a:ea typeface="微软雅黑" pitchFamily="34" charset="-122"/>
              </a:rPr>
              <a:t>_start:</a:t>
            </a:r>
            <a:endParaRPr lang="zh-CN" altLang="en-US" sz="23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4"/>
                                        </p:tgtEl>
                                        <p:attrNameLst>
                                          <p:attrName>style.visibility</p:attrName>
                                        </p:attrNameLst>
                                      </p:cBhvr>
                                      <p:to>
                                        <p:strVal val="visible"/>
                                      </p:to>
                                    </p:set>
                                    <p:animEffect transition="in" filter="blinds(horizontal)">
                                      <p:cBhvr>
                                        <p:cTn id="7" dur="500"/>
                                        <p:tgtEl>
                                          <p:spTgt spid="803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3845"/>
                                        </p:tgtEl>
                                        <p:attrNameLst>
                                          <p:attrName>style.visibility</p:attrName>
                                        </p:attrNameLst>
                                      </p:cBhvr>
                                      <p:to>
                                        <p:strVal val="visible"/>
                                      </p:to>
                                    </p:set>
                                    <p:animEffect transition="in" filter="blinds(horizontal)">
                                      <p:cBhvr>
                                        <p:cTn id="12" dur="500"/>
                                        <p:tgtEl>
                                          <p:spTgt spid="8038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3846"/>
                                        </p:tgtEl>
                                        <p:attrNameLst>
                                          <p:attrName>style.visibility</p:attrName>
                                        </p:attrNameLst>
                                      </p:cBhvr>
                                      <p:to>
                                        <p:strVal val="visible"/>
                                      </p:to>
                                    </p:set>
                                    <p:animEffect transition="in" filter="blinds(horizontal)">
                                      <p:cBhvr>
                                        <p:cTn id="17" dur="500"/>
                                        <p:tgtEl>
                                          <p:spTgt spid="8038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3847"/>
                                        </p:tgtEl>
                                        <p:attrNameLst>
                                          <p:attrName>style.visibility</p:attrName>
                                        </p:attrNameLst>
                                      </p:cBhvr>
                                      <p:to>
                                        <p:strVal val="visible"/>
                                      </p:to>
                                    </p:set>
                                    <p:animEffect transition="in" filter="blinds(horizontal)">
                                      <p:cBhvr>
                                        <p:cTn id="22" dur="500"/>
                                        <p:tgtEl>
                                          <p:spTgt spid="8038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3848"/>
                                        </p:tgtEl>
                                        <p:attrNameLst>
                                          <p:attrName>style.visibility</p:attrName>
                                        </p:attrNameLst>
                                      </p:cBhvr>
                                      <p:to>
                                        <p:strVal val="visible"/>
                                      </p:to>
                                    </p:set>
                                    <p:animEffect transition="in" filter="blinds(horizontal)">
                                      <p:cBhvr>
                                        <p:cTn id="27" dur="500"/>
                                        <p:tgtEl>
                                          <p:spTgt spid="8038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3849"/>
                                        </p:tgtEl>
                                        <p:attrNameLst>
                                          <p:attrName>style.visibility</p:attrName>
                                        </p:attrNameLst>
                                      </p:cBhvr>
                                      <p:to>
                                        <p:strVal val="visible"/>
                                      </p:to>
                                    </p:set>
                                    <p:animEffect transition="in" filter="blinds(horizontal)">
                                      <p:cBhvr>
                                        <p:cTn id="32" dur="500"/>
                                        <p:tgtEl>
                                          <p:spTgt spid="80384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3850"/>
                                        </p:tgtEl>
                                        <p:attrNameLst>
                                          <p:attrName>style.visibility</p:attrName>
                                        </p:attrNameLst>
                                      </p:cBhvr>
                                      <p:to>
                                        <p:strVal val="visible"/>
                                      </p:to>
                                    </p:set>
                                    <p:animEffect transition="in" filter="blinds(horizontal)">
                                      <p:cBhvr>
                                        <p:cTn id="37" dur="500"/>
                                        <p:tgtEl>
                                          <p:spTgt spid="8038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3860"/>
                                        </p:tgtEl>
                                        <p:attrNameLst>
                                          <p:attrName>style.visibility</p:attrName>
                                        </p:attrNameLst>
                                      </p:cBhvr>
                                      <p:to>
                                        <p:strVal val="visible"/>
                                      </p:to>
                                    </p:set>
                                    <p:animEffect transition="in" filter="blinds(horizontal)">
                                      <p:cBhvr>
                                        <p:cTn id="42" dur="500"/>
                                        <p:tgtEl>
                                          <p:spTgt spid="8038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3851"/>
                                        </p:tgtEl>
                                        <p:attrNameLst>
                                          <p:attrName>style.visibility</p:attrName>
                                        </p:attrNameLst>
                                      </p:cBhvr>
                                      <p:to>
                                        <p:strVal val="visible"/>
                                      </p:to>
                                    </p:set>
                                    <p:animEffect transition="in" filter="blinds(horizontal)">
                                      <p:cBhvr>
                                        <p:cTn id="47" dur="500"/>
                                        <p:tgtEl>
                                          <p:spTgt spid="8038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03852"/>
                                        </p:tgtEl>
                                        <p:attrNameLst>
                                          <p:attrName>style.visibility</p:attrName>
                                        </p:attrNameLst>
                                      </p:cBhvr>
                                      <p:to>
                                        <p:strVal val="visible"/>
                                      </p:to>
                                    </p:set>
                                    <p:animEffect transition="in" filter="blinds(horizontal)">
                                      <p:cBhvr>
                                        <p:cTn id="52" dur="500"/>
                                        <p:tgtEl>
                                          <p:spTgt spid="8038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3853"/>
                                        </p:tgtEl>
                                        <p:attrNameLst>
                                          <p:attrName>style.visibility</p:attrName>
                                        </p:attrNameLst>
                                      </p:cBhvr>
                                      <p:to>
                                        <p:strVal val="visible"/>
                                      </p:to>
                                    </p:set>
                                    <p:animEffect transition="in" filter="blinds(horizontal)">
                                      <p:cBhvr>
                                        <p:cTn id="57" dur="500"/>
                                        <p:tgtEl>
                                          <p:spTgt spid="80385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03854"/>
                                        </p:tgtEl>
                                        <p:attrNameLst>
                                          <p:attrName>style.visibility</p:attrName>
                                        </p:attrNameLst>
                                      </p:cBhvr>
                                      <p:to>
                                        <p:strVal val="visible"/>
                                      </p:to>
                                    </p:set>
                                    <p:animEffect transition="in" filter="blinds(horizontal)">
                                      <p:cBhvr>
                                        <p:cTn id="62" dur="500"/>
                                        <p:tgtEl>
                                          <p:spTgt spid="80385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03855"/>
                                        </p:tgtEl>
                                        <p:attrNameLst>
                                          <p:attrName>style.visibility</p:attrName>
                                        </p:attrNameLst>
                                      </p:cBhvr>
                                      <p:to>
                                        <p:strVal val="visible"/>
                                      </p:to>
                                    </p:set>
                                    <p:animEffect transition="in" filter="blinds(horizontal)">
                                      <p:cBhvr>
                                        <p:cTn id="67" dur="500"/>
                                        <p:tgtEl>
                                          <p:spTgt spid="80385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03856"/>
                                        </p:tgtEl>
                                        <p:attrNameLst>
                                          <p:attrName>style.visibility</p:attrName>
                                        </p:attrNameLst>
                                      </p:cBhvr>
                                      <p:to>
                                        <p:strVal val="visible"/>
                                      </p:to>
                                    </p:set>
                                    <p:animEffect transition="in" filter="blinds(horizontal)">
                                      <p:cBhvr>
                                        <p:cTn id="72" dur="500"/>
                                        <p:tgtEl>
                                          <p:spTgt spid="8038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03857"/>
                                        </p:tgtEl>
                                        <p:attrNameLst>
                                          <p:attrName>style.visibility</p:attrName>
                                        </p:attrNameLst>
                                      </p:cBhvr>
                                      <p:to>
                                        <p:strVal val="visible"/>
                                      </p:to>
                                    </p:set>
                                    <p:animEffect transition="in" filter="blinds(horizontal)">
                                      <p:cBhvr>
                                        <p:cTn id="77" dur="500"/>
                                        <p:tgtEl>
                                          <p:spTgt spid="80385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03858"/>
                                        </p:tgtEl>
                                        <p:attrNameLst>
                                          <p:attrName>style.visibility</p:attrName>
                                        </p:attrNameLst>
                                      </p:cBhvr>
                                      <p:to>
                                        <p:strVal val="visible"/>
                                      </p:to>
                                    </p:set>
                                    <p:animEffect transition="in" filter="blinds(horizontal)">
                                      <p:cBhvr>
                                        <p:cTn id="82" dur="500"/>
                                        <p:tgtEl>
                                          <p:spTgt spid="80385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03859"/>
                                        </p:tgtEl>
                                        <p:attrNameLst>
                                          <p:attrName>style.visibility</p:attrName>
                                        </p:attrNameLst>
                                      </p:cBhvr>
                                      <p:to>
                                        <p:strVal val="visible"/>
                                      </p:to>
                                    </p:set>
                                    <p:animEffect transition="in" filter="blinds(horizontal)">
                                      <p:cBhvr>
                                        <p:cTn id="87" dur="500"/>
                                        <p:tgtEl>
                                          <p:spTgt spid="80385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03843">
                                            <p:txEl>
                                              <p:charRg st="0" end="23"/>
                                            </p:txEl>
                                          </p:spTgt>
                                        </p:tgtEl>
                                        <p:attrNameLst>
                                          <p:attrName>style.visibility</p:attrName>
                                        </p:attrNameLst>
                                      </p:cBhvr>
                                      <p:to>
                                        <p:strVal val="visible"/>
                                      </p:to>
                                    </p:set>
                                    <p:animEffect transition="in" filter="blinds(horizontal)">
                                      <p:cBhvr>
                                        <p:cTn id="92" dur="500"/>
                                        <p:tgtEl>
                                          <p:spTgt spid="803843">
                                            <p:txEl>
                                              <p:charRg st="0" end="2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803843">
                                            <p:txEl>
                                              <p:charRg st="23" end="126"/>
                                            </p:txEl>
                                          </p:spTgt>
                                        </p:tgtEl>
                                        <p:attrNameLst>
                                          <p:attrName>style.visibility</p:attrName>
                                        </p:attrNameLst>
                                      </p:cBhvr>
                                      <p:to>
                                        <p:strVal val="visible"/>
                                      </p:to>
                                    </p:set>
                                    <p:animEffect transition="in" filter="blinds(horizontal)">
                                      <p:cBhvr>
                                        <p:cTn id="97" dur="500"/>
                                        <p:tgtEl>
                                          <p:spTgt spid="803843">
                                            <p:txEl>
                                              <p:charRg st="23" end="12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03843">
                                            <p:txEl>
                                              <p:charRg st="126" end="187"/>
                                            </p:txEl>
                                          </p:spTgt>
                                        </p:tgtEl>
                                        <p:attrNameLst>
                                          <p:attrName>style.visibility</p:attrName>
                                        </p:attrNameLst>
                                      </p:cBhvr>
                                      <p:to>
                                        <p:strVal val="visible"/>
                                      </p:to>
                                    </p:set>
                                    <p:animEffect transition="in" filter="blinds(horizontal)">
                                      <p:cBhvr>
                                        <p:cTn id="102" dur="500"/>
                                        <p:tgtEl>
                                          <p:spTgt spid="803843">
                                            <p:txEl>
                                              <p:charRg st="126"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p:bldP spid="803846" grpId="0" animBg="1"/>
      <p:bldP spid="803848" grpId="0" animBg="1"/>
      <p:bldP spid="803850" grpId="0" animBg="1"/>
      <p:bldP spid="803851" grpId="0" animBg="1"/>
      <p:bldP spid="803853" grpId="0" animBg="1"/>
      <p:bldP spid="803855" grpId="0" animBg="1"/>
      <p:bldP spid="803857" grpId="0" animBg="1"/>
      <p:bldP spid="803859" grpId="0" animBg="1"/>
      <p:bldP spid="8038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xfrm>
            <a:off x="515938" y="57150"/>
            <a:ext cx="7499350" cy="581025"/>
          </a:xfrm>
          <a:ln/>
        </p:spPr>
        <p:txBody>
          <a:bodyPr vert="horz" wrap="square" lIns="91440" tIns="45720" rIns="91440" bIns="45720" anchor="ctr"/>
          <a:p>
            <a:r>
              <a:rPr lang="zh-CN" altLang="en-US" sz="4000" dirty="0"/>
              <a:t>异常控制流</a:t>
            </a:r>
            <a:endParaRPr lang="zh-CN" altLang="en-US" sz="4000" dirty="0"/>
          </a:p>
        </p:txBody>
      </p:sp>
      <p:sp>
        <p:nvSpPr>
          <p:cNvPr id="65539" name="Rectangle 3"/>
          <p:cNvSpPr>
            <a:spLocks noGrp="1"/>
          </p:cNvSpPr>
          <p:nvPr>
            <p:ph idx="1"/>
          </p:nvPr>
        </p:nvSpPr>
        <p:spPr>
          <a:xfrm>
            <a:off x="454025" y="715963"/>
            <a:ext cx="8229600" cy="5911850"/>
          </a:xfrm>
          <a:ln/>
        </p:spPr>
        <p:txBody>
          <a:bodyPr vert="horz" wrap="square" lIns="91440" tIns="45720" rIns="91440" bIns="45720" anchor="t"/>
          <a:p>
            <a:r>
              <a:rPr lang="zh-CN" altLang="en-US" sz="2200" dirty="0">
                <a:latin typeface="微软雅黑" pitchFamily="34" charset="-122"/>
                <a:ea typeface="微软雅黑" pitchFamily="34" charset="-122"/>
              </a:rPr>
              <a:t>分以下两个部分介绍</a:t>
            </a:r>
            <a:endParaRPr lang="zh-CN" altLang="en-US" sz="2200" dirty="0">
              <a:latin typeface="微软雅黑" pitchFamily="34" charset="-122"/>
              <a:ea typeface="微软雅黑" pitchFamily="34" charset="-122"/>
            </a:endParaRPr>
          </a:p>
          <a:p>
            <a:pPr lvl="1">
              <a:spcBef>
                <a:spcPct val="30000"/>
              </a:spcBef>
            </a:pPr>
            <a:r>
              <a:rPr lang="zh-CN" altLang="en-US" sz="2200" dirty="0">
                <a:solidFill>
                  <a:srgbClr val="0066CC"/>
                </a:solidFill>
                <a:latin typeface="微软雅黑" pitchFamily="34" charset="-122"/>
                <a:ea typeface="微软雅黑" pitchFamily="34" charset="-122"/>
              </a:rPr>
              <a:t>第一讲：进程与进程的上下文切换</a:t>
            </a:r>
            <a:endParaRPr lang="zh-CN" altLang="en-US" sz="2200" dirty="0">
              <a:solidFill>
                <a:srgbClr val="0066CC"/>
              </a:solidFill>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的控制流、异常控制流</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程序和进程、引入进程的好处</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逻辑控制流和物理控制流</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进程与进程的上下文切换</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程序的加载和运行 </a:t>
            </a:r>
            <a:endParaRPr lang="zh-CN" altLang="en-US" sz="2600" dirty="0">
              <a:latin typeface="微软雅黑" pitchFamily="34" charset="-122"/>
              <a:ea typeface="微软雅黑" pitchFamily="34" charset="-122"/>
            </a:endParaRPr>
          </a:p>
          <a:p>
            <a:pPr lvl="1">
              <a:spcBef>
                <a:spcPct val="30000"/>
              </a:spcBef>
            </a:pPr>
            <a:r>
              <a:rPr lang="zh-CN" altLang="en-US" sz="2200" dirty="0">
                <a:solidFill>
                  <a:srgbClr val="FF0000"/>
                </a:solidFill>
                <a:latin typeface="微软雅黑" pitchFamily="34" charset="-122"/>
                <a:ea typeface="微软雅黑" pitchFamily="34" charset="-122"/>
              </a:rPr>
              <a:t>第二讲：异常和中断</a:t>
            </a:r>
            <a:r>
              <a:rPr lang="zh-CN" altLang="en-US" sz="2200" dirty="0">
                <a:latin typeface="微软雅黑" pitchFamily="34" charset="-122"/>
                <a:ea typeface="微软雅黑" pitchFamily="34" charset="-122"/>
              </a:rPr>
              <a:t> </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异常和中断的基本概念</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异常和中断的响应、处理</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IA-32/Linux</a:t>
            </a:r>
            <a:r>
              <a:rPr lang="zh-CN" altLang="en-US" sz="2200" dirty="0">
                <a:latin typeface="微软雅黑" pitchFamily="34" charset="-122"/>
                <a:ea typeface="微软雅黑" pitchFamily="34" charset="-122"/>
              </a:rPr>
              <a:t>下的异常</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中断机制</a:t>
            </a:r>
            <a:endParaRPr lang="en-US" altLang="zh-CN" sz="2200" dirty="0">
              <a:latin typeface="微软雅黑" pitchFamily="34" charset="-122"/>
              <a:ea typeface="微软雅黑"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ln/>
        </p:spPr>
        <p:txBody>
          <a:bodyPr vert="horz" wrap="square" lIns="91440" tIns="45720" rIns="91440" bIns="45720" anchor="ctr"/>
          <a:p>
            <a:r>
              <a:rPr lang="zh-CN" altLang="en-US" dirty="0"/>
              <a:t>异常和中断</a:t>
            </a:r>
            <a:endParaRPr lang="zh-CN" altLang="en-US" dirty="0"/>
          </a:p>
        </p:txBody>
      </p:sp>
      <p:sp>
        <p:nvSpPr>
          <p:cNvPr id="707587" name="Rectangle 3"/>
          <p:cNvSpPr>
            <a:spLocks noGrp="1"/>
          </p:cNvSpPr>
          <p:nvPr>
            <p:ph idx="1"/>
          </p:nvPr>
        </p:nvSpPr>
        <p:spPr>
          <a:xfrm>
            <a:off x="0" y="279400"/>
            <a:ext cx="8732838" cy="6086475"/>
          </a:xfrm>
          <a:ln/>
        </p:spPr>
        <p:txBody>
          <a:bodyPr vert="horz" wrap="square" lIns="91440" tIns="45720" rIns="91440" bIns="45720" anchor="t"/>
          <a:p>
            <a:pPr>
              <a:lnSpc>
                <a:spcPct val="125000"/>
              </a:lnSpc>
              <a:buNone/>
            </a:pPr>
            <a:endParaRPr lang="zh-CN" altLang="en-US" sz="2800" dirty="0"/>
          </a:p>
          <a:p>
            <a:pPr>
              <a:lnSpc>
                <a:spcPct val="120000"/>
              </a:lnSpc>
            </a:pPr>
            <a:r>
              <a:rPr lang="zh-CN" altLang="en-US" sz="2000" dirty="0">
                <a:latin typeface="微软雅黑" pitchFamily="34" charset="-122"/>
                <a:ea typeface="微软雅黑" pitchFamily="34" charset="-122"/>
              </a:rPr>
              <a:t>程序执行过程中</a:t>
            </a: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会遇到一些特殊情况，使正在执行的程序被“中断”</a:t>
            </a:r>
            <a:endParaRPr lang="zh-CN" altLang="en-US" sz="2000" dirty="0">
              <a:latin typeface="微软雅黑" pitchFamily="34" charset="-122"/>
              <a:ea typeface="微软雅黑" pitchFamily="34" charset="-122"/>
            </a:endParaRPr>
          </a:p>
          <a:p>
            <a:pPr lvl="1">
              <a:lnSpc>
                <a:spcPct val="120000"/>
              </a:lnSpc>
            </a:pP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中止原来正在执行的程序，转到处理异常情况或特殊事件的程序去执行，结束后再返回到原被中止的程序处</a:t>
            </a:r>
            <a:r>
              <a:rPr lang="zh-CN" altLang="en-US" dirty="0">
                <a:solidFill>
                  <a:srgbClr val="FF0000"/>
                </a:solidFill>
                <a:latin typeface="微软雅黑" pitchFamily="34" charset="-122"/>
                <a:ea typeface="微软雅黑" pitchFamily="34" charset="-122"/>
              </a:rPr>
              <a:t>（断点）</a:t>
            </a:r>
            <a:r>
              <a:rPr lang="zh-CN" altLang="en-US" dirty="0">
                <a:latin typeface="微软雅黑" pitchFamily="34" charset="-122"/>
                <a:ea typeface="微软雅黑" pitchFamily="34" charset="-122"/>
              </a:rPr>
              <a:t>继续执行。</a:t>
            </a:r>
            <a:endParaRPr lang="zh-CN" altLang="en-US" dirty="0">
              <a:latin typeface="微软雅黑" pitchFamily="34" charset="-122"/>
              <a:ea typeface="微软雅黑" pitchFamily="34" charset="-122"/>
            </a:endParaRPr>
          </a:p>
          <a:p>
            <a:pPr>
              <a:lnSpc>
                <a:spcPct val="120000"/>
              </a:lnSpc>
            </a:pPr>
            <a:r>
              <a:rPr lang="zh-CN" altLang="en-US" sz="2000" dirty="0">
                <a:latin typeface="微软雅黑" pitchFamily="34" charset="-122"/>
                <a:ea typeface="微软雅黑" pitchFamily="34" charset="-122"/>
              </a:rPr>
              <a:t>程序执行被 “中断” 的事件（在硬件层面）有两类</a:t>
            </a:r>
            <a:endParaRPr lang="zh-CN" altLang="en-US" sz="2000" dirty="0">
              <a:latin typeface="微软雅黑" pitchFamily="34" charset="-122"/>
              <a:ea typeface="微软雅黑" pitchFamily="34" charset="-122"/>
            </a:endParaRPr>
          </a:p>
          <a:p>
            <a:pPr lvl="1">
              <a:lnSpc>
                <a:spcPct val="120000"/>
              </a:lnSpc>
            </a:pPr>
            <a:r>
              <a:rPr lang="zh-CN" altLang="en-US" dirty="0">
                <a:latin typeface="微软雅黑" pitchFamily="34" charset="-122"/>
                <a:ea typeface="微软雅黑" pitchFamily="34" charset="-122"/>
              </a:rPr>
              <a:t>内部“异常”：在</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内部发生的意外事件或特殊事件</a:t>
            </a:r>
            <a:endParaRPr lang="zh-CN" altLang="en-US" dirty="0">
              <a:latin typeface="微软雅黑" pitchFamily="34" charset="-122"/>
              <a:ea typeface="微软雅黑" pitchFamily="34" charset="-122"/>
            </a:endParaRPr>
          </a:p>
          <a:p>
            <a:pPr lvl="2">
              <a:lnSpc>
                <a:spcPct val="120000"/>
              </a:lnSpc>
              <a:buNone/>
            </a:pPr>
            <a:r>
              <a:rPr lang="zh-CN" altLang="en-US" sz="2000" dirty="0">
                <a:latin typeface="微软雅黑" pitchFamily="34" charset="-122"/>
                <a:ea typeface="微软雅黑" pitchFamily="34" charset="-122"/>
              </a:rPr>
              <a:t>按发生原因分为</a:t>
            </a:r>
            <a:r>
              <a:rPr lang="zh-CN" altLang="en-US" sz="2000" dirty="0">
                <a:solidFill>
                  <a:srgbClr val="FF0000"/>
                </a:solidFill>
                <a:latin typeface="微软雅黑" pitchFamily="34" charset="-122"/>
                <a:ea typeface="微软雅黑" pitchFamily="34" charset="-122"/>
              </a:rPr>
              <a:t>硬故障中断</a:t>
            </a:r>
            <a:r>
              <a:rPr lang="zh-CN" altLang="en-US" sz="2000" dirty="0">
                <a:latin typeface="微软雅黑" pitchFamily="34" charset="-122"/>
                <a:ea typeface="微软雅黑" pitchFamily="34" charset="-122"/>
              </a:rPr>
              <a:t>和</a:t>
            </a:r>
            <a:r>
              <a:rPr lang="zh-CN" altLang="en-US" sz="2000" dirty="0">
                <a:solidFill>
                  <a:srgbClr val="FF0000"/>
                </a:solidFill>
                <a:latin typeface="微软雅黑" pitchFamily="34" charset="-122"/>
                <a:ea typeface="微软雅黑" pitchFamily="34" charset="-122"/>
              </a:rPr>
              <a:t>程序性中断</a:t>
            </a:r>
            <a:r>
              <a:rPr lang="zh-CN" altLang="en-US" sz="2000" dirty="0">
                <a:latin typeface="微软雅黑" pitchFamily="34" charset="-122"/>
                <a:ea typeface="微软雅黑" pitchFamily="34" charset="-122"/>
              </a:rPr>
              <a:t>两类</a:t>
            </a:r>
            <a:endParaRPr lang="zh-CN" altLang="en-US" sz="2000" dirty="0">
              <a:latin typeface="微软雅黑" pitchFamily="34" charset="-122"/>
              <a:ea typeface="微软雅黑" pitchFamily="34" charset="-122"/>
            </a:endParaRPr>
          </a:p>
          <a:p>
            <a:pPr lvl="2">
              <a:lnSpc>
                <a:spcPct val="120000"/>
              </a:lnSpc>
              <a:buNone/>
            </a:pPr>
            <a:r>
              <a:rPr lang="zh-CN" altLang="en-US" sz="2000" dirty="0">
                <a:solidFill>
                  <a:srgbClr val="FF0000"/>
                </a:solidFill>
                <a:latin typeface="微软雅黑" pitchFamily="34" charset="-122"/>
                <a:ea typeface="微软雅黑" pitchFamily="34" charset="-122"/>
              </a:rPr>
              <a:t>硬故障中断：</a:t>
            </a:r>
            <a:r>
              <a:rPr lang="zh-CN" altLang="en-US" sz="2000" dirty="0">
                <a:latin typeface="微软雅黑" pitchFamily="34" charset="-122"/>
                <a:ea typeface="微软雅黑" pitchFamily="34" charset="-122"/>
              </a:rPr>
              <a:t>如电源掉电、硬件线路故障等</a:t>
            </a:r>
            <a:endParaRPr lang="zh-CN" altLang="en-US" sz="2000" dirty="0">
              <a:latin typeface="微软雅黑" pitchFamily="34" charset="-122"/>
              <a:ea typeface="微软雅黑" pitchFamily="34" charset="-122"/>
            </a:endParaRPr>
          </a:p>
          <a:p>
            <a:pPr lvl="2">
              <a:lnSpc>
                <a:spcPct val="120000"/>
              </a:lnSpc>
              <a:buNone/>
            </a:pPr>
            <a:r>
              <a:rPr lang="zh-CN" altLang="en-US" sz="2000" dirty="0">
                <a:solidFill>
                  <a:srgbClr val="FF0000"/>
                </a:solidFill>
                <a:latin typeface="微软雅黑" pitchFamily="34" charset="-122"/>
                <a:ea typeface="微软雅黑" pitchFamily="34" charset="-122"/>
              </a:rPr>
              <a:t>程序性中断：</a:t>
            </a:r>
            <a:r>
              <a:rPr lang="zh-CN" altLang="en-US" sz="2000" dirty="0">
                <a:latin typeface="微软雅黑" pitchFamily="34" charset="-122"/>
                <a:ea typeface="微软雅黑" pitchFamily="34" charset="-122"/>
              </a:rPr>
              <a:t>执行某条指令时发生的“例外</a:t>
            </a:r>
            <a:r>
              <a:rPr lang="en-US" altLang="zh-CN" sz="2000" dirty="0">
                <a:latin typeface="微软雅黑" pitchFamily="34" charset="-122"/>
                <a:ea typeface="微软雅黑" pitchFamily="34" charset="-122"/>
              </a:rPr>
              <a:t>(Exception)”</a:t>
            </a:r>
            <a:r>
              <a:rPr lang="zh-CN" altLang="en-US" sz="2000" dirty="0">
                <a:latin typeface="微软雅黑" pitchFamily="34" charset="-122"/>
                <a:ea typeface="微软雅黑" pitchFamily="34" charset="-122"/>
              </a:rPr>
              <a:t>，如溢出、缺页、越界、越权、非法指令、除数为</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、堆栈溢出、访问超时、断点设置、单步、系统调用等</a:t>
            </a:r>
            <a:endParaRPr lang="zh-CN" altLang="en-US" sz="2000" dirty="0">
              <a:latin typeface="微软雅黑" pitchFamily="34" charset="-122"/>
              <a:ea typeface="微软雅黑" pitchFamily="34" charset="-122"/>
            </a:endParaRPr>
          </a:p>
          <a:p>
            <a:pPr lvl="1">
              <a:lnSpc>
                <a:spcPct val="120000"/>
              </a:lnSpc>
            </a:pPr>
            <a:r>
              <a:rPr lang="zh-CN" altLang="en-US" dirty="0">
                <a:latin typeface="微软雅黑" pitchFamily="34" charset="-122"/>
                <a:ea typeface="微软雅黑" pitchFamily="34" charset="-122"/>
              </a:rPr>
              <a:t>外部“中断”：在</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外部发生的特殊事件</a:t>
            </a:r>
            <a:r>
              <a:rPr lang="zh-CN" altLang="en-US" dirty="0">
                <a:solidFill>
                  <a:srgbClr val="009242"/>
                </a:solidFill>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通过“中断请求”信号</a:t>
            </a:r>
            <a:r>
              <a:rPr lang="zh-CN" altLang="en-US" dirty="0">
                <a:latin typeface="微软雅黑" pitchFamily="34" charset="-122"/>
                <a:ea typeface="微软雅黑" pitchFamily="34" charset="-122"/>
              </a:rPr>
              <a:t>向</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请求处理。</a:t>
            </a:r>
            <a:r>
              <a:rPr lang="zh-CN" altLang="en-US" dirty="0">
                <a:solidFill>
                  <a:srgbClr val="006600"/>
                </a:solidFill>
                <a:latin typeface="微软雅黑" pitchFamily="34" charset="-122"/>
                <a:ea typeface="微软雅黑" pitchFamily="34" charset="-122"/>
              </a:rPr>
              <a:t>如实时钟、控制台、打印机缺纸、外设准备好、采样计时到、</a:t>
            </a:r>
            <a:r>
              <a:rPr lang="en-US" altLang="zh-CN" dirty="0">
                <a:solidFill>
                  <a:srgbClr val="006600"/>
                </a:solidFill>
                <a:latin typeface="微软雅黑" pitchFamily="34" charset="-122"/>
                <a:ea typeface="微软雅黑" pitchFamily="34" charset="-122"/>
              </a:rPr>
              <a:t>DMA</a:t>
            </a:r>
            <a:r>
              <a:rPr lang="zh-CN" altLang="en-US" dirty="0">
                <a:solidFill>
                  <a:srgbClr val="006600"/>
                </a:solidFill>
                <a:latin typeface="微软雅黑" pitchFamily="34" charset="-122"/>
                <a:ea typeface="微软雅黑" pitchFamily="34" charset="-122"/>
              </a:rPr>
              <a:t>传输结束等。</a:t>
            </a:r>
            <a:endParaRPr lang="zh-CN" altLang="en-US" dirty="0">
              <a:solidFill>
                <a:srgbClr val="006600"/>
              </a:solidFill>
              <a:latin typeface="微软雅黑" pitchFamily="34" charset="-122"/>
              <a:ea typeface="微软雅黑" pitchFamily="34" charset="-122"/>
            </a:endParaRPr>
          </a:p>
          <a:p>
            <a:pPr lvl="2">
              <a:lnSpc>
                <a:spcPct val="120000"/>
              </a:lnSpc>
              <a:buNone/>
            </a:pPr>
            <a:endParaRPr lang="en-US" altLang="zh-CN"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7587">
                                            <p:txEl>
                                              <p:charRg st="35" end="95"/>
                                            </p:txEl>
                                          </p:spTgt>
                                        </p:tgtEl>
                                        <p:attrNameLst>
                                          <p:attrName>style.visibility</p:attrName>
                                        </p:attrNameLst>
                                      </p:cBhvr>
                                      <p:to>
                                        <p:strVal val="visible"/>
                                      </p:to>
                                    </p:set>
                                    <p:animEffect transition="in" filter="blinds(horizontal)">
                                      <p:cBhvr>
                                        <p:cTn id="7" dur="500"/>
                                        <p:tgtEl>
                                          <p:spTgt spid="707587">
                                            <p:txEl>
                                              <p:charRg st="35" end="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7587">
                                            <p:txEl>
                                              <p:charRg st="120" end="146"/>
                                            </p:txEl>
                                          </p:spTgt>
                                        </p:tgtEl>
                                        <p:attrNameLst>
                                          <p:attrName>style.visibility</p:attrName>
                                        </p:attrNameLst>
                                      </p:cBhvr>
                                      <p:to>
                                        <p:strVal val="visible"/>
                                      </p:to>
                                    </p:set>
                                    <p:animEffect transition="in" filter="blinds(horizontal)">
                                      <p:cBhvr>
                                        <p:cTn id="12" dur="500"/>
                                        <p:tgtEl>
                                          <p:spTgt spid="707587">
                                            <p:txEl>
                                              <p:charRg st="120" end="1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7587">
                                            <p:txEl>
                                              <p:charRg st="146" end="167"/>
                                            </p:txEl>
                                          </p:spTgt>
                                        </p:tgtEl>
                                        <p:attrNameLst>
                                          <p:attrName>style.visibility</p:attrName>
                                        </p:attrNameLst>
                                      </p:cBhvr>
                                      <p:to>
                                        <p:strVal val="visible"/>
                                      </p:to>
                                    </p:set>
                                    <p:animEffect transition="in" filter="blinds(horizontal)">
                                      <p:cBhvr>
                                        <p:cTn id="17" dur="500"/>
                                        <p:tgtEl>
                                          <p:spTgt spid="707587">
                                            <p:txEl>
                                              <p:charRg st="146" end="1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7587">
                                            <p:txEl>
                                              <p:charRg st="167" end="187"/>
                                            </p:txEl>
                                          </p:spTgt>
                                        </p:tgtEl>
                                        <p:attrNameLst>
                                          <p:attrName>style.visibility</p:attrName>
                                        </p:attrNameLst>
                                      </p:cBhvr>
                                      <p:to>
                                        <p:strVal val="visible"/>
                                      </p:to>
                                    </p:set>
                                    <p:animEffect transition="in" filter="blinds(horizontal)">
                                      <p:cBhvr>
                                        <p:cTn id="22" dur="500"/>
                                        <p:tgtEl>
                                          <p:spTgt spid="707587">
                                            <p:txEl>
                                              <p:charRg st="167" end="1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7587">
                                            <p:txEl>
                                              <p:charRg st="187" end="266"/>
                                            </p:txEl>
                                          </p:spTgt>
                                        </p:tgtEl>
                                        <p:attrNameLst>
                                          <p:attrName>style.visibility</p:attrName>
                                        </p:attrNameLst>
                                      </p:cBhvr>
                                      <p:to>
                                        <p:strVal val="visible"/>
                                      </p:to>
                                    </p:set>
                                    <p:animEffect transition="in" filter="blinds(horizontal)">
                                      <p:cBhvr>
                                        <p:cTn id="27" dur="500"/>
                                        <p:tgtEl>
                                          <p:spTgt spid="707587">
                                            <p:txEl>
                                              <p:charRg st="187" end="2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7587">
                                            <p:txEl>
                                              <p:charRg st="266" end="343"/>
                                            </p:txEl>
                                          </p:spTgt>
                                        </p:tgtEl>
                                        <p:attrNameLst>
                                          <p:attrName>style.visibility</p:attrName>
                                        </p:attrNameLst>
                                      </p:cBhvr>
                                      <p:to>
                                        <p:strVal val="visible"/>
                                      </p:to>
                                    </p:set>
                                    <p:animEffect transition="in" filter="blinds(horizontal)">
                                      <p:cBhvr>
                                        <p:cTn id="32" dur="500"/>
                                        <p:tgtEl>
                                          <p:spTgt spid="707587">
                                            <p:txEl>
                                              <p:charRg st="266" end="3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17"/>
          <p:cNvSpPr/>
          <p:nvPr/>
        </p:nvSpPr>
        <p:spPr>
          <a:xfrm>
            <a:off x="825500" y="1898650"/>
            <a:ext cx="7570788" cy="2971800"/>
          </a:xfrm>
          <a:prstGeom prst="rect">
            <a:avLst/>
          </a:prstGeom>
          <a:solidFill>
            <a:srgbClr val="E9E1C9"/>
          </a:solidFill>
          <a:ln w="28575">
            <a:noFill/>
          </a:ln>
        </p:spPr>
        <p:txBody>
          <a:bodyPr anchor="ctr" anchorCtr="1"/>
          <a:p>
            <a:pPr algn="ctr" eaLnBrk="0" hangingPunct="0"/>
            <a:endParaRPr lang="en-US" altLang="zh-CN" sz="2400" b="1" dirty="0">
              <a:latin typeface="Calibri" pitchFamily="34" charset="0"/>
            </a:endParaRPr>
          </a:p>
        </p:txBody>
      </p:sp>
      <p:sp>
        <p:nvSpPr>
          <p:cNvPr id="67587" name="Rectangle 2"/>
          <p:cNvSpPr>
            <a:spLocks noGrp="1"/>
          </p:cNvSpPr>
          <p:nvPr>
            <p:ph type="title"/>
          </p:nvPr>
        </p:nvSpPr>
        <p:spPr>
          <a:xfrm>
            <a:off x="476250" y="88900"/>
            <a:ext cx="7740650" cy="549275"/>
          </a:xfrm>
          <a:ln/>
        </p:spPr>
        <p:txBody>
          <a:bodyPr vert="horz" wrap="square" lIns="91294" tIns="45647" rIns="91294" bIns="45647" anchor="t"/>
          <a:p>
            <a:r>
              <a:rPr lang="zh-CN" altLang="en-US" dirty="0"/>
              <a:t>异常和中断的处理</a:t>
            </a:r>
            <a:endParaRPr lang="zh-CN" altLang="en-US" dirty="0"/>
          </a:p>
        </p:txBody>
      </p:sp>
      <p:sp>
        <p:nvSpPr>
          <p:cNvPr id="476163" name="Rectangle 3"/>
          <p:cNvSpPr>
            <a:spLocks noGrp="1"/>
          </p:cNvSpPr>
          <p:nvPr>
            <p:ph type="body"/>
          </p:nvPr>
        </p:nvSpPr>
        <p:spPr>
          <a:xfrm>
            <a:off x="150813" y="730250"/>
            <a:ext cx="8893175" cy="1098550"/>
          </a:xfrm>
          <a:ln/>
        </p:spPr>
        <p:txBody>
          <a:bodyPr vert="horz" wrap="square" lIns="91440" tIns="45720" rIns="91440" bIns="45720" anchor="t"/>
          <a:p>
            <a:r>
              <a:rPr lang="zh-CN" altLang="en-US" sz="2200" dirty="0">
                <a:latin typeface="微软雅黑" pitchFamily="34" charset="-122"/>
                <a:ea typeface="微软雅黑" pitchFamily="34" charset="-122"/>
              </a:rPr>
              <a:t>发生</a:t>
            </a:r>
            <a:r>
              <a:rPr lang="zh-CN" altLang="en-US" sz="2200" dirty="0">
                <a:solidFill>
                  <a:srgbClr val="FF0000"/>
                </a:solidFill>
                <a:latin typeface="微软雅黑" pitchFamily="34" charset="-122"/>
                <a:ea typeface="微软雅黑" pitchFamily="34" charset="-122"/>
              </a:rPr>
              <a:t>异常</a:t>
            </a:r>
            <a:r>
              <a:rPr lang="en-US" altLang="zh-CN" sz="2200" dirty="0">
                <a:solidFill>
                  <a:srgbClr val="FF0000"/>
                </a:solidFill>
                <a:latin typeface="微软雅黑" pitchFamily="34" charset="-122"/>
                <a:ea typeface="微软雅黑" pitchFamily="34" charset="-122"/>
              </a:rPr>
              <a:t>(exception)</a:t>
            </a:r>
            <a:r>
              <a:rPr lang="zh-CN" altLang="en-US" sz="2200" dirty="0">
                <a:latin typeface="微软雅黑" pitchFamily="34" charset="-122"/>
                <a:ea typeface="微软雅黑" pitchFamily="34" charset="-122"/>
              </a:rPr>
              <a:t>和</a:t>
            </a:r>
            <a:r>
              <a:rPr lang="zh-CN" altLang="en-US" sz="2200" dirty="0">
                <a:solidFill>
                  <a:srgbClr val="FF0000"/>
                </a:solidFill>
                <a:latin typeface="微软雅黑" pitchFamily="34" charset="-122"/>
                <a:ea typeface="微软雅黑" pitchFamily="34" charset="-122"/>
              </a:rPr>
              <a:t>中断</a:t>
            </a:r>
            <a:r>
              <a:rPr lang="en-US" altLang="zh-CN" sz="2200" dirty="0">
                <a:solidFill>
                  <a:srgbClr val="FF0000"/>
                </a:solidFill>
                <a:latin typeface="微软雅黑" pitchFamily="34" charset="-122"/>
                <a:ea typeface="微软雅黑" pitchFamily="34" charset="-122"/>
              </a:rPr>
              <a:t>(interrupt)</a:t>
            </a:r>
            <a:r>
              <a:rPr lang="zh-CN" altLang="en-US" sz="2200" dirty="0">
                <a:latin typeface="微软雅黑" pitchFamily="34" charset="-122"/>
                <a:ea typeface="微软雅黑" pitchFamily="34" charset="-122"/>
              </a:rPr>
              <a:t>事件后，系统将进入</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内核态对相应事件进行处理，即改变处理器状态</a:t>
            </a:r>
            <a:r>
              <a:rPr lang="zh-CN" altLang="en-US" sz="2200" dirty="0">
                <a:solidFill>
                  <a:srgbClr val="FF0000"/>
                </a:solidFill>
                <a:latin typeface="微软雅黑" pitchFamily="34" charset="-122"/>
                <a:ea typeface="微软雅黑" pitchFamily="34" charset="-122"/>
              </a:rPr>
              <a:t>（用户态</a:t>
            </a:r>
            <a:r>
              <a:rPr lang="zh-CN" altLang="en-US" sz="2200" dirty="0">
                <a:solidFill>
                  <a:srgbClr val="FF0000"/>
                </a:solidFill>
                <a:ea typeface="微软雅黑" pitchFamily="34" charset="-122"/>
              </a:rPr>
              <a:t>→内核态</a:t>
            </a:r>
            <a:r>
              <a:rPr lang="zh-CN" altLang="en-US" sz="2200" dirty="0">
                <a:solidFill>
                  <a:srgbClr val="FF0000"/>
                </a:solidFill>
                <a:latin typeface="微软雅黑" pitchFamily="34" charset="-122"/>
                <a:ea typeface="微软雅黑" pitchFamily="34" charset="-122"/>
              </a:rPr>
              <a:t>）</a:t>
            </a:r>
            <a:endParaRPr lang="en-US" altLang="zh-CN" sz="2200" b="0" dirty="0">
              <a:solidFill>
                <a:srgbClr val="FF0000"/>
              </a:solidFill>
            </a:endParaRPr>
          </a:p>
        </p:txBody>
      </p:sp>
      <p:sp>
        <p:nvSpPr>
          <p:cNvPr id="476164" name="Rectangle 4"/>
          <p:cNvSpPr/>
          <p:nvPr/>
        </p:nvSpPr>
        <p:spPr>
          <a:xfrm>
            <a:off x="2419350" y="1970088"/>
            <a:ext cx="1400175" cy="454025"/>
          </a:xfrm>
          <a:prstGeom prst="rect">
            <a:avLst/>
          </a:prstGeom>
          <a:noFill/>
          <a:ln w="12700">
            <a:noFill/>
          </a:ln>
        </p:spPr>
        <p:txBody>
          <a:bodyPr wrap="none" lIns="90479" tIns="44446" rIns="90479" bIns="44446">
            <a:spAutoFit/>
          </a:bodyPr>
          <a:p>
            <a:pPr eaLnBrk="0" hangingPunct="0"/>
            <a:r>
              <a:rPr lang="zh-CN" altLang="en-US" sz="2400" b="1" dirty="0">
                <a:solidFill>
                  <a:srgbClr val="CC3300"/>
                </a:solidFill>
                <a:latin typeface="Calibri" pitchFamily="34" charset="0"/>
                <a:ea typeface="微软雅黑" pitchFamily="34" charset="-122"/>
              </a:rPr>
              <a:t>用户进程</a:t>
            </a:r>
            <a:endParaRPr lang="zh-CN" altLang="en-US" sz="2400" b="1" dirty="0">
              <a:solidFill>
                <a:srgbClr val="CC3300"/>
              </a:solidFill>
              <a:latin typeface="Calibri" pitchFamily="34" charset="0"/>
              <a:ea typeface="微软雅黑" pitchFamily="34" charset="-122"/>
            </a:endParaRPr>
          </a:p>
        </p:txBody>
      </p:sp>
      <p:sp>
        <p:nvSpPr>
          <p:cNvPr id="476165" name="Rectangle 5"/>
          <p:cNvSpPr/>
          <p:nvPr/>
        </p:nvSpPr>
        <p:spPr>
          <a:xfrm>
            <a:off x="5651500" y="2100263"/>
            <a:ext cx="614363" cy="454025"/>
          </a:xfrm>
          <a:prstGeom prst="rect">
            <a:avLst/>
          </a:prstGeom>
          <a:noFill/>
          <a:ln w="12700">
            <a:noFill/>
          </a:ln>
        </p:spPr>
        <p:txBody>
          <a:bodyPr wrap="none" lIns="90479" tIns="44446" rIns="90479" bIns="44446">
            <a:spAutoFit/>
          </a:bodyPr>
          <a:p>
            <a:pPr eaLnBrk="0" hangingPunct="0"/>
            <a:r>
              <a:rPr lang="en-US" altLang="zh-CN" sz="2400" b="1" dirty="0">
                <a:solidFill>
                  <a:srgbClr val="CC3300"/>
                </a:solidFill>
                <a:latin typeface="微软雅黑" pitchFamily="34" charset="-122"/>
                <a:ea typeface="微软雅黑" pitchFamily="34" charset="-122"/>
              </a:rPr>
              <a:t>OS</a:t>
            </a:r>
            <a:endParaRPr lang="en-US" altLang="zh-CN" sz="2400" b="1" dirty="0">
              <a:solidFill>
                <a:srgbClr val="CC3300"/>
              </a:solidFill>
              <a:latin typeface="微软雅黑" pitchFamily="34" charset="-122"/>
              <a:ea typeface="微软雅黑" pitchFamily="34" charset="-122"/>
            </a:endParaRPr>
          </a:p>
        </p:txBody>
      </p:sp>
      <p:sp>
        <p:nvSpPr>
          <p:cNvPr id="692231" name="Line 6"/>
          <p:cNvSpPr/>
          <p:nvPr/>
        </p:nvSpPr>
        <p:spPr>
          <a:xfrm>
            <a:off x="3233738" y="2492375"/>
            <a:ext cx="0" cy="598488"/>
          </a:xfrm>
          <a:prstGeom prst="line">
            <a:avLst/>
          </a:prstGeom>
          <a:ln w="38100" cap="flat" cmpd="sng">
            <a:solidFill>
              <a:srgbClr val="FF0000"/>
            </a:solidFill>
            <a:prstDash val="solid"/>
            <a:headEnd type="none" w="med" len="med"/>
            <a:tailEnd type="triangle" w="med" len="med"/>
          </a:ln>
        </p:spPr>
      </p:sp>
      <p:sp>
        <p:nvSpPr>
          <p:cNvPr id="476168" name="Line 8"/>
          <p:cNvSpPr/>
          <p:nvPr/>
        </p:nvSpPr>
        <p:spPr>
          <a:xfrm>
            <a:off x="6053138" y="3103563"/>
            <a:ext cx="0" cy="596900"/>
          </a:xfrm>
          <a:prstGeom prst="line">
            <a:avLst/>
          </a:prstGeom>
          <a:ln w="28575" cap="flat" cmpd="sng">
            <a:solidFill>
              <a:schemeClr val="tx1"/>
            </a:solidFill>
            <a:prstDash val="solid"/>
            <a:headEnd type="none" w="med" len="med"/>
            <a:tailEnd type="triangle" w="med" len="med"/>
          </a:ln>
        </p:spPr>
      </p:sp>
      <p:sp>
        <p:nvSpPr>
          <p:cNvPr id="476170" name="Line 10"/>
          <p:cNvSpPr/>
          <p:nvPr/>
        </p:nvSpPr>
        <p:spPr>
          <a:xfrm>
            <a:off x="3233738" y="3194050"/>
            <a:ext cx="0" cy="1512888"/>
          </a:xfrm>
          <a:prstGeom prst="line">
            <a:avLst/>
          </a:prstGeom>
          <a:ln w="38100" cap="flat" cmpd="sng">
            <a:solidFill>
              <a:srgbClr val="FF0000"/>
            </a:solidFill>
            <a:prstDash val="solid"/>
            <a:headEnd type="none" w="med" len="med"/>
            <a:tailEnd type="triangle" w="med" len="med"/>
          </a:ln>
        </p:spPr>
      </p:sp>
      <p:sp>
        <p:nvSpPr>
          <p:cNvPr id="476171" name="Rectangle 11"/>
          <p:cNvSpPr/>
          <p:nvPr/>
        </p:nvSpPr>
        <p:spPr>
          <a:xfrm>
            <a:off x="3587750" y="2693988"/>
            <a:ext cx="2225675" cy="393700"/>
          </a:xfrm>
          <a:prstGeom prst="rect">
            <a:avLst/>
          </a:prstGeom>
          <a:noFill/>
          <a:ln w="12700">
            <a:noFill/>
          </a:ln>
        </p:spPr>
        <p:txBody>
          <a:bodyPr lIns="90479" tIns="44446" rIns="90479" bIns="44446">
            <a:spAutoFit/>
          </a:bodyPr>
          <a:p>
            <a:pPr eaLnBrk="0" hangingPunct="0"/>
            <a:r>
              <a:rPr lang="zh-CN" altLang="en-US" sz="2000" b="1" dirty="0">
                <a:solidFill>
                  <a:schemeClr val="accent2"/>
                </a:solidFill>
                <a:latin typeface="微软雅黑" pitchFamily="34" charset="-122"/>
                <a:ea typeface="微软雅黑" pitchFamily="34" charset="-122"/>
              </a:rPr>
              <a:t>响应异常</a:t>
            </a:r>
            <a:r>
              <a:rPr lang="en-US" altLang="zh-CN"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中断</a:t>
            </a:r>
            <a:endParaRPr lang="zh-CN" altLang="en-US" sz="2000" b="1" dirty="0">
              <a:solidFill>
                <a:schemeClr val="accent2"/>
              </a:solidFill>
              <a:latin typeface="微软雅黑" pitchFamily="34" charset="-122"/>
              <a:ea typeface="微软雅黑" pitchFamily="34" charset="-122"/>
            </a:endParaRPr>
          </a:p>
        </p:txBody>
      </p:sp>
      <p:sp>
        <p:nvSpPr>
          <p:cNvPr id="476172" name="Rectangle 12"/>
          <p:cNvSpPr/>
          <p:nvPr/>
        </p:nvSpPr>
        <p:spPr>
          <a:xfrm>
            <a:off x="6215063" y="3043238"/>
            <a:ext cx="1668462" cy="973137"/>
          </a:xfrm>
          <a:prstGeom prst="rect">
            <a:avLst/>
          </a:prstGeom>
          <a:noFill/>
          <a:ln w="12700">
            <a:noFill/>
          </a:ln>
        </p:spPr>
        <p:txBody>
          <a:bodyPr lIns="90479" tIns="44446" rIns="90479" bIns="44446">
            <a:spAutoFit/>
          </a:bodyPr>
          <a:p>
            <a:pPr eaLnBrk="0" hangingPunct="0"/>
            <a:r>
              <a:rPr lang="zh-CN" altLang="en-US" sz="2000" b="1" dirty="0">
                <a:latin typeface="Calibri" pitchFamily="34" charset="0"/>
                <a:ea typeface="微软雅黑" pitchFamily="34" charset="-122"/>
              </a:rPr>
              <a:t>具体的异常或中断处理</a:t>
            </a:r>
            <a:endParaRPr lang="zh-CN" altLang="en-US" sz="2000" b="1" dirty="0">
              <a:latin typeface="Calibri" pitchFamily="34" charset="0"/>
              <a:ea typeface="微软雅黑" pitchFamily="34" charset="-122"/>
            </a:endParaRPr>
          </a:p>
          <a:p>
            <a:pPr eaLnBrk="0" hangingPunct="0"/>
            <a:endParaRPr lang="en-US" altLang="zh-CN" i="1" dirty="0">
              <a:latin typeface="Calibri" pitchFamily="34" charset="0"/>
            </a:endParaRPr>
          </a:p>
        </p:txBody>
      </p:sp>
      <p:sp>
        <p:nvSpPr>
          <p:cNvPr id="476173" name="Rectangle 13"/>
          <p:cNvSpPr/>
          <p:nvPr/>
        </p:nvSpPr>
        <p:spPr>
          <a:xfrm>
            <a:off x="3471863" y="3508375"/>
            <a:ext cx="1870075" cy="1003300"/>
          </a:xfrm>
          <a:prstGeom prst="rect">
            <a:avLst/>
          </a:prstGeom>
          <a:noFill/>
          <a:ln w="12700">
            <a:noFill/>
          </a:ln>
        </p:spPr>
        <p:txBody>
          <a:bodyPr wrap="none" lIns="90479" tIns="44446" rIns="90479" bIns="44446">
            <a:spAutoFit/>
          </a:bodyPr>
          <a:p>
            <a:pPr eaLnBrk="0" hangingPunct="0">
              <a:buFont typeface="Arial" panose="020B0604020202090204" pitchFamily="34" charset="0"/>
              <a:buChar char="•"/>
            </a:pPr>
            <a:r>
              <a:rPr lang="zh-CN" altLang="en-US" sz="2000" b="1" dirty="0">
                <a:latin typeface="微软雅黑" pitchFamily="34" charset="-122"/>
                <a:ea typeface="微软雅黑" pitchFamily="34" charset="-122"/>
              </a:rPr>
              <a:t> </a:t>
            </a:r>
            <a:r>
              <a:rPr lang="zh-CN" altLang="en-US" sz="2000" b="1" dirty="0">
                <a:solidFill>
                  <a:schemeClr val="accent2"/>
                </a:solidFill>
                <a:latin typeface="微软雅黑" pitchFamily="34" charset="-122"/>
                <a:ea typeface="微软雅黑" pitchFamily="34" charset="-122"/>
              </a:rPr>
              <a:t>返回当前指令</a:t>
            </a:r>
            <a:endParaRPr lang="zh-CN" altLang="en-US" sz="2000" b="1" dirty="0">
              <a:solidFill>
                <a:schemeClr val="accent2"/>
              </a:solidFill>
              <a:latin typeface="微软雅黑" pitchFamily="34" charset="-122"/>
              <a:ea typeface="微软雅黑" pitchFamily="34" charset="-122"/>
            </a:endParaRPr>
          </a:p>
          <a:p>
            <a:pPr eaLnBrk="0" hangingPunct="0">
              <a:buFont typeface="Arial" panose="020B0604020202090204" pitchFamily="34" charset="0"/>
              <a:buChar char="•"/>
            </a:pPr>
            <a:r>
              <a:rPr lang="zh-CN" altLang="en-US" sz="2000" b="1" dirty="0">
                <a:solidFill>
                  <a:schemeClr val="accent2"/>
                </a:solidFill>
                <a:latin typeface="微软雅黑" pitchFamily="34" charset="-122"/>
                <a:ea typeface="微软雅黑" pitchFamily="34" charset="-122"/>
              </a:rPr>
              <a:t> 返回下条指令</a:t>
            </a:r>
            <a:endParaRPr lang="zh-CN" altLang="en-US" sz="2000" b="1" dirty="0">
              <a:solidFill>
                <a:schemeClr val="accent2"/>
              </a:solidFill>
              <a:latin typeface="微软雅黑" pitchFamily="34" charset="-122"/>
              <a:ea typeface="微软雅黑" pitchFamily="34" charset="-122"/>
            </a:endParaRPr>
          </a:p>
          <a:p>
            <a:pPr eaLnBrk="0" hangingPunct="0">
              <a:buFont typeface="Arial" panose="020B0604020202090204" pitchFamily="34" charset="0"/>
              <a:buChar char="•"/>
            </a:pPr>
            <a:r>
              <a:rPr lang="zh-CN" altLang="en-US" sz="2000" b="1" dirty="0">
                <a:solidFill>
                  <a:schemeClr val="accent2"/>
                </a:solidFill>
                <a:latin typeface="微软雅黑" pitchFamily="34" charset="-122"/>
                <a:ea typeface="微软雅黑" pitchFamily="34" charset="-122"/>
              </a:rPr>
              <a:t> 终止</a:t>
            </a:r>
            <a:r>
              <a:rPr lang="en-US" altLang="zh-CN" sz="2000" b="1" dirty="0">
                <a:solidFill>
                  <a:schemeClr val="accent2"/>
                </a:solidFill>
                <a:latin typeface="微软雅黑" pitchFamily="34" charset="-122"/>
                <a:ea typeface="微软雅黑" pitchFamily="34" charset="-122"/>
              </a:rPr>
              <a:t>(abort)</a:t>
            </a:r>
            <a:endParaRPr lang="en-US" altLang="zh-CN" sz="2000" b="1" dirty="0">
              <a:solidFill>
                <a:schemeClr val="accent2"/>
              </a:solidFill>
              <a:latin typeface="微软雅黑" pitchFamily="34" charset="-122"/>
              <a:ea typeface="微软雅黑" pitchFamily="34" charset="-122"/>
            </a:endParaRPr>
          </a:p>
        </p:txBody>
      </p:sp>
      <p:sp>
        <p:nvSpPr>
          <p:cNvPr id="476174" name="Rectangle 14"/>
          <p:cNvSpPr/>
          <p:nvPr/>
        </p:nvSpPr>
        <p:spPr>
          <a:xfrm>
            <a:off x="909638" y="2843213"/>
            <a:ext cx="804862" cy="423862"/>
          </a:xfrm>
          <a:prstGeom prst="rect">
            <a:avLst/>
          </a:prstGeom>
          <a:noFill/>
          <a:ln w="12700">
            <a:noFill/>
          </a:ln>
        </p:spPr>
        <p:txBody>
          <a:bodyPr lIns="90479" tIns="44446" rIns="90479" bIns="44446">
            <a:spAutoFit/>
          </a:bodyPr>
          <a:p>
            <a:pPr eaLnBrk="0" hangingPunct="0"/>
            <a:r>
              <a:rPr lang="zh-CN" altLang="en-US" sz="2200" b="1" dirty="0">
                <a:solidFill>
                  <a:srgbClr val="C00000"/>
                </a:solidFill>
                <a:latin typeface="Calibri" pitchFamily="34" charset="0"/>
                <a:ea typeface="微软雅黑" pitchFamily="34" charset="-122"/>
              </a:rPr>
              <a:t>事件</a:t>
            </a:r>
            <a:endParaRPr lang="zh-CN" altLang="en-US" sz="2200" b="1" dirty="0">
              <a:solidFill>
                <a:srgbClr val="C00000"/>
              </a:solidFill>
              <a:latin typeface="Calibri" pitchFamily="34" charset="0"/>
              <a:ea typeface="微软雅黑" pitchFamily="34" charset="-122"/>
            </a:endParaRPr>
          </a:p>
        </p:txBody>
      </p:sp>
      <p:sp>
        <p:nvSpPr>
          <p:cNvPr id="692240" name="Text Box 15"/>
          <p:cNvSpPr txBox="1"/>
          <p:nvPr/>
        </p:nvSpPr>
        <p:spPr>
          <a:xfrm>
            <a:off x="2009775" y="2808288"/>
            <a:ext cx="1384300" cy="396875"/>
          </a:xfrm>
          <a:prstGeom prst="rect">
            <a:avLst/>
          </a:prstGeom>
          <a:noFill/>
          <a:ln w="25400">
            <a:noFill/>
          </a:ln>
        </p:spPr>
        <p:txBody>
          <a:bodyPr>
            <a:spAutoFit/>
          </a:bodyPr>
          <a:p>
            <a:pPr eaLnBrk="0" hangingPunct="0"/>
            <a:r>
              <a:rPr lang="zh-CN" altLang="en-US" sz="2000" b="1" dirty="0">
                <a:latin typeface="微软雅黑" pitchFamily="34" charset="-122"/>
                <a:ea typeface="微软雅黑" pitchFamily="34" charset="-122"/>
              </a:rPr>
              <a:t>当前指令</a:t>
            </a:r>
            <a:endParaRPr lang="zh-CN" altLang="en-US" sz="2000" b="1" dirty="0">
              <a:latin typeface="微软雅黑" pitchFamily="34" charset="-122"/>
              <a:ea typeface="微软雅黑" pitchFamily="34" charset="-122"/>
            </a:endParaRPr>
          </a:p>
        </p:txBody>
      </p:sp>
      <p:sp>
        <p:nvSpPr>
          <p:cNvPr id="476176" name="Text Box 16"/>
          <p:cNvSpPr txBox="1"/>
          <p:nvPr/>
        </p:nvSpPr>
        <p:spPr>
          <a:xfrm>
            <a:off x="2019300" y="3214688"/>
            <a:ext cx="1200150" cy="396875"/>
          </a:xfrm>
          <a:prstGeom prst="rect">
            <a:avLst/>
          </a:prstGeom>
          <a:noFill/>
          <a:ln w="25400">
            <a:noFill/>
          </a:ln>
        </p:spPr>
        <p:txBody>
          <a:bodyPr wrap="none">
            <a:spAutoFit/>
          </a:bodyPr>
          <a:p>
            <a:pPr eaLnBrk="0" hangingPunct="0"/>
            <a:r>
              <a:rPr lang="zh-CN" altLang="en-US" sz="2000" b="1" dirty="0">
                <a:latin typeface="Calibri" pitchFamily="34" charset="0"/>
                <a:ea typeface="微软雅黑" pitchFamily="34" charset="-122"/>
              </a:rPr>
              <a:t>下条指令</a:t>
            </a:r>
            <a:endParaRPr lang="zh-CN" altLang="en-US" sz="2000" b="1" dirty="0">
              <a:latin typeface="Calibri" pitchFamily="34" charset="0"/>
              <a:ea typeface="微软雅黑" pitchFamily="34" charset="-122"/>
            </a:endParaRPr>
          </a:p>
        </p:txBody>
      </p:sp>
      <p:sp>
        <p:nvSpPr>
          <p:cNvPr id="476177" name="Line 17"/>
          <p:cNvSpPr/>
          <p:nvPr/>
        </p:nvSpPr>
        <p:spPr>
          <a:xfrm>
            <a:off x="1658938" y="3028950"/>
            <a:ext cx="409575" cy="0"/>
          </a:xfrm>
          <a:prstGeom prst="line">
            <a:avLst/>
          </a:prstGeom>
          <a:ln w="25400" cap="flat" cmpd="sng">
            <a:solidFill>
              <a:srgbClr val="C00000"/>
            </a:solidFill>
            <a:prstDash val="solid"/>
            <a:headEnd type="none" w="med" len="med"/>
            <a:tailEnd type="triangle" w="med" len="med"/>
          </a:ln>
        </p:spPr>
      </p:sp>
      <p:sp>
        <p:nvSpPr>
          <p:cNvPr id="692244" name="Rectangle 20"/>
          <p:cNvSpPr/>
          <p:nvPr/>
        </p:nvSpPr>
        <p:spPr>
          <a:xfrm>
            <a:off x="215900" y="5027613"/>
            <a:ext cx="8756650" cy="1431925"/>
          </a:xfrm>
          <a:prstGeom prst="rect">
            <a:avLst/>
          </a:prstGeom>
          <a:noFill/>
          <a:ln w="9525">
            <a:noFill/>
          </a:ln>
        </p:spPr>
        <p:txBody>
          <a:bodyPr>
            <a:spAutoFit/>
          </a:bodyPr>
          <a:p>
            <a:r>
              <a:rPr lang="zh-CN" altLang="en-US" sz="2200" b="1" dirty="0">
                <a:latin typeface="微软雅黑" pitchFamily="34" charset="-122"/>
                <a:ea typeface="微软雅黑" pitchFamily="34" charset="-122"/>
              </a:rPr>
              <a:t>中断或异常处理执行的代码不是一个进程，而是</a:t>
            </a:r>
            <a:r>
              <a:rPr lang="zh-CN" altLang="en-US" sz="2200" b="1" dirty="0">
                <a:solidFill>
                  <a:srgbClr val="FF0000"/>
                </a:solidFill>
                <a:latin typeface="微软雅黑" pitchFamily="34" charset="-122"/>
                <a:ea typeface="微软雅黑" pitchFamily="34" charset="-122"/>
              </a:rPr>
              <a:t>“内核控制路径”</a:t>
            </a:r>
            <a:r>
              <a:rPr lang="zh-CN" altLang="en-US" sz="2200" b="1" dirty="0">
                <a:latin typeface="微软雅黑" pitchFamily="34" charset="-122"/>
                <a:ea typeface="微软雅黑" pitchFamily="34" charset="-122"/>
              </a:rPr>
              <a:t>，它代表异常或中断发生时正在运行的当前进程在内核态执行一个独立的指令序列。内核控制路径比进程更“轻”，其上下文信息比进程上下文信息少得多。而</a:t>
            </a:r>
            <a:r>
              <a:rPr lang="zh-CN" altLang="en-US" sz="2200" b="1" dirty="0">
                <a:solidFill>
                  <a:srgbClr val="FF0000"/>
                </a:solidFill>
                <a:latin typeface="微软雅黑" pitchFamily="34" charset="-122"/>
                <a:ea typeface="微软雅黑" pitchFamily="34" charset="-122"/>
              </a:rPr>
              <a:t>上下文切换后</a:t>
            </a:r>
            <a:r>
              <a:rPr lang="en-US" altLang="zh-CN" sz="2200" b="1" dirty="0">
                <a:solidFill>
                  <a:srgbClr val="FF0000"/>
                </a:solidFill>
                <a:latin typeface="微软雅黑" pitchFamily="34" charset="-122"/>
                <a:ea typeface="微软雅黑" pitchFamily="34" charset="-122"/>
              </a:rPr>
              <a:t>CPU</a:t>
            </a:r>
            <a:r>
              <a:rPr lang="zh-CN" altLang="en-US" sz="2200" b="1" dirty="0">
                <a:solidFill>
                  <a:srgbClr val="FF0000"/>
                </a:solidFill>
                <a:latin typeface="微软雅黑" pitchFamily="34" charset="-122"/>
                <a:ea typeface="微软雅黑" pitchFamily="34" charset="-122"/>
              </a:rPr>
              <a:t>执行的是另一个用户进程</a:t>
            </a:r>
            <a:r>
              <a:rPr lang="zh-CN" altLang="en-US" sz="2200" b="1" dirty="0">
                <a:latin typeface="微软雅黑" pitchFamily="34" charset="-122"/>
                <a:ea typeface="微软雅黑" pitchFamily="34" charset="-122"/>
              </a:rPr>
              <a:t>。</a:t>
            </a:r>
            <a:r>
              <a:rPr lang="zh-CN" altLang="en-US" dirty="0">
                <a:latin typeface="Arial" panose="020B0604020202090204" pitchFamily="34" charset="0"/>
              </a:rPr>
              <a:t> </a:t>
            </a:r>
            <a:endParaRPr lang="zh-CN" altLang="en-US" dirty="0">
              <a:latin typeface="Arial" panose="020B0604020202090204" pitchFamily="34" charset="0"/>
            </a:endParaRPr>
          </a:p>
        </p:txBody>
      </p:sp>
      <p:sp>
        <p:nvSpPr>
          <p:cNvPr id="692245" name="Line 21"/>
          <p:cNvSpPr/>
          <p:nvPr/>
        </p:nvSpPr>
        <p:spPr>
          <a:xfrm>
            <a:off x="3208338" y="3074988"/>
            <a:ext cx="2728912" cy="0"/>
          </a:xfrm>
          <a:prstGeom prst="line">
            <a:avLst/>
          </a:prstGeom>
          <a:ln w="57150" cap="flat" cmpd="sng">
            <a:solidFill>
              <a:srgbClr val="FF0000"/>
            </a:solidFill>
            <a:prstDash val="dash"/>
            <a:headEnd type="none" w="med" len="med"/>
            <a:tailEnd type="triangle" w="med" len="med"/>
          </a:ln>
        </p:spPr>
      </p:sp>
      <p:sp>
        <p:nvSpPr>
          <p:cNvPr id="692246" name="Line 22"/>
          <p:cNvSpPr/>
          <p:nvPr/>
        </p:nvSpPr>
        <p:spPr>
          <a:xfrm flipH="1" flipV="1">
            <a:off x="3249613" y="3178175"/>
            <a:ext cx="2700337" cy="493713"/>
          </a:xfrm>
          <a:prstGeom prst="line">
            <a:avLst/>
          </a:prstGeom>
          <a:ln w="57150" cap="flat" cmpd="sng">
            <a:solidFill>
              <a:srgbClr val="FF0000"/>
            </a:solidFill>
            <a:prstDash val="dash"/>
            <a:headEnd type="none" w="med" len="med"/>
            <a:tailEnd type="triangle" w="med" len="med"/>
          </a:ln>
        </p:spPr>
      </p:sp>
      <p:sp>
        <p:nvSpPr>
          <p:cNvPr id="692247" name="Line 23"/>
          <p:cNvSpPr/>
          <p:nvPr/>
        </p:nvSpPr>
        <p:spPr>
          <a:xfrm flipH="1" flipV="1">
            <a:off x="7227888" y="3730625"/>
            <a:ext cx="623887" cy="1438275"/>
          </a:xfrm>
          <a:prstGeom prst="line">
            <a:avLst/>
          </a:prstGeom>
          <a:ln w="9525" cap="flat" cmpd="sng">
            <a:solidFill>
              <a:schemeClr val="tx1"/>
            </a:solidFill>
            <a:prstDash val="solid"/>
            <a:headEnd type="none" w="med" len="med"/>
            <a:tailEnd type="triangle" w="med" len="med"/>
          </a:ln>
        </p:spPr>
      </p:sp>
      <p:sp>
        <p:nvSpPr>
          <p:cNvPr id="692248" name="Text Box 24"/>
          <p:cNvSpPr txBox="1"/>
          <p:nvPr/>
        </p:nvSpPr>
        <p:spPr>
          <a:xfrm>
            <a:off x="188913" y="3730625"/>
            <a:ext cx="2252662" cy="1006475"/>
          </a:xfrm>
          <a:prstGeom prst="rect">
            <a:avLst/>
          </a:prstGeom>
          <a:noFill/>
          <a:ln w="9525">
            <a:noFill/>
          </a:ln>
        </p:spPr>
        <p:txBody>
          <a:bodyPr>
            <a:spAutoFit/>
          </a:bodyPr>
          <a:p>
            <a:pPr>
              <a:spcBef>
                <a:spcPct val="50000"/>
              </a:spcBef>
            </a:pPr>
            <a:r>
              <a:rPr lang="zh-CN" altLang="en-US" sz="2000" b="1" dirty="0">
                <a:solidFill>
                  <a:srgbClr val="008000"/>
                </a:solidFill>
                <a:latin typeface="Arial" panose="020B0604020202090204" pitchFamily="34" charset="0"/>
                <a:ea typeface="微软雅黑" pitchFamily="34" charset="-122"/>
              </a:rPr>
              <a:t>用户进程的正常控制流中插入了一段内核控制路径</a:t>
            </a:r>
            <a:endParaRPr lang="zh-CN" altLang="en-US" sz="2000" b="1" dirty="0">
              <a:solidFill>
                <a:srgbClr val="008000"/>
              </a:solidFill>
              <a:latin typeface="Arial" panose="020B0604020202090204" pitchFamily="34" charset="0"/>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6163">
                                            <p:txEl>
                                              <p:charRg st="0" end="71"/>
                                            </p:txEl>
                                          </p:spTgt>
                                        </p:tgtEl>
                                        <p:attrNameLst>
                                          <p:attrName>style.visibility</p:attrName>
                                        </p:attrNameLst>
                                      </p:cBhvr>
                                      <p:to>
                                        <p:strVal val="visible"/>
                                      </p:to>
                                    </p:set>
                                    <p:animEffect transition="in" filter="blinds(horizontal)">
                                      <p:cBhvr>
                                        <p:cTn id="7" dur="500"/>
                                        <p:tgtEl>
                                          <p:spTgt spid="476163">
                                            <p:txEl>
                                              <p:charRg st="0" end="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blinds(horizontal)">
                                      <p:cBhvr>
                                        <p:cTn id="12" dur="500"/>
                                        <p:tgtEl>
                                          <p:spTgt spid="4761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2231"/>
                                        </p:tgtEl>
                                        <p:attrNameLst>
                                          <p:attrName>style.visibility</p:attrName>
                                        </p:attrNameLst>
                                      </p:cBhvr>
                                      <p:to>
                                        <p:strVal val="visible"/>
                                      </p:to>
                                    </p:set>
                                    <p:animEffect transition="in" filter="blinds(horizontal)">
                                      <p:cBhvr>
                                        <p:cTn id="17" dur="500"/>
                                        <p:tgtEl>
                                          <p:spTgt spid="692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40"/>
                                        </p:tgtEl>
                                        <p:attrNameLst>
                                          <p:attrName>style.visibility</p:attrName>
                                        </p:attrNameLst>
                                      </p:cBhvr>
                                      <p:to>
                                        <p:strVal val="visible"/>
                                      </p:to>
                                    </p:set>
                                    <p:animEffect transition="in" filter="blinds(horizontal)">
                                      <p:cBhvr>
                                        <p:cTn id="22" dur="500"/>
                                        <p:tgtEl>
                                          <p:spTgt spid="6922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6165"/>
                                        </p:tgtEl>
                                        <p:attrNameLst>
                                          <p:attrName>style.visibility</p:attrName>
                                        </p:attrNameLst>
                                      </p:cBhvr>
                                      <p:to>
                                        <p:strVal val="visible"/>
                                      </p:to>
                                    </p:set>
                                    <p:animEffect transition="in" filter="blinds(horizontal)">
                                      <p:cBhvr>
                                        <p:cTn id="27" dur="500"/>
                                        <p:tgtEl>
                                          <p:spTgt spid="47616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617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6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617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2245"/>
                                        </p:tgtEl>
                                        <p:attrNameLst>
                                          <p:attrName>style.visibility</p:attrName>
                                        </p:attrNameLst>
                                      </p:cBhvr>
                                      <p:to>
                                        <p:strVal val="visible"/>
                                      </p:to>
                                    </p:set>
                                    <p:animEffect transition="in" filter="blinds(horizontal)">
                                      <p:cBhvr>
                                        <p:cTn id="42" dur="500"/>
                                        <p:tgtEl>
                                          <p:spTgt spid="6922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61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61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61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92246"/>
                                        </p:tgtEl>
                                        <p:attrNameLst>
                                          <p:attrName>style.visibility</p:attrName>
                                        </p:attrNameLst>
                                      </p:cBhvr>
                                      <p:to>
                                        <p:strVal val="visible"/>
                                      </p:to>
                                    </p:set>
                                    <p:animEffect transition="in" filter="blinds(horizontal)">
                                      <p:cBhvr>
                                        <p:cTn id="57" dur="500"/>
                                        <p:tgtEl>
                                          <p:spTgt spid="69224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7617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7617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92244"/>
                                        </p:tgtEl>
                                        <p:attrNameLst>
                                          <p:attrName>style.visibility</p:attrName>
                                        </p:attrNameLst>
                                      </p:cBhvr>
                                      <p:to>
                                        <p:strVal val="visible"/>
                                      </p:to>
                                    </p:set>
                                    <p:animEffect transition="in" filter="blinds(horizontal)">
                                      <p:cBhvr>
                                        <p:cTn id="68" dur="500"/>
                                        <p:tgtEl>
                                          <p:spTgt spid="69224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92247"/>
                                        </p:tgtEl>
                                        <p:attrNameLst>
                                          <p:attrName>style.visibility</p:attrName>
                                        </p:attrNameLst>
                                      </p:cBhvr>
                                      <p:to>
                                        <p:strVal val="visible"/>
                                      </p:to>
                                    </p:set>
                                    <p:animEffect transition="in" filter="blinds(horizontal)">
                                      <p:cBhvr>
                                        <p:cTn id="73" dur="500"/>
                                        <p:tgtEl>
                                          <p:spTgt spid="69224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92248"/>
                                        </p:tgtEl>
                                        <p:attrNameLst>
                                          <p:attrName>style.visibility</p:attrName>
                                        </p:attrNameLst>
                                      </p:cBhvr>
                                      <p:to>
                                        <p:strVal val="visible"/>
                                      </p:to>
                                    </p:set>
                                    <p:animEffect transition="in" filter="blinds(horizontal)">
                                      <p:cBhvr>
                                        <p:cTn id="78" dur="500"/>
                                        <p:tgtEl>
                                          <p:spTgt spid="692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P spid="476164" grpId="0"/>
      <p:bldP spid="476165" grpId="0"/>
      <p:bldP spid="476171" grpId="0"/>
      <p:bldP spid="476172" grpId="0"/>
      <p:bldP spid="476173" grpId="0"/>
      <p:bldP spid="476174" grpId="0"/>
      <p:bldP spid="692240" grpId="0"/>
      <p:bldP spid="476176" grpId="0"/>
      <p:bldP spid="692244" grpId="0"/>
      <p:bldP spid="6922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xfrm>
            <a:off x="85725" y="98425"/>
            <a:ext cx="8229600" cy="474663"/>
          </a:xfrm>
          <a:solidFill>
            <a:schemeClr val="bg1">
              <a:alpha val="100000"/>
            </a:schemeClr>
          </a:solidFill>
          <a:ln/>
        </p:spPr>
        <p:txBody>
          <a:bodyPr vert="horz" wrap="square" lIns="91440" tIns="45720" rIns="91440" bIns="45720" anchor="ctr"/>
          <a:p>
            <a:r>
              <a:rPr lang="zh-CN" altLang="en-US" dirty="0"/>
              <a:t>回顾：程序的机器级表示与执行</a:t>
            </a:r>
            <a:endParaRPr lang="zh-CN" altLang="en-US" dirty="0"/>
          </a:p>
        </p:txBody>
      </p:sp>
      <p:sp>
        <p:nvSpPr>
          <p:cNvPr id="50179" name="Rectangle 3"/>
          <p:cNvSpPr>
            <a:spLocks noGrp="1"/>
          </p:cNvSpPr>
          <p:nvPr>
            <p:ph idx="1"/>
          </p:nvPr>
        </p:nvSpPr>
        <p:spPr>
          <a:xfrm>
            <a:off x="128588" y="1143000"/>
            <a:ext cx="5072062" cy="2395538"/>
          </a:xfrm>
          <a:ln/>
        </p:spPr>
        <p:txBody>
          <a:bodyPr vert="horz" wrap="square" lIns="91440" tIns="45720" rIns="91440" bIns="45720" anchor="t"/>
          <a:p>
            <a:pPr>
              <a:buNone/>
            </a:pPr>
            <a:r>
              <a:rPr lang="en-US" altLang="zh-CN" sz="2200" dirty="0">
                <a:latin typeface="微软雅黑" pitchFamily="34" charset="-122"/>
                <a:ea typeface="微软雅黑" pitchFamily="34" charset="-122"/>
              </a:rPr>
              <a:t>int sum(int a[ ], </a:t>
            </a:r>
            <a:r>
              <a:rPr lang="en-US" altLang="zh-CN" sz="2200" dirty="0">
                <a:solidFill>
                  <a:srgbClr val="FF3300"/>
                </a:solidFill>
                <a:latin typeface="微软雅黑" pitchFamily="34" charset="-122"/>
                <a:ea typeface="微软雅黑" pitchFamily="34" charset="-122"/>
              </a:rPr>
              <a:t>unsigned</a:t>
            </a:r>
            <a:r>
              <a:rPr lang="en-US" altLang="zh-CN" sz="2200" dirty="0">
                <a:latin typeface="微软雅黑" pitchFamily="34" charset="-122"/>
                <a:ea typeface="微软雅黑" pitchFamily="34" charset="-122"/>
              </a:rPr>
              <a:t> len)</a:t>
            </a:r>
            <a:endParaRPr lang="en-US" altLang="zh-CN" sz="2200" dirty="0">
              <a:latin typeface="微软雅黑" pitchFamily="34" charset="-122"/>
              <a:ea typeface="微软雅黑" pitchFamily="34" charset="-122"/>
            </a:endParaRPr>
          </a:p>
          <a:p>
            <a:pPr>
              <a:spcBef>
                <a:spcPct val="0"/>
              </a:spcBef>
              <a:buNone/>
            </a:pPr>
            <a:r>
              <a:rPr lang="en-US" altLang="zh-CN" sz="2200" dirty="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a:spcBef>
                <a:spcPct val="0"/>
              </a:spcBef>
              <a:buNone/>
            </a:pPr>
            <a:r>
              <a:rPr lang="en-US" altLang="zh-CN" sz="2200" dirty="0">
                <a:latin typeface="微软雅黑" pitchFamily="34" charset="-122"/>
                <a:ea typeface="微软雅黑" pitchFamily="34" charset="-122"/>
              </a:rPr>
              <a:t>   int  i</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sum = 0;</a:t>
            </a:r>
            <a:endParaRPr lang="en-US" altLang="zh-CN" sz="2200" dirty="0">
              <a:latin typeface="微软雅黑" pitchFamily="34" charset="-122"/>
              <a:ea typeface="微软雅黑" pitchFamily="34" charset="-122"/>
            </a:endParaRPr>
          </a:p>
          <a:p>
            <a:pPr>
              <a:spcBef>
                <a:spcPct val="0"/>
              </a:spcBef>
              <a:buNone/>
            </a:pPr>
            <a:r>
              <a:rPr lang="en-US" altLang="zh-CN" sz="2200" dirty="0">
                <a:latin typeface="微软雅黑" pitchFamily="34" charset="-122"/>
                <a:ea typeface="微软雅黑" pitchFamily="34" charset="-122"/>
              </a:rPr>
              <a:t>   for (i = 0; </a:t>
            </a:r>
            <a:r>
              <a:rPr lang="en-US" altLang="zh-CN" sz="2200" dirty="0">
                <a:solidFill>
                  <a:srgbClr val="FF3300"/>
                </a:solidFill>
                <a:latin typeface="微软雅黑" pitchFamily="34" charset="-122"/>
                <a:ea typeface="微软雅黑" pitchFamily="34" charset="-122"/>
              </a:rPr>
              <a:t>i &lt;= len–1</a:t>
            </a:r>
            <a:r>
              <a:rPr lang="en-US" altLang="zh-CN" sz="2200" dirty="0">
                <a:latin typeface="微软雅黑" pitchFamily="34" charset="-122"/>
                <a:ea typeface="微软雅黑" pitchFamily="34" charset="-122"/>
              </a:rPr>
              <a:t>; i++)</a:t>
            </a:r>
            <a:endParaRPr lang="en-US" altLang="zh-CN" sz="2200" dirty="0">
              <a:latin typeface="微软雅黑" pitchFamily="34" charset="-122"/>
              <a:ea typeface="微软雅黑" pitchFamily="34" charset="-122"/>
            </a:endParaRPr>
          </a:p>
          <a:p>
            <a:pPr>
              <a:spcBef>
                <a:spcPct val="0"/>
              </a:spcBef>
              <a:buNone/>
            </a:pPr>
            <a:r>
              <a:rPr lang="en-US" altLang="zh-CN" sz="2200" dirty="0">
                <a:latin typeface="微软雅黑" pitchFamily="34" charset="-122"/>
                <a:ea typeface="微软雅黑" pitchFamily="34" charset="-122"/>
              </a:rPr>
              <a:t>	    sum += a[i];</a:t>
            </a:r>
            <a:endParaRPr lang="en-US" altLang="zh-CN" sz="2200" dirty="0">
              <a:latin typeface="微软雅黑" pitchFamily="34" charset="-122"/>
              <a:ea typeface="微软雅黑" pitchFamily="34" charset="-122"/>
            </a:endParaRPr>
          </a:p>
          <a:p>
            <a:pPr>
              <a:spcBef>
                <a:spcPct val="0"/>
              </a:spcBef>
              <a:buNone/>
            </a:pPr>
            <a:r>
              <a:rPr lang="en-US" altLang="zh-CN" sz="2200" dirty="0">
                <a:latin typeface="微软雅黑" pitchFamily="34" charset="-122"/>
                <a:ea typeface="微软雅黑" pitchFamily="34" charset="-122"/>
              </a:rPr>
              <a:t>   return sum;</a:t>
            </a:r>
            <a:endParaRPr lang="en-US" altLang="zh-CN" sz="2200" dirty="0">
              <a:latin typeface="微软雅黑" pitchFamily="34" charset="-122"/>
              <a:ea typeface="微软雅黑" pitchFamily="34" charset="-122"/>
            </a:endParaRPr>
          </a:p>
          <a:p>
            <a:pPr>
              <a:spcBef>
                <a:spcPct val="0"/>
              </a:spcBef>
              <a:buNone/>
            </a:pP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50180" name="Rectangle 5"/>
          <p:cNvSpPr/>
          <p:nvPr/>
        </p:nvSpPr>
        <p:spPr>
          <a:xfrm>
            <a:off x="4986338" y="887413"/>
            <a:ext cx="3932237" cy="3451225"/>
          </a:xfrm>
          <a:prstGeom prst="rect">
            <a:avLst/>
          </a:prstGeom>
          <a:noFill/>
          <a:ln w="9525" cap="flat" cmpd="sng">
            <a:solidFill>
              <a:srgbClr val="008000"/>
            </a:solidFill>
            <a:prstDash val="solid"/>
            <a:miter/>
            <a:headEnd type="none" w="med" len="med"/>
            <a:tailEnd type="none" w="med" len="med"/>
          </a:ln>
        </p:spPr>
        <p:txBody>
          <a:bodyPr anchor="ctr">
            <a:spAutoFit/>
          </a:bodyPr>
          <a:p>
            <a:pPr eaLnBrk="0" hangingPunct="0"/>
            <a:r>
              <a:rPr lang="en-US" altLang="zh-CN" sz="2200" b="1" dirty="0">
                <a:solidFill>
                  <a:srgbClr val="008000"/>
                </a:solidFill>
                <a:latin typeface="微软雅黑" pitchFamily="34" charset="-122"/>
                <a:ea typeface="微软雅黑" pitchFamily="34" charset="-122"/>
              </a:rPr>
              <a:t>sum:</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.L3:</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movl  -4(%ebp),  %eax</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movl  12(%ebp),  %edx</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subl    $1,  %edx</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cmpl  %edx,  %eax</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jbe	   .L3</a:t>
            </a:r>
            <a:endParaRPr lang="en-US" altLang="zh-CN" sz="2200" b="1" dirty="0">
              <a:solidFill>
                <a:srgbClr val="008000"/>
              </a:solidFill>
              <a:latin typeface="微软雅黑" pitchFamily="34" charset="-122"/>
              <a:ea typeface="微软雅黑" pitchFamily="34" charset="-122"/>
            </a:endParaRPr>
          </a:p>
          <a:p>
            <a:pPr eaLnBrk="0" hangingPunct="0"/>
            <a:r>
              <a:rPr lang="en-US" altLang="zh-CN" sz="2200" b="1" dirty="0">
                <a:solidFill>
                  <a:srgbClr val="008000"/>
                </a:solidFill>
                <a:latin typeface="微软雅黑" pitchFamily="34" charset="-122"/>
                <a:ea typeface="微软雅黑" pitchFamily="34" charset="-122"/>
              </a:rPr>
              <a:t>     …</a:t>
            </a:r>
            <a:endParaRPr lang="en-US" altLang="zh-CN" sz="2200" b="1" dirty="0">
              <a:solidFill>
                <a:srgbClr val="008000"/>
              </a:solidFill>
              <a:latin typeface="微软雅黑" pitchFamily="34" charset="-122"/>
              <a:ea typeface="微软雅黑" pitchFamily="34" charset="-122"/>
            </a:endParaRPr>
          </a:p>
        </p:txBody>
      </p:sp>
      <p:sp>
        <p:nvSpPr>
          <p:cNvPr id="50181" name="Line 6"/>
          <p:cNvSpPr/>
          <p:nvPr/>
        </p:nvSpPr>
        <p:spPr>
          <a:xfrm>
            <a:off x="5246688" y="3968750"/>
            <a:ext cx="2017712" cy="0"/>
          </a:xfrm>
          <a:prstGeom prst="line">
            <a:avLst/>
          </a:prstGeom>
          <a:ln w="57150" cap="flat" cmpd="sng">
            <a:solidFill>
              <a:srgbClr val="ED1611"/>
            </a:solidFill>
            <a:prstDash val="solid"/>
            <a:miter/>
            <a:headEnd type="none" w="med" len="med"/>
            <a:tailEnd type="none" w="med" len="med"/>
          </a:ln>
        </p:spPr>
      </p:sp>
      <p:sp>
        <p:nvSpPr>
          <p:cNvPr id="741383" name="Text Box 7"/>
          <p:cNvSpPr txBox="1"/>
          <p:nvPr/>
        </p:nvSpPr>
        <p:spPr>
          <a:xfrm>
            <a:off x="274638" y="4089400"/>
            <a:ext cx="8304212" cy="1433513"/>
          </a:xfrm>
          <a:prstGeom prst="rect">
            <a:avLst/>
          </a:prstGeom>
          <a:noFill/>
          <a:ln w="9525">
            <a:noFill/>
          </a:ln>
        </p:spPr>
        <p:txBody>
          <a:bodyPr>
            <a:spAutoFit/>
          </a:bodyPr>
          <a:p>
            <a:pPr>
              <a:spcBef>
                <a:spcPct val="50000"/>
              </a:spcBef>
            </a:pPr>
            <a:r>
              <a:rPr lang="zh-CN" altLang="en-US" sz="2200" b="1" dirty="0">
                <a:solidFill>
                  <a:srgbClr val="FF0000"/>
                </a:solidFill>
                <a:latin typeface="微软雅黑" pitchFamily="34" charset="-122"/>
                <a:ea typeface="微软雅黑" pitchFamily="34" charset="-122"/>
              </a:rPr>
              <a:t>程序的正常执行顺序有哪两种？</a:t>
            </a:r>
            <a:endParaRPr lang="en-US" altLang="zh-CN" sz="2200" b="1" dirty="0">
              <a:solidFill>
                <a:srgbClr val="FF0000"/>
              </a:solidFill>
              <a:latin typeface="微软雅黑" pitchFamily="34" charset="-122"/>
              <a:ea typeface="微软雅黑" pitchFamily="34" charset="-122"/>
            </a:endParaRPr>
          </a:p>
          <a:p>
            <a:pPr>
              <a:spcBef>
                <a:spcPct val="50000"/>
              </a:spcBef>
            </a:pPr>
            <a:r>
              <a:rPr lang="en-US" altLang="zh-CN" sz="2200" b="1" dirty="0">
                <a:solidFill>
                  <a:srgbClr val="008000"/>
                </a:solidFill>
                <a:latin typeface="微软雅黑" pitchFamily="34" charset="-122"/>
                <a:ea typeface="微软雅黑" pitchFamily="34" charset="-122"/>
              </a:rPr>
              <a:t>(1) </a:t>
            </a:r>
            <a:r>
              <a:rPr lang="zh-CN" altLang="en-US" sz="2200" b="1" dirty="0">
                <a:solidFill>
                  <a:srgbClr val="008000"/>
                </a:solidFill>
                <a:latin typeface="微软雅黑" pitchFamily="34" charset="-122"/>
                <a:ea typeface="微软雅黑" pitchFamily="34" charset="-122"/>
              </a:rPr>
              <a:t>按顺序取下一条指令执行</a:t>
            </a:r>
            <a:endParaRPr lang="zh-CN" altLang="en-US" sz="2200" b="1" dirty="0">
              <a:solidFill>
                <a:srgbClr val="008000"/>
              </a:solidFill>
              <a:latin typeface="微软雅黑" pitchFamily="34" charset="-122"/>
              <a:ea typeface="微软雅黑" pitchFamily="34" charset="-122"/>
            </a:endParaRPr>
          </a:p>
          <a:p>
            <a:pPr>
              <a:spcBef>
                <a:spcPct val="50000"/>
              </a:spcBef>
            </a:pPr>
            <a:r>
              <a:rPr lang="en-US" altLang="zh-CN" sz="2200" b="1" dirty="0">
                <a:solidFill>
                  <a:srgbClr val="008000"/>
                </a:solidFill>
                <a:latin typeface="微软雅黑" pitchFamily="34" charset="-122"/>
                <a:ea typeface="微软雅黑" pitchFamily="34" charset="-122"/>
              </a:rPr>
              <a:t>(2) </a:t>
            </a:r>
            <a:r>
              <a:rPr lang="zh-CN" altLang="en-US" sz="2200" b="1" dirty="0">
                <a:solidFill>
                  <a:srgbClr val="008000"/>
                </a:solidFill>
                <a:latin typeface="微软雅黑" pitchFamily="34" charset="-122"/>
                <a:ea typeface="微软雅黑" pitchFamily="34" charset="-122"/>
              </a:rPr>
              <a:t>通过</a:t>
            </a:r>
            <a:r>
              <a:rPr lang="en-US" altLang="zh-CN" sz="2200" b="1" dirty="0">
                <a:solidFill>
                  <a:srgbClr val="008000"/>
                </a:solidFill>
                <a:latin typeface="微软雅黑" pitchFamily="34" charset="-122"/>
                <a:ea typeface="微软雅黑" pitchFamily="34" charset="-122"/>
              </a:rPr>
              <a:t>CALL/RET/Jcc/JMP</a:t>
            </a:r>
            <a:r>
              <a:rPr lang="zh-CN" altLang="en-US" sz="2200" b="1" dirty="0">
                <a:solidFill>
                  <a:srgbClr val="008000"/>
                </a:solidFill>
                <a:latin typeface="微软雅黑" pitchFamily="34" charset="-122"/>
                <a:ea typeface="微软雅黑" pitchFamily="34" charset="-122"/>
              </a:rPr>
              <a:t>等指令跳转到转移目标地址处执行</a:t>
            </a:r>
            <a:endParaRPr lang="zh-CN" altLang="en-US" sz="2200" b="1" dirty="0">
              <a:solidFill>
                <a:srgbClr val="008000"/>
              </a:solidFill>
              <a:latin typeface="微软雅黑" pitchFamily="34" charset="-122"/>
              <a:ea typeface="微软雅黑" pitchFamily="34" charset="-122"/>
            </a:endParaRPr>
          </a:p>
        </p:txBody>
      </p:sp>
      <p:sp>
        <p:nvSpPr>
          <p:cNvPr id="50183" name="Line 9"/>
          <p:cNvSpPr/>
          <p:nvPr/>
        </p:nvSpPr>
        <p:spPr>
          <a:xfrm flipH="1" flipV="1">
            <a:off x="4673600" y="3787775"/>
            <a:ext cx="682625" cy="0"/>
          </a:xfrm>
          <a:prstGeom prst="line">
            <a:avLst/>
          </a:prstGeom>
          <a:ln w="57150" cap="flat" cmpd="sng">
            <a:solidFill>
              <a:srgbClr val="0000FF"/>
            </a:solidFill>
            <a:prstDash val="solid"/>
            <a:headEnd type="none" w="med" len="med"/>
            <a:tailEnd type="none" w="med" len="med"/>
          </a:ln>
        </p:spPr>
      </p:sp>
      <p:sp>
        <p:nvSpPr>
          <p:cNvPr id="50184" name="Line 10"/>
          <p:cNvSpPr/>
          <p:nvPr/>
        </p:nvSpPr>
        <p:spPr>
          <a:xfrm>
            <a:off x="4675188" y="1816100"/>
            <a:ext cx="1587" cy="1971675"/>
          </a:xfrm>
          <a:prstGeom prst="line">
            <a:avLst/>
          </a:prstGeom>
          <a:ln w="57150" cap="flat" cmpd="sng">
            <a:solidFill>
              <a:srgbClr val="0000FF"/>
            </a:solidFill>
            <a:prstDash val="solid"/>
            <a:headEnd type="none" w="med" len="med"/>
            <a:tailEnd type="none" w="med" len="med"/>
          </a:ln>
        </p:spPr>
      </p:sp>
      <p:sp>
        <p:nvSpPr>
          <p:cNvPr id="50185" name="Line 11"/>
          <p:cNvSpPr/>
          <p:nvPr/>
        </p:nvSpPr>
        <p:spPr>
          <a:xfrm>
            <a:off x="4659313" y="1814513"/>
            <a:ext cx="361950" cy="0"/>
          </a:xfrm>
          <a:prstGeom prst="line">
            <a:avLst/>
          </a:prstGeom>
          <a:ln w="57150" cap="flat" cmpd="sng">
            <a:solidFill>
              <a:srgbClr val="0000FF"/>
            </a:solidFill>
            <a:prstDash val="solid"/>
            <a:headEnd type="none" w="med" len="med"/>
            <a:tailEnd type="triangle" w="med" len="med"/>
          </a:ln>
        </p:spPr>
      </p:sp>
      <p:sp>
        <p:nvSpPr>
          <p:cNvPr id="741388" name="Rectangle 12"/>
          <p:cNvSpPr/>
          <p:nvPr/>
        </p:nvSpPr>
        <p:spPr>
          <a:xfrm>
            <a:off x="257175" y="5641975"/>
            <a:ext cx="8583613" cy="822325"/>
          </a:xfrm>
          <a:prstGeom prst="rect">
            <a:avLst/>
          </a:prstGeom>
          <a:noFill/>
          <a:ln w="9525">
            <a:noFill/>
          </a:ln>
        </p:spPr>
        <p:txBody>
          <a:bodyPr>
            <a:spAutoFit/>
          </a:bodyPr>
          <a:p>
            <a:r>
              <a:rPr lang="en-US" altLang="zh-CN" sz="2400" b="1" dirty="0">
                <a:latin typeface="微软雅黑" pitchFamily="34" charset="-122"/>
                <a:ea typeface="微软雅黑" pitchFamily="34" charset="-122"/>
              </a:rPr>
              <a:t>CPU</a:t>
            </a:r>
            <a:r>
              <a:rPr lang="zh-CN" altLang="en-US" sz="2400" b="1" dirty="0">
                <a:latin typeface="微软雅黑" pitchFamily="34" charset="-122"/>
                <a:ea typeface="微软雅黑" pitchFamily="34" charset="-122"/>
              </a:rPr>
              <a:t>所执行的</a:t>
            </a:r>
            <a:r>
              <a:rPr lang="zh-CN" altLang="en-US" sz="2400" b="1" dirty="0">
                <a:solidFill>
                  <a:srgbClr val="FF0000"/>
                </a:solidFill>
                <a:latin typeface="微软雅黑" pitchFamily="34" charset="-122"/>
                <a:ea typeface="微软雅黑" pitchFamily="34" charset="-122"/>
              </a:rPr>
              <a:t>指令的地址序列</a:t>
            </a:r>
            <a:r>
              <a:rPr lang="zh-CN" altLang="en-US" sz="2400" b="1" dirty="0">
                <a:latin typeface="微软雅黑" pitchFamily="34" charset="-122"/>
                <a:ea typeface="微软雅黑" pitchFamily="34" charset="-122"/>
              </a:rPr>
              <a:t>称为</a:t>
            </a:r>
            <a:r>
              <a:rPr lang="en-US" altLang="zh-CN" sz="2400" b="1" dirty="0">
                <a:solidFill>
                  <a:srgbClr val="0000FF"/>
                </a:solidFill>
                <a:latin typeface="微软雅黑" pitchFamily="34" charset="-122"/>
                <a:ea typeface="微软雅黑" pitchFamily="34" charset="-122"/>
              </a:rPr>
              <a:t>CPU</a:t>
            </a:r>
            <a:r>
              <a:rPr lang="zh-CN" altLang="en-US" sz="2400" b="1" dirty="0">
                <a:solidFill>
                  <a:srgbClr val="0000FF"/>
                </a:solidFill>
                <a:latin typeface="微软雅黑" pitchFamily="34" charset="-122"/>
                <a:ea typeface="微软雅黑" pitchFamily="34" charset="-122"/>
              </a:rPr>
              <a:t>的控制流</a:t>
            </a:r>
            <a:r>
              <a:rPr lang="zh-CN" altLang="en-US" sz="2400" b="1" dirty="0">
                <a:latin typeface="微软雅黑" pitchFamily="34" charset="-122"/>
                <a:ea typeface="微软雅黑" pitchFamily="34" charset="-122"/>
              </a:rPr>
              <a:t>，通过上述两种方式得到的控制流为</a:t>
            </a:r>
            <a:r>
              <a:rPr lang="zh-CN" altLang="en-US" sz="2400" b="1" dirty="0">
                <a:solidFill>
                  <a:srgbClr val="0000FF"/>
                </a:solidFill>
                <a:latin typeface="微软雅黑" pitchFamily="34" charset="-122"/>
                <a:ea typeface="微软雅黑" pitchFamily="34" charset="-122"/>
              </a:rPr>
              <a:t>正常控制流</a:t>
            </a:r>
            <a:r>
              <a:rPr lang="zh-CN" altLang="en-US" sz="2400" b="1" dirty="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741389" name="Text Box 13"/>
          <p:cNvSpPr txBox="1"/>
          <p:nvPr/>
        </p:nvSpPr>
        <p:spPr>
          <a:xfrm>
            <a:off x="4659313" y="4511675"/>
            <a:ext cx="4206875" cy="427038"/>
          </a:xfrm>
          <a:prstGeom prst="rect">
            <a:avLst/>
          </a:prstGeom>
          <a:noFill/>
          <a:ln w="9525">
            <a:noFill/>
          </a:ln>
        </p:spPr>
        <p:txBody>
          <a:bodyPr>
            <a:spAutoFit/>
          </a:bodyPr>
          <a:p>
            <a:pPr>
              <a:spcBef>
                <a:spcPct val="50000"/>
              </a:spcBef>
            </a:pPr>
            <a:r>
              <a:rPr lang="zh-CN" altLang="en-US" sz="2200" b="1" dirty="0">
                <a:solidFill>
                  <a:srgbClr val="CC3300"/>
                </a:solidFill>
                <a:latin typeface="Arial" panose="020B0604020202090204" pitchFamily="34" charset="0"/>
                <a:ea typeface="微软雅黑" pitchFamily="34" charset="-122"/>
              </a:rPr>
              <a:t>程序始终按正常控制流执行吗？</a:t>
            </a:r>
            <a:endParaRPr lang="zh-CN" altLang="en-US" sz="2200" b="1" dirty="0">
              <a:solidFill>
                <a:srgbClr val="CC3300"/>
              </a:solidFill>
              <a:latin typeface="Arial" panose="020B0604020202090204" pitchFamily="34" charset="0"/>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1383">
                                            <p:txEl>
                                              <p:charRg st="15" end="31"/>
                                            </p:txEl>
                                          </p:spTgt>
                                        </p:tgtEl>
                                        <p:attrNameLst>
                                          <p:attrName>style.visibility</p:attrName>
                                        </p:attrNameLst>
                                      </p:cBhvr>
                                      <p:to>
                                        <p:strVal val="visible"/>
                                      </p:to>
                                    </p:set>
                                    <p:animEffect transition="in" filter="blinds(horizontal)">
                                      <p:cBhvr>
                                        <p:cTn id="7" dur="500"/>
                                        <p:tgtEl>
                                          <p:spTgt spid="741383">
                                            <p:txEl>
                                              <p:charRg st="15"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1383">
                                            <p:txEl>
                                              <p:charRg st="31" end="69"/>
                                            </p:txEl>
                                          </p:spTgt>
                                        </p:tgtEl>
                                        <p:attrNameLst>
                                          <p:attrName>style.visibility</p:attrName>
                                        </p:attrNameLst>
                                      </p:cBhvr>
                                      <p:to>
                                        <p:strVal val="visible"/>
                                      </p:to>
                                    </p:set>
                                    <p:animEffect transition="in" filter="blinds(horizontal)">
                                      <p:cBhvr>
                                        <p:cTn id="12" dur="500"/>
                                        <p:tgtEl>
                                          <p:spTgt spid="741383">
                                            <p:txEl>
                                              <p:charRg st="31"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88"/>
                                        </p:tgtEl>
                                        <p:attrNameLst>
                                          <p:attrName>style.visibility</p:attrName>
                                        </p:attrNameLst>
                                      </p:cBhvr>
                                      <p:to>
                                        <p:strVal val="visible"/>
                                      </p:to>
                                    </p:set>
                                    <p:animEffect transition="in" filter="blinds(horizontal)">
                                      <p:cBhvr>
                                        <p:cTn id="17" dur="500"/>
                                        <p:tgtEl>
                                          <p:spTgt spid="7413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89"/>
                                        </p:tgtEl>
                                        <p:attrNameLst>
                                          <p:attrName>style.visibility</p:attrName>
                                        </p:attrNameLst>
                                      </p:cBhvr>
                                      <p:to>
                                        <p:strVal val="visible"/>
                                      </p:to>
                                    </p:set>
                                    <p:animEffect transition="in" filter="blinds(horizontal)">
                                      <p:cBhvr>
                                        <p:cTn id="22" dur="500"/>
                                        <p:tgtEl>
                                          <p:spTgt spid="7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8" grpId="0"/>
      <p:bldP spid="7413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628650" y="98425"/>
            <a:ext cx="7499350" cy="528638"/>
          </a:xfrm>
          <a:ln/>
        </p:spPr>
        <p:txBody>
          <a:bodyPr vert="horz" wrap="square" lIns="91440" tIns="45720" rIns="91440" bIns="45720" anchor="ctr"/>
          <a:p>
            <a:r>
              <a:rPr lang="zh-CN" altLang="en-US" dirty="0"/>
              <a:t>异常的分类</a:t>
            </a:r>
            <a:endParaRPr lang="zh-CN" altLang="en-US" dirty="0"/>
          </a:p>
        </p:txBody>
      </p:sp>
      <p:sp>
        <p:nvSpPr>
          <p:cNvPr id="709635" name="Rectangle 3"/>
          <p:cNvSpPr>
            <a:spLocks noGrp="1"/>
          </p:cNvSpPr>
          <p:nvPr>
            <p:ph idx="1"/>
          </p:nvPr>
        </p:nvSpPr>
        <p:spPr>
          <a:xfrm>
            <a:off x="196850" y="820738"/>
            <a:ext cx="8410575" cy="3281362"/>
          </a:xfrm>
          <a:ln/>
        </p:spPr>
        <p:txBody>
          <a:bodyPr vert="horz" wrap="square" lIns="91440" tIns="45720" rIns="91440" bIns="45720" anchor="t"/>
          <a:p>
            <a:pPr>
              <a:lnSpc>
                <a:spcPct val="120000"/>
              </a:lnSpc>
              <a:spcBef>
                <a:spcPct val="15000"/>
              </a:spcBef>
              <a:buNone/>
            </a:pPr>
            <a:r>
              <a:rPr lang="zh-CN" altLang="en-US" sz="2000" dirty="0">
                <a:latin typeface="微软雅黑" pitchFamily="34" charset="-122"/>
                <a:ea typeface="微软雅黑" pitchFamily="34" charset="-122"/>
              </a:rPr>
              <a:t>“异常” 按处理方式分为故障、自陷和终止三类</a:t>
            </a:r>
            <a:endParaRPr lang="zh-CN" altLang="en-US" sz="2000" dirty="0">
              <a:latin typeface="微软雅黑" pitchFamily="34" charset="-122"/>
              <a:ea typeface="微软雅黑" pitchFamily="34" charset="-122"/>
            </a:endParaRPr>
          </a:p>
          <a:p>
            <a:pPr lvl="1">
              <a:lnSpc>
                <a:spcPct val="120000"/>
              </a:lnSpc>
              <a:spcBef>
                <a:spcPct val="15000"/>
              </a:spcBef>
              <a:buNone/>
            </a:pPr>
            <a:r>
              <a:rPr lang="zh-CN" altLang="en-US" dirty="0">
                <a:solidFill>
                  <a:srgbClr val="FF0000"/>
                </a:solidFill>
                <a:latin typeface="微软雅黑" pitchFamily="34" charset="-122"/>
                <a:ea typeface="微软雅黑" pitchFamily="34" charset="-122"/>
              </a:rPr>
              <a:t>故障</a:t>
            </a:r>
            <a:r>
              <a:rPr lang="en-US" altLang="zh-CN" dirty="0">
                <a:solidFill>
                  <a:srgbClr val="FF0000"/>
                </a:solidFill>
                <a:latin typeface="微软雅黑" pitchFamily="34" charset="-122"/>
                <a:ea typeface="微软雅黑" pitchFamily="34" charset="-122"/>
              </a:rPr>
              <a:t>(fault)</a:t>
            </a:r>
            <a:r>
              <a:rPr lang="zh-CN" altLang="en-US" dirty="0">
                <a:solidFill>
                  <a:srgbClr val="00CC00"/>
                </a:solidFill>
                <a:latin typeface="微软雅黑" pitchFamily="34" charset="-122"/>
                <a:ea typeface="微软雅黑" pitchFamily="34" charset="-122"/>
              </a:rPr>
              <a:t> ：</a:t>
            </a:r>
            <a:r>
              <a:rPr lang="zh-CN" altLang="en-US" dirty="0">
                <a:latin typeface="微软雅黑" pitchFamily="34" charset="-122"/>
                <a:ea typeface="微软雅黑" pitchFamily="34" charset="-122"/>
              </a:rPr>
              <a:t>执行指令引起的异常事件，如溢出、缺页、堆栈溢出、访问超时等。</a:t>
            </a:r>
            <a:endParaRPr lang="zh-CN" altLang="en-US" dirty="0">
              <a:latin typeface="微软雅黑" pitchFamily="34" charset="-122"/>
              <a:ea typeface="微软雅黑" pitchFamily="34" charset="-122"/>
            </a:endParaRPr>
          </a:p>
          <a:p>
            <a:pPr lvl="1">
              <a:lnSpc>
                <a:spcPct val="120000"/>
              </a:lnSpc>
              <a:spcBef>
                <a:spcPct val="15000"/>
              </a:spcBef>
              <a:buNone/>
            </a:pPr>
            <a:r>
              <a:rPr lang="zh-CN" altLang="en-US" dirty="0">
                <a:solidFill>
                  <a:srgbClr val="FF0000"/>
                </a:solidFill>
                <a:latin typeface="微软雅黑" pitchFamily="34" charset="-122"/>
                <a:ea typeface="微软雅黑" pitchFamily="34" charset="-122"/>
              </a:rPr>
              <a:t>自陷</a:t>
            </a:r>
            <a:r>
              <a:rPr lang="en-US" altLang="zh-CN" dirty="0">
                <a:solidFill>
                  <a:srgbClr val="FF0000"/>
                </a:solidFill>
                <a:latin typeface="微软雅黑" pitchFamily="34" charset="-122"/>
                <a:ea typeface="微软雅黑" pitchFamily="34" charset="-122"/>
              </a:rPr>
              <a:t>(Trap)</a:t>
            </a:r>
            <a:r>
              <a:rPr lang="zh-CN" altLang="en-US" dirty="0">
                <a:solidFill>
                  <a:srgbClr val="006600"/>
                </a:solidFill>
                <a:latin typeface="微软雅黑" pitchFamily="34" charset="-122"/>
                <a:ea typeface="微软雅黑" pitchFamily="34" charset="-122"/>
              </a:rPr>
              <a:t> ：</a:t>
            </a:r>
            <a:r>
              <a:rPr lang="zh-CN" altLang="en-US" dirty="0">
                <a:latin typeface="微软雅黑" pitchFamily="34" charset="-122"/>
                <a:ea typeface="微软雅黑" pitchFamily="34" charset="-122"/>
              </a:rPr>
              <a:t>预先安排的事件</a:t>
            </a:r>
            <a:r>
              <a:rPr lang="zh-CN" altLang="en-US" dirty="0">
                <a:solidFill>
                  <a:srgbClr val="FF0000"/>
                </a:solidFill>
                <a:latin typeface="微软雅黑" pitchFamily="34" charset="-122"/>
                <a:ea typeface="微软雅黑" pitchFamily="34" charset="-122"/>
              </a:rPr>
              <a:t>（</a:t>
            </a:r>
            <a:r>
              <a:rPr lang="en-US" altLang="zh-CN" dirty="0">
                <a:solidFill>
                  <a:srgbClr val="FF0000"/>
                </a:solidFill>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埋地雷”）</a:t>
            </a:r>
            <a:r>
              <a:rPr lang="zh-CN" altLang="en-US" dirty="0">
                <a:latin typeface="微软雅黑" pitchFamily="34" charset="-122"/>
                <a:ea typeface="微软雅黑" pitchFamily="34" charset="-122"/>
              </a:rPr>
              <a:t>，如单步跟踪、断点、系统调用 </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执行</a:t>
            </a:r>
            <a:r>
              <a:rPr lang="zh-CN" altLang="en-US" dirty="0">
                <a:solidFill>
                  <a:srgbClr val="996600"/>
                </a:solidFill>
                <a:latin typeface="微软雅黑" pitchFamily="34" charset="-122"/>
                <a:ea typeface="微软雅黑" pitchFamily="34" charset="-122"/>
              </a:rPr>
              <a:t>访管指令</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等。</a:t>
            </a:r>
            <a:r>
              <a:rPr lang="zh-CN" altLang="en-US" dirty="0">
                <a:solidFill>
                  <a:srgbClr val="A50021"/>
                </a:solidFill>
                <a:latin typeface="微软雅黑" pitchFamily="34" charset="-122"/>
                <a:ea typeface="微软雅黑" pitchFamily="34" charset="-122"/>
              </a:rPr>
              <a:t>是一种自愿中断。</a:t>
            </a:r>
            <a:endParaRPr lang="zh-CN" altLang="en-US" dirty="0">
              <a:solidFill>
                <a:srgbClr val="A50021"/>
              </a:solidFill>
              <a:latin typeface="微软雅黑" pitchFamily="34" charset="-122"/>
              <a:ea typeface="微软雅黑" pitchFamily="34" charset="-122"/>
            </a:endParaRPr>
          </a:p>
          <a:p>
            <a:pPr lvl="1">
              <a:lnSpc>
                <a:spcPct val="120000"/>
              </a:lnSpc>
              <a:spcBef>
                <a:spcPct val="15000"/>
              </a:spcBef>
              <a:buNone/>
            </a:pPr>
            <a:endParaRPr lang="zh-CN" altLang="en-US" dirty="0">
              <a:solidFill>
                <a:srgbClr val="FF0000"/>
              </a:solidFill>
              <a:latin typeface="微软雅黑" pitchFamily="34" charset="-122"/>
              <a:ea typeface="微软雅黑" pitchFamily="34" charset="-122"/>
            </a:endParaRPr>
          </a:p>
          <a:p>
            <a:pPr lvl="1">
              <a:lnSpc>
                <a:spcPct val="120000"/>
              </a:lnSpc>
              <a:spcBef>
                <a:spcPct val="15000"/>
              </a:spcBef>
              <a:buNone/>
            </a:pPr>
            <a:r>
              <a:rPr lang="zh-CN" altLang="en-US" dirty="0">
                <a:solidFill>
                  <a:srgbClr val="FF0000"/>
                </a:solidFill>
                <a:latin typeface="微软雅黑" pitchFamily="34" charset="-122"/>
                <a:ea typeface="微软雅黑" pitchFamily="34" charset="-122"/>
              </a:rPr>
              <a:t>终止</a:t>
            </a:r>
            <a:r>
              <a:rPr lang="en-US" altLang="zh-CN" dirty="0">
                <a:solidFill>
                  <a:srgbClr val="FF0000"/>
                </a:solidFill>
                <a:latin typeface="微软雅黑" pitchFamily="34" charset="-122"/>
                <a:ea typeface="微软雅黑" pitchFamily="34" charset="-122"/>
              </a:rPr>
              <a:t>(Abort)</a:t>
            </a:r>
            <a:r>
              <a:rPr lang="zh-CN" altLang="en-US" dirty="0">
                <a:solidFill>
                  <a:srgbClr val="006600"/>
                </a:solidFill>
                <a:latin typeface="微软雅黑" pitchFamily="34" charset="-122"/>
                <a:ea typeface="微软雅黑" pitchFamily="34" charset="-122"/>
              </a:rPr>
              <a:t> ：</a:t>
            </a:r>
            <a:r>
              <a:rPr lang="zh-CN" altLang="en-US" dirty="0">
                <a:latin typeface="微软雅黑" pitchFamily="34" charset="-122"/>
                <a:ea typeface="微软雅黑" pitchFamily="34" charset="-122"/>
              </a:rPr>
              <a:t>硬故障事件，此时机器将“终止”，调出中断服务程序来重启操作系统。</a:t>
            </a:r>
            <a:endParaRPr lang="zh-CN" altLang="en-US" dirty="0">
              <a:latin typeface="微软雅黑" pitchFamily="34" charset="-122"/>
              <a:ea typeface="微软雅黑" pitchFamily="34" charset="-122"/>
            </a:endParaRPr>
          </a:p>
        </p:txBody>
      </p:sp>
      <p:sp>
        <p:nvSpPr>
          <p:cNvPr id="709636" name="Rectangle 4"/>
          <p:cNvSpPr/>
          <p:nvPr/>
        </p:nvSpPr>
        <p:spPr>
          <a:xfrm>
            <a:off x="344488" y="5851525"/>
            <a:ext cx="6773862" cy="752475"/>
          </a:xfrm>
          <a:prstGeom prst="rect">
            <a:avLst/>
          </a:prstGeom>
          <a:solidFill>
            <a:schemeClr val="bg1"/>
          </a:solidFill>
          <a:ln w="12700">
            <a:noFill/>
          </a:ln>
        </p:spPr>
        <p:txBody>
          <a:bodyPr lIns="63500" tIns="25400" rIns="63500" bIns="25400">
            <a:spAutoFit/>
          </a:bodyPr>
          <a:p>
            <a:pPr marL="342900" indent="-342900" eaLnBrk="0" hangingPunct="0">
              <a:lnSpc>
                <a:spcPct val="115000"/>
              </a:lnSpc>
              <a:spcBef>
                <a:spcPct val="20000"/>
              </a:spcBef>
              <a:buChar char="•"/>
            </a:pPr>
            <a:r>
              <a:rPr lang="zh-CN" altLang="en-US" sz="2000" b="1" dirty="0">
                <a:latin typeface="Arial" panose="020B0604020202090204" pitchFamily="34" charset="0"/>
                <a:ea typeface="微软雅黑" pitchFamily="34" charset="-122"/>
              </a:rPr>
              <a:t>不同体系结构和教科书对</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异常</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和</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中断</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定义的内涵不同，在看书时要注意！</a:t>
            </a:r>
            <a:endParaRPr lang="zh-CN" altLang="en-US" sz="2000" b="1" dirty="0">
              <a:latin typeface="Arial" panose="020B0604020202090204" pitchFamily="34" charset="0"/>
              <a:ea typeface="微软雅黑" pitchFamily="34" charset="-122"/>
            </a:endParaRPr>
          </a:p>
        </p:txBody>
      </p:sp>
      <p:sp>
        <p:nvSpPr>
          <p:cNvPr id="709638" name="Rectangle 6"/>
          <p:cNvSpPr/>
          <p:nvPr/>
        </p:nvSpPr>
        <p:spPr>
          <a:xfrm>
            <a:off x="0" y="4486275"/>
            <a:ext cx="8721725" cy="1260475"/>
          </a:xfrm>
          <a:prstGeom prst="rect">
            <a:avLst/>
          </a:prstGeom>
          <a:noFill/>
          <a:ln w="50800">
            <a:noFill/>
          </a:ln>
        </p:spPr>
        <p:txBody>
          <a:bodyPr>
            <a:spAutoFit/>
          </a:bodyPr>
          <a:p>
            <a:pPr lvl="1" eaLnBrk="0" hangingPunct="0">
              <a:lnSpc>
                <a:spcPct val="120000"/>
              </a:lnSpc>
            </a:pPr>
            <a:r>
              <a:rPr lang="zh-CN" altLang="en-US" sz="2200" b="1" dirty="0">
                <a:solidFill>
                  <a:srgbClr val="FF0000"/>
                </a:solidFill>
                <a:latin typeface="微软雅黑" pitchFamily="34" charset="-122"/>
                <a:ea typeface="微软雅黑" pitchFamily="34" charset="-122"/>
              </a:rPr>
              <a:t>思考</a:t>
            </a:r>
            <a:r>
              <a:rPr lang="en-US" altLang="zh-CN" sz="2200" b="1" dirty="0">
                <a:solidFill>
                  <a:srgbClr val="FF0000"/>
                </a:solidFill>
                <a:latin typeface="微软雅黑" pitchFamily="34" charset="-122"/>
                <a:ea typeface="微软雅黑" pitchFamily="34" charset="-122"/>
              </a:rPr>
              <a:t>2</a:t>
            </a:r>
            <a:r>
              <a:rPr lang="zh-CN" altLang="en-US" sz="2200" b="1" dirty="0">
                <a:solidFill>
                  <a:srgbClr val="FF0000"/>
                </a:solidFill>
                <a:latin typeface="微软雅黑" pitchFamily="34" charset="-122"/>
                <a:ea typeface="微软雅黑" pitchFamily="34" charset="-122"/>
              </a:rPr>
              <a:t>：哪些故障补救后可继续执行，哪些只好终止当前进程？</a:t>
            </a:r>
            <a:endParaRPr lang="zh-CN" altLang="en-US" sz="2200" b="1" dirty="0">
              <a:solidFill>
                <a:srgbClr val="FF0000"/>
              </a:solidFill>
              <a:latin typeface="微软雅黑" pitchFamily="34" charset="-122"/>
              <a:ea typeface="微软雅黑" pitchFamily="34" charset="-122"/>
            </a:endParaRPr>
          </a:p>
          <a:p>
            <a:pPr lvl="1" eaLnBrk="0" hangingPunct="0">
              <a:lnSpc>
                <a:spcPct val="120000"/>
              </a:lnSpc>
            </a:pPr>
            <a:r>
              <a:rPr lang="zh-CN" altLang="en-US" sz="2200" b="1" dirty="0">
                <a:solidFill>
                  <a:schemeClr val="accent1"/>
                </a:solidFill>
                <a:latin typeface="微软雅黑" pitchFamily="34" charset="-122"/>
                <a:ea typeface="微软雅黑" pitchFamily="34" charset="-122"/>
              </a:rPr>
              <a:t>   </a:t>
            </a:r>
            <a:r>
              <a:rPr lang="zh-CN" altLang="en-US" sz="2000" b="1" dirty="0">
                <a:solidFill>
                  <a:srgbClr val="B7011F"/>
                </a:solidFill>
                <a:latin typeface="微软雅黑" pitchFamily="34" charset="-122"/>
                <a:ea typeface="微软雅黑" pitchFamily="34" charset="-122"/>
              </a:rPr>
              <a:t>缺页、</a:t>
            </a:r>
            <a:r>
              <a:rPr lang="en-US" altLang="zh-CN" sz="2000" b="1" dirty="0">
                <a:solidFill>
                  <a:srgbClr val="B7011F"/>
                </a:solidFill>
                <a:latin typeface="微软雅黑" pitchFamily="34" charset="-122"/>
                <a:ea typeface="微软雅黑" pitchFamily="34" charset="-122"/>
              </a:rPr>
              <a:t>TLB</a:t>
            </a:r>
            <a:r>
              <a:rPr lang="zh-CN" altLang="en-US" sz="2000" b="1" dirty="0">
                <a:solidFill>
                  <a:srgbClr val="B7011F"/>
                </a:solidFill>
                <a:latin typeface="微软雅黑" pitchFamily="34" charset="-122"/>
                <a:ea typeface="微软雅黑" pitchFamily="34" charset="-122"/>
              </a:rPr>
              <a:t>缺失等：</a:t>
            </a:r>
            <a:r>
              <a:rPr lang="zh-CN" altLang="en-US" sz="2000" b="1" dirty="0">
                <a:solidFill>
                  <a:srgbClr val="0066CC"/>
                </a:solidFill>
                <a:latin typeface="微软雅黑" pitchFamily="34" charset="-122"/>
                <a:ea typeface="微软雅黑" pitchFamily="34" charset="-122"/>
              </a:rPr>
              <a:t>补救后可继续，回到发生故障的指令重新执行。</a:t>
            </a:r>
            <a:r>
              <a:rPr lang="zh-CN" altLang="en-US" sz="2000" b="1" dirty="0">
                <a:solidFill>
                  <a:srgbClr val="B7011F"/>
                </a:solidFill>
                <a:latin typeface="微软雅黑" pitchFamily="34" charset="-122"/>
                <a:ea typeface="微软雅黑" pitchFamily="34" charset="-122"/>
              </a:rPr>
              <a:t>  </a:t>
            </a:r>
            <a:endParaRPr lang="zh-CN" altLang="en-US" sz="2000" b="1" dirty="0">
              <a:solidFill>
                <a:srgbClr val="B7011F"/>
              </a:solidFill>
              <a:latin typeface="微软雅黑" pitchFamily="34" charset="-122"/>
              <a:ea typeface="微软雅黑" pitchFamily="34" charset="-122"/>
            </a:endParaRPr>
          </a:p>
          <a:p>
            <a:pPr lvl="1" eaLnBrk="0" hangingPunct="0">
              <a:lnSpc>
                <a:spcPct val="120000"/>
              </a:lnSpc>
            </a:pPr>
            <a:r>
              <a:rPr lang="zh-CN" altLang="en-US" sz="2000" b="1" dirty="0">
                <a:solidFill>
                  <a:srgbClr val="B7011F"/>
                </a:solidFill>
                <a:latin typeface="微软雅黑" pitchFamily="34" charset="-122"/>
                <a:ea typeface="微软雅黑" pitchFamily="34" charset="-122"/>
              </a:rPr>
              <a:t>    溢出、除数为</a:t>
            </a:r>
            <a:r>
              <a:rPr lang="en-US" altLang="zh-CN" sz="2000" b="1" dirty="0">
                <a:solidFill>
                  <a:srgbClr val="B7011F"/>
                </a:solidFill>
                <a:latin typeface="微软雅黑" pitchFamily="34" charset="-122"/>
                <a:ea typeface="微软雅黑" pitchFamily="34" charset="-122"/>
              </a:rPr>
              <a:t>0</a:t>
            </a:r>
            <a:r>
              <a:rPr lang="zh-CN" altLang="en-US" sz="2000" b="1" dirty="0">
                <a:solidFill>
                  <a:srgbClr val="B7011F"/>
                </a:solidFill>
                <a:latin typeface="微软雅黑" pitchFamily="34" charset="-122"/>
                <a:ea typeface="微软雅黑" pitchFamily="34" charset="-122"/>
              </a:rPr>
              <a:t>、非法操作、内存保护错等：</a:t>
            </a:r>
            <a:r>
              <a:rPr lang="zh-CN" altLang="en-US" sz="2000" b="1" dirty="0">
                <a:solidFill>
                  <a:srgbClr val="0066CC"/>
                </a:solidFill>
                <a:latin typeface="微软雅黑" pitchFamily="34" charset="-122"/>
                <a:ea typeface="微软雅黑" pitchFamily="34" charset="-122"/>
              </a:rPr>
              <a:t>终止当前进程。</a:t>
            </a:r>
            <a:endParaRPr lang="zh-CN" altLang="en-US" sz="2000" b="1" dirty="0">
              <a:solidFill>
                <a:srgbClr val="0066CC"/>
              </a:solidFill>
              <a:latin typeface="微软雅黑" pitchFamily="34" charset="-122"/>
              <a:ea typeface="微软雅黑" pitchFamily="34" charset="-122"/>
            </a:endParaRPr>
          </a:p>
        </p:txBody>
      </p:sp>
      <p:sp>
        <p:nvSpPr>
          <p:cNvPr id="709640" name="Rectangle 8"/>
          <p:cNvSpPr/>
          <p:nvPr/>
        </p:nvSpPr>
        <p:spPr>
          <a:xfrm>
            <a:off x="6043613" y="4089400"/>
            <a:ext cx="1979612" cy="436563"/>
          </a:xfrm>
          <a:prstGeom prst="rect">
            <a:avLst/>
          </a:prstGeom>
          <a:solidFill>
            <a:schemeClr val="bg1"/>
          </a:solidFill>
          <a:ln w="12700">
            <a:noFill/>
          </a:ln>
        </p:spPr>
        <p:txBody>
          <a:bodyPr lIns="63500" tIns="25400" rIns="63500" bIns="25400">
            <a:spAutoFit/>
          </a:bodyPr>
          <a:p>
            <a:pPr marL="342900" indent="-342900" eaLnBrk="0" hangingPunct="0">
              <a:lnSpc>
                <a:spcPct val="115000"/>
              </a:lnSpc>
              <a:spcBef>
                <a:spcPct val="20000"/>
              </a:spcBef>
            </a:pPr>
            <a:r>
              <a:rPr lang="zh-CN" altLang="en-US" sz="2000" b="1" dirty="0">
                <a:latin typeface="微软雅黑" pitchFamily="34" charset="-122"/>
                <a:ea typeface="微软雅黑" pitchFamily="34" charset="-122"/>
              </a:rPr>
              <a:t> </a:t>
            </a:r>
            <a:r>
              <a:rPr lang="zh-CN" altLang="en-US" sz="2200" b="1" dirty="0">
                <a:latin typeface="微软雅黑" pitchFamily="34" charset="-122"/>
                <a:ea typeface="微软雅黑" pitchFamily="34" charset="-122"/>
              </a:rPr>
              <a:t>回到下条指令</a:t>
            </a:r>
            <a:endParaRPr lang="zh-CN" altLang="en-US" sz="2200" b="1" dirty="0">
              <a:latin typeface="微软雅黑" pitchFamily="34" charset="-122"/>
              <a:ea typeface="微软雅黑" pitchFamily="34" charset="-122"/>
            </a:endParaRPr>
          </a:p>
        </p:txBody>
      </p:sp>
      <p:sp>
        <p:nvSpPr>
          <p:cNvPr id="709641" name="Text Box 9"/>
          <p:cNvSpPr txBox="1"/>
          <p:nvPr/>
        </p:nvSpPr>
        <p:spPr>
          <a:xfrm>
            <a:off x="2908300" y="1682750"/>
            <a:ext cx="4338638" cy="396875"/>
          </a:xfrm>
          <a:prstGeom prst="rect">
            <a:avLst/>
          </a:prstGeom>
          <a:noFill/>
          <a:ln w="50800">
            <a:noFill/>
          </a:ln>
        </p:spPr>
        <p:txBody>
          <a:bodyPr>
            <a:spAutoFit/>
          </a:bodyPr>
          <a:p>
            <a:pPr eaLnBrk="0" hangingPunct="0">
              <a:spcBef>
                <a:spcPct val="50000"/>
              </a:spcBef>
            </a:pPr>
            <a:r>
              <a:rPr lang="zh-CN" altLang="en-US" sz="2000" b="1" dirty="0">
                <a:latin typeface="微软雅黑" pitchFamily="34" charset="-122"/>
                <a:ea typeface="微软雅黑" pitchFamily="34" charset="-122"/>
              </a:rPr>
              <a:t>“断点”为发生故障指令的地址</a:t>
            </a:r>
            <a:endParaRPr lang="zh-CN" altLang="en-US" sz="2000" b="1" dirty="0">
              <a:latin typeface="微软雅黑" pitchFamily="34" charset="-122"/>
              <a:ea typeface="微软雅黑" pitchFamily="34" charset="-122"/>
            </a:endParaRPr>
          </a:p>
        </p:txBody>
      </p:sp>
      <p:sp>
        <p:nvSpPr>
          <p:cNvPr id="709642" name="Text Box 10"/>
          <p:cNvSpPr txBox="1"/>
          <p:nvPr/>
        </p:nvSpPr>
        <p:spPr>
          <a:xfrm>
            <a:off x="3140075" y="2859088"/>
            <a:ext cx="3900488" cy="304800"/>
          </a:xfrm>
          <a:prstGeom prst="rect">
            <a:avLst/>
          </a:prstGeom>
          <a:noFill/>
          <a:ln w="50800">
            <a:noFill/>
          </a:ln>
        </p:spPr>
        <p:txBody>
          <a:bodyPr lIns="0" tIns="0" rIns="0" bIns="0">
            <a:spAutoFit/>
          </a:bodyPr>
          <a:p>
            <a:pPr eaLnBrk="0" hangingPunct="0">
              <a:spcBef>
                <a:spcPct val="50000"/>
              </a:spcBef>
            </a:pPr>
            <a:r>
              <a:rPr lang="zh-CN" altLang="en-US" sz="2000" b="1" dirty="0">
                <a:latin typeface="微软雅黑" pitchFamily="34" charset="-122"/>
                <a:ea typeface="微软雅黑" pitchFamily="34" charset="-122"/>
              </a:rPr>
              <a:t>“断点”为自陷指令下条指令地址</a:t>
            </a:r>
            <a:endParaRPr lang="zh-CN" altLang="en-US" sz="2000" b="1" dirty="0">
              <a:latin typeface="微软雅黑" pitchFamily="34" charset="-122"/>
              <a:ea typeface="微软雅黑" pitchFamily="34" charset="-122"/>
            </a:endParaRPr>
          </a:p>
        </p:txBody>
      </p:sp>
      <p:sp>
        <p:nvSpPr>
          <p:cNvPr id="709643" name="Text Box 11"/>
          <p:cNvSpPr txBox="1"/>
          <p:nvPr/>
        </p:nvSpPr>
        <p:spPr>
          <a:xfrm>
            <a:off x="3375025" y="3609975"/>
            <a:ext cx="3533775" cy="396875"/>
          </a:xfrm>
          <a:prstGeom prst="rect">
            <a:avLst/>
          </a:prstGeom>
          <a:noFill/>
          <a:ln w="50800">
            <a:noFill/>
          </a:ln>
        </p:spPr>
        <p:txBody>
          <a:bodyPr>
            <a:spAutoFit/>
          </a:bodyPr>
          <a:p>
            <a:pPr eaLnBrk="0" hangingPunct="0">
              <a:spcBef>
                <a:spcPct val="50000"/>
              </a:spcBef>
            </a:pPr>
            <a:r>
              <a:rPr lang="zh-CN" altLang="en-US" sz="2000" b="1" dirty="0">
                <a:latin typeface="微软雅黑" pitchFamily="34" charset="-122"/>
                <a:ea typeface="微软雅黑" pitchFamily="34" charset="-122"/>
              </a:rPr>
              <a:t>“断点”是什么？ 随便！</a:t>
            </a:r>
            <a:endParaRPr lang="zh-CN" altLang="en-US" sz="2000" b="1" dirty="0">
              <a:latin typeface="微软雅黑" pitchFamily="34" charset="-122"/>
              <a:ea typeface="微软雅黑" pitchFamily="34" charset="-122"/>
            </a:endParaRPr>
          </a:p>
        </p:txBody>
      </p:sp>
      <p:sp>
        <p:nvSpPr>
          <p:cNvPr id="709644" name="Rectangle 12"/>
          <p:cNvSpPr/>
          <p:nvPr/>
        </p:nvSpPr>
        <p:spPr>
          <a:xfrm>
            <a:off x="461963" y="4110038"/>
            <a:ext cx="5665787" cy="427037"/>
          </a:xfrm>
          <a:prstGeom prst="rect">
            <a:avLst/>
          </a:prstGeom>
          <a:noFill/>
          <a:ln w="9525">
            <a:noFill/>
          </a:ln>
        </p:spPr>
        <p:txBody>
          <a:bodyPr wrap="none">
            <a:spAutoFit/>
          </a:bodyPr>
          <a:p>
            <a:r>
              <a:rPr lang="zh-CN" altLang="en-US" sz="2200" b="1" dirty="0">
                <a:solidFill>
                  <a:srgbClr val="FF0000"/>
                </a:solidFill>
                <a:latin typeface="微软雅黑" pitchFamily="34" charset="-122"/>
                <a:ea typeface="微软雅黑" pitchFamily="34" charset="-122"/>
              </a:rPr>
              <a:t>思考</a:t>
            </a:r>
            <a:r>
              <a:rPr lang="en-US" altLang="zh-CN" sz="2200" b="1" dirty="0">
                <a:solidFill>
                  <a:srgbClr val="FF0000"/>
                </a:solidFill>
                <a:latin typeface="微软雅黑" pitchFamily="34" charset="-122"/>
                <a:ea typeface="微软雅黑" pitchFamily="34" charset="-122"/>
              </a:rPr>
              <a:t>1</a:t>
            </a:r>
            <a:r>
              <a:rPr lang="zh-CN" altLang="en-US" sz="2200" b="1" dirty="0">
                <a:solidFill>
                  <a:srgbClr val="FF0000"/>
                </a:solidFill>
                <a:latin typeface="微软雅黑" pitchFamily="34" charset="-122"/>
                <a:ea typeface="微软雅黑" pitchFamily="34" charset="-122"/>
              </a:rPr>
              <a:t>：自陷处理完成后回到哪条指令执行？</a:t>
            </a:r>
            <a:endParaRPr lang="zh-CN" altLang="en-US" sz="22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charRg st="0" end="23"/>
                                            </p:txEl>
                                          </p:spTgt>
                                        </p:tgtEl>
                                        <p:attrNameLst>
                                          <p:attrName>style.visibility</p:attrName>
                                        </p:attrNameLst>
                                      </p:cBhvr>
                                      <p:to>
                                        <p:strVal val="visible"/>
                                      </p:to>
                                    </p:set>
                                    <p:animEffect transition="in" filter="blinds(horizontal)">
                                      <p:cBhvr>
                                        <p:cTn id="7" dur="500"/>
                                        <p:tgtEl>
                                          <p:spTgt spid="70963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charRg st="23" end="65"/>
                                            </p:txEl>
                                          </p:spTgt>
                                        </p:tgtEl>
                                        <p:attrNameLst>
                                          <p:attrName>style.visibility</p:attrName>
                                        </p:attrNameLst>
                                      </p:cBhvr>
                                      <p:to>
                                        <p:strVal val="visible"/>
                                      </p:to>
                                    </p:set>
                                    <p:animEffect transition="in" filter="blinds(horizontal)">
                                      <p:cBhvr>
                                        <p:cTn id="12" dur="500"/>
                                        <p:tgtEl>
                                          <p:spTgt spid="709635">
                                            <p:txEl>
                                              <p:charRg st="23"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9635">
                                            <p:txEl>
                                              <p:charRg st="65" end="124"/>
                                            </p:txEl>
                                          </p:spTgt>
                                        </p:tgtEl>
                                        <p:attrNameLst>
                                          <p:attrName>style.visibility</p:attrName>
                                        </p:attrNameLst>
                                      </p:cBhvr>
                                      <p:to>
                                        <p:strVal val="visible"/>
                                      </p:to>
                                    </p:set>
                                    <p:animEffect transition="in" filter="blinds(horizontal)">
                                      <p:cBhvr>
                                        <p:cTn id="17" dur="500"/>
                                        <p:tgtEl>
                                          <p:spTgt spid="709635">
                                            <p:txEl>
                                              <p:charRg st="65"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9635">
                                            <p:txEl>
                                              <p:charRg st="125" end="169"/>
                                            </p:txEl>
                                          </p:spTgt>
                                        </p:tgtEl>
                                        <p:attrNameLst>
                                          <p:attrName>style.visibility</p:attrName>
                                        </p:attrNameLst>
                                      </p:cBhvr>
                                      <p:to>
                                        <p:strVal val="visible"/>
                                      </p:to>
                                    </p:set>
                                    <p:animEffect transition="in" filter="blinds(horizontal)">
                                      <p:cBhvr>
                                        <p:cTn id="22" dur="500"/>
                                        <p:tgtEl>
                                          <p:spTgt spid="709635">
                                            <p:txEl>
                                              <p:charRg st="125" end="1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4"/>
                                        </p:tgtEl>
                                        <p:attrNameLst>
                                          <p:attrName>style.visibility</p:attrName>
                                        </p:attrNameLst>
                                      </p:cBhvr>
                                      <p:to>
                                        <p:strVal val="visible"/>
                                      </p:to>
                                    </p:set>
                                    <p:animEffect transition="in" filter="blinds(horizontal)">
                                      <p:cBhvr>
                                        <p:cTn id="27" dur="500"/>
                                        <p:tgtEl>
                                          <p:spTgt spid="7096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9638">
                                            <p:txEl>
                                              <p:charRg st="0" end="29"/>
                                            </p:txEl>
                                          </p:spTgt>
                                        </p:tgtEl>
                                        <p:attrNameLst>
                                          <p:attrName>style.visibility</p:attrName>
                                        </p:attrNameLst>
                                      </p:cBhvr>
                                      <p:to>
                                        <p:strVal val="visible"/>
                                      </p:to>
                                    </p:set>
                                    <p:animEffect transition="in" filter="blinds(horizontal)">
                                      <p:cBhvr>
                                        <p:cTn id="37" dur="500"/>
                                        <p:tgtEl>
                                          <p:spTgt spid="709638">
                                            <p:txEl>
                                              <p:charRg st="0" end="2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9638">
                                            <p:txEl>
                                              <p:charRg st="29" end="66"/>
                                            </p:txEl>
                                          </p:spTgt>
                                        </p:tgtEl>
                                        <p:attrNameLst>
                                          <p:attrName>style.visibility</p:attrName>
                                        </p:attrNameLst>
                                      </p:cBhvr>
                                      <p:to>
                                        <p:strVal val="visible"/>
                                      </p:to>
                                    </p:set>
                                    <p:animEffect transition="in" filter="blinds(horizontal)">
                                      <p:cBhvr>
                                        <p:cTn id="42" dur="500"/>
                                        <p:tgtEl>
                                          <p:spTgt spid="709638">
                                            <p:txEl>
                                              <p:charRg st="29" end="6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8">
                                            <p:txEl>
                                              <p:charRg st="66" end="98"/>
                                            </p:txEl>
                                          </p:spTgt>
                                        </p:tgtEl>
                                        <p:attrNameLst>
                                          <p:attrName>style.visibility</p:attrName>
                                        </p:attrNameLst>
                                      </p:cBhvr>
                                      <p:to>
                                        <p:strVal val="visible"/>
                                      </p:to>
                                    </p:set>
                                    <p:animEffect transition="in" filter="blinds(horizontal)">
                                      <p:cBhvr>
                                        <p:cTn id="47" dur="500"/>
                                        <p:tgtEl>
                                          <p:spTgt spid="709638">
                                            <p:txEl>
                                              <p:charRg st="66" end="9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09641"/>
                                        </p:tgtEl>
                                        <p:attrNameLst>
                                          <p:attrName>style.visibility</p:attrName>
                                        </p:attrNameLst>
                                      </p:cBhvr>
                                      <p:to>
                                        <p:strVal val="visible"/>
                                      </p:to>
                                    </p:set>
                                    <p:animEffect transition="in" filter="blinds(horizontal)">
                                      <p:cBhvr>
                                        <p:cTn id="52" dur="500"/>
                                        <p:tgtEl>
                                          <p:spTgt spid="7096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09642">
                                            <p:txEl>
                                              <p:charRg st="0" end="16"/>
                                            </p:txEl>
                                          </p:spTgt>
                                        </p:tgtEl>
                                        <p:attrNameLst>
                                          <p:attrName>style.visibility</p:attrName>
                                        </p:attrNameLst>
                                      </p:cBhvr>
                                      <p:to>
                                        <p:strVal val="visible"/>
                                      </p:to>
                                    </p:set>
                                    <p:animEffect transition="in" filter="blinds(horizontal)">
                                      <p:cBhvr>
                                        <p:cTn id="57" dur="500"/>
                                        <p:tgtEl>
                                          <p:spTgt spid="709642">
                                            <p:txEl>
                                              <p:charRg st="0" end="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43"/>
                                        </p:tgtEl>
                                        <p:attrNameLst>
                                          <p:attrName>style.visibility</p:attrName>
                                        </p:attrNameLst>
                                      </p:cBhvr>
                                      <p:to>
                                        <p:strVal val="visible"/>
                                      </p:to>
                                    </p:set>
                                    <p:animEffect transition="in" filter="blinds(horizontal)">
                                      <p:cBhvr>
                                        <p:cTn id="62" dur="500"/>
                                        <p:tgtEl>
                                          <p:spTgt spid="70964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36"/>
                                        </p:tgtEl>
                                        <p:attrNameLst>
                                          <p:attrName>style.visibility</p:attrName>
                                        </p:attrNameLst>
                                      </p:cBhvr>
                                      <p:to>
                                        <p:strVal val="visible"/>
                                      </p:to>
                                    </p:set>
                                    <p:animEffect transition="in" filter="blinds(horizontal)">
                                      <p:cBhvr>
                                        <p:cTn id="67" dur="500"/>
                                        <p:tgtEl>
                                          <p:spTgt spid="70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animBg="1"/>
      <p:bldP spid="709640" grpId="0" animBg="1"/>
      <p:bldP spid="709641" grpId="0"/>
      <p:bldP spid="709643" grpId="0"/>
      <p:bldP spid="7096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ln/>
        </p:spPr>
        <p:txBody>
          <a:bodyPr vert="horz" wrap="square" lIns="91440" tIns="45720" rIns="91440" bIns="45720" anchor="ctr"/>
          <a:p>
            <a:r>
              <a:rPr lang="zh-CN" altLang="en-US" dirty="0"/>
              <a:t>异常举例</a:t>
            </a:r>
            <a:r>
              <a:rPr lang="en-US" altLang="zh-CN" dirty="0">
                <a:latin typeface="黑体" pitchFamily="49" charset="-122"/>
              </a:rPr>
              <a:t>—</a:t>
            </a:r>
            <a:r>
              <a:rPr lang="zh-CN" altLang="en-US" dirty="0"/>
              <a:t>页故障</a:t>
            </a:r>
            <a:endParaRPr lang="zh-CN" altLang="en-US" dirty="0"/>
          </a:p>
        </p:txBody>
      </p:sp>
      <p:sp>
        <p:nvSpPr>
          <p:cNvPr id="763907" name="Rectangle 3"/>
          <p:cNvSpPr>
            <a:spLocks noGrp="1"/>
          </p:cNvSpPr>
          <p:nvPr>
            <p:ph idx="1"/>
          </p:nvPr>
        </p:nvSpPr>
        <p:spPr>
          <a:xfrm>
            <a:off x="498475" y="4076700"/>
            <a:ext cx="8229600" cy="2590800"/>
          </a:xfrm>
          <a:ln/>
        </p:spPr>
        <p:txBody>
          <a:bodyPr vert="horz" wrap="square" lIns="91440" tIns="45720" rIns="91440" bIns="45720" anchor="t"/>
          <a:p>
            <a:pPr>
              <a:lnSpc>
                <a:spcPct val="110000"/>
              </a:lnSpc>
              <a:spcBef>
                <a:spcPct val="15000"/>
              </a:spcBef>
            </a:pPr>
            <a:r>
              <a:rPr lang="zh-CN" altLang="en-US" sz="2200" dirty="0">
                <a:latin typeface="微软雅黑" pitchFamily="34" charset="-122"/>
                <a:ea typeface="微软雅黑" pitchFamily="34" charset="-122"/>
              </a:rPr>
              <a:t>以下几种情况都会发生“页故障”</a:t>
            </a:r>
            <a:endParaRPr lang="zh-CN" altLang="en-US" sz="2200" dirty="0">
              <a:latin typeface="微软雅黑" pitchFamily="34" charset="-122"/>
              <a:ea typeface="微软雅黑" pitchFamily="34" charset="-122"/>
            </a:endParaRPr>
          </a:p>
          <a:p>
            <a:pPr lvl="1">
              <a:lnSpc>
                <a:spcPct val="110000"/>
              </a:lnSpc>
              <a:spcBef>
                <a:spcPct val="15000"/>
              </a:spcBef>
            </a:pPr>
            <a:r>
              <a:rPr lang="zh-CN" altLang="en-US" sz="2200" dirty="0">
                <a:latin typeface="微软雅黑" pitchFamily="34" charset="-122"/>
                <a:ea typeface="微软雅黑" pitchFamily="34" charset="-122"/>
              </a:rPr>
              <a:t>缺页：页表项有效位为</a:t>
            </a:r>
            <a:r>
              <a:rPr lang="en-US" altLang="zh-CN" sz="2200" dirty="0">
                <a:latin typeface="微软雅黑" pitchFamily="34" charset="-122"/>
                <a:ea typeface="微软雅黑" pitchFamily="34" charset="-122"/>
              </a:rPr>
              <a:t>0</a:t>
            </a:r>
            <a:endParaRPr lang="en-US" altLang="zh-CN" sz="2200" dirty="0">
              <a:latin typeface="微软雅黑" pitchFamily="34" charset="-122"/>
              <a:ea typeface="微软雅黑" pitchFamily="34" charset="-122"/>
            </a:endParaRPr>
          </a:p>
          <a:p>
            <a:pPr lvl="1">
              <a:lnSpc>
                <a:spcPct val="110000"/>
              </a:lnSpc>
              <a:spcBef>
                <a:spcPct val="15000"/>
              </a:spcBef>
            </a:pPr>
            <a:r>
              <a:rPr lang="zh-CN" altLang="en-US" sz="2200" dirty="0">
                <a:latin typeface="微软雅黑" pitchFamily="34" charset="-122"/>
                <a:ea typeface="微软雅黑" pitchFamily="34" charset="-122"/>
              </a:rPr>
              <a:t>地址越界：地址大</a:t>
            </a:r>
            <a:r>
              <a:rPr lang="zh-CN" altLang="en-US" sz="2200" dirty="0">
                <a:solidFill>
                  <a:schemeClr val="accent2"/>
                </a:solidFill>
                <a:latin typeface="微软雅黑" pitchFamily="34" charset="-122"/>
                <a:ea typeface="微软雅黑" pitchFamily="34" charset="-122"/>
              </a:rPr>
              <a:t>于最大界限</a:t>
            </a:r>
            <a:endParaRPr lang="zh-CN" altLang="en-US" sz="2200" dirty="0">
              <a:solidFill>
                <a:schemeClr val="accent2"/>
              </a:solidFill>
              <a:latin typeface="微软雅黑" pitchFamily="34" charset="-122"/>
              <a:ea typeface="微软雅黑" pitchFamily="34" charset="-122"/>
            </a:endParaRPr>
          </a:p>
          <a:p>
            <a:pPr lvl="1">
              <a:lnSpc>
                <a:spcPct val="110000"/>
              </a:lnSpc>
              <a:spcBef>
                <a:spcPct val="15000"/>
              </a:spcBef>
            </a:pPr>
            <a:r>
              <a:rPr lang="zh-CN" altLang="en-US" sz="2200" dirty="0">
                <a:latin typeface="微软雅黑" pitchFamily="34" charset="-122"/>
                <a:ea typeface="微软雅黑" pitchFamily="34" charset="-122"/>
              </a:rPr>
              <a:t>访问越级或越权（保护违例）：</a:t>
            </a:r>
            <a:endParaRPr lang="zh-CN" altLang="en-US" sz="2200" dirty="0">
              <a:latin typeface="微软雅黑" pitchFamily="34" charset="-122"/>
              <a:ea typeface="微软雅黑" pitchFamily="34" charset="-122"/>
            </a:endParaRPr>
          </a:p>
          <a:p>
            <a:pPr lvl="2">
              <a:lnSpc>
                <a:spcPct val="110000"/>
              </a:lnSpc>
              <a:spcBef>
                <a:spcPct val="15000"/>
              </a:spcBef>
            </a:pPr>
            <a:r>
              <a:rPr lang="zh-CN" altLang="en-US" sz="2200" dirty="0">
                <a:solidFill>
                  <a:srgbClr val="FF0000"/>
                </a:solidFill>
                <a:latin typeface="微软雅黑" pitchFamily="34" charset="-122"/>
                <a:ea typeface="微软雅黑" pitchFamily="34" charset="-122"/>
              </a:rPr>
              <a:t>越级：</a:t>
            </a:r>
            <a:r>
              <a:rPr lang="zh-CN" altLang="en-US" sz="2200" dirty="0">
                <a:latin typeface="微软雅黑" pitchFamily="34" charset="-122"/>
                <a:ea typeface="微软雅黑" pitchFamily="34" charset="-122"/>
              </a:rPr>
              <a:t>用户进程访问内核数据（</a:t>
            </a:r>
            <a:r>
              <a:rPr lang="en-US" altLang="zh-CN" sz="2200" dirty="0">
                <a:latin typeface="微软雅黑" pitchFamily="34" charset="-122"/>
                <a:ea typeface="微软雅黑" pitchFamily="34" charset="-122"/>
              </a:rPr>
              <a:t>CPL=3 / DPL=0</a:t>
            </a:r>
            <a:r>
              <a:rPr lang="zh-CN" altLang="en-US"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lvl="2">
              <a:lnSpc>
                <a:spcPct val="110000"/>
              </a:lnSpc>
              <a:spcBef>
                <a:spcPct val="15000"/>
              </a:spcBef>
            </a:pPr>
            <a:r>
              <a:rPr lang="zh-CN" altLang="en-US" sz="2200" dirty="0">
                <a:solidFill>
                  <a:srgbClr val="FF0000"/>
                </a:solidFill>
                <a:latin typeface="微软雅黑" pitchFamily="34" charset="-122"/>
                <a:ea typeface="微软雅黑" pitchFamily="34" charset="-122"/>
              </a:rPr>
              <a:t>越权：</a:t>
            </a:r>
            <a:r>
              <a:rPr lang="zh-CN" altLang="en-US" sz="2200" dirty="0">
                <a:latin typeface="微软雅黑" pitchFamily="34" charset="-122"/>
                <a:ea typeface="微软雅黑" pitchFamily="34" charset="-122"/>
              </a:rPr>
              <a:t>读写权限不相符（如对只读段进行了写操作）</a:t>
            </a:r>
            <a:endParaRPr lang="zh-CN" altLang="en-US" sz="2200" dirty="0">
              <a:latin typeface="微软雅黑" pitchFamily="34" charset="-122"/>
              <a:ea typeface="微软雅黑" pitchFamily="34" charset="-122"/>
            </a:endParaRPr>
          </a:p>
        </p:txBody>
      </p:sp>
      <p:grpSp>
        <p:nvGrpSpPr>
          <p:cNvPr id="763910" name="Group 6"/>
          <p:cNvGrpSpPr/>
          <p:nvPr/>
        </p:nvGrpSpPr>
        <p:grpSpPr>
          <a:xfrm>
            <a:off x="4370388" y="4502150"/>
            <a:ext cx="4070350" cy="396875"/>
            <a:chOff x="2743" y="787"/>
            <a:chExt cx="2564" cy="250"/>
          </a:xfrm>
        </p:grpSpPr>
        <p:sp>
          <p:nvSpPr>
            <p:cNvPr id="69644" name="Rectangle 4"/>
            <p:cNvSpPr/>
            <p:nvPr/>
          </p:nvSpPr>
          <p:spPr>
            <a:xfrm>
              <a:off x="3198" y="787"/>
              <a:ext cx="2109" cy="250"/>
            </a:xfrm>
            <a:prstGeom prst="rect">
              <a:avLst/>
            </a:prstGeom>
            <a:noFill/>
            <a:ln w="9525">
              <a:noFill/>
            </a:ln>
          </p:spPr>
          <p:txBody>
            <a:bodyPr>
              <a:spAutoFit/>
            </a:bodyPr>
            <a:p>
              <a:r>
                <a:rPr lang="zh-CN" altLang="en-US" sz="2000" b="1" dirty="0">
                  <a:solidFill>
                    <a:srgbClr val="FF0000"/>
                  </a:solidFill>
                  <a:latin typeface="Arial" panose="020B0604020202090204" pitchFamily="34" charset="0"/>
                  <a:ea typeface="微软雅黑" pitchFamily="34" charset="-122"/>
                </a:rPr>
                <a:t>可通过读磁盘恢复故障</a:t>
              </a:r>
              <a:endParaRPr lang="zh-CN" altLang="en-US" sz="2000" b="1" dirty="0">
                <a:solidFill>
                  <a:srgbClr val="FF0000"/>
                </a:solidFill>
                <a:latin typeface="Arial" panose="020B0604020202090204" pitchFamily="34" charset="0"/>
                <a:ea typeface="微软雅黑" pitchFamily="34" charset="-122"/>
              </a:endParaRPr>
            </a:p>
          </p:txBody>
        </p:sp>
        <p:sp>
          <p:nvSpPr>
            <p:cNvPr id="69645" name="Line 5"/>
            <p:cNvSpPr/>
            <p:nvPr/>
          </p:nvSpPr>
          <p:spPr>
            <a:xfrm flipH="1" flipV="1">
              <a:off x="2743" y="923"/>
              <a:ext cx="449" cy="1"/>
            </a:xfrm>
            <a:prstGeom prst="line">
              <a:avLst/>
            </a:prstGeom>
            <a:ln w="38100" cap="flat" cmpd="sng">
              <a:solidFill>
                <a:srgbClr val="FF0000"/>
              </a:solidFill>
              <a:prstDash val="solid"/>
              <a:headEnd type="none" w="med" len="med"/>
              <a:tailEnd type="triangle" w="med" len="med"/>
            </a:ln>
          </p:spPr>
        </p:sp>
      </p:grpSp>
      <p:grpSp>
        <p:nvGrpSpPr>
          <p:cNvPr id="763914" name="Group 10"/>
          <p:cNvGrpSpPr/>
          <p:nvPr/>
        </p:nvGrpSpPr>
        <p:grpSpPr>
          <a:xfrm>
            <a:off x="5110163" y="4864100"/>
            <a:ext cx="3489325" cy="842963"/>
            <a:chOff x="3200" y="1206"/>
            <a:chExt cx="2198" cy="531"/>
          </a:xfrm>
        </p:grpSpPr>
        <p:sp>
          <p:nvSpPr>
            <p:cNvPr id="69642" name="Rectangle 7"/>
            <p:cNvSpPr/>
            <p:nvPr/>
          </p:nvSpPr>
          <p:spPr>
            <a:xfrm>
              <a:off x="3476" y="1263"/>
              <a:ext cx="1922" cy="404"/>
            </a:xfrm>
            <a:prstGeom prst="rect">
              <a:avLst/>
            </a:prstGeom>
            <a:noFill/>
            <a:ln w="9525">
              <a:noFill/>
            </a:ln>
          </p:spPr>
          <p:txBody>
            <a:bodyPr lIns="0" tIns="0" rIns="0" bIns="0">
              <a:spAutoFit/>
            </a:bodyPr>
            <a:p>
              <a:r>
                <a:rPr lang="zh-CN" altLang="en-US" sz="2100" b="1" dirty="0">
                  <a:solidFill>
                    <a:srgbClr val="FF0000"/>
                  </a:solidFill>
                  <a:latin typeface="Arial" panose="020B0604020202090204" pitchFamily="34" charset="0"/>
                  <a:ea typeface="微软雅黑" pitchFamily="34" charset="-122"/>
                </a:rPr>
                <a:t>不可恢复，称为</a:t>
              </a:r>
              <a:r>
                <a:rPr lang="zh-CN" altLang="fr-FR" sz="2100" b="1" dirty="0">
                  <a:solidFill>
                    <a:srgbClr val="FF0000"/>
                  </a:solidFill>
                  <a:latin typeface="微软雅黑" pitchFamily="34" charset="-122"/>
                  <a:ea typeface="微软雅黑" pitchFamily="34" charset="-122"/>
                </a:rPr>
                <a:t>“</a:t>
              </a:r>
              <a:r>
                <a:rPr lang="zh-CN" altLang="fr-FR" sz="2100" b="1" dirty="0">
                  <a:solidFill>
                    <a:srgbClr val="FF0000"/>
                  </a:solidFill>
                  <a:latin typeface="Arial" panose="020B0604020202090204" pitchFamily="34" charset="0"/>
                  <a:ea typeface="微软雅黑" pitchFamily="34" charset="-122"/>
                </a:rPr>
                <a:t>段故障（</a:t>
              </a:r>
              <a:r>
                <a:rPr lang="fr-FR" altLang="zh-CN" sz="2100" b="1" dirty="0">
                  <a:solidFill>
                    <a:srgbClr val="FF0000"/>
                  </a:solidFill>
                  <a:latin typeface="Arial" panose="020B0604020202090204" pitchFamily="34" charset="0"/>
                  <a:ea typeface="微软雅黑" pitchFamily="34" charset="-122"/>
                </a:rPr>
                <a:t>segmentation fault</a:t>
              </a:r>
              <a:r>
                <a:rPr lang="zh-CN" altLang="fr-FR" sz="2100" b="1" dirty="0">
                  <a:solidFill>
                    <a:srgbClr val="FF0000"/>
                  </a:solidFill>
                  <a:latin typeface="Arial" panose="020B0604020202090204" pitchFamily="34" charset="0"/>
                  <a:ea typeface="微软雅黑" pitchFamily="34" charset="-122"/>
                </a:rPr>
                <a:t>）</a:t>
              </a:r>
              <a:r>
                <a:rPr lang="zh-CN" altLang="fr-FR" sz="2100" b="1" dirty="0">
                  <a:solidFill>
                    <a:srgbClr val="FF0000"/>
                  </a:solidFill>
                  <a:latin typeface="微软雅黑" pitchFamily="34" charset="-122"/>
                  <a:ea typeface="微软雅黑" pitchFamily="34" charset="-122"/>
                </a:rPr>
                <a:t>”</a:t>
              </a:r>
              <a:r>
                <a:rPr lang="zh-CN" altLang="fr-FR" sz="2100" b="1" dirty="0">
                  <a:solidFill>
                    <a:srgbClr val="FF0000"/>
                  </a:solidFill>
                  <a:latin typeface="Arial" panose="020B0604020202090204" pitchFamily="34" charset="0"/>
                  <a:ea typeface="微软雅黑" pitchFamily="34" charset="-122"/>
                </a:rPr>
                <a:t> </a:t>
              </a:r>
              <a:endParaRPr lang="zh-CN" altLang="en-US" sz="2100" b="1" dirty="0">
                <a:solidFill>
                  <a:srgbClr val="FF0000"/>
                </a:solidFill>
                <a:latin typeface="Arial" panose="020B0604020202090204" pitchFamily="34" charset="0"/>
                <a:ea typeface="微软雅黑" pitchFamily="34" charset="-122"/>
              </a:endParaRPr>
            </a:p>
          </p:txBody>
        </p:sp>
        <p:sp>
          <p:nvSpPr>
            <p:cNvPr id="69643" name="AutoShape 8"/>
            <p:cNvSpPr/>
            <p:nvPr/>
          </p:nvSpPr>
          <p:spPr>
            <a:xfrm>
              <a:off x="3200" y="1206"/>
              <a:ext cx="192" cy="531"/>
            </a:xfrm>
            <a:prstGeom prst="rightBrace">
              <a:avLst>
                <a:gd name="adj1" fmla="val 23046"/>
                <a:gd name="adj2" fmla="val 50000"/>
              </a:avLst>
            </a:prstGeom>
            <a:noFill/>
            <a:ln w="38100" cap="flat" cmpd="sng">
              <a:solidFill>
                <a:srgbClr val="FF0000"/>
              </a:solidFill>
              <a:prstDash val="solid"/>
              <a:headEnd type="none" w="med" len="med"/>
              <a:tailEnd type="none" w="med" len="med"/>
            </a:ln>
          </p:spPr>
          <p:txBody>
            <a:bodyPr wrap="none" anchor="ctr"/>
            <a:p>
              <a:endParaRPr lang="zh-CN" altLang="en-US" dirty="0">
                <a:latin typeface="Arial" panose="020B0604020202090204" pitchFamily="34" charset="0"/>
              </a:endParaRPr>
            </a:p>
          </p:txBody>
        </p:sp>
      </p:grpSp>
      <p:sp>
        <p:nvSpPr>
          <p:cNvPr id="69638" name="Text Box 11"/>
          <p:cNvSpPr txBox="1"/>
          <p:nvPr/>
        </p:nvSpPr>
        <p:spPr>
          <a:xfrm>
            <a:off x="149225" y="728663"/>
            <a:ext cx="5573713" cy="457200"/>
          </a:xfrm>
          <a:prstGeom prst="rect">
            <a:avLst/>
          </a:prstGeom>
          <a:noFill/>
          <a:ln w="9525">
            <a:noFill/>
          </a:ln>
        </p:spPr>
        <p:txBody>
          <a:bodyPr>
            <a:spAutoFit/>
          </a:bodyPr>
          <a:p>
            <a:pPr>
              <a:spcBef>
                <a:spcPct val="50000"/>
              </a:spcBef>
            </a:pPr>
            <a:r>
              <a:rPr lang="zh-CN" altLang="en-US" sz="2400" b="1" dirty="0">
                <a:latin typeface="微软雅黑" pitchFamily="34" charset="-122"/>
                <a:ea typeface="微软雅黑" pitchFamily="34" charset="-122"/>
              </a:rPr>
              <a:t>“</a:t>
            </a:r>
            <a:r>
              <a:rPr lang="zh-CN" altLang="en-US" sz="2400" b="1" dirty="0">
                <a:latin typeface="Arial" panose="020B0604020202090204" pitchFamily="34" charset="0"/>
                <a:ea typeface="微软雅黑" pitchFamily="34" charset="-122"/>
              </a:rPr>
              <a:t>页故障</a:t>
            </a:r>
            <a:r>
              <a:rPr lang="zh-CN" altLang="en-US" sz="2400" b="1" dirty="0">
                <a:latin typeface="微软雅黑" pitchFamily="34" charset="-122"/>
                <a:ea typeface="微软雅黑" pitchFamily="34" charset="-122"/>
              </a:rPr>
              <a:t>”</a:t>
            </a:r>
            <a:r>
              <a:rPr lang="zh-CN" altLang="en-US" sz="2400" b="1" dirty="0">
                <a:latin typeface="Arial" panose="020B0604020202090204" pitchFamily="34" charset="0"/>
                <a:ea typeface="微软雅黑" pitchFamily="34" charset="-122"/>
              </a:rPr>
              <a:t>事件何时发现？如何发现？</a:t>
            </a:r>
            <a:endParaRPr lang="zh-CN" altLang="en-US" sz="2400" b="1" dirty="0">
              <a:latin typeface="Arial" panose="020B0604020202090204" pitchFamily="34" charset="0"/>
              <a:ea typeface="微软雅黑" pitchFamily="34" charset="-122"/>
            </a:endParaRPr>
          </a:p>
        </p:txBody>
      </p:sp>
      <p:sp>
        <p:nvSpPr>
          <p:cNvPr id="763917" name="Text Box 13"/>
          <p:cNvSpPr txBox="1"/>
          <p:nvPr/>
        </p:nvSpPr>
        <p:spPr>
          <a:xfrm>
            <a:off x="338138" y="1193800"/>
            <a:ext cx="8054975" cy="1181100"/>
          </a:xfrm>
          <a:prstGeom prst="rect">
            <a:avLst/>
          </a:prstGeom>
          <a:noFill/>
          <a:ln w="9525">
            <a:noFill/>
          </a:ln>
        </p:spPr>
        <p:txBody>
          <a:bodyPr>
            <a:spAutoFit/>
          </a:bodyPr>
          <a:p>
            <a:pPr>
              <a:spcBef>
                <a:spcPct val="20000"/>
              </a:spcBef>
            </a:pPr>
            <a:r>
              <a:rPr lang="zh-CN" altLang="en-US" sz="2100" b="1" dirty="0">
                <a:solidFill>
                  <a:srgbClr val="0000CC"/>
                </a:solidFill>
                <a:latin typeface="微软雅黑" pitchFamily="34" charset="-122"/>
                <a:ea typeface="微软雅黑" pitchFamily="34" charset="-122"/>
              </a:rPr>
              <a:t>执行每条指令都要</a:t>
            </a:r>
            <a:r>
              <a:rPr lang="zh-CN" altLang="en-US" sz="2100" b="1" dirty="0">
                <a:solidFill>
                  <a:srgbClr val="FF0000"/>
                </a:solidFill>
                <a:latin typeface="微软雅黑" pitchFamily="34" charset="-122"/>
                <a:ea typeface="微软雅黑" pitchFamily="34" charset="-122"/>
              </a:rPr>
              <a:t>访存</a:t>
            </a:r>
            <a:r>
              <a:rPr lang="zh-CN" altLang="en-US" sz="2100" b="1" dirty="0">
                <a:solidFill>
                  <a:srgbClr val="0000CC"/>
                </a:solidFill>
                <a:latin typeface="微软雅黑" pitchFamily="34" charset="-122"/>
                <a:ea typeface="微软雅黑" pitchFamily="34" charset="-122"/>
              </a:rPr>
              <a:t>（取指令、取操作数、存结果）</a:t>
            </a:r>
            <a:endParaRPr lang="zh-CN" altLang="en-US" sz="2100" b="1" dirty="0">
              <a:solidFill>
                <a:srgbClr val="0000CC"/>
              </a:solidFill>
              <a:latin typeface="微软雅黑" pitchFamily="34" charset="-122"/>
              <a:ea typeface="微软雅黑" pitchFamily="34" charset="-122"/>
            </a:endParaRPr>
          </a:p>
          <a:p>
            <a:pPr>
              <a:spcBef>
                <a:spcPct val="20000"/>
              </a:spcBef>
            </a:pPr>
            <a:r>
              <a:rPr lang="zh-CN" altLang="en-US" sz="2100" b="1" dirty="0">
                <a:solidFill>
                  <a:srgbClr val="0000CC"/>
                </a:solidFill>
                <a:latin typeface="微软雅黑" pitchFamily="34" charset="-122"/>
                <a:ea typeface="微软雅黑" pitchFamily="34" charset="-122"/>
              </a:rPr>
              <a:t>在保护模式下，每次访存都要进行</a:t>
            </a:r>
            <a:r>
              <a:rPr lang="zh-CN" altLang="en-US" sz="2100" b="1" dirty="0">
                <a:solidFill>
                  <a:srgbClr val="FF0000"/>
                </a:solidFill>
                <a:latin typeface="微软雅黑" pitchFamily="34" charset="-122"/>
                <a:ea typeface="微软雅黑" pitchFamily="34" charset="-122"/>
              </a:rPr>
              <a:t>逻辑地址向物理地址转换</a:t>
            </a:r>
            <a:endParaRPr lang="zh-CN" altLang="en-US" sz="2100" b="1" dirty="0">
              <a:solidFill>
                <a:srgbClr val="FF0000"/>
              </a:solidFill>
              <a:latin typeface="微软雅黑" pitchFamily="34" charset="-122"/>
              <a:ea typeface="微软雅黑" pitchFamily="34" charset="-122"/>
            </a:endParaRPr>
          </a:p>
          <a:p>
            <a:pPr>
              <a:spcBef>
                <a:spcPct val="20000"/>
              </a:spcBef>
            </a:pPr>
            <a:r>
              <a:rPr lang="zh-CN" altLang="en-US" sz="2100" b="1" dirty="0">
                <a:solidFill>
                  <a:srgbClr val="0000CC"/>
                </a:solidFill>
                <a:latin typeface="微软雅黑" pitchFamily="34" charset="-122"/>
                <a:ea typeface="微软雅黑" pitchFamily="34" charset="-122"/>
              </a:rPr>
              <a:t>在地址转换过程中会发现是否发生了“页故障”！</a:t>
            </a:r>
            <a:endParaRPr lang="zh-CN" altLang="en-US" sz="2100" b="1" dirty="0">
              <a:solidFill>
                <a:srgbClr val="0000CC"/>
              </a:solidFill>
              <a:latin typeface="微软雅黑" pitchFamily="34" charset="-122"/>
              <a:ea typeface="微软雅黑" pitchFamily="34" charset="-122"/>
            </a:endParaRPr>
          </a:p>
        </p:txBody>
      </p:sp>
      <p:sp>
        <p:nvSpPr>
          <p:cNvPr id="69640" name="Text Box 14"/>
          <p:cNvSpPr txBox="1"/>
          <p:nvPr/>
        </p:nvSpPr>
        <p:spPr>
          <a:xfrm>
            <a:off x="211138" y="2432050"/>
            <a:ext cx="7256462" cy="457200"/>
          </a:xfrm>
          <a:prstGeom prst="rect">
            <a:avLst/>
          </a:prstGeom>
          <a:noFill/>
          <a:ln w="9525">
            <a:noFill/>
          </a:ln>
        </p:spPr>
        <p:txBody>
          <a:bodyPr>
            <a:spAutoFit/>
          </a:bodyPr>
          <a:p>
            <a:pPr>
              <a:spcBef>
                <a:spcPct val="50000"/>
              </a:spcBef>
            </a:pPr>
            <a:r>
              <a:rPr lang="zh-CN" altLang="en-US" sz="2400" b="1" dirty="0">
                <a:latin typeface="微软雅黑" pitchFamily="34" charset="-122"/>
                <a:ea typeface="微软雅黑" pitchFamily="34" charset="-122"/>
              </a:rPr>
              <a:t>“</a:t>
            </a:r>
            <a:r>
              <a:rPr lang="zh-CN" altLang="en-US" sz="2400" b="1" dirty="0">
                <a:latin typeface="Arial" panose="020B0604020202090204" pitchFamily="34" charset="0"/>
                <a:ea typeface="微软雅黑" pitchFamily="34" charset="-122"/>
              </a:rPr>
              <a:t>页故障</a:t>
            </a:r>
            <a:r>
              <a:rPr lang="zh-CN" altLang="en-US" sz="2400" b="1" dirty="0">
                <a:latin typeface="微软雅黑" pitchFamily="34" charset="-122"/>
                <a:ea typeface="微软雅黑" pitchFamily="34" charset="-122"/>
              </a:rPr>
              <a:t>”</a:t>
            </a:r>
            <a:r>
              <a:rPr lang="zh-CN" altLang="en-US" sz="2400" b="1" dirty="0">
                <a:latin typeface="Arial" panose="020B0604020202090204" pitchFamily="34" charset="0"/>
                <a:ea typeface="微软雅黑" pitchFamily="34" charset="-122"/>
              </a:rPr>
              <a:t>事件是软件发现的还是硬件发现的？</a:t>
            </a:r>
            <a:endParaRPr lang="zh-CN" altLang="en-US" sz="2400" b="1" dirty="0">
              <a:latin typeface="Arial" panose="020B0604020202090204" pitchFamily="34" charset="0"/>
              <a:ea typeface="微软雅黑" pitchFamily="34" charset="-122"/>
            </a:endParaRPr>
          </a:p>
        </p:txBody>
      </p:sp>
      <p:sp>
        <p:nvSpPr>
          <p:cNvPr id="763919" name="Text Box 15"/>
          <p:cNvSpPr txBox="1"/>
          <p:nvPr/>
        </p:nvSpPr>
        <p:spPr>
          <a:xfrm>
            <a:off x="366713" y="2970213"/>
            <a:ext cx="7750175" cy="860425"/>
          </a:xfrm>
          <a:prstGeom prst="rect">
            <a:avLst/>
          </a:prstGeom>
          <a:noFill/>
          <a:ln w="9525">
            <a:noFill/>
          </a:ln>
        </p:spPr>
        <p:txBody>
          <a:bodyPr>
            <a:spAutoFit/>
          </a:bodyPr>
          <a:p>
            <a:pPr>
              <a:lnSpc>
                <a:spcPct val="120000"/>
              </a:lnSpc>
              <a:spcBef>
                <a:spcPct val="20000"/>
              </a:spcBef>
            </a:pPr>
            <a:r>
              <a:rPr lang="zh-CN" altLang="en-US" sz="2100" b="1" dirty="0">
                <a:solidFill>
                  <a:schemeClr val="accent2"/>
                </a:solidFill>
                <a:latin typeface="微软雅黑" pitchFamily="34" charset="-122"/>
                <a:ea typeface="微软雅黑" pitchFamily="34" charset="-122"/>
              </a:rPr>
              <a:t>逻辑地址向物理地址的转换由硬件（</a:t>
            </a:r>
            <a:r>
              <a:rPr lang="en-US" altLang="zh-CN" sz="2100" b="1" dirty="0">
                <a:solidFill>
                  <a:schemeClr val="accent2"/>
                </a:solidFill>
                <a:latin typeface="微软雅黑" pitchFamily="34" charset="-122"/>
                <a:ea typeface="微软雅黑" pitchFamily="34" charset="-122"/>
              </a:rPr>
              <a:t>MMU</a:t>
            </a:r>
            <a:r>
              <a:rPr lang="zh-CN" altLang="en-US" sz="2100" b="1" dirty="0">
                <a:solidFill>
                  <a:schemeClr val="accent2"/>
                </a:solidFill>
                <a:latin typeface="微软雅黑" pitchFamily="34" charset="-122"/>
                <a:ea typeface="微软雅黑" pitchFamily="34" charset="-122"/>
              </a:rPr>
              <a:t>）实现，故“页故障”事件由硬件发现。</a:t>
            </a:r>
            <a:r>
              <a:rPr lang="zh-CN" altLang="en-US" sz="2100" b="1" dirty="0">
                <a:solidFill>
                  <a:srgbClr val="FF0000"/>
                </a:solidFill>
                <a:latin typeface="微软雅黑" pitchFamily="34" charset="-122"/>
                <a:ea typeface="微软雅黑" pitchFamily="34" charset="-122"/>
              </a:rPr>
              <a:t>所有异常和中断事件都由硬件检测发现！</a:t>
            </a:r>
            <a:endParaRPr lang="zh-CN" altLang="en-US" sz="21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17"/>
                                        </p:tgtEl>
                                        <p:attrNameLst>
                                          <p:attrName>style.visibility</p:attrName>
                                        </p:attrNameLst>
                                      </p:cBhvr>
                                      <p:to>
                                        <p:strVal val="visible"/>
                                      </p:to>
                                    </p:set>
                                    <p:animEffect transition="in" filter="blinds(horizontal)">
                                      <p:cBhvr>
                                        <p:cTn id="7" dur="500"/>
                                        <p:tgtEl>
                                          <p:spTgt spid="763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19"/>
                                        </p:tgtEl>
                                        <p:attrNameLst>
                                          <p:attrName>style.visibility</p:attrName>
                                        </p:attrNameLst>
                                      </p:cBhvr>
                                      <p:to>
                                        <p:strVal val="visible"/>
                                      </p:to>
                                    </p:set>
                                    <p:animEffect transition="in" filter="blinds(horizontal)">
                                      <p:cBhvr>
                                        <p:cTn id="12" dur="500"/>
                                        <p:tgtEl>
                                          <p:spTgt spid="7639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07">
                                            <p:txEl>
                                              <p:charRg st="16" end="28"/>
                                            </p:txEl>
                                          </p:spTgt>
                                        </p:tgtEl>
                                        <p:attrNameLst>
                                          <p:attrName>style.visibility</p:attrName>
                                        </p:attrNameLst>
                                      </p:cBhvr>
                                      <p:to>
                                        <p:strVal val="visible"/>
                                      </p:to>
                                    </p:set>
                                    <p:animEffect transition="in" filter="blinds(horizontal)">
                                      <p:cBhvr>
                                        <p:cTn id="17" dur="500"/>
                                        <p:tgtEl>
                                          <p:spTgt spid="763907">
                                            <p:txEl>
                                              <p:charRg st="16"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10"/>
                                        </p:tgtEl>
                                        <p:attrNameLst>
                                          <p:attrName>style.visibility</p:attrName>
                                        </p:attrNameLst>
                                      </p:cBhvr>
                                      <p:to>
                                        <p:strVal val="visible"/>
                                      </p:to>
                                    </p:set>
                                    <p:animEffect transition="in" filter="blinds(horizontal)">
                                      <p:cBhvr>
                                        <p:cTn id="22" dur="500"/>
                                        <p:tgtEl>
                                          <p:spTgt spid="7639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07">
                                            <p:txEl>
                                              <p:charRg st="28" end="42"/>
                                            </p:txEl>
                                          </p:spTgt>
                                        </p:tgtEl>
                                        <p:attrNameLst>
                                          <p:attrName>style.visibility</p:attrName>
                                        </p:attrNameLst>
                                      </p:cBhvr>
                                      <p:to>
                                        <p:strVal val="visible"/>
                                      </p:to>
                                    </p:set>
                                    <p:animEffect transition="in" filter="blinds(horizontal)">
                                      <p:cBhvr>
                                        <p:cTn id="27" dur="500"/>
                                        <p:tgtEl>
                                          <p:spTgt spid="763907">
                                            <p:txEl>
                                              <p:charRg st="28" end="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07">
                                            <p:txEl>
                                              <p:charRg st="42" end="57"/>
                                            </p:txEl>
                                          </p:spTgt>
                                        </p:tgtEl>
                                        <p:attrNameLst>
                                          <p:attrName>style.visibility</p:attrName>
                                        </p:attrNameLst>
                                      </p:cBhvr>
                                      <p:to>
                                        <p:strVal val="visible"/>
                                      </p:to>
                                    </p:set>
                                    <p:animEffect transition="in" filter="blinds(horizontal)">
                                      <p:cBhvr>
                                        <p:cTn id="32" dur="500"/>
                                        <p:tgtEl>
                                          <p:spTgt spid="763907">
                                            <p:txEl>
                                              <p:charRg st="42" end="5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3907">
                                            <p:txEl>
                                              <p:charRg st="57" end="86"/>
                                            </p:txEl>
                                          </p:spTgt>
                                        </p:tgtEl>
                                        <p:attrNameLst>
                                          <p:attrName>style.visibility</p:attrName>
                                        </p:attrNameLst>
                                      </p:cBhvr>
                                      <p:to>
                                        <p:strVal val="visible"/>
                                      </p:to>
                                    </p:set>
                                    <p:animEffect transition="in" filter="blinds(horizontal)">
                                      <p:cBhvr>
                                        <p:cTn id="37" dur="500"/>
                                        <p:tgtEl>
                                          <p:spTgt spid="763907">
                                            <p:txEl>
                                              <p:charRg st="57" end="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3907">
                                            <p:txEl>
                                              <p:charRg st="86" end="110"/>
                                            </p:txEl>
                                          </p:spTgt>
                                        </p:tgtEl>
                                        <p:attrNameLst>
                                          <p:attrName>style.visibility</p:attrName>
                                        </p:attrNameLst>
                                      </p:cBhvr>
                                      <p:to>
                                        <p:strVal val="visible"/>
                                      </p:to>
                                    </p:set>
                                    <p:animEffect transition="in" filter="blinds(horizontal)">
                                      <p:cBhvr>
                                        <p:cTn id="42" dur="500"/>
                                        <p:tgtEl>
                                          <p:spTgt spid="763907">
                                            <p:txEl>
                                              <p:charRg st="86" end="1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3914"/>
                                        </p:tgtEl>
                                        <p:attrNameLst>
                                          <p:attrName>style.visibility</p:attrName>
                                        </p:attrNameLst>
                                      </p:cBhvr>
                                      <p:to>
                                        <p:strVal val="visible"/>
                                      </p:to>
                                    </p:set>
                                    <p:animEffect transition="in" filter="blinds(horizontal)">
                                      <p:cBhvr>
                                        <p:cTn id="47" dur="500"/>
                                        <p:tgtEl>
                                          <p:spTgt spid="76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7" grpId="0"/>
      <p:bldP spid="7639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ln/>
        </p:spPr>
        <p:txBody>
          <a:bodyPr vert="horz" wrap="square" lIns="91440" tIns="45720" rIns="91440" bIns="45720" anchor="ctr"/>
          <a:p>
            <a:r>
              <a:rPr lang="zh-CN" altLang="en-US" dirty="0"/>
              <a:t>异常举例</a:t>
            </a:r>
            <a:r>
              <a:rPr lang="en-US" altLang="zh-CN" dirty="0">
                <a:latin typeface="黑体" pitchFamily="49" charset="-122"/>
              </a:rPr>
              <a:t>—</a:t>
            </a:r>
            <a:r>
              <a:rPr lang="zh-CN" altLang="en-US" dirty="0"/>
              <a:t>页故障</a:t>
            </a:r>
            <a:endParaRPr lang="zh-CN" altLang="en-US" dirty="0"/>
          </a:p>
        </p:txBody>
      </p:sp>
      <p:sp>
        <p:nvSpPr>
          <p:cNvPr id="70659" name="Rectangle 3"/>
          <p:cNvSpPr>
            <a:spLocks noGrp="1"/>
          </p:cNvSpPr>
          <p:nvPr>
            <p:ph idx="1"/>
          </p:nvPr>
        </p:nvSpPr>
        <p:spPr>
          <a:xfrm>
            <a:off x="228600" y="792163"/>
            <a:ext cx="8621713" cy="5754687"/>
          </a:xfrm>
          <a:ln/>
        </p:spPr>
        <p:txBody>
          <a:bodyPr vert="horz" wrap="square" lIns="91440" tIns="45720" rIns="91440" bIns="45720" anchor="t"/>
          <a:p>
            <a:pPr>
              <a:lnSpc>
                <a:spcPct val="95000"/>
              </a:lnSpc>
              <a:buNone/>
            </a:pPr>
            <a:r>
              <a:rPr lang="zh-CN" altLang="en-US" sz="1900" dirty="0">
                <a:latin typeface="微软雅黑" pitchFamily="34" charset="-122"/>
                <a:ea typeface="微软雅黑" pitchFamily="34" charset="-122"/>
              </a:rPr>
              <a:t>假设在</a:t>
            </a:r>
            <a:r>
              <a:rPr lang="en-US" altLang="zh-CN" sz="1900" dirty="0">
                <a:latin typeface="微软雅黑" pitchFamily="34" charset="-122"/>
                <a:ea typeface="微软雅黑" pitchFamily="34" charset="-122"/>
              </a:rPr>
              <a:t>IA-32/linux</a:t>
            </a:r>
            <a:r>
              <a:rPr lang="zh-CN" altLang="en-US" sz="1900" dirty="0">
                <a:latin typeface="微软雅黑" pitchFamily="34" charset="-122"/>
                <a:ea typeface="微软雅黑" pitchFamily="34" charset="-122"/>
              </a:rPr>
              <a:t>系统中一个</a:t>
            </a:r>
            <a:r>
              <a:rPr lang="en-US" altLang="zh-CN"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语言源程序 </a:t>
            </a:r>
            <a:r>
              <a:rPr lang="en-US" altLang="zh-CN" sz="1900" dirty="0">
                <a:latin typeface="微软雅黑" pitchFamily="34" charset="-122"/>
                <a:ea typeface="微软雅黑" pitchFamily="34" charset="-122"/>
              </a:rPr>
              <a:t>P </a:t>
            </a:r>
            <a:r>
              <a:rPr lang="zh-CN" altLang="en-US" sz="1900" dirty="0">
                <a:latin typeface="微软雅黑" pitchFamily="34" charset="-122"/>
                <a:ea typeface="微软雅黑" pitchFamily="34" charset="-122"/>
              </a:rPr>
              <a:t>如下：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int a[1000];</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int x</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main(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4	{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a[10]=1;</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a[1000]=3;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a[10000]=4;</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8	}</a:t>
            </a:r>
            <a:endParaRPr lang="en-US" altLang="zh-CN" sz="1900" dirty="0">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假设编译、汇编和链接后，第</a:t>
            </a:r>
            <a:r>
              <a:rPr lang="en-US" altLang="zh-CN" sz="1900" dirty="0">
                <a:latin typeface="微软雅黑" pitchFamily="34" charset="-122"/>
                <a:ea typeface="微软雅黑" pitchFamily="34" charset="-122"/>
              </a:rPr>
              <a:t>5</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6</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7</a:t>
            </a:r>
            <a:r>
              <a:rPr lang="zh-CN" altLang="en-US" sz="1900" dirty="0">
                <a:latin typeface="微软雅黑" pitchFamily="34" charset="-122"/>
                <a:ea typeface="微软雅黑" pitchFamily="34" charset="-122"/>
              </a:rPr>
              <a:t>行源代码对应的指令序列如下：</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8048300: c7 05 28 90 04 08 01 00 00 00  </a:t>
            </a:r>
            <a:r>
              <a:rPr lang="en-US" altLang="zh-CN" sz="1900" dirty="0">
                <a:solidFill>
                  <a:schemeClr val="accent2"/>
                </a:solidFill>
                <a:latin typeface="微软雅黑" pitchFamily="34" charset="-122"/>
                <a:ea typeface="微软雅黑" pitchFamily="34" charset="-122"/>
              </a:rPr>
              <a:t>movl   $0x1, 0x8049028</a:t>
            </a:r>
            <a:endParaRPr lang="en-US" altLang="zh-CN" sz="1900" dirty="0">
              <a:solidFill>
                <a:schemeClr val="accent2"/>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8048309: c7 05 a0 9f 04 08 03 00 00 00   </a:t>
            </a:r>
            <a:r>
              <a:rPr lang="en-US" altLang="zh-CN" sz="1900" dirty="0">
                <a:solidFill>
                  <a:schemeClr val="accent2"/>
                </a:solidFill>
                <a:latin typeface="微软雅黑" pitchFamily="34" charset="-122"/>
                <a:ea typeface="微软雅黑" pitchFamily="34" charset="-122"/>
              </a:rPr>
              <a:t>movl   $0x3, 0x8049fa0</a:t>
            </a:r>
            <a:endParaRPr lang="en-US" altLang="zh-CN" sz="1900" dirty="0">
              <a:solidFill>
                <a:schemeClr val="accent2"/>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8048313: c7 05 40 2c 05 08 04 00 00 00   </a:t>
            </a:r>
            <a:r>
              <a:rPr lang="en-US" altLang="zh-CN" sz="1900" dirty="0">
                <a:solidFill>
                  <a:schemeClr val="accent2"/>
                </a:solidFill>
                <a:latin typeface="微软雅黑" pitchFamily="34" charset="-122"/>
                <a:ea typeface="微软雅黑" pitchFamily="34" charset="-122"/>
              </a:rPr>
              <a:t>movl   $0x4, 0x8052c40</a:t>
            </a:r>
            <a:endParaRPr lang="en-US" altLang="zh-CN" sz="1900" dirty="0">
              <a:solidFill>
                <a:schemeClr val="accent2"/>
              </a:solidFill>
              <a:latin typeface="微软雅黑" pitchFamily="34" charset="-122"/>
              <a:ea typeface="微软雅黑" pitchFamily="34" charset="-122"/>
            </a:endParaRPr>
          </a:p>
          <a:p>
            <a:pPr>
              <a:lnSpc>
                <a:spcPct val="110000"/>
              </a:lnSpc>
              <a:buNone/>
            </a:pPr>
            <a:r>
              <a:rPr lang="zh-CN" altLang="en-US" sz="1900" dirty="0">
                <a:latin typeface="微软雅黑" pitchFamily="34" charset="-122"/>
                <a:ea typeface="微软雅黑" pitchFamily="34" charset="-122"/>
              </a:rPr>
              <a:t>已知页大小为</a:t>
            </a:r>
            <a:r>
              <a:rPr lang="en-US" altLang="zh-CN" sz="1900" dirty="0">
                <a:latin typeface="微软雅黑" pitchFamily="34" charset="-122"/>
                <a:ea typeface="微软雅黑" pitchFamily="34" charset="-122"/>
              </a:rPr>
              <a:t>4KB</a:t>
            </a:r>
            <a:r>
              <a:rPr lang="zh-CN" altLang="en-US" sz="1900" dirty="0">
                <a:latin typeface="微软雅黑" pitchFamily="34" charset="-122"/>
                <a:ea typeface="微软雅黑" pitchFamily="34" charset="-122"/>
              </a:rPr>
              <a:t>，若在运行</a:t>
            </a:r>
            <a:r>
              <a:rPr lang="en-US" altLang="zh-CN" sz="1900" dirty="0">
                <a:latin typeface="微软雅黑" pitchFamily="34" charset="-122"/>
                <a:ea typeface="微软雅黑" pitchFamily="34" charset="-122"/>
              </a:rPr>
              <a:t>P</a:t>
            </a:r>
            <a:r>
              <a:rPr lang="zh-CN" altLang="en-US" sz="1900" dirty="0">
                <a:latin typeface="微软雅黑" pitchFamily="34" charset="-122"/>
                <a:ea typeface="微软雅黑" pitchFamily="34" charset="-122"/>
              </a:rPr>
              <a:t>对应的进程时，系统中无其他进程在运行，则：</a:t>
            </a:r>
            <a:endParaRPr lang="zh-CN" altLang="en-US" sz="1900" dirty="0">
              <a:latin typeface="微软雅黑" pitchFamily="34" charset="-122"/>
              <a:ea typeface="微软雅黑" pitchFamily="34" charset="-122"/>
            </a:endParaRPr>
          </a:p>
          <a:p>
            <a:pPr>
              <a:lnSpc>
                <a:spcPct val="110000"/>
              </a:lnSpc>
              <a:buNone/>
            </a:pPr>
            <a:r>
              <a:rPr lang="en-US" altLang="zh-CN" sz="1900" dirty="0">
                <a:latin typeface="微软雅黑" pitchFamily="34" charset="-122"/>
                <a:ea typeface="微软雅黑" pitchFamily="34" charset="-122"/>
              </a:rPr>
              <a:t>(1) </a:t>
            </a:r>
            <a:r>
              <a:rPr lang="zh-CN" altLang="en-US" sz="1900" dirty="0">
                <a:latin typeface="微软雅黑" pitchFamily="34" charset="-122"/>
                <a:ea typeface="微软雅黑" pitchFamily="34" charset="-122"/>
              </a:rPr>
              <a:t>对于上述三条指令的执行，在取指令时是否可能发生页故障？</a:t>
            </a:r>
            <a:endParaRPr lang="zh-CN" altLang="en-US" sz="1900" dirty="0">
              <a:latin typeface="微软雅黑" pitchFamily="34" charset="-122"/>
              <a:ea typeface="微软雅黑" pitchFamily="34" charset="-122"/>
            </a:endParaRPr>
          </a:p>
          <a:p>
            <a:pPr>
              <a:lnSpc>
                <a:spcPct val="110000"/>
              </a:lnSpc>
              <a:buNone/>
            </a:pPr>
            <a:r>
              <a:rPr lang="en-US" altLang="zh-CN" sz="1900" dirty="0">
                <a:latin typeface="微软雅黑" pitchFamily="34" charset="-122"/>
                <a:ea typeface="微软雅黑" pitchFamily="34" charset="-122"/>
              </a:rPr>
              <a:t>(2) </a:t>
            </a:r>
            <a:r>
              <a:rPr lang="zh-CN" altLang="en-US" sz="1900" dirty="0">
                <a:latin typeface="微软雅黑" pitchFamily="34" charset="-122"/>
                <a:ea typeface="微软雅黑" pitchFamily="34" charset="-122"/>
              </a:rPr>
              <a:t>在数据访问时分别会发生什么问题？</a:t>
            </a:r>
            <a:endParaRPr lang="zh-CN" altLang="en-US" sz="1900" dirty="0">
              <a:latin typeface="微软雅黑" pitchFamily="34" charset="-122"/>
              <a:ea typeface="微软雅黑" pitchFamily="34" charset="-122"/>
            </a:endParaRPr>
          </a:p>
          <a:p>
            <a:pPr>
              <a:lnSpc>
                <a:spcPct val="110000"/>
              </a:lnSpc>
              <a:buNone/>
            </a:pPr>
            <a:r>
              <a:rPr lang="en-US" altLang="zh-CN" sz="1900" dirty="0">
                <a:latin typeface="微软雅黑" pitchFamily="34" charset="-122"/>
                <a:ea typeface="微软雅黑" pitchFamily="34" charset="-122"/>
              </a:rPr>
              <a:t>(3) </a:t>
            </a:r>
            <a:r>
              <a:rPr lang="zh-CN" altLang="en-US" sz="1900" dirty="0">
                <a:latin typeface="微软雅黑" pitchFamily="34" charset="-122"/>
                <a:ea typeface="微软雅黑" pitchFamily="34" charset="-122"/>
              </a:rPr>
              <a:t>哪些问题是可恢复的？哪些问题是不可恢复的？</a:t>
            </a:r>
            <a:endParaRPr lang="zh-CN" altLang="en-US" sz="1900" dirty="0">
              <a:latin typeface="微软雅黑" pitchFamily="34" charset="-122"/>
              <a:ea typeface="微软雅黑" pitchFamily="34" charset="-122"/>
            </a:endParaRPr>
          </a:p>
        </p:txBody>
      </p:sp>
      <p:sp>
        <p:nvSpPr>
          <p:cNvPr id="764932" name="Text Box 4"/>
          <p:cNvSpPr txBox="1"/>
          <p:nvPr/>
        </p:nvSpPr>
        <p:spPr>
          <a:xfrm>
            <a:off x="2646363" y="1668463"/>
            <a:ext cx="6226175" cy="1311275"/>
          </a:xfrm>
          <a:prstGeom prst="rect">
            <a:avLst/>
          </a:prstGeom>
          <a:noFill/>
          <a:ln w="9525">
            <a:noFill/>
          </a:ln>
        </p:spPr>
        <p:txBody>
          <a:bodyPr>
            <a:spAutoFit/>
          </a:bodyPr>
          <a:p>
            <a:pPr>
              <a:spcBef>
                <a:spcPct val="50000"/>
              </a:spcBef>
            </a:pPr>
            <a:r>
              <a:rPr lang="zh-CN" altLang="en-US" sz="2000" b="1" dirty="0">
                <a:solidFill>
                  <a:srgbClr val="FF0000"/>
                </a:solidFill>
                <a:latin typeface="微软雅黑" pitchFamily="34" charset="-122"/>
                <a:ea typeface="微软雅黑" pitchFamily="34" charset="-122"/>
              </a:rPr>
              <a:t>正常的控制流为</a:t>
            </a:r>
            <a:endParaRPr lang="zh-CN" altLang="en-US" sz="2000" b="1" dirty="0">
              <a:solidFill>
                <a:srgbClr val="FF0000"/>
              </a:solidFill>
              <a:latin typeface="微软雅黑" pitchFamily="34" charset="-122"/>
              <a:ea typeface="微软雅黑" pitchFamily="34" charset="-122"/>
            </a:endParaRPr>
          </a:p>
          <a:p>
            <a:pPr>
              <a:spcBef>
                <a:spcPct val="50000"/>
              </a:spcBef>
            </a:pPr>
            <a:r>
              <a:rPr lang="en-US" altLang="zh-CN" sz="2000" b="1" dirty="0">
                <a:solidFill>
                  <a:srgbClr val="FF0000"/>
                </a:solidFill>
                <a:latin typeface="微软雅黑" pitchFamily="34" charset="-122"/>
                <a:ea typeface="微软雅黑" pitchFamily="34" charset="-122"/>
              </a:rPr>
              <a:t>…</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0x8048300</a:t>
            </a:r>
            <a:r>
              <a:rPr lang="zh-CN" altLang="en-US" sz="2000" b="1" dirty="0">
                <a:solidFill>
                  <a:srgbClr val="FF0000"/>
                </a:solidFill>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0x8048309</a:t>
            </a:r>
            <a:r>
              <a:rPr lang="zh-CN" altLang="en-US" sz="2000" b="1" dirty="0">
                <a:solidFill>
                  <a:srgbClr val="FF0000"/>
                </a:solidFill>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0x8048313</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a:t>
            </a:r>
            <a:endParaRPr lang="en-US" altLang="zh-CN" sz="2000" b="1" dirty="0">
              <a:solidFill>
                <a:srgbClr val="FF0000"/>
              </a:solidFill>
              <a:latin typeface="微软雅黑" pitchFamily="34" charset="-122"/>
              <a:ea typeface="微软雅黑" pitchFamily="34" charset="-122"/>
            </a:endParaRPr>
          </a:p>
          <a:p>
            <a:pPr>
              <a:spcBef>
                <a:spcPct val="50000"/>
              </a:spcBef>
            </a:pPr>
            <a:r>
              <a:rPr lang="zh-CN" altLang="en-US" sz="2000" b="1" dirty="0">
                <a:solidFill>
                  <a:srgbClr val="FF0000"/>
                </a:solidFill>
                <a:latin typeface="微软雅黑" pitchFamily="34" charset="-122"/>
                <a:ea typeface="微软雅黑" pitchFamily="34" charset="-122"/>
              </a:rPr>
              <a:t>可能的异常控制流是什么？</a:t>
            </a:r>
            <a:endParaRPr lang="zh-CN" altLang="en-US" sz="20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4932"/>
                                        </p:tgtEl>
                                        <p:attrNameLst>
                                          <p:attrName>style.visibility</p:attrName>
                                        </p:attrNameLst>
                                      </p:cBhvr>
                                      <p:to>
                                        <p:strVal val="visible"/>
                                      </p:to>
                                    </p:set>
                                    <p:animEffect transition="in" filter="blinds(horizontal)">
                                      <p:cBhvr>
                                        <p:cTn id="7" dur="500"/>
                                        <p:tgtEl>
                                          <p:spTgt spid="76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1440" tIns="45720" rIns="91440" bIns="45720" anchor="ctr"/>
          <a:p>
            <a:r>
              <a:rPr lang="zh-CN" altLang="en-US" dirty="0"/>
              <a:t>异常举例</a:t>
            </a:r>
            <a:r>
              <a:rPr lang="en-US" altLang="zh-CN" dirty="0">
                <a:latin typeface="黑体" pitchFamily="49" charset="-122"/>
              </a:rPr>
              <a:t>—</a:t>
            </a:r>
            <a:r>
              <a:rPr lang="zh-CN" altLang="en-US" dirty="0"/>
              <a:t>页故障</a:t>
            </a:r>
            <a:endParaRPr lang="zh-CN" altLang="en-US" dirty="0"/>
          </a:p>
        </p:txBody>
      </p:sp>
      <p:sp>
        <p:nvSpPr>
          <p:cNvPr id="765956" name="Rectangle 4"/>
          <p:cNvSpPr/>
          <p:nvPr/>
        </p:nvSpPr>
        <p:spPr>
          <a:xfrm>
            <a:off x="2555875" y="1222375"/>
            <a:ext cx="6530975" cy="2224088"/>
          </a:xfrm>
          <a:prstGeom prst="rect">
            <a:avLst/>
          </a:prstGeom>
          <a:noFill/>
          <a:ln w="9525">
            <a:noFill/>
          </a:ln>
        </p:spPr>
        <p:txBody>
          <a:bodyPr>
            <a:spAutoFit/>
          </a:bodyPr>
          <a:p>
            <a:pPr>
              <a:lnSpc>
                <a:spcPct val="120000"/>
              </a:lnSpc>
            </a:pPr>
            <a:r>
              <a:rPr lang="zh-CN" altLang="en-US" sz="2200" b="1" dirty="0">
                <a:solidFill>
                  <a:srgbClr val="0066CC"/>
                </a:solidFill>
                <a:latin typeface="微软雅黑" pitchFamily="34" charset="-122"/>
                <a:ea typeface="微软雅黑" pitchFamily="34" charset="-122"/>
              </a:rPr>
              <a:t>三条指令在读指令时都不会发生缺页，</a:t>
            </a:r>
            <a:r>
              <a:rPr lang="en-US" altLang="zh-CN" sz="2200" b="1" dirty="0">
                <a:solidFill>
                  <a:srgbClr val="0066CC"/>
                </a:solidFill>
                <a:latin typeface="微软雅黑" pitchFamily="34" charset="-122"/>
                <a:ea typeface="微软雅黑" pitchFamily="34" charset="-122"/>
              </a:rPr>
              <a:t>Why</a:t>
            </a:r>
            <a:r>
              <a:rPr lang="zh-CN" altLang="en-US" sz="2200" b="1" dirty="0">
                <a:solidFill>
                  <a:srgbClr val="0066CC"/>
                </a:solidFill>
                <a:latin typeface="微软雅黑" pitchFamily="34" charset="-122"/>
                <a:ea typeface="微软雅黑" pitchFamily="34" charset="-122"/>
              </a:rPr>
              <a:t>？</a:t>
            </a:r>
            <a:endParaRPr lang="zh-CN" altLang="en-US" sz="2200" b="1" dirty="0">
              <a:solidFill>
                <a:srgbClr val="0066CC"/>
              </a:solidFill>
              <a:latin typeface="微软雅黑" pitchFamily="34" charset="-122"/>
              <a:ea typeface="微软雅黑" pitchFamily="34" charset="-122"/>
            </a:endParaRPr>
          </a:p>
          <a:p>
            <a:pPr>
              <a:lnSpc>
                <a:spcPct val="120000"/>
              </a:lnSpc>
            </a:pPr>
            <a:r>
              <a:rPr lang="zh-CN" altLang="en-US" sz="1900" b="1" dirty="0">
                <a:solidFill>
                  <a:srgbClr val="FF0000"/>
                </a:solidFill>
                <a:latin typeface="微软雅黑" pitchFamily="34" charset="-122"/>
                <a:ea typeface="微软雅黑" pitchFamily="34" charset="-122"/>
              </a:rPr>
              <a:t>它们都位于起始地址为</a:t>
            </a:r>
            <a:r>
              <a:rPr lang="en-US" altLang="zh-CN" sz="1900" b="1" dirty="0">
                <a:solidFill>
                  <a:srgbClr val="FF0000"/>
                </a:solidFill>
                <a:latin typeface="微软雅黑" pitchFamily="34" charset="-122"/>
                <a:ea typeface="微软雅黑" pitchFamily="34" charset="-122"/>
              </a:rPr>
              <a:t>0x08048000</a:t>
            </a:r>
            <a:r>
              <a:rPr lang="zh-CN" altLang="en-US" sz="1900" b="1" dirty="0">
                <a:solidFill>
                  <a:srgbClr val="FF0000"/>
                </a:solidFill>
                <a:latin typeface="微软雅黑" pitchFamily="34" charset="-122"/>
                <a:ea typeface="微软雅黑" pitchFamily="34" charset="-122"/>
              </a:rPr>
              <a:t>（是一个</a:t>
            </a:r>
            <a:r>
              <a:rPr lang="en-US" altLang="zh-CN" sz="1900" b="1" dirty="0">
                <a:solidFill>
                  <a:srgbClr val="FF0000"/>
                </a:solidFill>
                <a:latin typeface="微软雅黑" pitchFamily="34" charset="-122"/>
                <a:ea typeface="微软雅黑" pitchFamily="34" charset="-122"/>
              </a:rPr>
              <a:t>4KB</a:t>
            </a:r>
            <a:r>
              <a:rPr lang="zh-CN" altLang="en-US" sz="1900" b="1" dirty="0">
                <a:solidFill>
                  <a:srgbClr val="FF0000"/>
                </a:solidFill>
                <a:latin typeface="微软雅黑" pitchFamily="34" charset="-122"/>
                <a:ea typeface="微软雅黑" pitchFamily="34" charset="-122"/>
              </a:rPr>
              <a:t>页面的起始位置）的同一个页面，执行这三条指令之前，该页已经调入内存。因为没有其他进程在系统中运行，所以不会因为执行其他进程而使得调入主存的页面被调出到磁盘。因而都不会在取指令时发生页故障。</a:t>
            </a:r>
            <a:r>
              <a:rPr lang="zh-CN" altLang="en-US" sz="1900" dirty="0">
                <a:solidFill>
                  <a:srgbClr val="FF0000"/>
                </a:solidFill>
                <a:latin typeface="微软雅黑" pitchFamily="34" charset="-122"/>
                <a:ea typeface="微软雅黑" pitchFamily="34" charset="-122"/>
              </a:rPr>
              <a:t> </a:t>
            </a:r>
            <a:endParaRPr lang="zh-CN" altLang="en-US" sz="1900" dirty="0">
              <a:solidFill>
                <a:srgbClr val="FF0000"/>
              </a:solidFill>
              <a:latin typeface="微软雅黑" pitchFamily="34" charset="-122"/>
              <a:ea typeface="微软雅黑" pitchFamily="34" charset="-122"/>
            </a:endParaRPr>
          </a:p>
        </p:txBody>
      </p:sp>
      <p:sp>
        <p:nvSpPr>
          <p:cNvPr id="71684" name="Rectangle 5"/>
          <p:cNvSpPr>
            <a:spLocks noGrp="1"/>
          </p:cNvSpPr>
          <p:nvPr>
            <p:ph idx="1"/>
          </p:nvPr>
        </p:nvSpPr>
        <p:spPr>
          <a:xfrm>
            <a:off x="214313" y="792163"/>
            <a:ext cx="8680450" cy="5754687"/>
          </a:xfrm>
          <a:ln/>
        </p:spPr>
        <p:txBody>
          <a:bodyPr vert="horz" wrap="square" lIns="91440" tIns="45720" rIns="91440" bIns="45720" anchor="t"/>
          <a:p>
            <a:pPr>
              <a:lnSpc>
                <a:spcPct val="95000"/>
              </a:lnSpc>
              <a:buNone/>
            </a:pPr>
            <a:r>
              <a:rPr lang="zh-CN" altLang="en-US" sz="1900" dirty="0">
                <a:latin typeface="微软雅黑" pitchFamily="34" charset="-122"/>
                <a:ea typeface="微软雅黑" pitchFamily="34" charset="-122"/>
              </a:rPr>
              <a:t>假设在</a:t>
            </a:r>
            <a:r>
              <a:rPr lang="en-US" altLang="zh-CN" sz="1900" dirty="0">
                <a:latin typeface="微软雅黑" pitchFamily="34" charset="-122"/>
                <a:ea typeface="微软雅黑" pitchFamily="34" charset="-122"/>
              </a:rPr>
              <a:t>IA-32/linux</a:t>
            </a:r>
            <a:r>
              <a:rPr lang="zh-CN" altLang="en-US" sz="1900" dirty="0">
                <a:latin typeface="微软雅黑" pitchFamily="34" charset="-122"/>
                <a:ea typeface="微软雅黑" pitchFamily="34" charset="-122"/>
              </a:rPr>
              <a:t>系统中一个</a:t>
            </a:r>
            <a:r>
              <a:rPr lang="en-US" altLang="zh-CN"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语言源程序 </a:t>
            </a:r>
            <a:r>
              <a:rPr lang="en-US" altLang="zh-CN" sz="1900" dirty="0">
                <a:latin typeface="微软雅黑" pitchFamily="34" charset="-122"/>
                <a:ea typeface="微软雅黑" pitchFamily="34" charset="-122"/>
              </a:rPr>
              <a:t>P </a:t>
            </a:r>
            <a:r>
              <a:rPr lang="zh-CN" altLang="en-US" sz="1900" dirty="0">
                <a:latin typeface="微软雅黑" pitchFamily="34" charset="-122"/>
                <a:ea typeface="微软雅黑" pitchFamily="34" charset="-122"/>
              </a:rPr>
              <a:t>如下：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int a[1000];</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int x</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main(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4	{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a[10]=1;</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a[1000]=3;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a[10000]=4;</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8	}</a:t>
            </a:r>
            <a:endParaRPr lang="en-US" altLang="zh-CN" sz="1900" dirty="0">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假设编译、汇编和链接后，第</a:t>
            </a:r>
            <a:r>
              <a:rPr lang="en-US" altLang="zh-CN" sz="1900" dirty="0">
                <a:latin typeface="微软雅黑" pitchFamily="34" charset="-122"/>
                <a:ea typeface="微软雅黑" pitchFamily="34" charset="-122"/>
              </a:rPr>
              <a:t>5</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6</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7</a:t>
            </a:r>
            <a:r>
              <a:rPr lang="zh-CN" altLang="en-US" sz="1900" dirty="0">
                <a:latin typeface="微软雅黑" pitchFamily="34" charset="-122"/>
                <a:ea typeface="微软雅黑" pitchFamily="34" charset="-122"/>
              </a:rPr>
              <a:t>行源代码对应的指令序列如下：</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8048300: c7 05 28 90 04 08 01 00 00 00  </a:t>
            </a:r>
            <a:r>
              <a:rPr lang="en-US" altLang="zh-CN" sz="1900" dirty="0">
                <a:solidFill>
                  <a:srgbClr val="0066CC"/>
                </a:solidFill>
                <a:latin typeface="微软雅黑" pitchFamily="34" charset="-122"/>
                <a:ea typeface="微软雅黑" pitchFamily="34" charset="-122"/>
              </a:rPr>
              <a:t>movl   $0x1, 0x8049028</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8048309: c7 05 a0 9f 04 08 03 00 00 00   </a:t>
            </a:r>
            <a:r>
              <a:rPr lang="en-US" altLang="zh-CN" sz="1900" dirty="0">
                <a:solidFill>
                  <a:srgbClr val="0066CC"/>
                </a:solidFill>
                <a:latin typeface="微软雅黑" pitchFamily="34" charset="-122"/>
                <a:ea typeface="微软雅黑" pitchFamily="34" charset="-122"/>
              </a:rPr>
              <a:t>movl   $0x3, 0x8049fa0</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8048313: c7 05 40 2c 05 08 04 00 00 00   </a:t>
            </a:r>
            <a:r>
              <a:rPr lang="en-US" altLang="zh-CN" sz="1900" dirty="0">
                <a:solidFill>
                  <a:srgbClr val="0066CC"/>
                </a:solidFill>
                <a:latin typeface="微软雅黑" pitchFamily="34" charset="-122"/>
                <a:ea typeface="微软雅黑" pitchFamily="34" charset="-122"/>
              </a:rPr>
              <a:t>movl   $0x4, 0x8052c40</a:t>
            </a:r>
            <a:endParaRPr lang="en-US" altLang="zh-CN" sz="1900" dirty="0">
              <a:solidFill>
                <a:srgbClr val="0066CC"/>
              </a:solidFill>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已知页大小为</a:t>
            </a:r>
            <a:r>
              <a:rPr lang="en-US" altLang="zh-CN" sz="1900" dirty="0">
                <a:latin typeface="微软雅黑" pitchFamily="34" charset="-122"/>
                <a:ea typeface="微软雅黑" pitchFamily="34" charset="-122"/>
              </a:rPr>
              <a:t>4KB</a:t>
            </a:r>
            <a:r>
              <a:rPr lang="zh-CN" altLang="en-US" sz="1900" dirty="0">
                <a:latin typeface="微软雅黑" pitchFamily="34" charset="-122"/>
                <a:ea typeface="微软雅黑" pitchFamily="34" charset="-122"/>
              </a:rPr>
              <a:t>，若在运行</a:t>
            </a:r>
            <a:r>
              <a:rPr lang="en-US" altLang="zh-CN" sz="1900" dirty="0">
                <a:latin typeface="微软雅黑" pitchFamily="34" charset="-122"/>
                <a:ea typeface="微软雅黑" pitchFamily="34" charset="-122"/>
              </a:rPr>
              <a:t>P</a:t>
            </a:r>
            <a:r>
              <a:rPr lang="zh-CN" altLang="en-US" sz="1900" dirty="0">
                <a:latin typeface="微软雅黑" pitchFamily="34" charset="-122"/>
                <a:ea typeface="微软雅黑" pitchFamily="34" charset="-122"/>
              </a:rPr>
              <a:t>对应的进程时，系统中无其他进程在运行，则：</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a:t>
            </a:r>
            <a:r>
              <a:rPr lang="zh-CN" altLang="en-US" sz="1900" dirty="0">
                <a:latin typeface="微软雅黑" pitchFamily="34" charset="-122"/>
                <a:ea typeface="微软雅黑" pitchFamily="34" charset="-122"/>
              </a:rPr>
              <a:t>对于上述三条指令的执行，在取指令时是否可能发生页故障？</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a:t>
            </a:r>
            <a:r>
              <a:rPr lang="zh-CN" altLang="en-US" sz="1900" dirty="0">
                <a:latin typeface="微软雅黑" pitchFamily="34" charset="-122"/>
                <a:ea typeface="微软雅黑" pitchFamily="34" charset="-122"/>
              </a:rPr>
              <a:t>在数据访问时分别会发生什么问题？</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a:t>
            </a:r>
            <a:r>
              <a:rPr lang="zh-CN" altLang="en-US" sz="1900" dirty="0">
                <a:latin typeface="微软雅黑" pitchFamily="34" charset="-122"/>
                <a:ea typeface="微软雅黑" pitchFamily="34" charset="-122"/>
              </a:rPr>
              <a:t>哪些问题是可恢复的？哪些问题是不可恢复的？</a:t>
            </a:r>
            <a:endParaRPr lang="zh-CN" altLang="en-US" sz="19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5956">
                                            <p:txEl>
                                              <p:charRg st="0" end="22"/>
                                            </p:txEl>
                                          </p:spTgt>
                                        </p:tgtEl>
                                        <p:attrNameLst>
                                          <p:attrName>style.visibility</p:attrName>
                                        </p:attrNameLst>
                                      </p:cBhvr>
                                      <p:to>
                                        <p:strVal val="visible"/>
                                      </p:to>
                                    </p:set>
                                    <p:animEffect transition="in" filter="blinds(horizontal)">
                                      <p:cBhvr>
                                        <p:cTn id="7" dur="500"/>
                                        <p:tgtEl>
                                          <p:spTgt spid="765956">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5956">
                                            <p:txEl>
                                              <p:charRg st="22" end="145"/>
                                            </p:txEl>
                                          </p:spTgt>
                                        </p:tgtEl>
                                        <p:attrNameLst>
                                          <p:attrName>style.visibility</p:attrName>
                                        </p:attrNameLst>
                                      </p:cBhvr>
                                      <p:to>
                                        <p:strVal val="visible"/>
                                      </p:to>
                                    </p:set>
                                    <p:animEffect transition="in" filter="blinds(horizontal)">
                                      <p:cBhvr>
                                        <p:cTn id="12" dur="500"/>
                                        <p:tgtEl>
                                          <p:spTgt spid="765956">
                                            <p:txEl>
                                              <p:charRg st="22"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ln/>
        </p:spPr>
        <p:txBody>
          <a:bodyPr vert="horz" wrap="square" lIns="91440" tIns="45720" rIns="91440" bIns="45720" anchor="ctr"/>
          <a:p>
            <a:r>
              <a:rPr lang="zh-CN" altLang="en-US" dirty="0"/>
              <a:t>异常举例</a:t>
            </a:r>
            <a:r>
              <a:rPr lang="en-US" altLang="zh-CN" dirty="0">
                <a:latin typeface="黑体" pitchFamily="49" charset="-122"/>
              </a:rPr>
              <a:t>—</a:t>
            </a:r>
            <a:r>
              <a:rPr lang="zh-CN" altLang="en-US" dirty="0"/>
              <a:t>页故障</a:t>
            </a:r>
            <a:endParaRPr lang="zh-CN" altLang="en-US" dirty="0"/>
          </a:p>
        </p:txBody>
      </p:sp>
      <p:sp>
        <p:nvSpPr>
          <p:cNvPr id="766979" name="Rectangle 3"/>
          <p:cNvSpPr/>
          <p:nvPr/>
        </p:nvSpPr>
        <p:spPr>
          <a:xfrm>
            <a:off x="2627313" y="1411288"/>
            <a:ext cx="6313487" cy="1954212"/>
          </a:xfrm>
          <a:prstGeom prst="rect">
            <a:avLst/>
          </a:prstGeom>
          <a:noFill/>
          <a:ln w="9525">
            <a:noFill/>
          </a:ln>
        </p:spPr>
        <p:txBody>
          <a:bodyPr>
            <a:spAutoFit/>
          </a:bodyPr>
          <a:p>
            <a:pPr>
              <a:lnSpc>
                <a:spcPct val="120000"/>
              </a:lnSpc>
            </a:pPr>
            <a:r>
              <a:rPr lang="zh-CN" altLang="en-US" sz="2200" b="1" dirty="0">
                <a:solidFill>
                  <a:srgbClr val="0066CC"/>
                </a:solidFill>
                <a:latin typeface="微软雅黑" pitchFamily="34" charset="-122"/>
                <a:ea typeface="微软雅黑" pitchFamily="34" charset="-122"/>
              </a:rPr>
              <a:t>第</a:t>
            </a:r>
            <a:r>
              <a:rPr lang="en-US" altLang="zh-CN" sz="2200" b="1" dirty="0">
                <a:solidFill>
                  <a:srgbClr val="0066CC"/>
                </a:solidFill>
                <a:latin typeface="微软雅黑" pitchFamily="34" charset="-122"/>
                <a:ea typeface="微软雅黑" pitchFamily="34" charset="-122"/>
              </a:rPr>
              <a:t>5</a:t>
            </a:r>
            <a:r>
              <a:rPr lang="zh-CN" altLang="en-US" sz="2200" b="1" dirty="0">
                <a:solidFill>
                  <a:srgbClr val="0066CC"/>
                </a:solidFill>
                <a:latin typeface="微软雅黑" pitchFamily="34" charset="-122"/>
                <a:ea typeface="微软雅黑" pitchFamily="34" charset="-122"/>
              </a:rPr>
              <a:t>行指令取数据时是否发生页故障，</a:t>
            </a:r>
            <a:r>
              <a:rPr lang="en-US" altLang="zh-CN" sz="2200" b="1" dirty="0">
                <a:solidFill>
                  <a:srgbClr val="0066CC"/>
                </a:solidFill>
                <a:latin typeface="微软雅黑" pitchFamily="34" charset="-122"/>
                <a:ea typeface="微软雅黑" pitchFamily="34" charset="-122"/>
              </a:rPr>
              <a:t>Why</a:t>
            </a:r>
            <a:r>
              <a:rPr lang="zh-CN" altLang="en-US" sz="2200" b="1" dirty="0">
                <a:solidFill>
                  <a:srgbClr val="0066CC"/>
                </a:solidFill>
                <a:latin typeface="微软雅黑" pitchFamily="34" charset="-122"/>
                <a:ea typeface="微软雅黑" pitchFamily="34" charset="-122"/>
              </a:rPr>
              <a:t>？</a:t>
            </a:r>
            <a:endParaRPr lang="zh-CN" altLang="en-US" sz="2200" b="1" dirty="0">
              <a:solidFill>
                <a:srgbClr val="0066CC"/>
              </a:solidFill>
              <a:latin typeface="微软雅黑" pitchFamily="34" charset="-122"/>
              <a:ea typeface="微软雅黑" pitchFamily="34" charset="-122"/>
            </a:endParaRPr>
          </a:p>
          <a:p>
            <a:pPr>
              <a:lnSpc>
                <a:spcPct val="120000"/>
              </a:lnSpc>
            </a:pPr>
            <a:r>
              <a:rPr lang="zh-CN" altLang="en-US" sz="2000" b="1" dirty="0">
                <a:solidFill>
                  <a:srgbClr val="FF0000"/>
                </a:solidFill>
                <a:latin typeface="微软雅黑" pitchFamily="34" charset="-122"/>
                <a:ea typeface="微软雅黑" pitchFamily="34" charset="-122"/>
              </a:rPr>
              <a:t>对</a:t>
            </a:r>
            <a:r>
              <a:rPr lang="en-US" altLang="zh-CN" sz="2000" b="1" dirty="0">
                <a:solidFill>
                  <a:srgbClr val="FF0000"/>
                </a:solidFill>
                <a:latin typeface="微软雅黑" pitchFamily="34" charset="-122"/>
                <a:ea typeface="微软雅黑" pitchFamily="34" charset="-122"/>
              </a:rPr>
              <a:t>a[10]</a:t>
            </a:r>
            <a:r>
              <a:rPr lang="zh-CN" altLang="en-US" sz="2000" b="1" dirty="0">
                <a:solidFill>
                  <a:srgbClr val="FF0000"/>
                </a:solidFill>
                <a:latin typeface="微软雅黑" pitchFamily="34" charset="-122"/>
                <a:ea typeface="微软雅黑" pitchFamily="34" charset="-122"/>
              </a:rPr>
              <a:t>（地址</a:t>
            </a:r>
            <a:r>
              <a:rPr lang="en-US" altLang="zh-CN" sz="2000" b="1" dirty="0">
                <a:solidFill>
                  <a:srgbClr val="FF0000"/>
                </a:solidFill>
                <a:latin typeface="微软雅黑" pitchFamily="34" charset="-122"/>
                <a:ea typeface="微软雅黑" pitchFamily="34" charset="-122"/>
              </a:rPr>
              <a:t>0x8049028</a:t>
            </a:r>
            <a:r>
              <a:rPr lang="zh-CN" altLang="en-US" sz="2000" b="1" dirty="0">
                <a:solidFill>
                  <a:srgbClr val="FF0000"/>
                </a:solidFill>
                <a:latin typeface="微软雅黑" pitchFamily="34" charset="-122"/>
                <a:ea typeface="微软雅黑" pitchFamily="34" charset="-122"/>
              </a:rPr>
              <a:t>）的访问是对所在页面（首址为</a:t>
            </a:r>
            <a:r>
              <a:rPr lang="en-US" altLang="zh-CN" sz="2000" b="1" dirty="0">
                <a:solidFill>
                  <a:srgbClr val="FF0000"/>
                </a:solidFill>
                <a:latin typeface="微软雅黑" pitchFamily="34" charset="-122"/>
                <a:ea typeface="微软雅黑" pitchFamily="34" charset="-122"/>
              </a:rPr>
              <a:t>0x08049000</a:t>
            </a:r>
            <a:r>
              <a:rPr lang="zh-CN" altLang="en-US" sz="2000" b="1" dirty="0">
                <a:solidFill>
                  <a:srgbClr val="FF0000"/>
                </a:solidFill>
                <a:latin typeface="微软雅黑" pitchFamily="34" charset="-122"/>
                <a:ea typeface="微软雅黑" pitchFamily="34" charset="-122"/>
              </a:rPr>
              <a:t>）的第一次访问，故不在主存，缺页处理结束后，再回到这条</a:t>
            </a:r>
            <a:r>
              <a:rPr lang="en-US" altLang="zh-CN" sz="2000" b="1" dirty="0">
                <a:solidFill>
                  <a:srgbClr val="FF0000"/>
                </a:solidFill>
                <a:latin typeface="微软雅黑" pitchFamily="34" charset="-122"/>
                <a:ea typeface="微软雅黑" pitchFamily="34" charset="-122"/>
              </a:rPr>
              <a:t>movl</a:t>
            </a:r>
            <a:r>
              <a:rPr lang="zh-CN" altLang="en-US" sz="2000" b="1" dirty="0">
                <a:solidFill>
                  <a:srgbClr val="FF0000"/>
                </a:solidFill>
                <a:latin typeface="微软雅黑" pitchFamily="34" charset="-122"/>
                <a:ea typeface="微软雅黑" pitchFamily="34" charset="-122"/>
              </a:rPr>
              <a:t>指令重新执行，再访问数据就没有问题了。 </a:t>
            </a:r>
            <a:endParaRPr lang="zh-CN" altLang="en-US" sz="2000" b="1" dirty="0">
              <a:solidFill>
                <a:srgbClr val="FF0000"/>
              </a:solidFill>
              <a:latin typeface="微软雅黑" pitchFamily="34" charset="-122"/>
              <a:ea typeface="微软雅黑" pitchFamily="34" charset="-122"/>
            </a:endParaRPr>
          </a:p>
        </p:txBody>
      </p:sp>
      <p:sp>
        <p:nvSpPr>
          <p:cNvPr id="72708" name="Rectangle 4"/>
          <p:cNvSpPr>
            <a:spLocks noGrp="1"/>
          </p:cNvSpPr>
          <p:nvPr>
            <p:ph idx="1"/>
          </p:nvPr>
        </p:nvSpPr>
        <p:spPr>
          <a:xfrm>
            <a:off x="214313" y="792163"/>
            <a:ext cx="8680450" cy="5754687"/>
          </a:xfrm>
          <a:ln/>
        </p:spPr>
        <p:txBody>
          <a:bodyPr vert="horz" wrap="square" lIns="91440" tIns="45720" rIns="91440" bIns="45720" anchor="t"/>
          <a:p>
            <a:pPr>
              <a:lnSpc>
                <a:spcPct val="95000"/>
              </a:lnSpc>
              <a:buNone/>
            </a:pPr>
            <a:r>
              <a:rPr lang="zh-CN" altLang="en-US" sz="1900" dirty="0">
                <a:latin typeface="微软雅黑" pitchFamily="34" charset="-122"/>
                <a:ea typeface="微软雅黑" pitchFamily="34" charset="-122"/>
              </a:rPr>
              <a:t>假设在</a:t>
            </a:r>
            <a:r>
              <a:rPr lang="en-US" altLang="zh-CN" sz="1900" dirty="0">
                <a:latin typeface="微软雅黑" pitchFamily="34" charset="-122"/>
                <a:ea typeface="微软雅黑" pitchFamily="34" charset="-122"/>
              </a:rPr>
              <a:t>IA-32/linux</a:t>
            </a:r>
            <a:r>
              <a:rPr lang="zh-CN" altLang="en-US" sz="1900" dirty="0">
                <a:latin typeface="微软雅黑" pitchFamily="34" charset="-122"/>
                <a:ea typeface="微软雅黑" pitchFamily="34" charset="-122"/>
              </a:rPr>
              <a:t>系统中一个</a:t>
            </a:r>
            <a:r>
              <a:rPr lang="en-US" altLang="zh-CN"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语言源程序 </a:t>
            </a:r>
            <a:r>
              <a:rPr lang="en-US" altLang="zh-CN" sz="1900" dirty="0">
                <a:latin typeface="微软雅黑" pitchFamily="34" charset="-122"/>
                <a:ea typeface="微软雅黑" pitchFamily="34" charset="-122"/>
              </a:rPr>
              <a:t>P </a:t>
            </a:r>
            <a:r>
              <a:rPr lang="zh-CN" altLang="en-US" sz="1900" dirty="0">
                <a:latin typeface="微软雅黑" pitchFamily="34" charset="-122"/>
                <a:ea typeface="微软雅黑" pitchFamily="34" charset="-122"/>
              </a:rPr>
              <a:t>如下：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int a[1000];</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int x</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main(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4	{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a[10]=1;</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a[1000]=3;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a[10000]=4;</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8	}</a:t>
            </a:r>
            <a:endParaRPr lang="en-US" altLang="zh-CN" sz="1900" dirty="0">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假设编译、汇编和链接后，第</a:t>
            </a:r>
            <a:r>
              <a:rPr lang="en-US" altLang="zh-CN" sz="1900" dirty="0">
                <a:latin typeface="微软雅黑" pitchFamily="34" charset="-122"/>
                <a:ea typeface="微软雅黑" pitchFamily="34" charset="-122"/>
              </a:rPr>
              <a:t>5</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6</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7</a:t>
            </a:r>
            <a:r>
              <a:rPr lang="zh-CN" altLang="en-US" sz="1900" dirty="0">
                <a:latin typeface="微软雅黑" pitchFamily="34" charset="-122"/>
                <a:ea typeface="微软雅黑" pitchFamily="34" charset="-122"/>
              </a:rPr>
              <a:t>行源代码对应的指令序列如下：</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8048300: c7 05 28 90 04 08 01 00 00 00  </a:t>
            </a:r>
            <a:r>
              <a:rPr lang="en-US" altLang="zh-CN" sz="1900" dirty="0">
                <a:solidFill>
                  <a:srgbClr val="0066CC"/>
                </a:solidFill>
                <a:latin typeface="微软雅黑" pitchFamily="34" charset="-122"/>
                <a:ea typeface="微软雅黑" pitchFamily="34" charset="-122"/>
              </a:rPr>
              <a:t>movl   $0x1, 0x8049028</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8048309: c7 05 a0 9f 04 08 03 00 00 00   </a:t>
            </a:r>
            <a:r>
              <a:rPr lang="en-US" altLang="zh-CN" sz="1900" dirty="0">
                <a:solidFill>
                  <a:srgbClr val="0066CC"/>
                </a:solidFill>
                <a:latin typeface="微软雅黑" pitchFamily="34" charset="-122"/>
                <a:ea typeface="微软雅黑" pitchFamily="34" charset="-122"/>
              </a:rPr>
              <a:t>movl   $0x3, 0x8049fa0</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8048313: c7 05 40 2c 05 08 04 00 00 00   </a:t>
            </a:r>
            <a:r>
              <a:rPr lang="en-US" altLang="zh-CN" sz="1900" dirty="0">
                <a:solidFill>
                  <a:srgbClr val="0066CC"/>
                </a:solidFill>
                <a:latin typeface="微软雅黑" pitchFamily="34" charset="-122"/>
                <a:ea typeface="微软雅黑" pitchFamily="34" charset="-122"/>
              </a:rPr>
              <a:t>movl   $0x4, 0x8052c40</a:t>
            </a:r>
            <a:endParaRPr lang="en-US" altLang="zh-CN" sz="1900" dirty="0">
              <a:solidFill>
                <a:srgbClr val="0066CC"/>
              </a:solidFill>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已知页大小为</a:t>
            </a:r>
            <a:r>
              <a:rPr lang="en-US" altLang="zh-CN" sz="1900" dirty="0">
                <a:latin typeface="微软雅黑" pitchFamily="34" charset="-122"/>
                <a:ea typeface="微软雅黑" pitchFamily="34" charset="-122"/>
              </a:rPr>
              <a:t>4KB</a:t>
            </a:r>
            <a:r>
              <a:rPr lang="zh-CN" altLang="en-US" sz="1900" dirty="0">
                <a:latin typeface="微软雅黑" pitchFamily="34" charset="-122"/>
                <a:ea typeface="微软雅黑" pitchFamily="34" charset="-122"/>
              </a:rPr>
              <a:t>，若在运行</a:t>
            </a:r>
            <a:r>
              <a:rPr lang="en-US" altLang="zh-CN" sz="1900" dirty="0">
                <a:latin typeface="微软雅黑" pitchFamily="34" charset="-122"/>
                <a:ea typeface="微软雅黑" pitchFamily="34" charset="-122"/>
              </a:rPr>
              <a:t>P</a:t>
            </a:r>
            <a:r>
              <a:rPr lang="zh-CN" altLang="en-US" sz="1900" dirty="0">
                <a:latin typeface="微软雅黑" pitchFamily="34" charset="-122"/>
                <a:ea typeface="微软雅黑" pitchFamily="34" charset="-122"/>
              </a:rPr>
              <a:t>对应的进程时，系统中无其他进程在运行，则：</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a:t>
            </a:r>
            <a:r>
              <a:rPr lang="zh-CN" altLang="en-US" sz="1900" dirty="0">
                <a:latin typeface="微软雅黑" pitchFamily="34" charset="-122"/>
                <a:ea typeface="微软雅黑" pitchFamily="34" charset="-122"/>
              </a:rPr>
              <a:t>对于上述三条指令的执行，在取指令时是否可能发生页故障？</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a:t>
            </a:r>
            <a:r>
              <a:rPr lang="zh-CN" altLang="en-US" sz="1900" dirty="0">
                <a:latin typeface="微软雅黑" pitchFamily="34" charset="-122"/>
                <a:ea typeface="微软雅黑" pitchFamily="34" charset="-122"/>
              </a:rPr>
              <a:t>在数据访问时分别会发生什么问题？</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a:t>
            </a:r>
            <a:r>
              <a:rPr lang="zh-CN" altLang="en-US" sz="1900" dirty="0">
                <a:latin typeface="微软雅黑" pitchFamily="34" charset="-122"/>
                <a:ea typeface="微软雅黑" pitchFamily="34" charset="-122"/>
              </a:rPr>
              <a:t>哪些问题是可恢复的？哪些问题是不可恢复的？</a:t>
            </a:r>
            <a:endParaRPr lang="zh-CN" altLang="en-US" sz="19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6979">
                                            <p:txEl>
                                              <p:charRg st="0" end="22"/>
                                            </p:txEl>
                                          </p:spTgt>
                                        </p:tgtEl>
                                        <p:attrNameLst>
                                          <p:attrName>style.visibility</p:attrName>
                                        </p:attrNameLst>
                                      </p:cBhvr>
                                      <p:to>
                                        <p:strVal val="visible"/>
                                      </p:to>
                                    </p:set>
                                    <p:animEffect transition="in" filter="blinds(horizontal)">
                                      <p:cBhvr>
                                        <p:cTn id="7" dur="500"/>
                                        <p:tgtEl>
                                          <p:spTgt spid="766979">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6979">
                                            <p:txEl>
                                              <p:charRg st="22" end="116"/>
                                            </p:txEl>
                                          </p:spTgt>
                                        </p:tgtEl>
                                        <p:attrNameLst>
                                          <p:attrName>style.visibility</p:attrName>
                                        </p:attrNameLst>
                                      </p:cBhvr>
                                      <p:to>
                                        <p:strVal val="visible"/>
                                      </p:to>
                                    </p:set>
                                    <p:animEffect transition="in" filter="blinds(horizontal)">
                                      <p:cBhvr>
                                        <p:cTn id="12" dur="500"/>
                                        <p:tgtEl>
                                          <p:spTgt spid="766979">
                                            <p:txEl>
                                              <p:charRg st="22"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ln/>
        </p:spPr>
        <p:txBody>
          <a:bodyPr vert="horz" wrap="square" lIns="91440" tIns="45720" rIns="91440" bIns="45720" anchor="ctr"/>
          <a:p>
            <a:r>
              <a:rPr lang="zh-CN" altLang="en-US" dirty="0"/>
              <a:t>异常举例</a:t>
            </a:r>
            <a:r>
              <a:rPr lang="en-US" altLang="zh-CN" dirty="0">
                <a:latin typeface="黑体" pitchFamily="49" charset="-122"/>
              </a:rPr>
              <a:t>—</a:t>
            </a:r>
            <a:r>
              <a:rPr lang="zh-CN" altLang="en-US" dirty="0"/>
              <a:t>页故障</a:t>
            </a:r>
            <a:endParaRPr lang="zh-CN" altLang="en-US" dirty="0"/>
          </a:p>
        </p:txBody>
      </p:sp>
      <p:sp>
        <p:nvSpPr>
          <p:cNvPr id="73731" name="Rectangle 4"/>
          <p:cNvSpPr>
            <a:spLocks noGrp="1"/>
          </p:cNvSpPr>
          <p:nvPr>
            <p:ph idx="1"/>
          </p:nvPr>
        </p:nvSpPr>
        <p:spPr>
          <a:xfrm>
            <a:off x="214313" y="792163"/>
            <a:ext cx="8680450" cy="5754687"/>
          </a:xfrm>
          <a:ln/>
        </p:spPr>
        <p:txBody>
          <a:bodyPr vert="horz" wrap="square" lIns="91440" tIns="45720" rIns="91440" bIns="45720" anchor="t"/>
          <a:p>
            <a:pPr>
              <a:lnSpc>
                <a:spcPct val="95000"/>
              </a:lnSpc>
              <a:buNone/>
            </a:pPr>
            <a:r>
              <a:rPr lang="zh-CN" altLang="en-US" sz="1900" dirty="0">
                <a:latin typeface="微软雅黑" pitchFamily="34" charset="-122"/>
                <a:ea typeface="微软雅黑" pitchFamily="34" charset="-122"/>
              </a:rPr>
              <a:t>假设在</a:t>
            </a:r>
            <a:r>
              <a:rPr lang="en-US" altLang="zh-CN" sz="1900" dirty="0">
                <a:latin typeface="微软雅黑" pitchFamily="34" charset="-122"/>
                <a:ea typeface="微软雅黑" pitchFamily="34" charset="-122"/>
              </a:rPr>
              <a:t>IA-32/linux</a:t>
            </a:r>
            <a:r>
              <a:rPr lang="zh-CN" altLang="en-US" sz="1900" dirty="0">
                <a:latin typeface="微软雅黑" pitchFamily="34" charset="-122"/>
                <a:ea typeface="微软雅黑" pitchFamily="34" charset="-122"/>
              </a:rPr>
              <a:t>系统中一个</a:t>
            </a:r>
            <a:r>
              <a:rPr lang="en-US" altLang="zh-CN"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语言源程序 </a:t>
            </a:r>
            <a:r>
              <a:rPr lang="en-US" altLang="zh-CN" sz="1900" dirty="0">
                <a:latin typeface="微软雅黑" pitchFamily="34" charset="-122"/>
                <a:ea typeface="微软雅黑" pitchFamily="34" charset="-122"/>
              </a:rPr>
              <a:t>P </a:t>
            </a:r>
            <a:r>
              <a:rPr lang="zh-CN" altLang="en-US" sz="1900" dirty="0">
                <a:latin typeface="微软雅黑" pitchFamily="34" charset="-122"/>
                <a:ea typeface="微软雅黑" pitchFamily="34" charset="-122"/>
              </a:rPr>
              <a:t>如下：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int a[1000];</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int x</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main(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4	{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a[10]=1;</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a[1000]=3;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a[10000]=4;</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8	}</a:t>
            </a:r>
            <a:endParaRPr lang="en-US" altLang="zh-CN" sz="1900" dirty="0">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假设编译、汇编和链接后，第</a:t>
            </a:r>
            <a:r>
              <a:rPr lang="en-US" altLang="zh-CN" sz="1900" dirty="0">
                <a:latin typeface="微软雅黑" pitchFamily="34" charset="-122"/>
                <a:ea typeface="微软雅黑" pitchFamily="34" charset="-122"/>
              </a:rPr>
              <a:t>5</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6</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7</a:t>
            </a:r>
            <a:r>
              <a:rPr lang="zh-CN" altLang="en-US" sz="1900" dirty="0">
                <a:latin typeface="微软雅黑" pitchFamily="34" charset="-122"/>
                <a:ea typeface="微软雅黑" pitchFamily="34" charset="-122"/>
              </a:rPr>
              <a:t>行源代码对应的指令序列如下：</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8048300: c7 05 28 90 04 08 01 00 00 00  </a:t>
            </a:r>
            <a:r>
              <a:rPr lang="en-US" altLang="zh-CN" sz="1900" dirty="0">
                <a:solidFill>
                  <a:srgbClr val="0066CC"/>
                </a:solidFill>
                <a:latin typeface="微软雅黑" pitchFamily="34" charset="-122"/>
                <a:ea typeface="微软雅黑" pitchFamily="34" charset="-122"/>
              </a:rPr>
              <a:t>movl   $0x1, 0x8049028</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8048309: c7 05 a0 9f 04 08 03 00 00 00   </a:t>
            </a:r>
            <a:r>
              <a:rPr lang="en-US" altLang="zh-CN" sz="1900" dirty="0">
                <a:solidFill>
                  <a:srgbClr val="0066CC"/>
                </a:solidFill>
                <a:latin typeface="微软雅黑" pitchFamily="34" charset="-122"/>
                <a:ea typeface="微软雅黑" pitchFamily="34" charset="-122"/>
              </a:rPr>
              <a:t>movl   $0x3, 0x8049fa0</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8048313: c7 05 40 2c 05 08 04 00 00 00   </a:t>
            </a:r>
            <a:r>
              <a:rPr lang="en-US" altLang="zh-CN" sz="1900" dirty="0">
                <a:solidFill>
                  <a:srgbClr val="0066CC"/>
                </a:solidFill>
                <a:latin typeface="微软雅黑" pitchFamily="34" charset="-122"/>
                <a:ea typeface="微软雅黑" pitchFamily="34" charset="-122"/>
              </a:rPr>
              <a:t>movl   $0x4, 0x8052c40</a:t>
            </a:r>
            <a:endParaRPr lang="en-US" altLang="zh-CN" sz="1900" dirty="0">
              <a:solidFill>
                <a:srgbClr val="0066CC"/>
              </a:solidFill>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已知页大小为</a:t>
            </a:r>
            <a:r>
              <a:rPr lang="en-US" altLang="zh-CN" sz="1900" dirty="0">
                <a:latin typeface="微软雅黑" pitchFamily="34" charset="-122"/>
                <a:ea typeface="微软雅黑" pitchFamily="34" charset="-122"/>
              </a:rPr>
              <a:t>4KB</a:t>
            </a:r>
            <a:r>
              <a:rPr lang="zh-CN" altLang="en-US" sz="1900" dirty="0">
                <a:latin typeface="微软雅黑" pitchFamily="34" charset="-122"/>
                <a:ea typeface="微软雅黑" pitchFamily="34" charset="-122"/>
              </a:rPr>
              <a:t>，若在运行</a:t>
            </a:r>
            <a:r>
              <a:rPr lang="en-US" altLang="zh-CN" sz="1900" dirty="0">
                <a:latin typeface="微软雅黑" pitchFamily="34" charset="-122"/>
                <a:ea typeface="微软雅黑" pitchFamily="34" charset="-122"/>
              </a:rPr>
              <a:t>P</a:t>
            </a:r>
            <a:r>
              <a:rPr lang="zh-CN" altLang="en-US" sz="1900" dirty="0">
                <a:latin typeface="微软雅黑" pitchFamily="34" charset="-122"/>
                <a:ea typeface="微软雅黑" pitchFamily="34" charset="-122"/>
              </a:rPr>
              <a:t>对应的进程时，系统中无其他进程在运行，则：</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a:t>
            </a:r>
            <a:r>
              <a:rPr lang="zh-CN" altLang="en-US" sz="1900" dirty="0">
                <a:latin typeface="微软雅黑" pitchFamily="34" charset="-122"/>
                <a:ea typeface="微软雅黑" pitchFamily="34" charset="-122"/>
              </a:rPr>
              <a:t>对于上述三条指令的执行，在取指令时是否可能发生页故障？</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a:t>
            </a:r>
            <a:r>
              <a:rPr lang="zh-CN" altLang="en-US" sz="1900" dirty="0">
                <a:latin typeface="微软雅黑" pitchFamily="34" charset="-122"/>
                <a:ea typeface="微软雅黑" pitchFamily="34" charset="-122"/>
              </a:rPr>
              <a:t>在数据访问时分别会发生什么问题？</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a:t>
            </a:r>
            <a:r>
              <a:rPr lang="zh-CN" altLang="en-US" sz="1900" dirty="0">
                <a:latin typeface="微软雅黑" pitchFamily="34" charset="-122"/>
                <a:ea typeface="微软雅黑" pitchFamily="34" charset="-122"/>
              </a:rPr>
              <a:t>哪些问题是可恢复的？哪些问题是不可恢复的？</a:t>
            </a:r>
            <a:endParaRPr lang="zh-CN" altLang="en-US" sz="1900" dirty="0">
              <a:latin typeface="微软雅黑" pitchFamily="34" charset="-122"/>
              <a:ea typeface="微软雅黑" pitchFamily="34" charset="-122"/>
            </a:endParaRPr>
          </a:p>
        </p:txBody>
      </p:sp>
      <p:sp>
        <p:nvSpPr>
          <p:cNvPr id="768005" name="Rectangle 5"/>
          <p:cNvSpPr/>
          <p:nvPr/>
        </p:nvSpPr>
        <p:spPr>
          <a:xfrm>
            <a:off x="2627313" y="1211263"/>
            <a:ext cx="6313487" cy="2357437"/>
          </a:xfrm>
          <a:prstGeom prst="rect">
            <a:avLst/>
          </a:prstGeom>
          <a:noFill/>
          <a:ln w="9525">
            <a:noFill/>
          </a:ln>
        </p:spPr>
        <p:txBody>
          <a:bodyPr>
            <a:spAutoFit/>
          </a:bodyPr>
          <a:p>
            <a:pPr>
              <a:lnSpc>
                <a:spcPct val="120000"/>
              </a:lnSpc>
            </a:pPr>
            <a:r>
              <a:rPr lang="zh-CN" altLang="en-US" sz="2200" b="1" dirty="0">
                <a:solidFill>
                  <a:srgbClr val="0066CC"/>
                </a:solidFill>
                <a:latin typeface="微软雅黑" pitchFamily="34" charset="-122"/>
                <a:ea typeface="微软雅黑" pitchFamily="34" charset="-122"/>
              </a:rPr>
              <a:t>第</a:t>
            </a:r>
            <a:r>
              <a:rPr lang="en-US" altLang="zh-CN" sz="2200" b="1" dirty="0">
                <a:solidFill>
                  <a:srgbClr val="0066CC"/>
                </a:solidFill>
                <a:latin typeface="微软雅黑" pitchFamily="34" charset="-122"/>
                <a:ea typeface="微软雅黑" pitchFamily="34" charset="-122"/>
              </a:rPr>
              <a:t>6</a:t>
            </a:r>
            <a:r>
              <a:rPr lang="zh-CN" altLang="en-US" sz="2200" b="1" dirty="0">
                <a:solidFill>
                  <a:srgbClr val="0066CC"/>
                </a:solidFill>
                <a:latin typeface="微软雅黑" pitchFamily="34" charset="-122"/>
                <a:ea typeface="微软雅黑" pitchFamily="34" charset="-122"/>
              </a:rPr>
              <a:t>行指令取数据时是否发生页故障，</a:t>
            </a:r>
            <a:r>
              <a:rPr lang="en-US" altLang="zh-CN" sz="2200" b="1" dirty="0">
                <a:solidFill>
                  <a:srgbClr val="0066CC"/>
                </a:solidFill>
                <a:latin typeface="微软雅黑" pitchFamily="34" charset="-122"/>
                <a:ea typeface="微软雅黑" pitchFamily="34" charset="-122"/>
              </a:rPr>
              <a:t>Why</a:t>
            </a:r>
            <a:r>
              <a:rPr lang="zh-CN" altLang="en-US" sz="2200" b="1" dirty="0">
                <a:solidFill>
                  <a:srgbClr val="0066CC"/>
                </a:solidFill>
                <a:latin typeface="微软雅黑" pitchFamily="34" charset="-122"/>
                <a:ea typeface="微软雅黑" pitchFamily="34" charset="-122"/>
              </a:rPr>
              <a:t>？</a:t>
            </a:r>
            <a:endParaRPr lang="zh-CN" altLang="en-US" sz="2200" b="1" dirty="0">
              <a:solidFill>
                <a:srgbClr val="0066CC"/>
              </a:solidFill>
              <a:latin typeface="微软雅黑" pitchFamily="34" charset="-122"/>
              <a:ea typeface="微软雅黑" pitchFamily="34" charset="-122"/>
            </a:endParaRPr>
          </a:p>
          <a:p>
            <a:pPr>
              <a:lnSpc>
                <a:spcPct val="120000"/>
              </a:lnSpc>
            </a:pPr>
            <a:r>
              <a:rPr lang="zh-CN" altLang="en-US" sz="2000" b="1" dirty="0">
                <a:solidFill>
                  <a:srgbClr val="FF0000"/>
                </a:solidFill>
                <a:latin typeface="微软雅黑" pitchFamily="34" charset="-122"/>
                <a:ea typeface="微软雅黑" pitchFamily="34" charset="-122"/>
              </a:rPr>
              <a:t>对</a:t>
            </a:r>
            <a:r>
              <a:rPr lang="en-US" altLang="zh-CN" sz="2000" b="1" dirty="0">
                <a:solidFill>
                  <a:srgbClr val="FF0000"/>
                </a:solidFill>
                <a:latin typeface="微软雅黑" pitchFamily="34" charset="-122"/>
                <a:ea typeface="微软雅黑" pitchFamily="34" charset="-122"/>
              </a:rPr>
              <a:t>a[1000]</a:t>
            </a:r>
            <a:r>
              <a:rPr lang="zh-CN" altLang="en-US" sz="2000" b="1" dirty="0">
                <a:solidFill>
                  <a:srgbClr val="FF0000"/>
                </a:solidFill>
                <a:latin typeface="微软雅黑" pitchFamily="34" charset="-122"/>
                <a:ea typeface="微软雅黑" pitchFamily="34" charset="-122"/>
              </a:rPr>
              <a:t>（地址</a:t>
            </a:r>
            <a:r>
              <a:rPr lang="en-US" altLang="zh-CN" sz="2000" b="1" dirty="0">
                <a:solidFill>
                  <a:srgbClr val="FF0000"/>
                </a:solidFill>
                <a:latin typeface="微软雅黑" pitchFamily="34" charset="-122"/>
                <a:ea typeface="微软雅黑" pitchFamily="34" charset="-122"/>
              </a:rPr>
              <a:t>0x8049fa0</a:t>
            </a:r>
            <a:r>
              <a:rPr lang="zh-CN" altLang="en-US" sz="2000" b="1" dirty="0">
                <a:solidFill>
                  <a:srgbClr val="FF0000"/>
                </a:solidFill>
                <a:latin typeface="微软雅黑" pitchFamily="34" charset="-122"/>
                <a:ea typeface="微软雅黑" pitchFamily="34" charset="-122"/>
              </a:rPr>
              <a:t>）的访问是对所在页面（首址为</a:t>
            </a:r>
            <a:r>
              <a:rPr lang="en-US" altLang="zh-CN" sz="2000" b="1" dirty="0">
                <a:solidFill>
                  <a:srgbClr val="FF0000"/>
                </a:solidFill>
                <a:latin typeface="微软雅黑" pitchFamily="34" charset="-122"/>
                <a:ea typeface="微软雅黑" pitchFamily="34" charset="-122"/>
              </a:rPr>
              <a:t>0x08049000</a:t>
            </a:r>
            <a:r>
              <a:rPr lang="zh-CN" altLang="en-US" sz="2000" b="1" dirty="0">
                <a:solidFill>
                  <a:srgbClr val="FF0000"/>
                </a:solidFill>
                <a:latin typeface="微软雅黑" pitchFamily="34" charset="-122"/>
                <a:ea typeface="微软雅黑" pitchFamily="34" charset="-122"/>
              </a:rPr>
              <a:t>）的第</a:t>
            </a:r>
            <a:r>
              <a:rPr lang="en-US" altLang="zh-CN" sz="2000" b="1" dirty="0">
                <a:solidFill>
                  <a:srgbClr val="FF0000"/>
                </a:solidFill>
                <a:latin typeface="微软雅黑" pitchFamily="34" charset="-122"/>
                <a:ea typeface="微软雅黑" pitchFamily="34" charset="-122"/>
              </a:rPr>
              <a:t>2</a:t>
            </a:r>
            <a:r>
              <a:rPr lang="zh-CN" altLang="en-US" sz="2000" b="1" dirty="0">
                <a:solidFill>
                  <a:srgbClr val="FF0000"/>
                </a:solidFill>
                <a:latin typeface="微软雅黑" pitchFamily="34" charset="-122"/>
                <a:ea typeface="微软雅黑" pitchFamily="34" charset="-122"/>
              </a:rPr>
              <a:t>次访问，故在主存，不会发生缺页。但</a:t>
            </a:r>
            <a:r>
              <a:rPr lang="en-US" altLang="zh-CN" sz="2000" b="1" dirty="0">
                <a:solidFill>
                  <a:srgbClr val="FF0000"/>
                </a:solidFill>
                <a:latin typeface="微软雅黑" pitchFamily="34" charset="-122"/>
                <a:ea typeface="微软雅黑" pitchFamily="34" charset="-122"/>
              </a:rPr>
              <a:t>a[1000]</a:t>
            </a:r>
            <a:r>
              <a:rPr lang="zh-CN" altLang="en-US" sz="2000" b="1" dirty="0">
                <a:solidFill>
                  <a:srgbClr val="FF0000"/>
                </a:solidFill>
                <a:latin typeface="微软雅黑" pitchFamily="34" charset="-122"/>
                <a:ea typeface="微软雅黑" pitchFamily="34" charset="-122"/>
              </a:rPr>
              <a:t>实际不存在，只不过编译器未检查数组边界，</a:t>
            </a:r>
            <a:r>
              <a:rPr lang="en-US" altLang="zh-CN" sz="2100" b="1" dirty="0">
                <a:solidFill>
                  <a:srgbClr val="FF0000"/>
                </a:solidFill>
                <a:latin typeface="微软雅黑" pitchFamily="34" charset="-122"/>
                <a:ea typeface="微软雅黑" pitchFamily="34" charset="-122"/>
              </a:rPr>
              <a:t>0x8049fa0</a:t>
            </a:r>
            <a:r>
              <a:rPr lang="zh-CN" altLang="en-US" sz="2100" b="1" dirty="0">
                <a:solidFill>
                  <a:srgbClr val="FF0000"/>
                </a:solidFill>
                <a:latin typeface="微软雅黑" pitchFamily="34" charset="-122"/>
                <a:ea typeface="微软雅黑" pitchFamily="34" charset="-122"/>
              </a:rPr>
              <a:t>处</a:t>
            </a:r>
            <a:r>
              <a:rPr lang="zh-CN" altLang="en-US" sz="2100" b="1" dirty="0">
                <a:solidFill>
                  <a:srgbClr val="3366FF"/>
                </a:solidFill>
                <a:latin typeface="微软雅黑" pitchFamily="34" charset="-122"/>
                <a:ea typeface="微软雅黑" pitchFamily="34" charset="-122"/>
              </a:rPr>
              <a:t>可能</a:t>
            </a:r>
            <a:r>
              <a:rPr lang="zh-CN" altLang="en-US" sz="2100" b="1" dirty="0">
                <a:solidFill>
                  <a:srgbClr val="FF0000"/>
                </a:solidFill>
                <a:latin typeface="微软雅黑" pitchFamily="34" charset="-122"/>
                <a:ea typeface="微软雅黑" pitchFamily="34" charset="-122"/>
              </a:rPr>
              <a:t>是</a:t>
            </a:r>
            <a:r>
              <a:rPr lang="en-US" altLang="zh-CN" sz="2100" b="1" dirty="0">
                <a:solidFill>
                  <a:srgbClr val="FF0000"/>
                </a:solidFill>
                <a:latin typeface="微软雅黑" pitchFamily="34" charset="-122"/>
                <a:ea typeface="微软雅黑" pitchFamily="34" charset="-122"/>
              </a:rPr>
              <a:t>x</a:t>
            </a:r>
            <a:r>
              <a:rPr lang="zh-CN" altLang="en-US" sz="2100" b="1" dirty="0">
                <a:solidFill>
                  <a:srgbClr val="FF0000"/>
                </a:solidFill>
                <a:latin typeface="微软雅黑" pitchFamily="34" charset="-122"/>
                <a:ea typeface="微软雅黑" pitchFamily="34" charset="-122"/>
              </a:rPr>
              <a:t>的地址，故该指令执行结果</a:t>
            </a:r>
            <a:r>
              <a:rPr lang="zh-CN" altLang="en-US" sz="2100" b="1" dirty="0">
                <a:solidFill>
                  <a:srgbClr val="3366FF"/>
                </a:solidFill>
                <a:latin typeface="微软雅黑" pitchFamily="34" charset="-122"/>
                <a:ea typeface="微软雅黑" pitchFamily="34" charset="-122"/>
              </a:rPr>
              <a:t>可能</a:t>
            </a:r>
            <a:r>
              <a:rPr lang="zh-CN" altLang="en-US" sz="2100" b="1" dirty="0">
                <a:solidFill>
                  <a:srgbClr val="FF0000"/>
                </a:solidFill>
                <a:latin typeface="微软雅黑" pitchFamily="34" charset="-122"/>
                <a:ea typeface="微软雅黑" pitchFamily="34" charset="-122"/>
              </a:rPr>
              <a:t>是</a:t>
            </a:r>
            <a:r>
              <a:rPr lang="en-US" altLang="zh-CN" sz="2100" b="1" dirty="0">
                <a:solidFill>
                  <a:srgbClr val="FF0000"/>
                </a:solidFill>
                <a:latin typeface="微软雅黑" pitchFamily="34" charset="-122"/>
                <a:ea typeface="微软雅黑" pitchFamily="34" charset="-122"/>
              </a:rPr>
              <a:t>x</a:t>
            </a:r>
            <a:r>
              <a:rPr lang="zh-CN" altLang="en-US" sz="2100" b="1" dirty="0">
                <a:solidFill>
                  <a:srgbClr val="FF0000"/>
                </a:solidFill>
                <a:latin typeface="微软雅黑" pitchFamily="34" charset="-122"/>
                <a:ea typeface="微软雅黑" pitchFamily="34" charset="-122"/>
              </a:rPr>
              <a:t>被赋值为</a:t>
            </a:r>
            <a:r>
              <a:rPr lang="en-US" altLang="zh-CN" sz="2100" b="1" dirty="0">
                <a:solidFill>
                  <a:srgbClr val="FF0000"/>
                </a:solidFill>
                <a:latin typeface="微软雅黑" pitchFamily="34" charset="-122"/>
                <a:ea typeface="微软雅黑" pitchFamily="34" charset="-122"/>
              </a:rPr>
              <a:t>3</a:t>
            </a:r>
            <a:endParaRPr lang="en-US" altLang="zh-CN" sz="21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05">
                                            <p:txEl>
                                              <p:charRg st="0" end="22"/>
                                            </p:txEl>
                                          </p:spTgt>
                                        </p:tgtEl>
                                        <p:attrNameLst>
                                          <p:attrName>style.visibility</p:attrName>
                                        </p:attrNameLst>
                                      </p:cBhvr>
                                      <p:to>
                                        <p:strVal val="visible"/>
                                      </p:to>
                                    </p:set>
                                    <p:animEffect transition="in" filter="blinds(horizontal)">
                                      <p:cBhvr>
                                        <p:cTn id="7" dur="500"/>
                                        <p:tgtEl>
                                          <p:spTgt spid="768005">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05">
                                            <p:txEl>
                                              <p:charRg st="22" end="150"/>
                                            </p:txEl>
                                          </p:spTgt>
                                        </p:tgtEl>
                                        <p:attrNameLst>
                                          <p:attrName>style.visibility</p:attrName>
                                        </p:attrNameLst>
                                      </p:cBhvr>
                                      <p:to>
                                        <p:strVal val="visible"/>
                                      </p:to>
                                    </p:set>
                                    <p:animEffect transition="in" filter="blinds(horizontal)">
                                      <p:cBhvr>
                                        <p:cTn id="12" dur="500"/>
                                        <p:tgtEl>
                                          <p:spTgt spid="768005">
                                            <p:txEl>
                                              <p:charRg st="22"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ln/>
        </p:spPr>
        <p:txBody>
          <a:bodyPr vert="horz" wrap="square" lIns="91440" tIns="45720" rIns="91440" bIns="45720" anchor="ctr"/>
          <a:p>
            <a:r>
              <a:rPr lang="zh-CN" altLang="en-US" dirty="0"/>
              <a:t>异常举例</a:t>
            </a:r>
            <a:r>
              <a:rPr lang="en-US" altLang="zh-CN" dirty="0">
                <a:latin typeface="黑体" pitchFamily="49" charset="-122"/>
              </a:rPr>
              <a:t>—</a:t>
            </a:r>
            <a:r>
              <a:rPr lang="zh-CN" altLang="en-US" dirty="0"/>
              <a:t>页故障</a:t>
            </a:r>
            <a:endParaRPr lang="zh-CN" altLang="en-US" dirty="0"/>
          </a:p>
        </p:txBody>
      </p:sp>
      <p:sp>
        <p:nvSpPr>
          <p:cNvPr id="74755" name="Rectangle 4"/>
          <p:cNvSpPr>
            <a:spLocks noGrp="1"/>
          </p:cNvSpPr>
          <p:nvPr>
            <p:ph idx="1"/>
          </p:nvPr>
        </p:nvSpPr>
        <p:spPr>
          <a:xfrm>
            <a:off x="214313" y="792163"/>
            <a:ext cx="8680450" cy="5754687"/>
          </a:xfrm>
          <a:ln/>
        </p:spPr>
        <p:txBody>
          <a:bodyPr vert="horz" wrap="square" lIns="91440" tIns="45720" rIns="91440" bIns="45720" anchor="t"/>
          <a:p>
            <a:pPr>
              <a:lnSpc>
                <a:spcPct val="95000"/>
              </a:lnSpc>
              <a:buNone/>
            </a:pPr>
            <a:r>
              <a:rPr lang="zh-CN" altLang="en-US" sz="1900" dirty="0">
                <a:latin typeface="微软雅黑" pitchFamily="34" charset="-122"/>
                <a:ea typeface="微软雅黑" pitchFamily="34" charset="-122"/>
              </a:rPr>
              <a:t>假设在</a:t>
            </a:r>
            <a:r>
              <a:rPr lang="en-US" altLang="zh-CN" sz="1900" dirty="0">
                <a:latin typeface="微软雅黑" pitchFamily="34" charset="-122"/>
                <a:ea typeface="微软雅黑" pitchFamily="34" charset="-122"/>
              </a:rPr>
              <a:t>IA-32/linux</a:t>
            </a:r>
            <a:r>
              <a:rPr lang="zh-CN" altLang="en-US" sz="1900" dirty="0">
                <a:latin typeface="微软雅黑" pitchFamily="34" charset="-122"/>
                <a:ea typeface="微软雅黑" pitchFamily="34" charset="-122"/>
              </a:rPr>
              <a:t>系统中一个</a:t>
            </a:r>
            <a:r>
              <a:rPr lang="en-US" altLang="zh-CN"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语言源程序 </a:t>
            </a:r>
            <a:r>
              <a:rPr lang="en-US" altLang="zh-CN" sz="1900" dirty="0">
                <a:latin typeface="微软雅黑" pitchFamily="34" charset="-122"/>
                <a:ea typeface="微软雅黑" pitchFamily="34" charset="-122"/>
              </a:rPr>
              <a:t>P </a:t>
            </a:r>
            <a:r>
              <a:rPr lang="zh-CN" altLang="en-US" sz="1900" dirty="0">
                <a:latin typeface="微软雅黑" pitchFamily="34" charset="-122"/>
                <a:ea typeface="微软雅黑" pitchFamily="34" charset="-122"/>
              </a:rPr>
              <a:t>如下：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int a[1000];</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int x</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main(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4	{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a[10]=1;</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a[1000]=3; </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a[10000]=4;</a:t>
            </a:r>
            <a:endParaRPr lang="en-US" altLang="zh-CN"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8	}</a:t>
            </a:r>
            <a:endParaRPr lang="en-US" altLang="zh-CN" sz="1900" dirty="0">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假设编译、汇编和链接后，第</a:t>
            </a:r>
            <a:r>
              <a:rPr lang="en-US" altLang="zh-CN" sz="1900" dirty="0">
                <a:latin typeface="微软雅黑" pitchFamily="34" charset="-122"/>
                <a:ea typeface="微软雅黑" pitchFamily="34" charset="-122"/>
              </a:rPr>
              <a:t>5</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6</a:t>
            </a:r>
            <a:r>
              <a:rPr lang="zh-CN" altLang="en-US" sz="1900" dirty="0">
                <a:latin typeface="微软雅黑" pitchFamily="34" charset="-122"/>
                <a:ea typeface="微软雅黑" pitchFamily="34" charset="-122"/>
              </a:rPr>
              <a:t>和</a:t>
            </a:r>
            <a:r>
              <a:rPr lang="en-US" altLang="zh-CN" sz="1900" dirty="0">
                <a:latin typeface="微软雅黑" pitchFamily="34" charset="-122"/>
                <a:ea typeface="微软雅黑" pitchFamily="34" charset="-122"/>
              </a:rPr>
              <a:t>7</a:t>
            </a:r>
            <a:r>
              <a:rPr lang="zh-CN" altLang="en-US" sz="1900" dirty="0">
                <a:latin typeface="微软雅黑" pitchFamily="34" charset="-122"/>
                <a:ea typeface="微软雅黑" pitchFamily="34" charset="-122"/>
              </a:rPr>
              <a:t>行源代码对应的指令序列如下：</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5   8048300: c7 05 28 90 04 08 01 00 00 00  </a:t>
            </a:r>
            <a:r>
              <a:rPr lang="en-US" altLang="zh-CN" sz="1900" dirty="0">
                <a:solidFill>
                  <a:srgbClr val="0066CC"/>
                </a:solidFill>
                <a:latin typeface="微软雅黑" pitchFamily="34" charset="-122"/>
                <a:ea typeface="微软雅黑" pitchFamily="34" charset="-122"/>
              </a:rPr>
              <a:t>movl   $0x1, 0x8049028</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6   8048309: c7 05 a0 9f 04 08 03 00 00 00   </a:t>
            </a:r>
            <a:r>
              <a:rPr lang="en-US" altLang="zh-CN" sz="1900" dirty="0">
                <a:solidFill>
                  <a:srgbClr val="0066CC"/>
                </a:solidFill>
                <a:latin typeface="微软雅黑" pitchFamily="34" charset="-122"/>
                <a:ea typeface="微软雅黑" pitchFamily="34" charset="-122"/>
              </a:rPr>
              <a:t>movl   $0x3, 0x8049fa0</a:t>
            </a:r>
            <a:endParaRPr lang="en-US" altLang="zh-CN" sz="1900" dirty="0">
              <a:solidFill>
                <a:srgbClr val="0066CC"/>
              </a:solidFill>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7   8048313: c7 05 40 2c 05 08 04 00 00 00   </a:t>
            </a:r>
            <a:r>
              <a:rPr lang="en-US" altLang="zh-CN" sz="1900" dirty="0">
                <a:solidFill>
                  <a:srgbClr val="0066CC"/>
                </a:solidFill>
                <a:latin typeface="微软雅黑" pitchFamily="34" charset="-122"/>
                <a:ea typeface="微软雅黑" pitchFamily="34" charset="-122"/>
              </a:rPr>
              <a:t>movl   $0x4, 0x8052c40</a:t>
            </a:r>
            <a:endParaRPr lang="en-US" altLang="zh-CN" sz="1900" dirty="0">
              <a:solidFill>
                <a:srgbClr val="0066CC"/>
              </a:solidFill>
              <a:latin typeface="微软雅黑" pitchFamily="34" charset="-122"/>
              <a:ea typeface="微软雅黑" pitchFamily="34" charset="-122"/>
            </a:endParaRPr>
          </a:p>
          <a:p>
            <a:pPr>
              <a:lnSpc>
                <a:spcPct val="95000"/>
              </a:lnSpc>
              <a:buNone/>
            </a:pPr>
            <a:r>
              <a:rPr lang="zh-CN" altLang="en-US" sz="1900" dirty="0">
                <a:latin typeface="微软雅黑" pitchFamily="34" charset="-122"/>
                <a:ea typeface="微软雅黑" pitchFamily="34" charset="-122"/>
              </a:rPr>
              <a:t>已知页大小为</a:t>
            </a:r>
            <a:r>
              <a:rPr lang="en-US" altLang="zh-CN" sz="1900" dirty="0">
                <a:latin typeface="微软雅黑" pitchFamily="34" charset="-122"/>
                <a:ea typeface="微软雅黑" pitchFamily="34" charset="-122"/>
              </a:rPr>
              <a:t>4KB</a:t>
            </a:r>
            <a:r>
              <a:rPr lang="zh-CN" altLang="en-US" sz="1900" dirty="0">
                <a:latin typeface="微软雅黑" pitchFamily="34" charset="-122"/>
                <a:ea typeface="微软雅黑" pitchFamily="34" charset="-122"/>
              </a:rPr>
              <a:t>，若在运行</a:t>
            </a:r>
            <a:r>
              <a:rPr lang="en-US" altLang="zh-CN" sz="1900" dirty="0">
                <a:latin typeface="微软雅黑" pitchFamily="34" charset="-122"/>
                <a:ea typeface="微软雅黑" pitchFamily="34" charset="-122"/>
              </a:rPr>
              <a:t>P</a:t>
            </a:r>
            <a:r>
              <a:rPr lang="zh-CN" altLang="en-US" sz="1900" dirty="0">
                <a:latin typeface="微软雅黑" pitchFamily="34" charset="-122"/>
                <a:ea typeface="微软雅黑" pitchFamily="34" charset="-122"/>
              </a:rPr>
              <a:t>对应的进程时，系统中无其他进程在运行，则：</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(1) </a:t>
            </a:r>
            <a:r>
              <a:rPr lang="zh-CN" altLang="en-US" sz="1900" dirty="0">
                <a:latin typeface="微软雅黑" pitchFamily="34" charset="-122"/>
                <a:ea typeface="微软雅黑" pitchFamily="34" charset="-122"/>
              </a:rPr>
              <a:t>对于上述三条指令的执行，在取指令时是否可能发生页故障？</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(2) </a:t>
            </a:r>
            <a:r>
              <a:rPr lang="zh-CN" altLang="en-US" sz="1900" dirty="0">
                <a:latin typeface="微软雅黑" pitchFamily="34" charset="-122"/>
                <a:ea typeface="微软雅黑" pitchFamily="34" charset="-122"/>
              </a:rPr>
              <a:t>在数据访问时分别会发生什么问题？</a:t>
            </a:r>
            <a:endParaRPr lang="zh-CN" altLang="en-US" sz="1900" dirty="0">
              <a:latin typeface="微软雅黑" pitchFamily="34" charset="-122"/>
              <a:ea typeface="微软雅黑" pitchFamily="34" charset="-122"/>
            </a:endParaRPr>
          </a:p>
          <a:p>
            <a:pPr>
              <a:lnSpc>
                <a:spcPct val="95000"/>
              </a:lnSpc>
              <a:buNone/>
            </a:pPr>
            <a:r>
              <a:rPr lang="en-US" altLang="zh-CN" sz="1900" dirty="0">
                <a:latin typeface="微软雅黑" pitchFamily="34" charset="-122"/>
                <a:ea typeface="微软雅黑" pitchFamily="34" charset="-122"/>
              </a:rPr>
              <a:t>(3) </a:t>
            </a:r>
            <a:r>
              <a:rPr lang="zh-CN" altLang="en-US" sz="1900" dirty="0">
                <a:latin typeface="微软雅黑" pitchFamily="34" charset="-122"/>
                <a:ea typeface="微软雅黑" pitchFamily="34" charset="-122"/>
              </a:rPr>
              <a:t>哪些问题是可恢复的？哪些问题是不可恢复的？</a:t>
            </a:r>
            <a:endParaRPr lang="zh-CN" altLang="en-US" sz="1900" dirty="0">
              <a:latin typeface="微软雅黑" pitchFamily="34" charset="-122"/>
              <a:ea typeface="微软雅黑" pitchFamily="34" charset="-122"/>
            </a:endParaRPr>
          </a:p>
        </p:txBody>
      </p:sp>
      <p:sp>
        <p:nvSpPr>
          <p:cNvPr id="769029" name="Rectangle 5"/>
          <p:cNvSpPr/>
          <p:nvPr/>
        </p:nvSpPr>
        <p:spPr>
          <a:xfrm>
            <a:off x="2427288" y="1223963"/>
            <a:ext cx="6659562" cy="2860675"/>
          </a:xfrm>
          <a:prstGeom prst="rect">
            <a:avLst/>
          </a:prstGeom>
          <a:solidFill>
            <a:schemeClr val="bg1"/>
          </a:solidFill>
          <a:ln w="9525">
            <a:noFill/>
          </a:ln>
        </p:spPr>
        <p:txBody>
          <a:bodyPr>
            <a:spAutoFit/>
          </a:bodyPr>
          <a:p>
            <a:pPr>
              <a:lnSpc>
                <a:spcPct val="120000"/>
              </a:lnSpc>
            </a:pPr>
            <a:r>
              <a:rPr lang="zh-CN" altLang="en-US" sz="1900" b="1" dirty="0">
                <a:solidFill>
                  <a:srgbClr val="0066CC"/>
                </a:solidFill>
                <a:latin typeface="微软雅黑" pitchFamily="34" charset="-122"/>
                <a:ea typeface="微软雅黑" pitchFamily="34" charset="-122"/>
              </a:rPr>
              <a:t>第</a:t>
            </a:r>
            <a:r>
              <a:rPr lang="en-US" altLang="zh-CN" sz="1900" b="1" dirty="0">
                <a:solidFill>
                  <a:srgbClr val="0066CC"/>
                </a:solidFill>
                <a:latin typeface="微软雅黑" pitchFamily="34" charset="-122"/>
                <a:ea typeface="微软雅黑" pitchFamily="34" charset="-122"/>
              </a:rPr>
              <a:t>7</a:t>
            </a:r>
            <a:r>
              <a:rPr lang="zh-CN" altLang="en-US" sz="1900" b="1" dirty="0">
                <a:solidFill>
                  <a:srgbClr val="0066CC"/>
                </a:solidFill>
                <a:latin typeface="微软雅黑" pitchFamily="34" charset="-122"/>
                <a:ea typeface="微软雅黑" pitchFamily="34" charset="-122"/>
              </a:rPr>
              <a:t>行指令取数据时是否发生页故障，</a:t>
            </a:r>
            <a:r>
              <a:rPr lang="en-US" altLang="zh-CN" sz="1900" b="1" dirty="0">
                <a:solidFill>
                  <a:srgbClr val="0066CC"/>
                </a:solidFill>
                <a:latin typeface="微软雅黑" pitchFamily="34" charset="-122"/>
                <a:ea typeface="微软雅黑" pitchFamily="34" charset="-122"/>
              </a:rPr>
              <a:t>Why</a:t>
            </a:r>
            <a:r>
              <a:rPr lang="zh-CN" altLang="en-US" sz="1900" b="1" dirty="0">
                <a:solidFill>
                  <a:srgbClr val="0066CC"/>
                </a:solidFill>
                <a:latin typeface="微软雅黑" pitchFamily="34" charset="-122"/>
                <a:ea typeface="微软雅黑" pitchFamily="34" charset="-122"/>
              </a:rPr>
              <a:t>？</a:t>
            </a:r>
            <a:endParaRPr lang="zh-CN" altLang="en-US" sz="1900" b="1" dirty="0">
              <a:solidFill>
                <a:srgbClr val="0066CC"/>
              </a:solidFill>
              <a:latin typeface="微软雅黑" pitchFamily="34" charset="-122"/>
              <a:ea typeface="微软雅黑" pitchFamily="34" charset="-122"/>
            </a:endParaRPr>
          </a:p>
          <a:p>
            <a:pPr>
              <a:lnSpc>
                <a:spcPct val="120000"/>
              </a:lnSpc>
            </a:pPr>
            <a:r>
              <a:rPr lang="zh-CN" altLang="en-US" sz="1900" b="1" dirty="0">
                <a:solidFill>
                  <a:srgbClr val="FF0000"/>
                </a:solidFill>
                <a:latin typeface="微软雅黑" pitchFamily="34" charset="-122"/>
                <a:ea typeface="微软雅黑" pitchFamily="34" charset="-122"/>
              </a:rPr>
              <a:t>地址</a:t>
            </a:r>
            <a:r>
              <a:rPr lang="en-US" altLang="zh-CN" sz="1900" b="1" dirty="0">
                <a:solidFill>
                  <a:srgbClr val="FF0000"/>
                </a:solidFill>
                <a:latin typeface="微软雅黑" pitchFamily="34" charset="-122"/>
                <a:ea typeface="微软雅黑" pitchFamily="34" charset="-122"/>
              </a:rPr>
              <a:t>0x8052c40</a:t>
            </a:r>
            <a:r>
              <a:rPr lang="zh-CN" altLang="zh-CN" sz="1900" b="1" dirty="0">
                <a:solidFill>
                  <a:srgbClr val="FF0000"/>
                </a:solidFill>
                <a:latin typeface="微软雅黑" pitchFamily="34" charset="-122"/>
                <a:ea typeface="微软雅黑" pitchFamily="34" charset="-122"/>
              </a:rPr>
              <a:t>偏离数组首址0x8049000已达4</a:t>
            </a:r>
            <a:r>
              <a:rPr lang="zh-CN" altLang="zh-CN" sz="1900" b="1" dirty="0">
                <a:solidFill>
                  <a:srgbClr val="FF0000"/>
                </a:solidFill>
                <a:latin typeface="Arial" panose="020B0604020202090204" pitchFamily="34" charset="0"/>
                <a:ea typeface="微软雅黑" pitchFamily="34" charset="-122"/>
              </a:rPr>
              <a:t>×</a:t>
            </a:r>
            <a:r>
              <a:rPr lang="zh-CN" altLang="zh-CN" sz="1900" b="1" dirty="0">
                <a:solidFill>
                  <a:srgbClr val="FF0000"/>
                </a:solidFill>
                <a:latin typeface="微软雅黑" pitchFamily="34" charset="-122"/>
                <a:ea typeface="微软雅黑" pitchFamily="34" charset="-122"/>
              </a:rPr>
              <a:t>10000</a:t>
            </a:r>
            <a:r>
              <a:rPr lang="zh-CN" altLang="en-US" sz="1900" b="1" dirty="0">
                <a:solidFill>
                  <a:srgbClr val="FF0000"/>
                </a:solidFill>
                <a:latin typeface="微软雅黑" pitchFamily="34" charset="-122"/>
                <a:ea typeface="微软雅黑" pitchFamily="34" charset="-122"/>
              </a:rPr>
              <a:t> </a:t>
            </a:r>
            <a:r>
              <a:rPr lang="zh-CN" altLang="zh-CN" sz="1900" b="1" dirty="0">
                <a:solidFill>
                  <a:srgbClr val="FF0000"/>
                </a:solidFill>
                <a:latin typeface="微软雅黑" pitchFamily="34" charset="-122"/>
                <a:ea typeface="微软雅黑" pitchFamily="34" charset="-122"/>
              </a:rPr>
              <a:t>+4=40004个单元，即偏离了9个页面，很可能超出可读写区</a:t>
            </a:r>
            <a:r>
              <a:rPr lang="zh-CN" altLang="en-US" sz="1900" b="1" dirty="0">
                <a:solidFill>
                  <a:srgbClr val="FF0000"/>
                </a:solidFill>
                <a:latin typeface="微软雅黑" pitchFamily="34" charset="-122"/>
                <a:ea typeface="微软雅黑" pitchFamily="34" charset="-122"/>
              </a:rPr>
              <a:t>范围</a:t>
            </a:r>
            <a:r>
              <a:rPr lang="zh-CN" altLang="zh-CN" sz="1900" b="1" dirty="0">
                <a:solidFill>
                  <a:srgbClr val="FF0000"/>
                </a:solidFill>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故</a:t>
            </a:r>
            <a:r>
              <a:rPr lang="zh-CN" altLang="zh-CN" sz="1900" b="1" dirty="0">
                <a:solidFill>
                  <a:srgbClr val="FF0000"/>
                </a:solidFill>
                <a:latin typeface="微软雅黑" pitchFamily="34" charset="-122"/>
                <a:ea typeface="微软雅黑" pitchFamily="34" charset="-122"/>
              </a:rPr>
              <a:t>执行该指令时</a:t>
            </a:r>
            <a:r>
              <a:rPr lang="zh-CN" altLang="en-US" sz="1900" b="1" dirty="0">
                <a:solidFill>
                  <a:srgbClr val="FF0000"/>
                </a:solidFill>
                <a:latin typeface="微软雅黑" pitchFamily="34" charset="-122"/>
                <a:ea typeface="微软雅黑" pitchFamily="34" charset="-122"/>
              </a:rPr>
              <a:t>可</a:t>
            </a:r>
            <a:r>
              <a:rPr lang="zh-CN" altLang="zh-CN" sz="1900" b="1" dirty="0">
                <a:solidFill>
                  <a:srgbClr val="FF0000"/>
                </a:solidFill>
                <a:latin typeface="微软雅黑" pitchFamily="34" charset="-122"/>
                <a:ea typeface="微软雅黑" pitchFamily="34" charset="-122"/>
              </a:rPr>
              <a:t>能</a:t>
            </a:r>
            <a:r>
              <a:rPr lang="zh-CN" altLang="en-US" sz="1900" b="1" dirty="0">
                <a:solidFill>
                  <a:srgbClr val="FF0000"/>
                </a:solidFill>
                <a:latin typeface="微软雅黑" pitchFamily="34" charset="-122"/>
                <a:ea typeface="微软雅黑" pitchFamily="34" charset="-122"/>
              </a:rPr>
              <a:t>会</a:t>
            </a:r>
            <a:r>
              <a:rPr lang="zh-CN" altLang="zh-CN" sz="1900" b="1" dirty="0">
                <a:solidFill>
                  <a:srgbClr val="008000"/>
                </a:solidFill>
                <a:latin typeface="微软雅黑" pitchFamily="34" charset="-122"/>
                <a:ea typeface="微软雅黑" pitchFamily="34" charset="-122"/>
              </a:rPr>
              <a:t>发生</a:t>
            </a:r>
            <a:r>
              <a:rPr lang="zh-CN" altLang="en-US" sz="1900" b="1" dirty="0">
                <a:solidFill>
                  <a:srgbClr val="008000"/>
                </a:solidFill>
                <a:latin typeface="微软雅黑" pitchFamily="34" charset="-122"/>
                <a:ea typeface="微软雅黑" pitchFamily="34" charset="-122"/>
              </a:rPr>
              <a:t>保护违例</a:t>
            </a:r>
            <a:r>
              <a:rPr lang="zh-CN" altLang="zh-CN" sz="1900" b="1" dirty="0">
                <a:solidFill>
                  <a:srgbClr val="FF0000"/>
                </a:solidFill>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页故障处理程序发送一个</a:t>
            </a:r>
            <a:r>
              <a:rPr lang="zh-CN" altLang="en-US" sz="1900" b="1" dirty="0">
                <a:solidFill>
                  <a:srgbClr val="008000"/>
                </a:solidFill>
                <a:latin typeface="微软雅黑" pitchFamily="34" charset="-122"/>
                <a:ea typeface="微软雅黑" pitchFamily="34" charset="-122"/>
              </a:rPr>
              <a:t>“段错误”信号</a:t>
            </a:r>
            <a:r>
              <a:rPr lang="zh-CN" altLang="en-US" sz="1900" b="1" dirty="0">
                <a:solidFill>
                  <a:srgbClr val="FF0000"/>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SIGSEGV</a:t>
            </a:r>
            <a:r>
              <a:rPr lang="zh-CN" altLang="en-US" sz="1900" b="1" dirty="0">
                <a:solidFill>
                  <a:srgbClr val="FF0000"/>
                </a:solidFill>
                <a:latin typeface="微软雅黑" pitchFamily="34" charset="-122"/>
                <a:ea typeface="微软雅黑" pitchFamily="34" charset="-122"/>
              </a:rPr>
              <a:t>）给用户进程，用户进程接受到该信号后就调出一个</a:t>
            </a:r>
            <a:r>
              <a:rPr lang="zh-CN" altLang="en-US" sz="1900" b="1" dirty="0">
                <a:solidFill>
                  <a:srgbClr val="008000"/>
                </a:solidFill>
                <a:latin typeface="微软雅黑" pitchFamily="34" charset="-122"/>
                <a:ea typeface="微软雅黑" pitchFamily="34" charset="-122"/>
              </a:rPr>
              <a:t>信号处理程序执行</a:t>
            </a:r>
            <a:r>
              <a:rPr lang="zh-CN" altLang="en-US" sz="1900" b="1" dirty="0">
                <a:solidFill>
                  <a:srgbClr val="FF0000"/>
                </a:solidFill>
                <a:latin typeface="微软雅黑" pitchFamily="34" charset="-122"/>
                <a:ea typeface="微软雅黑" pitchFamily="34" charset="-122"/>
              </a:rPr>
              <a:t>，该信号处理程序根据信号类型，在屏幕上显示“段故障</a:t>
            </a:r>
            <a:r>
              <a:rPr lang="zh-CN" altLang="en-US" sz="1900" b="1" dirty="0">
                <a:solidFill>
                  <a:srgbClr val="3366FF"/>
                </a:solidFill>
                <a:latin typeface="微软雅黑" pitchFamily="34" charset="-122"/>
                <a:ea typeface="微软雅黑" pitchFamily="34" charset="-122"/>
              </a:rPr>
              <a:t>（</a:t>
            </a:r>
            <a:r>
              <a:rPr lang="en-US" altLang="zh-CN" sz="1900" b="1" dirty="0">
                <a:solidFill>
                  <a:srgbClr val="3366FF"/>
                </a:solidFill>
                <a:latin typeface="微软雅黑" pitchFamily="34" charset="-122"/>
                <a:ea typeface="微软雅黑" pitchFamily="34" charset="-122"/>
              </a:rPr>
              <a:t>segmentation fault</a:t>
            </a:r>
            <a:r>
              <a:rPr lang="zh-CN" altLang="en-US" sz="1900" b="1" dirty="0">
                <a:solidFill>
                  <a:srgbClr val="3366FF"/>
                </a:solidFill>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信息，并终止用户进程。</a:t>
            </a:r>
            <a:endParaRPr lang="en-US" altLang="zh-CN" sz="19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29">
                                            <p:txEl>
                                              <p:charRg st="0" end="22"/>
                                            </p:txEl>
                                          </p:spTgt>
                                        </p:tgtEl>
                                        <p:attrNameLst>
                                          <p:attrName>style.visibility</p:attrName>
                                        </p:attrNameLst>
                                      </p:cBhvr>
                                      <p:to>
                                        <p:strVal val="visible"/>
                                      </p:to>
                                    </p:set>
                                    <p:animEffect transition="in" filter="blinds(horizontal)">
                                      <p:cBhvr>
                                        <p:cTn id="7" dur="500"/>
                                        <p:tgtEl>
                                          <p:spTgt spid="769029">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29">
                                            <p:txEl>
                                              <p:charRg st="22" end="223"/>
                                            </p:txEl>
                                          </p:spTgt>
                                        </p:tgtEl>
                                        <p:attrNameLst>
                                          <p:attrName>style.visibility</p:attrName>
                                        </p:attrNameLst>
                                      </p:cBhvr>
                                      <p:to>
                                        <p:strVal val="visible"/>
                                      </p:to>
                                    </p:set>
                                    <p:animEffect transition="in" filter="blinds(horizontal)">
                                      <p:cBhvr>
                                        <p:cTn id="12" dur="500"/>
                                        <p:tgtEl>
                                          <p:spTgt spid="769029">
                                            <p:txEl>
                                              <p:charRg st="22"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xfrm>
            <a:off x="457200" y="96838"/>
            <a:ext cx="8229600" cy="561975"/>
          </a:xfrm>
          <a:ln/>
        </p:spPr>
        <p:txBody>
          <a:bodyPr vert="horz" wrap="square" lIns="91440" tIns="45720" rIns="91440" bIns="45720" anchor="ctr"/>
          <a:p>
            <a:r>
              <a:rPr lang="zh-CN" altLang="en-US" dirty="0"/>
              <a:t>陷阱（</a:t>
            </a:r>
            <a:r>
              <a:rPr lang="en-US" altLang="zh-CN" dirty="0"/>
              <a:t>Trap</a:t>
            </a:r>
            <a:r>
              <a:rPr lang="zh-CN" altLang="en-US" dirty="0"/>
              <a:t>）异常</a:t>
            </a:r>
            <a:endParaRPr lang="zh-CN" altLang="en-US" dirty="0"/>
          </a:p>
        </p:txBody>
      </p:sp>
      <p:sp>
        <p:nvSpPr>
          <p:cNvPr id="770051" name="Rectangle 3"/>
          <p:cNvSpPr>
            <a:spLocks noGrp="1"/>
          </p:cNvSpPr>
          <p:nvPr>
            <p:ph idx="1"/>
          </p:nvPr>
        </p:nvSpPr>
        <p:spPr>
          <a:xfrm>
            <a:off x="200025" y="779463"/>
            <a:ext cx="8843963" cy="777875"/>
          </a:xfrm>
          <a:ln/>
        </p:spPr>
        <p:txBody>
          <a:bodyPr vert="horz" wrap="square" lIns="91440" tIns="45720" rIns="91440" bIns="45720" anchor="t"/>
          <a:p>
            <a:r>
              <a:rPr lang="zh-CN" altLang="en-US" sz="2000" dirty="0">
                <a:solidFill>
                  <a:srgbClr val="FF0000"/>
                </a:solidFill>
                <a:latin typeface="微软雅黑" pitchFamily="34" charset="-122"/>
                <a:ea typeface="微软雅黑" pitchFamily="34" charset="-122"/>
              </a:rPr>
              <a:t>陷阱</a:t>
            </a:r>
            <a:r>
              <a:rPr lang="zh-CN" altLang="en-US" sz="2000" dirty="0">
                <a:latin typeface="微软雅黑" pitchFamily="34" charset="-122"/>
                <a:ea typeface="微软雅黑" pitchFamily="34" charset="-122"/>
              </a:rPr>
              <a:t>也称</a:t>
            </a:r>
            <a:r>
              <a:rPr lang="zh-CN" altLang="en-US" sz="2000" dirty="0">
                <a:solidFill>
                  <a:srgbClr val="FF0000"/>
                </a:solidFill>
                <a:latin typeface="微软雅黑" pitchFamily="34" charset="-122"/>
                <a:ea typeface="微软雅黑" pitchFamily="34" charset="-122"/>
              </a:rPr>
              <a:t>自陷</a:t>
            </a:r>
            <a:r>
              <a:rPr lang="zh-CN" altLang="en-US" sz="2000" dirty="0">
                <a:latin typeface="微软雅黑" pitchFamily="34" charset="-122"/>
                <a:ea typeface="微软雅黑" pitchFamily="34" charset="-122"/>
              </a:rPr>
              <a:t>或</a:t>
            </a:r>
            <a:r>
              <a:rPr lang="zh-CN" altLang="en-US" sz="2000" dirty="0">
                <a:solidFill>
                  <a:srgbClr val="FF0000"/>
                </a:solidFill>
                <a:latin typeface="微软雅黑" pitchFamily="34" charset="-122"/>
                <a:ea typeface="微软雅黑" pitchFamily="34" charset="-122"/>
              </a:rPr>
              <a:t>陷入</a:t>
            </a:r>
            <a:r>
              <a:rPr lang="zh-CN" altLang="en-US" sz="2000" dirty="0">
                <a:latin typeface="微软雅黑" pitchFamily="34" charset="-122"/>
                <a:ea typeface="微软雅黑" pitchFamily="34" charset="-122"/>
              </a:rPr>
              <a:t>，执行</a:t>
            </a:r>
            <a:r>
              <a:rPr lang="zh-CN" altLang="en-US" sz="2000" dirty="0">
                <a:solidFill>
                  <a:srgbClr val="FF0000"/>
                </a:solidFill>
                <a:latin typeface="微软雅黑" pitchFamily="34" charset="-122"/>
                <a:ea typeface="微软雅黑" pitchFamily="34" charset="-122"/>
              </a:rPr>
              <a:t>陷阱指令</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自陷指令</a:t>
            </a:r>
            <a:r>
              <a:rPr lang="zh-CN" altLang="en-US" sz="2000" dirty="0">
                <a:latin typeface="微软雅黑" pitchFamily="34" charset="-122"/>
                <a:ea typeface="微软雅黑" pitchFamily="34" charset="-122"/>
              </a:rPr>
              <a:t>）时，</a:t>
            </a: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调出特定程序进行相应处理，处理结束后返回到陷阱指令下一条指令执行。</a:t>
            </a:r>
            <a:endParaRPr lang="zh-CN" altLang="en-US" sz="2000" dirty="0">
              <a:latin typeface="微软雅黑" pitchFamily="34" charset="-122"/>
              <a:ea typeface="微软雅黑" pitchFamily="34" charset="-122"/>
            </a:endParaRPr>
          </a:p>
        </p:txBody>
      </p:sp>
      <p:sp>
        <p:nvSpPr>
          <p:cNvPr id="75780" name="Rectangle 17"/>
          <p:cNvSpPr/>
          <p:nvPr/>
        </p:nvSpPr>
        <p:spPr>
          <a:xfrm>
            <a:off x="825500" y="1644650"/>
            <a:ext cx="7570788" cy="1968500"/>
          </a:xfrm>
          <a:prstGeom prst="rect">
            <a:avLst/>
          </a:prstGeom>
          <a:solidFill>
            <a:srgbClr val="E9E1C9"/>
          </a:solidFill>
          <a:ln w="28575">
            <a:noFill/>
          </a:ln>
        </p:spPr>
        <p:txBody>
          <a:bodyPr anchor="ctr" anchorCtr="1"/>
          <a:p>
            <a:pPr algn="ctr" eaLnBrk="0" hangingPunct="0"/>
            <a:endParaRPr lang="en-US" altLang="zh-CN" sz="2400" b="1" dirty="0">
              <a:latin typeface="Calibri" pitchFamily="34" charset="0"/>
            </a:endParaRPr>
          </a:p>
        </p:txBody>
      </p:sp>
      <p:sp>
        <p:nvSpPr>
          <p:cNvPr id="75781" name="Rectangle 4"/>
          <p:cNvSpPr/>
          <p:nvPr/>
        </p:nvSpPr>
        <p:spPr>
          <a:xfrm>
            <a:off x="2649538" y="1700213"/>
            <a:ext cx="1247775" cy="409575"/>
          </a:xfrm>
          <a:prstGeom prst="rect">
            <a:avLst/>
          </a:prstGeom>
          <a:noFill/>
          <a:ln w="12700">
            <a:noFill/>
          </a:ln>
        </p:spPr>
        <p:txBody>
          <a:bodyPr wrap="none" lIns="90479" tIns="44446" rIns="90479" bIns="44446">
            <a:spAutoFit/>
          </a:bodyPr>
          <a:p>
            <a:pPr eaLnBrk="0" hangingPunct="0"/>
            <a:r>
              <a:rPr lang="zh-CN" altLang="en-US" sz="2100" b="1" dirty="0">
                <a:solidFill>
                  <a:srgbClr val="CC3300"/>
                </a:solidFill>
                <a:latin typeface="Calibri" pitchFamily="34" charset="0"/>
                <a:ea typeface="微软雅黑" pitchFamily="34" charset="-122"/>
              </a:rPr>
              <a:t>用户进程</a:t>
            </a:r>
            <a:endParaRPr lang="zh-CN" altLang="en-US" sz="2100" b="1" dirty="0">
              <a:solidFill>
                <a:srgbClr val="CC3300"/>
              </a:solidFill>
              <a:latin typeface="Calibri" pitchFamily="34" charset="0"/>
              <a:ea typeface="微软雅黑" pitchFamily="34" charset="-122"/>
            </a:endParaRPr>
          </a:p>
        </p:txBody>
      </p:sp>
      <p:sp>
        <p:nvSpPr>
          <p:cNvPr id="75782" name="Rectangle 5"/>
          <p:cNvSpPr/>
          <p:nvPr/>
        </p:nvSpPr>
        <p:spPr>
          <a:xfrm>
            <a:off x="5651500" y="1685925"/>
            <a:ext cx="577850" cy="423863"/>
          </a:xfrm>
          <a:prstGeom prst="rect">
            <a:avLst/>
          </a:prstGeom>
          <a:noFill/>
          <a:ln w="12700">
            <a:noFill/>
          </a:ln>
        </p:spPr>
        <p:txBody>
          <a:bodyPr wrap="none" lIns="90479" tIns="44446" rIns="90479" bIns="44446">
            <a:spAutoFit/>
          </a:bodyPr>
          <a:p>
            <a:pPr eaLnBrk="0" hangingPunct="0"/>
            <a:r>
              <a:rPr lang="en-US" altLang="zh-CN" sz="2200" b="1" dirty="0">
                <a:solidFill>
                  <a:srgbClr val="CC3300"/>
                </a:solidFill>
                <a:latin typeface="微软雅黑" pitchFamily="34" charset="-122"/>
                <a:ea typeface="微软雅黑" pitchFamily="34" charset="-122"/>
              </a:rPr>
              <a:t>OS</a:t>
            </a:r>
            <a:endParaRPr lang="en-US" altLang="zh-CN" sz="2200" b="1" dirty="0">
              <a:solidFill>
                <a:srgbClr val="CC3300"/>
              </a:solidFill>
              <a:latin typeface="微软雅黑" pitchFamily="34" charset="-122"/>
              <a:ea typeface="微软雅黑" pitchFamily="34" charset="-122"/>
            </a:endParaRPr>
          </a:p>
        </p:txBody>
      </p:sp>
      <p:sp>
        <p:nvSpPr>
          <p:cNvPr id="75783" name="Line 6"/>
          <p:cNvSpPr/>
          <p:nvPr/>
        </p:nvSpPr>
        <p:spPr>
          <a:xfrm>
            <a:off x="3233738" y="2078038"/>
            <a:ext cx="0" cy="598487"/>
          </a:xfrm>
          <a:prstGeom prst="line">
            <a:avLst/>
          </a:prstGeom>
          <a:ln w="38100" cap="flat" cmpd="sng">
            <a:solidFill>
              <a:srgbClr val="FF0000"/>
            </a:solidFill>
            <a:prstDash val="solid"/>
            <a:headEnd type="none" w="med" len="med"/>
            <a:tailEnd type="triangle" w="med" len="med"/>
          </a:ln>
        </p:spPr>
      </p:sp>
      <p:sp>
        <p:nvSpPr>
          <p:cNvPr id="476168" name="Line 8"/>
          <p:cNvSpPr/>
          <p:nvPr/>
        </p:nvSpPr>
        <p:spPr>
          <a:xfrm>
            <a:off x="6053138" y="2689225"/>
            <a:ext cx="0" cy="596900"/>
          </a:xfrm>
          <a:prstGeom prst="line">
            <a:avLst/>
          </a:prstGeom>
          <a:ln w="38100" cap="flat" cmpd="sng">
            <a:solidFill>
              <a:srgbClr val="FF0000"/>
            </a:solidFill>
            <a:prstDash val="solid"/>
            <a:headEnd type="none" w="med" len="med"/>
            <a:tailEnd type="triangle" w="med" len="med"/>
          </a:ln>
        </p:spPr>
      </p:sp>
      <p:sp>
        <p:nvSpPr>
          <p:cNvPr id="476170" name="Line 10"/>
          <p:cNvSpPr/>
          <p:nvPr/>
        </p:nvSpPr>
        <p:spPr>
          <a:xfrm flipH="1">
            <a:off x="3235325" y="2952750"/>
            <a:ext cx="14288" cy="614363"/>
          </a:xfrm>
          <a:prstGeom prst="line">
            <a:avLst/>
          </a:prstGeom>
          <a:ln w="38100" cap="flat" cmpd="sng">
            <a:solidFill>
              <a:srgbClr val="FF0000"/>
            </a:solidFill>
            <a:prstDash val="solid"/>
            <a:headEnd type="none" w="med" len="med"/>
            <a:tailEnd type="triangle" w="med" len="med"/>
          </a:ln>
        </p:spPr>
      </p:sp>
      <p:sp>
        <p:nvSpPr>
          <p:cNvPr id="476171" name="Rectangle 11"/>
          <p:cNvSpPr/>
          <p:nvPr/>
        </p:nvSpPr>
        <p:spPr>
          <a:xfrm>
            <a:off x="3587750" y="2279650"/>
            <a:ext cx="2225675" cy="393700"/>
          </a:xfrm>
          <a:prstGeom prst="rect">
            <a:avLst/>
          </a:prstGeom>
          <a:noFill/>
          <a:ln w="12700">
            <a:noFill/>
          </a:ln>
        </p:spPr>
        <p:txBody>
          <a:bodyPr lIns="90479" tIns="44446" rIns="90479" bIns="44446">
            <a:spAutoFit/>
          </a:bodyPr>
          <a:p>
            <a:pPr eaLnBrk="0" hangingPunct="0"/>
            <a:r>
              <a:rPr lang="zh-CN" altLang="en-US" sz="2000" b="1" dirty="0">
                <a:solidFill>
                  <a:schemeClr val="accent2"/>
                </a:solidFill>
                <a:latin typeface="微软雅黑" pitchFamily="34" charset="-122"/>
                <a:ea typeface="微软雅黑" pitchFamily="34" charset="-122"/>
              </a:rPr>
              <a:t>陷入</a:t>
            </a:r>
            <a:r>
              <a:rPr lang="en-US" altLang="zh-CN" sz="2000" b="1" dirty="0">
                <a:solidFill>
                  <a:schemeClr val="accent2"/>
                </a:solidFill>
                <a:latin typeface="微软雅黑" pitchFamily="34" charset="-122"/>
                <a:ea typeface="微软雅黑" pitchFamily="34" charset="-122"/>
              </a:rPr>
              <a:t>OS</a:t>
            </a:r>
            <a:r>
              <a:rPr lang="zh-CN" altLang="en-US" sz="2000" b="1" dirty="0">
                <a:solidFill>
                  <a:schemeClr val="accent2"/>
                </a:solidFill>
                <a:latin typeface="微软雅黑" pitchFamily="34" charset="-122"/>
                <a:ea typeface="微软雅黑" pitchFamily="34" charset="-122"/>
              </a:rPr>
              <a:t>内核</a:t>
            </a:r>
            <a:endParaRPr lang="zh-CN" altLang="en-US" sz="2000" b="1" dirty="0">
              <a:solidFill>
                <a:schemeClr val="accent2"/>
              </a:solidFill>
              <a:latin typeface="微软雅黑" pitchFamily="34" charset="-122"/>
              <a:ea typeface="微软雅黑" pitchFamily="34" charset="-122"/>
            </a:endParaRPr>
          </a:p>
        </p:txBody>
      </p:sp>
      <p:sp>
        <p:nvSpPr>
          <p:cNvPr id="476172" name="Rectangle 12"/>
          <p:cNvSpPr/>
          <p:nvPr/>
        </p:nvSpPr>
        <p:spPr>
          <a:xfrm>
            <a:off x="6113463" y="2555875"/>
            <a:ext cx="2046287" cy="698500"/>
          </a:xfrm>
          <a:prstGeom prst="rect">
            <a:avLst/>
          </a:prstGeom>
          <a:noFill/>
          <a:ln w="12700">
            <a:noFill/>
          </a:ln>
        </p:spPr>
        <p:txBody>
          <a:bodyPr lIns="90479" tIns="44446" rIns="90479" bIns="44446">
            <a:spAutoFit/>
          </a:bodyPr>
          <a:p>
            <a:pPr eaLnBrk="0" hangingPunct="0"/>
            <a:r>
              <a:rPr lang="zh-CN" altLang="en-US" sz="2000" b="1" dirty="0">
                <a:latin typeface="Calibri" pitchFamily="34" charset="0"/>
                <a:ea typeface="微软雅黑" pitchFamily="34" charset="-122"/>
              </a:rPr>
              <a:t>具体的陷阱处理（如系统调用）</a:t>
            </a:r>
            <a:endParaRPr lang="en-US" altLang="zh-CN" i="1" dirty="0">
              <a:latin typeface="Calibri" pitchFamily="34" charset="0"/>
            </a:endParaRPr>
          </a:p>
        </p:txBody>
      </p:sp>
      <p:sp>
        <p:nvSpPr>
          <p:cNvPr id="476173" name="Rectangle 13"/>
          <p:cNvSpPr/>
          <p:nvPr/>
        </p:nvSpPr>
        <p:spPr>
          <a:xfrm>
            <a:off x="3471863" y="3094038"/>
            <a:ext cx="1946275" cy="393700"/>
          </a:xfrm>
          <a:prstGeom prst="rect">
            <a:avLst/>
          </a:prstGeom>
          <a:noFill/>
          <a:ln w="12700">
            <a:noFill/>
          </a:ln>
        </p:spPr>
        <p:txBody>
          <a:bodyPr wrap="none" lIns="90479" tIns="44446" rIns="90479" bIns="44446">
            <a:spAutoFit/>
          </a:bodyPr>
          <a:p>
            <a:pPr eaLnBrk="0" hangingPunct="0">
              <a:buFont typeface="Arial" panose="020B0604020202090204" pitchFamily="34" charset="0"/>
              <a:buChar char="•"/>
            </a:pPr>
            <a:r>
              <a:rPr lang="zh-CN" altLang="en-US" sz="2000" b="1" dirty="0">
                <a:latin typeface="微软雅黑" pitchFamily="34" charset="-122"/>
                <a:ea typeface="微软雅黑" pitchFamily="34" charset="-122"/>
              </a:rPr>
              <a:t> </a:t>
            </a:r>
            <a:r>
              <a:rPr lang="zh-CN" altLang="en-US" sz="2000" b="1" dirty="0">
                <a:solidFill>
                  <a:schemeClr val="accent2"/>
                </a:solidFill>
                <a:latin typeface="微软雅黑" pitchFamily="34" charset="-122"/>
                <a:ea typeface="微软雅黑" pitchFamily="34" charset="-122"/>
              </a:rPr>
              <a:t> 返回下条指令</a:t>
            </a:r>
            <a:endParaRPr lang="en-US" altLang="zh-CN" sz="2000" b="1" dirty="0">
              <a:solidFill>
                <a:schemeClr val="accent2"/>
              </a:solidFill>
              <a:latin typeface="微软雅黑" pitchFamily="34" charset="-122"/>
              <a:ea typeface="微软雅黑" pitchFamily="34" charset="-122"/>
            </a:endParaRPr>
          </a:p>
        </p:txBody>
      </p:sp>
      <p:sp>
        <p:nvSpPr>
          <p:cNvPr id="476174" name="Rectangle 14"/>
          <p:cNvSpPr/>
          <p:nvPr/>
        </p:nvSpPr>
        <p:spPr>
          <a:xfrm>
            <a:off x="909638" y="2428875"/>
            <a:ext cx="804862" cy="423863"/>
          </a:xfrm>
          <a:prstGeom prst="rect">
            <a:avLst/>
          </a:prstGeom>
          <a:noFill/>
          <a:ln w="12700">
            <a:noFill/>
          </a:ln>
        </p:spPr>
        <p:txBody>
          <a:bodyPr lIns="90479" tIns="44446" rIns="90479" bIns="44446">
            <a:spAutoFit/>
          </a:bodyPr>
          <a:p>
            <a:pPr eaLnBrk="0" hangingPunct="0"/>
            <a:r>
              <a:rPr lang="zh-CN" altLang="en-US" sz="2200" b="1" dirty="0">
                <a:solidFill>
                  <a:srgbClr val="C00000"/>
                </a:solidFill>
                <a:latin typeface="Calibri" pitchFamily="34" charset="0"/>
                <a:ea typeface="微软雅黑" pitchFamily="34" charset="-122"/>
              </a:rPr>
              <a:t>事件</a:t>
            </a:r>
            <a:endParaRPr lang="zh-CN" altLang="en-US" sz="2200" b="1" dirty="0">
              <a:solidFill>
                <a:srgbClr val="C00000"/>
              </a:solidFill>
              <a:latin typeface="Calibri" pitchFamily="34" charset="0"/>
              <a:ea typeface="微软雅黑" pitchFamily="34" charset="-122"/>
            </a:endParaRPr>
          </a:p>
        </p:txBody>
      </p:sp>
      <p:sp>
        <p:nvSpPr>
          <p:cNvPr id="75790" name="Text Box 15"/>
          <p:cNvSpPr txBox="1"/>
          <p:nvPr/>
        </p:nvSpPr>
        <p:spPr>
          <a:xfrm>
            <a:off x="2009775" y="2393950"/>
            <a:ext cx="1384300" cy="396875"/>
          </a:xfrm>
          <a:prstGeom prst="rect">
            <a:avLst/>
          </a:prstGeom>
          <a:noFill/>
          <a:ln w="25400">
            <a:noFill/>
          </a:ln>
        </p:spPr>
        <p:txBody>
          <a:bodyPr>
            <a:spAutoFit/>
          </a:bodyPr>
          <a:p>
            <a:pPr eaLnBrk="0" hangingPunct="0"/>
            <a:r>
              <a:rPr lang="zh-CN" altLang="en-US" sz="2000" b="1" dirty="0">
                <a:latin typeface="微软雅黑" pitchFamily="34" charset="-122"/>
                <a:ea typeface="微软雅黑" pitchFamily="34" charset="-122"/>
              </a:rPr>
              <a:t>陷阱指令</a:t>
            </a:r>
            <a:endParaRPr lang="zh-CN" altLang="en-US" sz="2000" b="1" dirty="0">
              <a:latin typeface="微软雅黑" pitchFamily="34" charset="-122"/>
              <a:ea typeface="微软雅黑" pitchFamily="34" charset="-122"/>
            </a:endParaRPr>
          </a:p>
        </p:txBody>
      </p:sp>
      <p:sp>
        <p:nvSpPr>
          <p:cNvPr id="476176" name="Text Box 16"/>
          <p:cNvSpPr txBox="1"/>
          <p:nvPr/>
        </p:nvSpPr>
        <p:spPr>
          <a:xfrm>
            <a:off x="2019300" y="2800350"/>
            <a:ext cx="1200150" cy="396875"/>
          </a:xfrm>
          <a:prstGeom prst="rect">
            <a:avLst/>
          </a:prstGeom>
          <a:noFill/>
          <a:ln w="25400">
            <a:noFill/>
          </a:ln>
        </p:spPr>
        <p:txBody>
          <a:bodyPr wrap="none">
            <a:spAutoFit/>
          </a:bodyPr>
          <a:p>
            <a:pPr eaLnBrk="0" hangingPunct="0"/>
            <a:r>
              <a:rPr lang="zh-CN" altLang="en-US" sz="2000" b="1" dirty="0">
                <a:latin typeface="Calibri" pitchFamily="34" charset="0"/>
                <a:ea typeface="微软雅黑" pitchFamily="34" charset="-122"/>
              </a:rPr>
              <a:t>下条指令</a:t>
            </a:r>
            <a:endParaRPr lang="zh-CN" altLang="en-US" sz="2000" b="1" dirty="0">
              <a:latin typeface="Calibri" pitchFamily="34" charset="0"/>
              <a:ea typeface="微软雅黑" pitchFamily="34" charset="-122"/>
            </a:endParaRPr>
          </a:p>
        </p:txBody>
      </p:sp>
      <p:sp>
        <p:nvSpPr>
          <p:cNvPr id="476177" name="Line 17"/>
          <p:cNvSpPr/>
          <p:nvPr/>
        </p:nvSpPr>
        <p:spPr>
          <a:xfrm>
            <a:off x="1658938" y="2614613"/>
            <a:ext cx="409575" cy="0"/>
          </a:xfrm>
          <a:prstGeom prst="line">
            <a:avLst/>
          </a:prstGeom>
          <a:ln w="25400" cap="flat" cmpd="sng">
            <a:solidFill>
              <a:srgbClr val="C00000"/>
            </a:solidFill>
            <a:prstDash val="solid"/>
            <a:headEnd type="none" w="med" len="med"/>
            <a:tailEnd type="triangle" w="med" len="med"/>
          </a:ln>
        </p:spPr>
      </p:sp>
      <p:sp>
        <p:nvSpPr>
          <p:cNvPr id="770065" name="Line 17"/>
          <p:cNvSpPr/>
          <p:nvPr/>
        </p:nvSpPr>
        <p:spPr>
          <a:xfrm>
            <a:off x="3208338" y="2660650"/>
            <a:ext cx="2728912" cy="0"/>
          </a:xfrm>
          <a:prstGeom prst="line">
            <a:avLst/>
          </a:prstGeom>
          <a:ln w="57150" cap="flat" cmpd="sng">
            <a:solidFill>
              <a:srgbClr val="FF0000"/>
            </a:solidFill>
            <a:prstDash val="dash"/>
            <a:headEnd type="none" w="med" len="med"/>
            <a:tailEnd type="triangle" w="med" len="med"/>
          </a:ln>
        </p:spPr>
      </p:sp>
      <p:sp>
        <p:nvSpPr>
          <p:cNvPr id="770066" name="Line 18"/>
          <p:cNvSpPr/>
          <p:nvPr/>
        </p:nvSpPr>
        <p:spPr>
          <a:xfrm flipH="1" flipV="1">
            <a:off x="3249613" y="2924175"/>
            <a:ext cx="2700337" cy="333375"/>
          </a:xfrm>
          <a:prstGeom prst="line">
            <a:avLst/>
          </a:prstGeom>
          <a:ln w="57150" cap="flat" cmpd="sng">
            <a:solidFill>
              <a:srgbClr val="FF0000"/>
            </a:solidFill>
            <a:prstDash val="dash"/>
            <a:headEnd type="none" w="med" len="med"/>
            <a:tailEnd type="triangle" w="med" len="med"/>
          </a:ln>
        </p:spPr>
      </p:sp>
      <p:sp>
        <p:nvSpPr>
          <p:cNvPr id="770068" name="Rectangle 20"/>
          <p:cNvSpPr/>
          <p:nvPr/>
        </p:nvSpPr>
        <p:spPr>
          <a:xfrm>
            <a:off x="271463" y="3667125"/>
            <a:ext cx="8589962" cy="3019425"/>
          </a:xfrm>
          <a:prstGeom prst="rect">
            <a:avLst/>
          </a:prstGeom>
          <a:noFill/>
          <a:ln w="9525">
            <a:noFill/>
          </a:ln>
        </p:spPr>
        <p:txBody>
          <a:bodyPr anchor="ctr">
            <a:spAutoFit/>
          </a:bodyPr>
          <a:p>
            <a:pPr marL="342900" indent="-342900" eaLnBrk="0" hangingPunct="0">
              <a:lnSpc>
                <a:spcPct val="115000"/>
              </a:lnSpc>
              <a:spcBef>
                <a:spcPct val="20000"/>
              </a:spcBef>
              <a:buChar char="•"/>
            </a:pPr>
            <a:r>
              <a:rPr lang="zh-CN" altLang="en-US" sz="2000" b="1" dirty="0">
                <a:latin typeface="微软雅黑" pitchFamily="34" charset="-122"/>
                <a:ea typeface="微软雅黑" pitchFamily="34" charset="-122"/>
              </a:rPr>
              <a:t>陷阱的作用之一是在用户和内核之间提供一个像过程一样的接口，这个接口称为</a:t>
            </a:r>
            <a:r>
              <a:rPr lang="zh-CN" altLang="en-US" sz="2000" b="1" dirty="0">
                <a:solidFill>
                  <a:srgbClr val="FF0000"/>
                </a:solidFill>
                <a:latin typeface="微软雅黑" pitchFamily="34" charset="-122"/>
                <a:ea typeface="微软雅黑" pitchFamily="34" charset="-122"/>
              </a:rPr>
              <a:t>系统调用</a:t>
            </a:r>
            <a:r>
              <a:rPr lang="zh-CN" altLang="en-US" sz="2000" b="1" dirty="0">
                <a:latin typeface="微软雅黑" pitchFamily="34" charset="-122"/>
                <a:ea typeface="微软雅黑" pitchFamily="34" charset="-122"/>
              </a:rPr>
              <a:t>，用户程序利用这个接口可方便地使用操作系统内核提供的一些服务。操作系统给每个服务编一个号，称为</a:t>
            </a:r>
            <a:r>
              <a:rPr lang="zh-CN" altLang="en-US" sz="2000" b="1" dirty="0">
                <a:solidFill>
                  <a:srgbClr val="FF0000"/>
                </a:solidFill>
                <a:latin typeface="微软雅黑" pitchFamily="34" charset="-122"/>
                <a:ea typeface="微软雅黑" pitchFamily="34" charset="-122"/>
              </a:rPr>
              <a:t>系统调用号</a:t>
            </a:r>
            <a:r>
              <a:rPr lang="zh-CN" altLang="en-US" sz="2000" b="1" dirty="0">
                <a:latin typeface="微软雅黑" pitchFamily="34" charset="-122"/>
                <a:ea typeface="微软雅黑" pitchFamily="34" charset="-122"/>
              </a:rPr>
              <a:t>。例如，</a:t>
            </a:r>
            <a:r>
              <a:rPr lang="en-US" altLang="zh-CN" sz="2000" b="1" dirty="0">
                <a:latin typeface="微软雅黑" pitchFamily="34" charset="-122"/>
                <a:ea typeface="微软雅黑" pitchFamily="34" charset="-122"/>
              </a:rPr>
              <a:t>Linux</a:t>
            </a:r>
            <a:r>
              <a:rPr lang="zh-CN" altLang="en-US" sz="2000" b="1" dirty="0">
                <a:latin typeface="微软雅黑" pitchFamily="34" charset="-122"/>
                <a:ea typeface="微软雅黑" pitchFamily="34" charset="-122"/>
              </a:rPr>
              <a:t>系统调用</a:t>
            </a:r>
            <a:r>
              <a:rPr lang="en-US" altLang="zh-CN" sz="2000" b="1" dirty="0">
                <a:latin typeface="微软雅黑" pitchFamily="34" charset="-122"/>
                <a:ea typeface="微软雅黑" pitchFamily="34" charset="-122"/>
              </a:rPr>
              <a:t>fork</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read</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execve</a:t>
            </a:r>
            <a:r>
              <a:rPr lang="zh-CN" altLang="en-US" sz="2000" b="1" dirty="0">
                <a:latin typeface="微软雅黑" pitchFamily="34" charset="-122"/>
                <a:ea typeface="微软雅黑" pitchFamily="34" charset="-122"/>
              </a:rPr>
              <a:t>的调用号分别是</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11</a:t>
            </a:r>
            <a:r>
              <a:rPr lang="zh-CN" altLang="en-US"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ct val="115000"/>
              </a:lnSpc>
              <a:spcBef>
                <a:spcPct val="20000"/>
              </a:spcBef>
              <a:buChar char="•"/>
            </a:pPr>
            <a:r>
              <a:rPr lang="en-US" altLang="zh-CN" sz="2000" b="1" dirty="0">
                <a:latin typeface="微软雅黑" pitchFamily="34" charset="-122"/>
                <a:ea typeface="微软雅黑" pitchFamily="34" charset="-122"/>
              </a:rPr>
              <a:t>IA-32</a:t>
            </a:r>
            <a:r>
              <a:rPr lang="zh-CN" altLang="en-US" sz="2000" b="1" dirty="0">
                <a:latin typeface="微软雅黑" pitchFamily="34" charset="-122"/>
                <a:ea typeface="微软雅黑" pitchFamily="34" charset="-122"/>
              </a:rPr>
              <a:t>处理器中的 </a:t>
            </a:r>
            <a:r>
              <a:rPr lang="en-US" altLang="zh-CN" sz="2000" b="1" dirty="0">
                <a:solidFill>
                  <a:srgbClr val="0066CC"/>
                </a:solidFill>
                <a:latin typeface="微软雅黑" pitchFamily="34" charset="-122"/>
                <a:ea typeface="微软雅黑" pitchFamily="34" charset="-122"/>
              </a:rPr>
              <a:t>int </a:t>
            </a:r>
            <a:r>
              <a:rPr lang="zh-CN" altLang="en-US" sz="2000" b="1" dirty="0">
                <a:solidFill>
                  <a:srgbClr val="0066CC"/>
                </a:solidFill>
                <a:latin typeface="微软雅黑" pitchFamily="34" charset="-122"/>
                <a:ea typeface="微软雅黑" pitchFamily="34" charset="-122"/>
              </a:rPr>
              <a:t>指令</a:t>
            </a:r>
            <a:r>
              <a:rPr lang="zh-CN" altLang="en-US" sz="2000" b="1" dirty="0">
                <a:latin typeface="微软雅黑" pitchFamily="34" charset="-122"/>
                <a:ea typeface="微软雅黑" pitchFamily="34" charset="-122"/>
              </a:rPr>
              <a:t>和 </a:t>
            </a:r>
            <a:r>
              <a:rPr lang="en-US" altLang="zh-CN" sz="2000" b="1" dirty="0">
                <a:solidFill>
                  <a:srgbClr val="0066CC"/>
                </a:solidFill>
                <a:latin typeface="微软雅黑" pitchFamily="34" charset="-122"/>
                <a:ea typeface="微软雅黑" pitchFamily="34" charset="-122"/>
              </a:rPr>
              <a:t>sysenter </a:t>
            </a:r>
            <a:r>
              <a:rPr lang="zh-CN" altLang="en-US" sz="2000" b="1" dirty="0">
                <a:solidFill>
                  <a:srgbClr val="0066CC"/>
                </a:solidFill>
                <a:latin typeface="微软雅黑" pitchFamily="34" charset="-122"/>
                <a:ea typeface="微软雅黑" pitchFamily="34" charset="-122"/>
              </a:rPr>
              <a:t>指令</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MIPS</a:t>
            </a:r>
            <a:r>
              <a:rPr lang="zh-CN" altLang="en-US" sz="2000" b="1" dirty="0">
                <a:latin typeface="微软雅黑" pitchFamily="34" charset="-122"/>
                <a:ea typeface="微软雅黑" pitchFamily="34" charset="-122"/>
              </a:rPr>
              <a:t>处理器中的</a:t>
            </a:r>
            <a:r>
              <a:rPr lang="zh-CN" altLang="en-US" sz="2000" b="1" dirty="0">
                <a:solidFill>
                  <a:srgbClr val="0066CC"/>
                </a:solidFill>
                <a:latin typeface="微软雅黑" pitchFamily="34" charset="-122"/>
                <a:ea typeface="微软雅黑" pitchFamily="34" charset="-122"/>
              </a:rPr>
              <a:t> </a:t>
            </a:r>
            <a:r>
              <a:rPr lang="en-US" altLang="zh-CN" sz="2000" b="1" dirty="0">
                <a:solidFill>
                  <a:srgbClr val="0066CC"/>
                </a:solidFill>
                <a:latin typeface="微软雅黑" pitchFamily="34" charset="-122"/>
                <a:ea typeface="微软雅黑" pitchFamily="34" charset="-122"/>
              </a:rPr>
              <a:t>syscall</a:t>
            </a:r>
            <a:r>
              <a:rPr lang="zh-CN" altLang="en-US" sz="2000" b="1" dirty="0">
                <a:latin typeface="微软雅黑" pitchFamily="34" charset="-122"/>
                <a:ea typeface="微软雅黑" pitchFamily="34" charset="-122"/>
              </a:rPr>
              <a:t>指令等都属于</a:t>
            </a:r>
            <a:r>
              <a:rPr lang="zh-CN" altLang="en-US" sz="2000" b="1" dirty="0">
                <a:solidFill>
                  <a:srgbClr val="FF0000"/>
                </a:solidFill>
                <a:latin typeface="微软雅黑" pitchFamily="34" charset="-122"/>
                <a:ea typeface="微软雅黑" pitchFamily="34" charset="-122"/>
              </a:rPr>
              <a:t>陷阱指令</a:t>
            </a:r>
            <a:r>
              <a:rPr lang="zh-CN" altLang="en-US" sz="2000" b="1" dirty="0">
                <a:solidFill>
                  <a:srgbClr val="008000"/>
                </a:solidFill>
                <a:latin typeface="微软雅黑" pitchFamily="34" charset="-122"/>
                <a:ea typeface="微软雅黑" pitchFamily="34" charset="-122"/>
              </a:rPr>
              <a:t>（相当于“地雷”）。</a:t>
            </a:r>
            <a:endParaRPr lang="zh-CN" altLang="en-US" sz="2000" b="1" dirty="0">
              <a:solidFill>
                <a:srgbClr val="008000"/>
              </a:solidFill>
              <a:latin typeface="微软雅黑" pitchFamily="34" charset="-122"/>
              <a:ea typeface="微软雅黑" pitchFamily="34" charset="-122"/>
            </a:endParaRPr>
          </a:p>
          <a:p>
            <a:pPr marL="342900" indent="-342900" eaLnBrk="0" hangingPunct="0">
              <a:lnSpc>
                <a:spcPct val="115000"/>
              </a:lnSpc>
              <a:spcBef>
                <a:spcPct val="20000"/>
              </a:spcBef>
              <a:buChar char="•"/>
            </a:pPr>
            <a:r>
              <a:rPr lang="zh-CN" altLang="en-US" sz="2000" b="1" dirty="0">
                <a:latin typeface="微软雅黑" pitchFamily="34" charset="-122"/>
                <a:ea typeface="微软雅黑" pitchFamily="34" charset="-122"/>
              </a:rPr>
              <a:t>陷阱指令异常称为</a:t>
            </a:r>
            <a:r>
              <a:rPr lang="zh-CN" altLang="en-US" sz="2000" b="1" dirty="0">
                <a:solidFill>
                  <a:srgbClr val="FF0000"/>
                </a:solidFill>
                <a:latin typeface="微软雅黑" pitchFamily="34" charset="-122"/>
                <a:ea typeface="微软雅黑" pitchFamily="34" charset="-122"/>
              </a:rPr>
              <a:t>编程异常（</a:t>
            </a:r>
            <a:r>
              <a:rPr lang="en-US" altLang="zh-CN" sz="2000" b="1" dirty="0">
                <a:solidFill>
                  <a:srgbClr val="FF0000"/>
                </a:solidFill>
                <a:latin typeface="微软雅黑" pitchFamily="34" charset="-122"/>
                <a:ea typeface="微软雅黑" pitchFamily="34" charset="-122"/>
              </a:rPr>
              <a:t>programmed exception</a:t>
            </a:r>
            <a:r>
              <a:rPr lang="zh-CN" altLang="en-US" sz="2000" b="1" dirty="0">
                <a:solidFill>
                  <a:srgbClr val="FF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，这些指令包括 </a:t>
            </a:r>
            <a:r>
              <a:rPr lang="en-US" altLang="zh-CN" sz="2000" b="1" dirty="0">
                <a:latin typeface="微软雅黑" pitchFamily="34" charset="-122"/>
                <a:ea typeface="微软雅黑" pitchFamily="34" charset="-122"/>
              </a:rPr>
              <a:t>INT n</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int 3</a:t>
            </a:r>
            <a:r>
              <a:rPr lang="zh-CN" altLang="en-US" sz="2000" b="1" dirty="0">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into</a:t>
            </a:r>
            <a:r>
              <a:rPr lang="zh-CN" altLang="en-US" sz="2000" b="1" dirty="0">
                <a:solidFill>
                  <a:srgbClr val="008000"/>
                </a:solidFill>
                <a:latin typeface="微软雅黑" pitchFamily="34" charset="-122"/>
                <a:ea typeface="微软雅黑" pitchFamily="34" charset="-122"/>
              </a:rPr>
              <a:t>（溢出检查）、</a:t>
            </a:r>
            <a:r>
              <a:rPr lang="en-US" altLang="zh-CN" sz="2000" b="1" dirty="0">
                <a:solidFill>
                  <a:srgbClr val="008000"/>
                </a:solidFill>
                <a:latin typeface="微软雅黑" pitchFamily="34" charset="-122"/>
                <a:ea typeface="微软雅黑" pitchFamily="34" charset="-122"/>
              </a:rPr>
              <a:t>bound</a:t>
            </a:r>
            <a:r>
              <a:rPr lang="zh-CN" altLang="en-US" sz="2000" b="1" dirty="0">
                <a:solidFill>
                  <a:srgbClr val="008000"/>
                </a:solidFill>
                <a:latin typeface="微软雅黑" pitchFamily="34" charset="-122"/>
                <a:ea typeface="微软雅黑" pitchFamily="34" charset="-122"/>
              </a:rPr>
              <a:t>（地址越界检查）</a:t>
            </a:r>
            <a:r>
              <a:rPr lang="zh-CN" altLang="en-US" sz="2000" b="1" dirty="0">
                <a:latin typeface="微软雅黑" pitchFamily="34" charset="-122"/>
                <a:ea typeface="微软雅黑" pitchFamily="34" charset="-122"/>
              </a:rPr>
              <a:t>等</a:t>
            </a:r>
            <a:r>
              <a:rPr lang="zh-CN" altLang="en-US" dirty="0">
                <a:latin typeface="Arial" panose="020B0604020202090204" pitchFamily="34" charset="0"/>
              </a:rPr>
              <a:t> </a:t>
            </a:r>
            <a:endParaRPr lang="en-US" altLang="zh-CN" dirty="0">
              <a:latin typeface="Arial" panose="020B0604020202090204" pitchFamily="34" charset="0"/>
            </a:endParaRPr>
          </a:p>
        </p:txBody>
      </p:sp>
      <p:sp>
        <p:nvSpPr>
          <p:cNvPr id="770069" name="Text Box 21"/>
          <p:cNvSpPr txBox="1"/>
          <p:nvPr/>
        </p:nvSpPr>
        <p:spPr>
          <a:xfrm>
            <a:off x="5951538" y="5529263"/>
            <a:ext cx="1711325" cy="396875"/>
          </a:xfrm>
          <a:prstGeom prst="rect">
            <a:avLst/>
          </a:prstGeom>
          <a:noFill/>
          <a:ln w="9525">
            <a:noFill/>
          </a:ln>
        </p:spPr>
        <p:txBody>
          <a:bodyPr>
            <a:spAutoFit/>
          </a:bodyPr>
          <a:p>
            <a:pPr>
              <a:spcBef>
                <a:spcPct val="50000"/>
              </a:spcBef>
            </a:pPr>
            <a:r>
              <a:rPr lang="zh-CN" altLang="en-US" sz="2000" b="1" dirty="0">
                <a:solidFill>
                  <a:srgbClr val="990000"/>
                </a:solidFill>
                <a:latin typeface="Arial" panose="020B0604020202090204" pitchFamily="34" charset="0"/>
                <a:ea typeface="微软雅黑" pitchFamily="34" charset="-122"/>
              </a:rPr>
              <a:t>有条件</a:t>
            </a:r>
            <a:r>
              <a:rPr lang="zh-CN" altLang="en-US" sz="2000" b="1" dirty="0">
                <a:solidFill>
                  <a:srgbClr val="990000"/>
                </a:solidFill>
                <a:latin typeface="微软雅黑" pitchFamily="34" charset="-122"/>
                <a:ea typeface="微软雅黑" pitchFamily="34" charset="-122"/>
              </a:rPr>
              <a:t>“</a:t>
            </a:r>
            <a:r>
              <a:rPr lang="zh-CN" altLang="en-US" sz="2000" b="1" dirty="0">
                <a:solidFill>
                  <a:srgbClr val="990000"/>
                </a:solidFill>
                <a:latin typeface="Arial" panose="020B0604020202090204" pitchFamily="34" charset="0"/>
                <a:ea typeface="微软雅黑" pitchFamily="34" charset="-122"/>
              </a:rPr>
              <a:t>爆炸</a:t>
            </a:r>
            <a:r>
              <a:rPr lang="zh-CN" altLang="en-US" sz="2000" b="1" dirty="0">
                <a:solidFill>
                  <a:srgbClr val="990000"/>
                </a:solidFill>
                <a:latin typeface="微软雅黑" pitchFamily="34" charset="-122"/>
                <a:ea typeface="微软雅黑" pitchFamily="34" charset="-122"/>
              </a:rPr>
              <a:t>”</a:t>
            </a:r>
            <a:endParaRPr lang="zh-CN" altLang="en-US" sz="2000" b="1" dirty="0">
              <a:solidFill>
                <a:srgbClr val="990000"/>
              </a:solidFill>
              <a:latin typeface="Arial" panose="020B0604020202090204" pitchFamily="34" charset="0"/>
              <a:ea typeface="微软雅黑" pitchFamily="34" charset="-122"/>
            </a:endParaRPr>
          </a:p>
        </p:txBody>
      </p:sp>
      <p:sp>
        <p:nvSpPr>
          <p:cNvPr id="770070" name="Line 22"/>
          <p:cNvSpPr/>
          <p:nvPr/>
        </p:nvSpPr>
        <p:spPr>
          <a:xfrm flipH="1">
            <a:off x="5037138" y="5848350"/>
            <a:ext cx="1525587" cy="522288"/>
          </a:xfrm>
          <a:prstGeom prst="line">
            <a:avLst/>
          </a:prstGeom>
          <a:ln w="38100" cap="flat" cmpd="sng">
            <a:solidFill>
              <a:schemeClr val="tx1"/>
            </a:solidFill>
            <a:prstDash val="solid"/>
            <a:headEnd type="none" w="med" len="med"/>
            <a:tailEnd type="triangle" w="med" len="med"/>
          </a:ln>
        </p:spPr>
      </p:sp>
      <p:sp>
        <p:nvSpPr>
          <p:cNvPr id="770071" name="Line 23"/>
          <p:cNvSpPr/>
          <p:nvPr/>
        </p:nvSpPr>
        <p:spPr>
          <a:xfrm>
            <a:off x="6894513" y="5878513"/>
            <a:ext cx="406400" cy="479425"/>
          </a:xfrm>
          <a:prstGeom prst="line">
            <a:avLst/>
          </a:prstGeom>
          <a:ln w="38100"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0051">
                                            <p:txEl>
                                              <p:charRg st="0" end="61"/>
                                            </p:txEl>
                                          </p:spTgt>
                                        </p:tgtEl>
                                        <p:attrNameLst>
                                          <p:attrName>style.visibility</p:attrName>
                                        </p:attrNameLst>
                                      </p:cBhvr>
                                      <p:to>
                                        <p:strVal val="visible"/>
                                      </p:to>
                                    </p:set>
                                    <p:animEffect transition="in" filter="blinds(horizontal)">
                                      <p:cBhvr>
                                        <p:cTn id="7" dur="500"/>
                                        <p:tgtEl>
                                          <p:spTgt spid="770051">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617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7617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617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0065"/>
                                        </p:tgtEl>
                                        <p:attrNameLst>
                                          <p:attrName>style.visibility</p:attrName>
                                        </p:attrNameLst>
                                      </p:cBhvr>
                                      <p:to>
                                        <p:strVal val="visible"/>
                                      </p:to>
                                    </p:set>
                                    <p:animEffect transition="in" filter="blinds(horizontal)">
                                      <p:cBhvr>
                                        <p:cTn id="22" dur="500"/>
                                        <p:tgtEl>
                                          <p:spTgt spid="77006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61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61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61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0066"/>
                                        </p:tgtEl>
                                        <p:attrNameLst>
                                          <p:attrName>style.visibility</p:attrName>
                                        </p:attrNameLst>
                                      </p:cBhvr>
                                      <p:to>
                                        <p:strVal val="visible"/>
                                      </p:to>
                                    </p:set>
                                    <p:animEffect transition="in" filter="blinds(horizontal)">
                                      <p:cBhvr>
                                        <p:cTn id="37" dur="500"/>
                                        <p:tgtEl>
                                          <p:spTgt spid="77006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617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7617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0068">
                                            <p:txEl>
                                              <p:charRg st="0" end="135"/>
                                            </p:txEl>
                                          </p:spTgt>
                                        </p:tgtEl>
                                        <p:attrNameLst>
                                          <p:attrName>style.visibility</p:attrName>
                                        </p:attrNameLst>
                                      </p:cBhvr>
                                      <p:to>
                                        <p:strVal val="visible"/>
                                      </p:to>
                                    </p:set>
                                    <p:animEffect transition="in" filter="blinds(horizontal)">
                                      <p:cBhvr>
                                        <p:cTn id="48" dur="500"/>
                                        <p:tgtEl>
                                          <p:spTgt spid="770068">
                                            <p:txEl>
                                              <p:charRg st="0" end="13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70068">
                                            <p:txEl>
                                              <p:charRg st="135" end="204"/>
                                            </p:txEl>
                                          </p:spTgt>
                                        </p:tgtEl>
                                        <p:attrNameLst>
                                          <p:attrName>style.visibility</p:attrName>
                                        </p:attrNameLst>
                                      </p:cBhvr>
                                      <p:to>
                                        <p:strVal val="visible"/>
                                      </p:to>
                                    </p:set>
                                    <p:animEffect transition="in" filter="blinds(horizontal)">
                                      <p:cBhvr>
                                        <p:cTn id="53" dur="500"/>
                                        <p:tgtEl>
                                          <p:spTgt spid="770068">
                                            <p:txEl>
                                              <p:charRg st="135" end="20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70068">
                                            <p:txEl>
                                              <p:charRg st="204" end="285"/>
                                            </p:txEl>
                                          </p:spTgt>
                                        </p:tgtEl>
                                        <p:attrNameLst>
                                          <p:attrName>style.visibility</p:attrName>
                                        </p:attrNameLst>
                                      </p:cBhvr>
                                      <p:to>
                                        <p:strVal val="visible"/>
                                      </p:to>
                                    </p:set>
                                    <p:animEffect transition="in" filter="blinds(horizontal)">
                                      <p:cBhvr>
                                        <p:cTn id="58" dur="500"/>
                                        <p:tgtEl>
                                          <p:spTgt spid="770068">
                                            <p:txEl>
                                              <p:charRg st="204" end="28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70069"/>
                                        </p:tgtEl>
                                        <p:attrNameLst>
                                          <p:attrName>style.visibility</p:attrName>
                                        </p:attrNameLst>
                                      </p:cBhvr>
                                      <p:to>
                                        <p:strVal val="visible"/>
                                      </p:to>
                                    </p:set>
                                    <p:animEffect transition="in" filter="blinds(horizontal)">
                                      <p:cBhvr>
                                        <p:cTn id="63" dur="500"/>
                                        <p:tgtEl>
                                          <p:spTgt spid="77006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70070"/>
                                        </p:tgtEl>
                                        <p:attrNameLst>
                                          <p:attrName>style.visibility</p:attrName>
                                        </p:attrNameLst>
                                      </p:cBhvr>
                                      <p:to>
                                        <p:strVal val="visible"/>
                                      </p:to>
                                    </p:set>
                                    <p:animEffect transition="in" filter="blinds(horizontal)">
                                      <p:cBhvr>
                                        <p:cTn id="68" dur="500"/>
                                        <p:tgtEl>
                                          <p:spTgt spid="77007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770071"/>
                                        </p:tgtEl>
                                        <p:attrNameLst>
                                          <p:attrName>style.visibility</p:attrName>
                                        </p:attrNameLst>
                                      </p:cBhvr>
                                      <p:to>
                                        <p:strVal val="visible"/>
                                      </p:to>
                                    </p:set>
                                    <p:animEffect transition="in" filter="blinds(horizontal)">
                                      <p:cBhvr>
                                        <p:cTn id="73" dur="500"/>
                                        <p:tgtEl>
                                          <p:spTgt spid="77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P spid="476171" grpId="0"/>
      <p:bldP spid="476172" grpId="0"/>
      <p:bldP spid="476173" grpId="0"/>
      <p:bldP spid="476174" grpId="0"/>
      <p:bldP spid="476176" grpId="0"/>
      <p:bldP spid="7700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Rectangle 30"/>
          <p:cNvSpPr/>
          <p:nvPr/>
        </p:nvSpPr>
        <p:spPr>
          <a:xfrm>
            <a:off x="266700" y="3330575"/>
            <a:ext cx="5907088" cy="2286000"/>
          </a:xfrm>
          <a:prstGeom prst="rect">
            <a:avLst/>
          </a:prstGeom>
          <a:solidFill>
            <a:srgbClr val="E9E1C9"/>
          </a:solidFill>
          <a:ln w="28575">
            <a:noFill/>
          </a:ln>
        </p:spPr>
        <p:txBody>
          <a:bodyPr anchor="ctr" anchorCtr="1"/>
          <a:p>
            <a:pPr algn="ctr" eaLnBrk="0" hangingPunct="0"/>
            <a:endParaRPr lang="en-US" altLang="zh-CN" sz="2400" b="1" dirty="0">
              <a:latin typeface="Calibri" pitchFamily="34" charset="0"/>
            </a:endParaRPr>
          </a:p>
        </p:txBody>
      </p:sp>
      <p:sp>
        <p:nvSpPr>
          <p:cNvPr id="76803" name="Rectangle 2"/>
          <p:cNvSpPr>
            <a:spLocks noGrp="1"/>
          </p:cNvSpPr>
          <p:nvPr>
            <p:ph type="title"/>
          </p:nvPr>
        </p:nvSpPr>
        <p:spPr>
          <a:xfrm>
            <a:off x="463550" y="127000"/>
            <a:ext cx="7123113" cy="422275"/>
          </a:xfrm>
          <a:ln/>
        </p:spPr>
        <p:txBody>
          <a:bodyPr vert="horz" wrap="square" lIns="91440" tIns="45720" rIns="91440" bIns="45720" anchor="ctr"/>
          <a:p>
            <a:r>
              <a:rPr lang="en-US" altLang="zh-CN" dirty="0">
                <a:ea typeface="宋体" pitchFamily="2" charset="-122"/>
              </a:rPr>
              <a:t>Trap</a:t>
            </a:r>
            <a:r>
              <a:rPr lang="zh-CN" altLang="en-US" dirty="0"/>
              <a:t>举例</a:t>
            </a:r>
            <a:r>
              <a:rPr lang="en-US" altLang="zh-CN" dirty="0">
                <a:ea typeface="宋体" pitchFamily="2" charset="-122"/>
              </a:rPr>
              <a:t>: Opening File</a:t>
            </a:r>
            <a:endParaRPr lang="en-US" altLang="zh-CN" dirty="0">
              <a:ea typeface="宋体" pitchFamily="2" charset="-122"/>
            </a:endParaRPr>
          </a:p>
        </p:txBody>
      </p:sp>
      <p:sp>
        <p:nvSpPr>
          <p:cNvPr id="76804" name="Rectangle 15"/>
          <p:cNvSpPr>
            <a:spLocks noGrp="1"/>
          </p:cNvSpPr>
          <p:nvPr>
            <p:ph type="body"/>
          </p:nvPr>
        </p:nvSpPr>
        <p:spPr>
          <a:xfrm>
            <a:off x="296863" y="773113"/>
            <a:ext cx="8366125" cy="1089025"/>
          </a:xfrm>
          <a:ln/>
        </p:spPr>
        <p:txBody>
          <a:bodyPr vert="horz" wrap="square" lIns="91440" tIns="45720" rIns="91440" bIns="45720" anchor="t"/>
          <a:p>
            <a:r>
              <a:rPr lang="zh-CN" altLang="en-US" sz="2100" dirty="0">
                <a:latin typeface="微软雅黑" pitchFamily="34" charset="-122"/>
                <a:ea typeface="微软雅黑" pitchFamily="34" charset="-122"/>
              </a:rPr>
              <a:t>用户程序中调用函数</a:t>
            </a:r>
            <a:r>
              <a:rPr lang="en-US" altLang="zh-CN" sz="2100" dirty="0">
                <a:latin typeface="微软雅黑" pitchFamily="34" charset="-122"/>
                <a:ea typeface="微软雅黑" pitchFamily="34" charset="-122"/>
              </a:rPr>
              <a:t> open(filename, options)</a:t>
            </a:r>
            <a:endParaRPr lang="en-US" altLang="zh-CN" sz="2100" dirty="0">
              <a:latin typeface="微软雅黑" pitchFamily="34" charset="-122"/>
              <a:ea typeface="微软雅黑" pitchFamily="34" charset="-122"/>
            </a:endParaRPr>
          </a:p>
          <a:p>
            <a:r>
              <a:rPr lang="en-US" altLang="zh-CN" sz="2100" dirty="0">
                <a:latin typeface="微软雅黑" pitchFamily="34" charset="-122"/>
                <a:ea typeface="微软雅黑" pitchFamily="34" charset="-122"/>
              </a:rPr>
              <a:t>open</a:t>
            </a:r>
            <a:r>
              <a:rPr lang="zh-CN" altLang="en-US" sz="2100" dirty="0">
                <a:latin typeface="微软雅黑" pitchFamily="34" charset="-122"/>
                <a:ea typeface="微软雅黑" pitchFamily="34" charset="-122"/>
              </a:rPr>
              <a:t>函数执行陷阱指令（即系统调用指令</a:t>
            </a:r>
            <a:r>
              <a:rPr lang="zh-CN" altLang="en-US" sz="2100" dirty="0">
                <a:solidFill>
                  <a:srgbClr val="CC3300"/>
                </a:solidFill>
                <a:latin typeface="微软雅黑" pitchFamily="34" charset="-122"/>
                <a:ea typeface="微软雅黑" pitchFamily="34" charset="-122"/>
              </a:rPr>
              <a:t>“</a:t>
            </a:r>
            <a:r>
              <a:rPr lang="en-US" altLang="zh-CN" sz="2100" dirty="0">
                <a:solidFill>
                  <a:srgbClr val="CC3300"/>
                </a:solidFill>
                <a:latin typeface="微软雅黑" pitchFamily="34" charset="-122"/>
                <a:ea typeface="微软雅黑" pitchFamily="34" charset="-122"/>
              </a:rPr>
              <a:t>int”</a:t>
            </a:r>
            <a:r>
              <a:rPr lang="zh-CN" altLang="en-US" sz="2100" dirty="0">
                <a:solidFill>
                  <a:srgbClr val="CC3300"/>
                </a:solidFill>
                <a:latin typeface="微软雅黑" pitchFamily="34" charset="-122"/>
                <a:ea typeface="微软雅黑" pitchFamily="34" charset="-122"/>
              </a:rPr>
              <a:t>）</a:t>
            </a:r>
            <a:endParaRPr lang="en-US" altLang="zh-CN" sz="2200" b="0" dirty="0"/>
          </a:p>
        </p:txBody>
      </p:sp>
      <p:sp>
        <p:nvSpPr>
          <p:cNvPr id="480272" name="Text Box 16"/>
          <p:cNvSpPr txBox="1">
            <a:spLocks noChangeArrowheads="1"/>
          </p:cNvSpPr>
          <p:nvPr/>
        </p:nvSpPr>
        <p:spPr bwMode="auto">
          <a:xfrm>
            <a:off x="779463" y="1706563"/>
            <a:ext cx="6296025" cy="1549400"/>
          </a:xfrm>
          <a:prstGeom prst="rect">
            <a:avLst/>
          </a:prstGeom>
          <a:solidFill>
            <a:schemeClr val="bg1">
              <a:lumMod val="95000"/>
            </a:schemeClr>
          </a:solidFill>
          <a:ln w="12700">
            <a:solidFill>
              <a:schemeClr val="tx1"/>
            </a:solidFill>
            <a:miter lim="800000"/>
          </a:ln>
          <a:effec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rtl="0" eaLnBrk="0" fontAlgn="base" latinLnBrk="0" hangingPunct="0">
              <a:lnSpc>
                <a:spcPct val="95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0804d070 &lt;__libc_open&gt;:</a:t>
            </a:r>
            <a:endPar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 . .</a:t>
            </a:r>
            <a:endPar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804d082:	cd 80               </a:t>
            </a:r>
            <a:r>
              <a:rPr kumimoji="0" lang="en-US" altLang="zh-CN" sz="2000" b="1" i="0" u="none" strike="noStrike" kern="1200" cap="none" spc="0" normalizeH="0" baseline="0" noProof="0" smtClean="0">
                <a:ln>
                  <a:noFill/>
                </a:ln>
                <a:solidFill>
                  <a:srgbClr val="FF0000"/>
                </a:solidFill>
                <a:effectLst/>
                <a:uLnTx/>
                <a:uFillTx/>
                <a:latin typeface="微软雅黑" pitchFamily="34" charset="-122"/>
                <a:ea typeface="微软雅黑" pitchFamily="34" charset="-122"/>
                <a:cs typeface="+mn-cs"/>
              </a:rPr>
              <a:t>int    $0x80</a:t>
            </a:r>
            <a:endParaRPr kumimoji="0" lang="en-US" altLang="zh-CN" sz="2000" b="1" i="0" u="none" strike="noStrike" kern="1200" cap="none" spc="0" normalizeH="0" baseline="0" noProof="0" smtClean="0">
              <a:ln>
                <a:noFill/>
              </a:ln>
              <a:solidFill>
                <a:srgbClr val="FF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804d084:	5b                   	pop    %ebx</a:t>
            </a:r>
            <a:endPar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 . .</a:t>
            </a:r>
            <a:endParaRPr kumimoji="0" lang="en-US" altLang="zh-CN" sz="20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endParaRPr>
          </a:p>
        </p:txBody>
      </p:sp>
      <p:sp>
        <p:nvSpPr>
          <p:cNvPr id="17" name="Rectangle 4"/>
          <p:cNvSpPr/>
          <p:nvPr/>
        </p:nvSpPr>
        <p:spPr>
          <a:xfrm>
            <a:off x="1382713" y="3432175"/>
            <a:ext cx="1771650" cy="454025"/>
          </a:xfrm>
          <a:prstGeom prst="rect">
            <a:avLst/>
          </a:prstGeom>
          <a:noFill/>
          <a:ln w="12700">
            <a:noFill/>
          </a:ln>
        </p:spPr>
        <p:txBody>
          <a:bodyPr wrap="none" lIns="90479" tIns="44446" rIns="90479" bIns="44446">
            <a:spAutoFit/>
          </a:bodyPr>
          <a:p>
            <a:pPr eaLnBrk="0" hangingPunct="0"/>
            <a:r>
              <a:rPr lang="en-US" altLang="zh-CN" sz="2400" b="1" i="1" dirty="0">
                <a:solidFill>
                  <a:srgbClr val="CC3300"/>
                </a:solidFill>
                <a:latin typeface="Calibri" pitchFamily="34" charset="0"/>
              </a:rPr>
              <a:t>User Process</a:t>
            </a:r>
            <a:endParaRPr lang="en-US" altLang="zh-CN" sz="2400" b="1" i="1" dirty="0">
              <a:solidFill>
                <a:srgbClr val="CC3300"/>
              </a:solidFill>
              <a:latin typeface="Calibri" pitchFamily="34" charset="0"/>
            </a:endParaRPr>
          </a:p>
        </p:txBody>
      </p:sp>
      <p:sp>
        <p:nvSpPr>
          <p:cNvPr id="18" name="Rectangle 5"/>
          <p:cNvSpPr/>
          <p:nvPr/>
        </p:nvSpPr>
        <p:spPr>
          <a:xfrm>
            <a:off x="4673600" y="3562350"/>
            <a:ext cx="525463" cy="454025"/>
          </a:xfrm>
          <a:prstGeom prst="rect">
            <a:avLst/>
          </a:prstGeom>
          <a:noFill/>
          <a:ln w="12700">
            <a:noFill/>
          </a:ln>
        </p:spPr>
        <p:txBody>
          <a:bodyPr wrap="none" lIns="90479" tIns="44446" rIns="90479" bIns="44446">
            <a:spAutoFit/>
          </a:bodyPr>
          <a:p>
            <a:pPr eaLnBrk="0" hangingPunct="0"/>
            <a:r>
              <a:rPr lang="en-US" altLang="zh-CN" sz="2400" b="1" i="1" dirty="0">
                <a:solidFill>
                  <a:srgbClr val="CC3300"/>
                </a:solidFill>
                <a:latin typeface="Calibri" pitchFamily="34" charset="0"/>
              </a:rPr>
              <a:t>OS</a:t>
            </a:r>
            <a:endParaRPr lang="en-US" altLang="zh-CN" sz="2400" b="1" i="1" dirty="0">
              <a:solidFill>
                <a:srgbClr val="CC3300"/>
              </a:solidFill>
              <a:latin typeface="Calibri" pitchFamily="34" charset="0"/>
            </a:endParaRPr>
          </a:p>
        </p:txBody>
      </p:sp>
      <p:sp>
        <p:nvSpPr>
          <p:cNvPr id="19" name="Line 6"/>
          <p:cNvSpPr/>
          <p:nvPr/>
        </p:nvSpPr>
        <p:spPr>
          <a:xfrm>
            <a:off x="2225675" y="3852863"/>
            <a:ext cx="0" cy="598487"/>
          </a:xfrm>
          <a:prstGeom prst="line">
            <a:avLst/>
          </a:prstGeom>
          <a:ln w="28575" cap="flat" cmpd="sng">
            <a:solidFill>
              <a:schemeClr val="tx1"/>
            </a:solidFill>
            <a:prstDash val="solid"/>
            <a:headEnd type="none" w="med" len="med"/>
            <a:tailEnd type="triangle" w="med" len="med"/>
          </a:ln>
        </p:spPr>
      </p:sp>
      <p:sp>
        <p:nvSpPr>
          <p:cNvPr id="20" name="Line 7"/>
          <p:cNvSpPr/>
          <p:nvPr/>
        </p:nvSpPr>
        <p:spPr>
          <a:xfrm>
            <a:off x="2189163" y="4457700"/>
            <a:ext cx="2806700" cy="0"/>
          </a:xfrm>
          <a:prstGeom prst="line">
            <a:avLst/>
          </a:prstGeom>
          <a:ln w="28575" cap="flat" cmpd="sng">
            <a:solidFill>
              <a:schemeClr val="tx1"/>
            </a:solidFill>
            <a:prstDash val="dash"/>
            <a:headEnd type="none" w="med" len="med"/>
            <a:tailEnd type="triangle" w="med" len="med"/>
          </a:ln>
        </p:spPr>
      </p:sp>
      <p:sp>
        <p:nvSpPr>
          <p:cNvPr id="21" name="Line 8"/>
          <p:cNvSpPr/>
          <p:nvPr/>
        </p:nvSpPr>
        <p:spPr>
          <a:xfrm>
            <a:off x="5002213" y="4464050"/>
            <a:ext cx="0" cy="596900"/>
          </a:xfrm>
          <a:prstGeom prst="line">
            <a:avLst/>
          </a:prstGeom>
          <a:ln w="28575" cap="flat" cmpd="sng">
            <a:solidFill>
              <a:schemeClr val="tx1"/>
            </a:solidFill>
            <a:prstDash val="solid"/>
            <a:headEnd type="none" w="med" len="med"/>
            <a:tailEnd type="triangle" w="med" len="med"/>
          </a:ln>
        </p:spPr>
      </p:sp>
      <p:sp>
        <p:nvSpPr>
          <p:cNvPr id="22" name="Line 9"/>
          <p:cNvSpPr/>
          <p:nvPr/>
        </p:nvSpPr>
        <p:spPr>
          <a:xfrm flipH="1" flipV="1">
            <a:off x="2206625" y="4643438"/>
            <a:ext cx="2801938" cy="430212"/>
          </a:xfrm>
          <a:prstGeom prst="line">
            <a:avLst/>
          </a:prstGeom>
          <a:ln w="28575" cap="flat" cmpd="sng">
            <a:solidFill>
              <a:schemeClr val="tx1"/>
            </a:solidFill>
            <a:prstDash val="dash"/>
            <a:headEnd type="none" w="med" len="med"/>
            <a:tailEnd type="triangle" w="med" len="med"/>
          </a:ln>
        </p:spPr>
      </p:sp>
      <p:sp>
        <p:nvSpPr>
          <p:cNvPr id="23" name="Line 10"/>
          <p:cNvSpPr/>
          <p:nvPr/>
        </p:nvSpPr>
        <p:spPr>
          <a:xfrm flipH="1">
            <a:off x="2205038" y="4656138"/>
            <a:ext cx="6350" cy="909637"/>
          </a:xfrm>
          <a:prstGeom prst="line">
            <a:avLst/>
          </a:prstGeom>
          <a:ln w="28575" cap="flat" cmpd="sng">
            <a:solidFill>
              <a:schemeClr val="tx1"/>
            </a:solidFill>
            <a:prstDash val="solid"/>
            <a:headEnd type="none" w="med" len="med"/>
            <a:tailEnd type="triangle" w="med" len="med"/>
          </a:ln>
        </p:spPr>
      </p:sp>
      <p:sp>
        <p:nvSpPr>
          <p:cNvPr id="24" name="Rectangle 11"/>
          <p:cNvSpPr/>
          <p:nvPr/>
        </p:nvSpPr>
        <p:spPr>
          <a:xfrm>
            <a:off x="3051175" y="4064000"/>
            <a:ext cx="1092200" cy="409575"/>
          </a:xfrm>
          <a:prstGeom prst="rect">
            <a:avLst/>
          </a:prstGeom>
          <a:noFill/>
          <a:ln w="12700">
            <a:noFill/>
          </a:ln>
        </p:spPr>
        <p:txBody>
          <a:bodyPr wrap="none" lIns="90479" tIns="44446" rIns="90479" bIns="44446">
            <a:spAutoFit/>
          </a:bodyPr>
          <a:p>
            <a:pPr eaLnBrk="0" hangingPunct="0"/>
            <a:r>
              <a:rPr lang="zh-CN" altLang="en-US" sz="2100" b="1" dirty="0">
                <a:latin typeface="微软雅黑" pitchFamily="34" charset="-122"/>
                <a:ea typeface="微软雅黑" pitchFamily="34" charset="-122"/>
              </a:rPr>
              <a:t>陷入</a:t>
            </a:r>
            <a:r>
              <a:rPr lang="en-US" altLang="zh-CN" sz="2100" b="1" dirty="0">
                <a:latin typeface="微软雅黑" pitchFamily="34" charset="-122"/>
                <a:ea typeface="微软雅黑" pitchFamily="34" charset="-122"/>
              </a:rPr>
              <a:t>OS</a:t>
            </a:r>
            <a:endParaRPr lang="en-US" altLang="zh-CN" sz="2100" b="1" dirty="0">
              <a:latin typeface="微软雅黑" pitchFamily="34" charset="-122"/>
              <a:ea typeface="微软雅黑" pitchFamily="34" charset="-122"/>
            </a:endParaRPr>
          </a:p>
        </p:txBody>
      </p:sp>
      <p:sp>
        <p:nvSpPr>
          <p:cNvPr id="25" name="Rectangle 12"/>
          <p:cNvSpPr/>
          <p:nvPr/>
        </p:nvSpPr>
        <p:spPr>
          <a:xfrm>
            <a:off x="5032375" y="4405313"/>
            <a:ext cx="1219200" cy="730250"/>
          </a:xfrm>
          <a:prstGeom prst="rect">
            <a:avLst/>
          </a:prstGeom>
          <a:noFill/>
          <a:ln w="12700">
            <a:noFill/>
          </a:ln>
        </p:spPr>
        <p:txBody>
          <a:bodyPr lIns="90479" tIns="44446" rIns="90479" bIns="44446">
            <a:spAutoFit/>
          </a:bodyPr>
          <a:p>
            <a:pPr eaLnBrk="0" hangingPunct="0"/>
            <a:r>
              <a:rPr lang="zh-CN" altLang="en-US" sz="2100" b="1" dirty="0">
                <a:latin typeface="Calibri" pitchFamily="34" charset="0"/>
                <a:ea typeface="微软雅黑" pitchFamily="34" charset="-122"/>
              </a:rPr>
              <a:t>文件打开操作</a:t>
            </a:r>
            <a:endParaRPr lang="zh-CN" altLang="en-US" sz="2100" b="1" dirty="0">
              <a:latin typeface="Calibri" pitchFamily="34" charset="0"/>
              <a:ea typeface="微软雅黑" pitchFamily="34" charset="-122"/>
            </a:endParaRPr>
          </a:p>
        </p:txBody>
      </p:sp>
      <p:sp>
        <p:nvSpPr>
          <p:cNvPr id="26" name="Rectangle 13"/>
          <p:cNvSpPr/>
          <p:nvPr/>
        </p:nvSpPr>
        <p:spPr>
          <a:xfrm>
            <a:off x="2151063" y="4945063"/>
            <a:ext cx="2578100" cy="409575"/>
          </a:xfrm>
          <a:prstGeom prst="rect">
            <a:avLst/>
          </a:prstGeom>
          <a:noFill/>
          <a:ln w="12700">
            <a:noFill/>
          </a:ln>
        </p:spPr>
        <p:txBody>
          <a:bodyPr wrap="none" lIns="90479" tIns="44446" rIns="90479" bIns="44446">
            <a:spAutoFit/>
          </a:bodyPr>
          <a:p>
            <a:pPr eaLnBrk="0" hangingPunct="0"/>
            <a:r>
              <a:rPr lang="zh-CN" altLang="en-US" sz="2100" b="1" dirty="0">
                <a:latin typeface="微软雅黑" pitchFamily="34" charset="-122"/>
                <a:ea typeface="微软雅黑" pitchFamily="34" charset="-122"/>
              </a:rPr>
              <a:t>返回到</a:t>
            </a:r>
            <a:r>
              <a:rPr lang="en-US" altLang="zh-CN" sz="2100" b="1" dirty="0">
                <a:latin typeface="微软雅黑" pitchFamily="34" charset="-122"/>
                <a:ea typeface="微软雅黑" pitchFamily="34" charset="-122"/>
              </a:rPr>
              <a:t>pop</a:t>
            </a:r>
            <a:r>
              <a:rPr lang="zh-CN" altLang="en-US" sz="2100" b="1" dirty="0">
                <a:latin typeface="微软雅黑" pitchFamily="34" charset="-122"/>
                <a:ea typeface="微软雅黑" pitchFamily="34" charset="-122"/>
              </a:rPr>
              <a:t>指令执行</a:t>
            </a:r>
            <a:endParaRPr lang="zh-CN" altLang="en-US" sz="2100" b="1" dirty="0">
              <a:latin typeface="微软雅黑" pitchFamily="34" charset="-122"/>
              <a:ea typeface="微软雅黑" pitchFamily="34" charset="-122"/>
            </a:endParaRPr>
          </a:p>
        </p:txBody>
      </p:sp>
      <p:sp>
        <p:nvSpPr>
          <p:cNvPr id="28" name="Text Box 15"/>
          <p:cNvSpPr txBox="1"/>
          <p:nvPr/>
        </p:nvSpPr>
        <p:spPr>
          <a:xfrm>
            <a:off x="641350" y="4197350"/>
            <a:ext cx="1455738" cy="412750"/>
          </a:xfrm>
          <a:prstGeom prst="rect">
            <a:avLst/>
          </a:prstGeom>
          <a:noFill/>
          <a:ln w="25400">
            <a:noFill/>
          </a:ln>
        </p:spPr>
        <p:txBody>
          <a:bodyPr>
            <a:spAutoFit/>
          </a:bodyPr>
          <a:p>
            <a:pPr eaLnBrk="0" hangingPunct="0"/>
            <a:r>
              <a:rPr lang="en-US" altLang="zh-CN" sz="2100" b="1" dirty="0">
                <a:latin typeface="微软雅黑" pitchFamily="34" charset="-122"/>
                <a:ea typeface="微软雅黑" pitchFamily="34" charset="-122"/>
              </a:rPr>
              <a:t>int $0x80</a:t>
            </a:r>
            <a:endParaRPr lang="zh-CN" altLang="en-US" sz="2100" b="1" dirty="0">
              <a:latin typeface="微软雅黑" pitchFamily="34" charset="-122"/>
              <a:ea typeface="微软雅黑" pitchFamily="34" charset="-122"/>
            </a:endParaRPr>
          </a:p>
        </p:txBody>
      </p:sp>
      <p:sp>
        <p:nvSpPr>
          <p:cNvPr id="29" name="Text Box 16"/>
          <p:cNvSpPr txBox="1"/>
          <p:nvPr/>
        </p:nvSpPr>
        <p:spPr>
          <a:xfrm>
            <a:off x="638175" y="4500563"/>
            <a:ext cx="1603375" cy="396875"/>
          </a:xfrm>
          <a:prstGeom prst="rect">
            <a:avLst/>
          </a:prstGeom>
          <a:noFill/>
          <a:ln w="25400">
            <a:noFill/>
          </a:ln>
        </p:spPr>
        <p:txBody>
          <a:bodyPr>
            <a:spAutoFit/>
          </a:bodyPr>
          <a:p>
            <a:pPr eaLnBrk="0" hangingPunct="0"/>
            <a:r>
              <a:rPr lang="en-US" altLang="zh-CN" sz="2000" b="1" dirty="0">
                <a:latin typeface="微软雅黑" pitchFamily="34" charset="-122"/>
                <a:ea typeface="微软雅黑" pitchFamily="34" charset="-122"/>
              </a:rPr>
              <a:t>pop %ebx</a:t>
            </a:r>
            <a:endParaRPr lang="en-US" altLang="zh-CN" sz="2000" b="1" dirty="0">
              <a:latin typeface="微软雅黑" pitchFamily="34" charset="-122"/>
              <a:ea typeface="微软雅黑" pitchFamily="34" charset="-122"/>
            </a:endParaRPr>
          </a:p>
        </p:txBody>
      </p:sp>
      <p:sp>
        <p:nvSpPr>
          <p:cNvPr id="700434" name="Rectangle 18"/>
          <p:cNvSpPr/>
          <p:nvPr/>
        </p:nvSpPr>
        <p:spPr>
          <a:xfrm>
            <a:off x="196850" y="5845175"/>
            <a:ext cx="8691563" cy="701675"/>
          </a:xfrm>
          <a:prstGeom prst="rect">
            <a:avLst/>
          </a:prstGeom>
          <a:noFill/>
          <a:ln w="9525">
            <a:noFill/>
          </a:ln>
        </p:spPr>
        <p:txBody>
          <a:bodyPr>
            <a:spAutoFit/>
          </a:bodyPr>
          <a:p>
            <a:r>
              <a:rPr lang="en-US" altLang="zh-CN" sz="2000" b="1" dirty="0">
                <a:latin typeface="微软雅黑" pitchFamily="34" charset="-122"/>
                <a:ea typeface="微软雅黑" pitchFamily="34" charset="-122"/>
              </a:rPr>
              <a:t>Open</a:t>
            </a:r>
            <a:r>
              <a:rPr lang="zh-CN" altLang="en-US" sz="2000" b="1" dirty="0">
                <a:latin typeface="微软雅黑" pitchFamily="34" charset="-122"/>
                <a:ea typeface="微软雅黑" pitchFamily="34" charset="-122"/>
              </a:rPr>
              <a:t>系统调用（</a:t>
            </a:r>
            <a:r>
              <a:rPr lang="en-US" altLang="zh-CN" sz="2000" b="1" dirty="0">
                <a:latin typeface="微软雅黑" pitchFamily="34" charset="-122"/>
                <a:ea typeface="微软雅黑" pitchFamily="34" charset="-122"/>
              </a:rPr>
              <a:t>system call</a:t>
            </a:r>
            <a:r>
              <a:rPr lang="zh-CN" altLang="en-US" sz="2000" b="1" dirty="0">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OS must find or create file, get it ready for reading or writing</a:t>
            </a:r>
            <a:r>
              <a:rPr lang="zh-CN" altLang="en-US" sz="2000" b="1" dirty="0">
                <a:solidFill>
                  <a:srgbClr val="008000"/>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Returns integer file descriptor</a:t>
            </a:r>
            <a:endParaRPr lang="en-US" altLang="zh-CN" sz="2000" b="1" dirty="0">
              <a:solidFill>
                <a:srgbClr val="008000"/>
              </a:solidFill>
              <a:latin typeface="微软雅黑" pitchFamily="34" charset="-122"/>
              <a:ea typeface="微软雅黑" pitchFamily="34" charset="-122"/>
            </a:endParaRPr>
          </a:p>
        </p:txBody>
      </p:sp>
      <p:sp>
        <p:nvSpPr>
          <p:cNvPr id="700436" name="Text Box 20"/>
          <p:cNvSpPr txBox="1"/>
          <p:nvPr/>
        </p:nvSpPr>
        <p:spPr>
          <a:xfrm>
            <a:off x="6140450" y="3584575"/>
            <a:ext cx="2814638" cy="1311275"/>
          </a:xfrm>
          <a:prstGeom prst="rect">
            <a:avLst/>
          </a:prstGeom>
          <a:noFill/>
          <a:ln w="9525">
            <a:noFill/>
          </a:ln>
        </p:spPr>
        <p:txBody>
          <a:bodyPr>
            <a:spAutoFit/>
          </a:bodyPr>
          <a:p>
            <a:pPr>
              <a:spcBef>
                <a:spcPct val="50000"/>
              </a:spcBef>
            </a:pPr>
            <a:r>
              <a:rPr lang="zh-CN" altLang="en-US" sz="2000" b="1" dirty="0">
                <a:solidFill>
                  <a:srgbClr val="3366FF"/>
                </a:solidFill>
                <a:latin typeface="微软雅黑" pitchFamily="34" charset="-122"/>
                <a:ea typeface="微软雅黑" pitchFamily="34" charset="-122"/>
              </a:rPr>
              <a:t>通过执行“</a:t>
            </a:r>
            <a:r>
              <a:rPr lang="en-US" altLang="zh-CN" sz="2000" b="1" dirty="0">
                <a:solidFill>
                  <a:srgbClr val="3366FF"/>
                </a:solidFill>
                <a:latin typeface="微软雅黑" pitchFamily="34" charset="-122"/>
                <a:ea typeface="微软雅黑" pitchFamily="34" charset="-122"/>
              </a:rPr>
              <a:t>int $0x80”</a:t>
            </a:r>
            <a:r>
              <a:rPr lang="zh-CN" altLang="en-US" sz="2000" b="1" dirty="0">
                <a:solidFill>
                  <a:srgbClr val="3366FF"/>
                </a:solidFill>
                <a:latin typeface="微软雅黑" pitchFamily="34" charset="-122"/>
                <a:ea typeface="微软雅黑" pitchFamily="34" charset="-122"/>
              </a:rPr>
              <a:t>指令，调出</a:t>
            </a:r>
            <a:r>
              <a:rPr lang="en-US" altLang="zh-CN" sz="2000" b="1" dirty="0">
                <a:solidFill>
                  <a:srgbClr val="3366FF"/>
                </a:solidFill>
                <a:latin typeface="微软雅黑" pitchFamily="34" charset="-122"/>
                <a:ea typeface="微软雅黑" pitchFamily="34" charset="-122"/>
              </a:rPr>
              <a:t>OS</a:t>
            </a:r>
            <a:r>
              <a:rPr lang="zh-CN" altLang="en-US" sz="2000" b="1" dirty="0">
                <a:solidFill>
                  <a:srgbClr val="3366FF"/>
                </a:solidFill>
                <a:latin typeface="微软雅黑" pitchFamily="34" charset="-122"/>
                <a:ea typeface="微软雅黑" pitchFamily="34" charset="-122"/>
              </a:rPr>
              <a:t>完成一个具体的“服务”（称为</a:t>
            </a:r>
            <a:r>
              <a:rPr lang="zh-CN" altLang="en-US" sz="2000" b="1" dirty="0">
                <a:solidFill>
                  <a:srgbClr val="FF0000"/>
                </a:solidFill>
                <a:latin typeface="微软雅黑" pitchFamily="34" charset="-122"/>
                <a:ea typeface="微软雅黑" pitchFamily="34" charset="-122"/>
              </a:rPr>
              <a:t>系统调用</a:t>
            </a:r>
            <a:r>
              <a:rPr lang="zh-CN" altLang="en-US" sz="2000" b="1" dirty="0">
                <a:solidFill>
                  <a:srgbClr val="3366FF"/>
                </a:solidFill>
                <a:latin typeface="微软雅黑" pitchFamily="34" charset="-122"/>
                <a:ea typeface="微软雅黑" pitchFamily="34" charset="-122"/>
              </a:rPr>
              <a:t>）</a:t>
            </a:r>
            <a:endParaRPr lang="zh-CN" altLang="en-US" sz="2000" b="1" dirty="0">
              <a:solidFill>
                <a:srgbClr val="3366FF"/>
              </a:solidFill>
              <a:latin typeface="微软雅黑" pitchFamily="34" charset="-122"/>
              <a:ea typeface="微软雅黑" pitchFamily="34" charset="-122"/>
            </a:endParaRPr>
          </a:p>
        </p:txBody>
      </p:sp>
      <p:sp>
        <p:nvSpPr>
          <p:cNvPr id="700437" name="Text Box 21"/>
          <p:cNvSpPr txBox="1"/>
          <p:nvPr/>
        </p:nvSpPr>
        <p:spPr>
          <a:xfrm>
            <a:off x="7154863" y="1249363"/>
            <a:ext cx="1611312" cy="701675"/>
          </a:xfrm>
          <a:prstGeom prst="rect">
            <a:avLst/>
          </a:prstGeom>
          <a:noFill/>
          <a:ln w="9525">
            <a:noFill/>
          </a:ln>
        </p:spPr>
        <p:txBody>
          <a:bodyPr>
            <a:spAutoFit/>
          </a:bodyPr>
          <a:p>
            <a:pPr>
              <a:spcBef>
                <a:spcPct val="50000"/>
              </a:spcBef>
            </a:pPr>
            <a:r>
              <a:rPr lang="zh-CN" altLang="en-US" sz="2000" b="1" dirty="0">
                <a:solidFill>
                  <a:srgbClr val="FF0000"/>
                </a:solidFill>
                <a:latin typeface="Arial" panose="020B0604020202090204" pitchFamily="34" charset="0"/>
                <a:ea typeface="微软雅黑" pitchFamily="34" charset="-122"/>
              </a:rPr>
              <a:t>这种</a:t>
            </a:r>
            <a:r>
              <a:rPr lang="zh-CN" altLang="en-US" sz="2000" b="1" dirty="0">
                <a:solidFill>
                  <a:srgbClr val="FF0000"/>
                </a:solidFill>
                <a:latin typeface="微软雅黑" pitchFamily="34" charset="-122"/>
                <a:ea typeface="微软雅黑" pitchFamily="34" charset="-122"/>
              </a:rPr>
              <a:t>“</a:t>
            </a:r>
            <a:r>
              <a:rPr lang="zh-CN" altLang="en-US" sz="2000" b="1" dirty="0">
                <a:solidFill>
                  <a:srgbClr val="FF0000"/>
                </a:solidFill>
                <a:latin typeface="Arial" panose="020B0604020202090204" pitchFamily="34" charset="0"/>
                <a:ea typeface="微软雅黑" pitchFamily="34" charset="-122"/>
              </a:rPr>
              <a:t>地雷</a:t>
            </a:r>
            <a:r>
              <a:rPr lang="zh-CN" altLang="en-US" sz="2000" b="1" dirty="0">
                <a:solidFill>
                  <a:srgbClr val="FF0000"/>
                </a:solidFill>
                <a:latin typeface="微软雅黑" pitchFamily="34" charset="-122"/>
                <a:ea typeface="微软雅黑" pitchFamily="34" charset="-122"/>
              </a:rPr>
              <a:t>”</a:t>
            </a:r>
            <a:r>
              <a:rPr lang="zh-CN" altLang="en-US" sz="2000" b="1" dirty="0">
                <a:solidFill>
                  <a:srgbClr val="FF0000"/>
                </a:solidFill>
                <a:latin typeface="Arial" panose="020B0604020202090204" pitchFamily="34" charset="0"/>
                <a:ea typeface="微软雅黑" pitchFamily="34" charset="-122"/>
              </a:rPr>
              <a:t>一定</a:t>
            </a:r>
            <a:r>
              <a:rPr lang="zh-CN" altLang="en-US" sz="2000" b="1" dirty="0">
                <a:solidFill>
                  <a:srgbClr val="FF0000"/>
                </a:solidFill>
                <a:latin typeface="微软雅黑" pitchFamily="34" charset="-122"/>
                <a:ea typeface="微软雅黑" pitchFamily="34" charset="-122"/>
              </a:rPr>
              <a:t>“</a:t>
            </a:r>
            <a:r>
              <a:rPr lang="zh-CN" altLang="en-US" sz="2000" b="1" dirty="0">
                <a:solidFill>
                  <a:srgbClr val="FF0000"/>
                </a:solidFill>
                <a:latin typeface="Arial" panose="020B0604020202090204" pitchFamily="34" charset="0"/>
                <a:ea typeface="微软雅黑" pitchFamily="34" charset="-122"/>
              </a:rPr>
              <a:t>爆炸</a:t>
            </a:r>
            <a:r>
              <a:rPr lang="zh-CN" altLang="en-US" sz="2000" b="1" dirty="0">
                <a:solidFill>
                  <a:srgbClr val="FF0000"/>
                </a:solidFill>
                <a:latin typeface="微软雅黑" pitchFamily="34" charset="-122"/>
                <a:ea typeface="微软雅黑" pitchFamily="34" charset="-122"/>
              </a:rPr>
              <a:t>”</a:t>
            </a:r>
            <a:endParaRPr lang="zh-CN" altLang="en-US" sz="2000" b="1" dirty="0">
              <a:solidFill>
                <a:srgbClr val="FF0000"/>
              </a:solidFill>
              <a:latin typeface="Arial" panose="020B0604020202090204" pitchFamily="34" charset="0"/>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00436"/>
                                        </p:tgtEl>
                                        <p:attrNameLst>
                                          <p:attrName>style.visibility</p:attrName>
                                        </p:attrNameLst>
                                      </p:cBhvr>
                                      <p:to>
                                        <p:strVal val="visible"/>
                                      </p:to>
                                    </p:set>
                                    <p:animEffect transition="in" filter="blinds(horizontal)">
                                      <p:cBhvr>
                                        <p:cTn id="41" dur="500"/>
                                        <p:tgtEl>
                                          <p:spTgt spid="70043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00434"/>
                                        </p:tgtEl>
                                        <p:attrNameLst>
                                          <p:attrName>style.visibility</p:attrName>
                                        </p:attrNameLst>
                                      </p:cBhvr>
                                      <p:to>
                                        <p:strVal val="visible"/>
                                      </p:to>
                                    </p:set>
                                    <p:animEffect transition="in" filter="blinds(horizontal)">
                                      <p:cBhvr>
                                        <p:cTn id="46" dur="500"/>
                                        <p:tgtEl>
                                          <p:spTgt spid="70043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00437"/>
                                        </p:tgtEl>
                                        <p:attrNameLst>
                                          <p:attrName>style.visibility</p:attrName>
                                        </p:attrNameLst>
                                      </p:cBhvr>
                                      <p:to>
                                        <p:strVal val="visible"/>
                                      </p:to>
                                    </p:set>
                                    <p:animEffect transition="in" filter="blinds(horizontal)">
                                      <p:cBhvr>
                                        <p:cTn id="51" dur="500"/>
                                        <p:tgtEl>
                                          <p:spTgt spid="700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p:bldP spid="18" grpId="0"/>
      <p:bldP spid="24" grpId="0"/>
      <p:bldP spid="25" grpId="0"/>
      <p:bldP spid="26" grpId="0"/>
      <p:bldP spid="28" grpId="0"/>
      <p:bldP spid="29" grpId="0"/>
      <p:bldP spid="700434" grpId="0"/>
      <p:bldP spid="700436" grpId="0"/>
      <p:bldP spid="7004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1440" tIns="45720" rIns="91440" bIns="45720" anchor="ctr"/>
          <a:p>
            <a:r>
              <a:rPr lang="zh-CN" altLang="en-US" dirty="0"/>
              <a:t>陷阱（</a:t>
            </a:r>
            <a:r>
              <a:rPr lang="en-US" altLang="zh-CN" dirty="0"/>
              <a:t>Trap</a:t>
            </a:r>
            <a:r>
              <a:rPr lang="zh-CN" altLang="en-US" dirty="0"/>
              <a:t>）异常</a:t>
            </a:r>
            <a:endParaRPr lang="zh-CN" altLang="en-US" dirty="0"/>
          </a:p>
        </p:txBody>
      </p:sp>
      <p:sp>
        <p:nvSpPr>
          <p:cNvPr id="771075" name="Rectangle 3"/>
          <p:cNvSpPr>
            <a:spLocks noGrp="1"/>
          </p:cNvSpPr>
          <p:nvPr>
            <p:ph idx="1"/>
          </p:nvPr>
        </p:nvSpPr>
        <p:spPr>
          <a:xfrm>
            <a:off x="207963" y="1835150"/>
            <a:ext cx="8650287" cy="4811713"/>
          </a:xfrm>
          <a:ln/>
        </p:spPr>
        <p:txBody>
          <a:bodyPr vert="horz" wrap="square" lIns="91440" tIns="45720" rIns="91440" bIns="45720" anchor="t"/>
          <a:p>
            <a:pPr>
              <a:lnSpc>
                <a:spcPct val="105000"/>
              </a:lnSpc>
            </a:pPr>
            <a:r>
              <a:rPr lang="zh-CN" altLang="en-US" sz="2000" dirty="0">
                <a:ea typeface="微软雅黑" pitchFamily="34" charset="-122"/>
              </a:rPr>
              <a:t>利用陷阱机制可实现程序调试功能，包括</a:t>
            </a:r>
            <a:r>
              <a:rPr lang="zh-CN" altLang="en-US" sz="2000" dirty="0">
                <a:solidFill>
                  <a:srgbClr val="FF0000"/>
                </a:solidFill>
                <a:ea typeface="微软雅黑" pitchFamily="34" charset="-122"/>
              </a:rPr>
              <a:t>设置断点</a:t>
            </a:r>
            <a:r>
              <a:rPr lang="zh-CN" altLang="en-US" sz="2000" dirty="0">
                <a:ea typeface="微软雅黑" pitchFamily="34" charset="-122"/>
              </a:rPr>
              <a:t>和</a:t>
            </a:r>
            <a:r>
              <a:rPr lang="zh-CN" altLang="en-US" sz="2000" dirty="0">
                <a:solidFill>
                  <a:srgbClr val="FF0000"/>
                </a:solidFill>
                <a:ea typeface="微软雅黑" pitchFamily="34" charset="-122"/>
              </a:rPr>
              <a:t>单步跟踪</a:t>
            </a:r>
            <a:endParaRPr lang="zh-CN" altLang="en-US" sz="2000" dirty="0">
              <a:ea typeface="微软雅黑" pitchFamily="34" charset="-122"/>
            </a:endParaRPr>
          </a:p>
          <a:p>
            <a:pPr lvl="1">
              <a:lnSpc>
                <a:spcPct val="105000"/>
              </a:lnSpc>
              <a:spcBef>
                <a:spcPct val="30000"/>
              </a:spcBef>
            </a:pPr>
            <a:r>
              <a:rPr lang="en-US" altLang="zh-CN" dirty="0">
                <a:latin typeface="微软雅黑" pitchFamily="34" charset="-122"/>
                <a:ea typeface="微软雅黑" pitchFamily="34" charset="-122"/>
              </a:rPr>
              <a:t>IA-32</a:t>
            </a:r>
            <a:r>
              <a:rPr lang="zh-CN" altLang="en-US" dirty="0">
                <a:latin typeface="微软雅黑" pitchFamily="34" charset="-122"/>
                <a:ea typeface="微软雅黑" pitchFamily="34" charset="-122"/>
              </a:rPr>
              <a:t>中，当</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处于</a:t>
            </a:r>
            <a:r>
              <a:rPr lang="zh-CN" altLang="en-US" dirty="0">
                <a:latin typeface="微软雅黑" pitchFamily="34" charset="-122"/>
                <a:ea typeface="微软雅黑" pitchFamily="34" charset="-122"/>
                <a:hlinkClick r:id="" action="ppaction://hlinkshowjump?jump=nextslide"/>
              </a:rPr>
              <a:t>单步跟踪状态</a:t>
            </a:r>
            <a:r>
              <a:rPr lang="zh-CN" altLang="en-US" dirty="0">
                <a:latin typeface="微软雅黑" pitchFamily="34" charset="-122"/>
                <a:ea typeface="微软雅黑" pitchFamily="34" charset="-122"/>
              </a:rPr>
              <a:t>（</a:t>
            </a:r>
            <a:r>
              <a:rPr lang="en-US" altLang="zh-CN" dirty="0">
                <a:solidFill>
                  <a:srgbClr val="FF0000"/>
                </a:solidFill>
                <a:latin typeface="微软雅黑" pitchFamily="34" charset="-122"/>
                <a:ea typeface="微软雅黑" pitchFamily="34" charset="-122"/>
              </a:rPr>
              <a:t>TF=1</a:t>
            </a:r>
            <a:r>
              <a:rPr lang="zh-CN" altLang="en-US" dirty="0">
                <a:solidFill>
                  <a:srgbClr val="FF0000"/>
                </a:solidFill>
                <a:latin typeface="微软雅黑" pitchFamily="34" charset="-122"/>
                <a:ea typeface="微软雅黑" pitchFamily="34" charset="-122"/>
              </a:rPr>
              <a:t>且</a:t>
            </a:r>
            <a:r>
              <a:rPr lang="en-US" altLang="zh-CN" dirty="0">
                <a:solidFill>
                  <a:srgbClr val="FF0000"/>
                </a:solidFill>
                <a:latin typeface="微软雅黑" pitchFamily="34" charset="-122"/>
                <a:ea typeface="微软雅黑" pitchFamily="34" charset="-122"/>
              </a:rPr>
              <a:t>IF=1</a:t>
            </a:r>
            <a:r>
              <a:rPr lang="zh-CN" altLang="en-US" dirty="0">
                <a:latin typeface="微软雅黑" pitchFamily="34" charset="-122"/>
                <a:ea typeface="微软雅黑" pitchFamily="34" charset="-122"/>
              </a:rPr>
              <a:t>）时，</a:t>
            </a:r>
            <a:r>
              <a:rPr lang="zh-CN" altLang="en-US" dirty="0">
                <a:solidFill>
                  <a:srgbClr val="FF0000"/>
                </a:solidFill>
                <a:latin typeface="微软雅黑" pitchFamily="34" charset="-122"/>
                <a:ea typeface="微软雅黑" pitchFamily="34" charset="-122"/>
              </a:rPr>
              <a:t>每条指令都被设置成了陷阱指令</a:t>
            </a:r>
            <a:r>
              <a:rPr lang="zh-CN" altLang="en-US" dirty="0">
                <a:latin typeface="微软雅黑" pitchFamily="34" charset="-122"/>
                <a:ea typeface="微软雅黑" pitchFamily="34" charset="-122"/>
              </a:rPr>
              <a:t>，执行每条指令后，都会发生中断类型号为</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的“调试”异常，从而转去执行“单步跟踪处理程序”。</a:t>
            </a:r>
            <a:r>
              <a:rPr lang="zh-CN" altLang="en-US" dirty="0"/>
              <a:t> </a:t>
            </a:r>
            <a:endParaRPr lang="zh-CN" altLang="en-US" dirty="0"/>
          </a:p>
          <a:p>
            <a:pPr lvl="1">
              <a:lnSpc>
                <a:spcPct val="105000"/>
              </a:lnSpc>
              <a:spcBef>
                <a:spcPct val="30000"/>
              </a:spcBef>
              <a:buNone/>
            </a:pPr>
            <a:r>
              <a:rPr lang="zh-CN" altLang="en-US" dirty="0"/>
              <a:t>    </a:t>
            </a:r>
            <a:r>
              <a:rPr lang="zh-CN" altLang="en-US" dirty="0">
                <a:solidFill>
                  <a:srgbClr val="008000"/>
                </a:solidFill>
                <a:ea typeface="微软雅黑" pitchFamily="34" charset="-122"/>
              </a:rPr>
              <a:t>注意：</a:t>
            </a:r>
            <a:r>
              <a:rPr lang="zh-CN" altLang="en-US" dirty="0">
                <a:solidFill>
                  <a:srgbClr val="008000"/>
                </a:solidFill>
              </a:rPr>
              <a:t> </a:t>
            </a:r>
            <a:r>
              <a:rPr lang="zh-CN" altLang="en-US" dirty="0">
                <a:solidFill>
                  <a:srgbClr val="008000"/>
                </a:solidFill>
                <a:latin typeface="微软雅黑" pitchFamily="34" charset="-122"/>
                <a:ea typeface="微软雅黑" pitchFamily="34" charset="-122"/>
              </a:rPr>
              <a:t>当陷阱指令是转移指令时，不能返回到转移指令的下条指令执行，而是返回到转移目标指令执行。</a:t>
            </a:r>
            <a:r>
              <a:rPr lang="zh-CN" alt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pPr lvl="1">
              <a:lnSpc>
                <a:spcPct val="105000"/>
              </a:lnSpc>
              <a:spcBef>
                <a:spcPct val="30000"/>
              </a:spcBef>
              <a:buNone/>
            </a:pPr>
            <a:r>
              <a:rPr lang="zh-CN" altLang="en-US" dirty="0">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（在一定的条件下，每条指令都变成“地雷”）</a:t>
            </a:r>
            <a:endParaRPr lang="zh-CN" altLang="en-US" dirty="0">
              <a:solidFill>
                <a:srgbClr val="FF0000"/>
              </a:solidFill>
              <a:latin typeface="微软雅黑" pitchFamily="34" charset="-122"/>
              <a:ea typeface="微软雅黑" pitchFamily="34" charset="-122"/>
            </a:endParaRPr>
          </a:p>
          <a:p>
            <a:pPr lvl="1">
              <a:lnSpc>
                <a:spcPct val="105000"/>
              </a:lnSpc>
              <a:spcBef>
                <a:spcPct val="30000"/>
              </a:spcBef>
            </a:pPr>
            <a:r>
              <a:rPr lang="en-US" altLang="zh-CN" dirty="0">
                <a:latin typeface="微软雅黑" pitchFamily="34" charset="-122"/>
                <a:ea typeface="微软雅黑" pitchFamily="34" charset="-122"/>
              </a:rPr>
              <a:t>IA-32</a:t>
            </a:r>
            <a:r>
              <a:rPr lang="zh-CN" altLang="en-US" dirty="0">
                <a:latin typeface="微软雅黑" pitchFamily="34" charset="-122"/>
                <a:ea typeface="微软雅黑" pitchFamily="34" charset="-122"/>
              </a:rPr>
              <a:t>中，用于程序调试的</a:t>
            </a:r>
            <a:r>
              <a:rPr lang="zh-CN" altLang="en-US" dirty="0">
                <a:solidFill>
                  <a:srgbClr val="FF0000"/>
                </a:solidFill>
                <a:latin typeface="微软雅黑" pitchFamily="34" charset="-122"/>
                <a:ea typeface="微软雅黑" pitchFamily="34" charset="-122"/>
              </a:rPr>
              <a:t>“断点设置”陷阱指令</a:t>
            </a:r>
            <a:r>
              <a:rPr lang="zh-CN" altLang="en-US" dirty="0">
                <a:latin typeface="微软雅黑" pitchFamily="34" charset="-122"/>
                <a:ea typeface="微软雅黑" pitchFamily="34" charset="-122"/>
              </a:rPr>
              <a:t>为</a:t>
            </a:r>
            <a:r>
              <a:rPr lang="en-US" altLang="zh-CN" dirty="0">
                <a:latin typeface="微软雅黑" pitchFamily="34" charset="-122"/>
                <a:ea typeface="微软雅黑" pitchFamily="34" charset="-122"/>
              </a:rPr>
              <a:t>int 3</a:t>
            </a:r>
            <a:r>
              <a:rPr lang="zh-CN" altLang="en-US" dirty="0">
                <a:latin typeface="微软雅黑" pitchFamily="34" charset="-122"/>
                <a:ea typeface="微软雅黑" pitchFamily="34" charset="-122"/>
              </a:rPr>
              <a:t>，对应机器码为</a:t>
            </a:r>
            <a:r>
              <a:rPr lang="en-US" altLang="zh-CN" dirty="0">
                <a:latin typeface="微软雅黑" pitchFamily="34" charset="-122"/>
                <a:ea typeface="微软雅黑" pitchFamily="34" charset="-122"/>
              </a:rPr>
              <a:t>CCH</a:t>
            </a:r>
            <a:r>
              <a:rPr lang="zh-CN" altLang="en-US" dirty="0">
                <a:latin typeface="微软雅黑" pitchFamily="34" charset="-122"/>
                <a:ea typeface="微软雅黑" pitchFamily="34" charset="-122"/>
              </a:rPr>
              <a:t>。若</a:t>
            </a:r>
            <a:r>
              <a:rPr lang="zh-CN" altLang="en-US" dirty="0">
                <a:solidFill>
                  <a:srgbClr val="FF0000"/>
                </a:solidFill>
                <a:latin typeface="微软雅黑" pitchFamily="34" charset="-122"/>
                <a:ea typeface="微软雅黑" pitchFamily="34" charset="-122"/>
              </a:rPr>
              <a:t>调试程序</a:t>
            </a:r>
            <a:r>
              <a:rPr lang="zh-CN" altLang="en-US" dirty="0">
                <a:latin typeface="微软雅黑" pitchFamily="34" charset="-122"/>
                <a:ea typeface="微软雅黑" pitchFamily="34" charset="-122"/>
              </a:rPr>
              <a:t>在</a:t>
            </a:r>
            <a:r>
              <a:rPr lang="zh-CN" altLang="en-US" dirty="0">
                <a:solidFill>
                  <a:srgbClr val="008000"/>
                </a:solidFill>
                <a:latin typeface="微软雅黑" pitchFamily="34" charset="-122"/>
                <a:ea typeface="微软雅黑" pitchFamily="34" charset="-122"/>
              </a:rPr>
              <a:t>被调试程序</a:t>
            </a:r>
            <a:r>
              <a:rPr lang="zh-CN" altLang="en-US" dirty="0">
                <a:latin typeface="微软雅黑" pitchFamily="34" charset="-122"/>
                <a:ea typeface="微软雅黑" pitchFamily="34" charset="-122"/>
              </a:rPr>
              <a:t>某处设置了断点，则调试程序就在该处加入一条</a:t>
            </a:r>
            <a:r>
              <a:rPr lang="en-US" altLang="zh-CN" dirty="0">
                <a:latin typeface="微软雅黑" pitchFamily="34" charset="-122"/>
                <a:ea typeface="微软雅黑" pitchFamily="34" charset="-122"/>
              </a:rPr>
              <a:t>int 3</a:t>
            </a:r>
            <a:r>
              <a:rPr lang="zh-CN" altLang="en-US" dirty="0">
                <a:latin typeface="微软雅黑" pitchFamily="34" charset="-122"/>
                <a:ea typeface="微软雅黑" pitchFamily="34" charset="-122"/>
              </a:rPr>
              <a:t>指令。执行到该指令时，会暂停被调试程序的运行，并发出</a:t>
            </a:r>
            <a:r>
              <a:rPr lang="zh-CN" altLang="en-US" dirty="0">
                <a:solidFill>
                  <a:srgbClr val="FF0000"/>
                </a:solidFill>
                <a:latin typeface="微软雅黑" pitchFamily="34" charset="-122"/>
                <a:ea typeface="微软雅黑" pitchFamily="34" charset="-122"/>
              </a:rPr>
              <a:t>“</a:t>
            </a:r>
            <a:r>
              <a:rPr lang="en-US" altLang="zh-CN" dirty="0">
                <a:solidFill>
                  <a:srgbClr val="FF0000"/>
                </a:solidFill>
                <a:latin typeface="微软雅黑" pitchFamily="34" charset="-122"/>
                <a:ea typeface="微软雅黑" pitchFamily="34" charset="-122"/>
              </a:rPr>
              <a:t>EXCEPTION_BREAKPOINT”</a:t>
            </a:r>
            <a:r>
              <a:rPr lang="zh-CN" altLang="en-US" dirty="0">
                <a:latin typeface="微软雅黑" pitchFamily="34" charset="-122"/>
                <a:ea typeface="微软雅黑" pitchFamily="34" charset="-122"/>
              </a:rPr>
              <a:t>异常，以调出调试程序执行，执行结束后回到被调试程序执行。</a:t>
            </a:r>
            <a:endParaRPr lang="zh-CN" altLang="en-US" dirty="0">
              <a:latin typeface="微软雅黑" pitchFamily="34" charset="-122"/>
              <a:ea typeface="微软雅黑" pitchFamily="34" charset="-122"/>
            </a:endParaRPr>
          </a:p>
          <a:p>
            <a:pPr lvl="1">
              <a:lnSpc>
                <a:spcPct val="105000"/>
              </a:lnSpc>
              <a:spcBef>
                <a:spcPct val="30000"/>
              </a:spcBef>
              <a:buNone/>
            </a:pPr>
            <a:r>
              <a:rPr lang="zh-CN" altLang="en-US" dirty="0">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a:t>
            </a:r>
            <a:r>
              <a:rPr lang="en-US" altLang="zh-CN" dirty="0">
                <a:solidFill>
                  <a:srgbClr val="FF0000"/>
                </a:solidFill>
                <a:latin typeface="微软雅黑" pitchFamily="34" charset="-122"/>
                <a:ea typeface="微软雅黑" pitchFamily="34" charset="-122"/>
              </a:rPr>
              <a:t>int 3</a:t>
            </a:r>
            <a:r>
              <a:rPr lang="zh-CN" altLang="en-US" dirty="0">
                <a:solidFill>
                  <a:srgbClr val="FF0000"/>
                </a:solidFill>
                <a:latin typeface="微软雅黑" pitchFamily="34" charset="-122"/>
                <a:ea typeface="微软雅黑" pitchFamily="34" charset="-122"/>
              </a:rPr>
              <a:t>是一定爆炸的“地雷”）</a:t>
            </a:r>
            <a:endParaRPr lang="zh-CN" altLang="en-US" dirty="0">
              <a:solidFill>
                <a:srgbClr val="FF0000"/>
              </a:solidFill>
              <a:latin typeface="微软雅黑" pitchFamily="34" charset="-122"/>
              <a:ea typeface="微软雅黑" pitchFamily="34" charset="-122"/>
            </a:endParaRPr>
          </a:p>
        </p:txBody>
      </p:sp>
      <p:sp>
        <p:nvSpPr>
          <p:cNvPr id="77828" name="Text Box 4"/>
          <p:cNvSpPr txBox="1"/>
          <p:nvPr/>
        </p:nvSpPr>
        <p:spPr>
          <a:xfrm>
            <a:off x="508000" y="842963"/>
            <a:ext cx="7880350" cy="930275"/>
          </a:xfrm>
          <a:prstGeom prst="rect">
            <a:avLst/>
          </a:prstGeom>
          <a:noFill/>
          <a:ln w="9525">
            <a:noFill/>
          </a:ln>
        </p:spPr>
        <p:txBody>
          <a:bodyPr>
            <a:spAutoFit/>
          </a:bodyPr>
          <a:p>
            <a:pPr>
              <a:lnSpc>
                <a:spcPct val="125000"/>
              </a:lnSpc>
              <a:spcBef>
                <a:spcPct val="50000"/>
              </a:spcBef>
            </a:pPr>
            <a:r>
              <a:rPr lang="zh-CN" altLang="en-US" sz="2200" b="1" dirty="0">
                <a:solidFill>
                  <a:srgbClr val="008000"/>
                </a:solidFill>
                <a:latin typeface="Arial" panose="020B0604020202090204" pitchFamily="34" charset="0"/>
                <a:ea typeface="微软雅黑" pitchFamily="34" charset="-122"/>
              </a:rPr>
              <a:t>问题：你用过</a:t>
            </a:r>
            <a:r>
              <a:rPr lang="zh-CN" altLang="en-US" sz="2200" b="1" dirty="0">
                <a:solidFill>
                  <a:srgbClr val="FF0000"/>
                </a:solidFill>
                <a:latin typeface="Arial" panose="020B0604020202090204" pitchFamily="34" charset="0"/>
                <a:ea typeface="微软雅黑" pitchFamily="34" charset="-122"/>
              </a:rPr>
              <a:t>单步跟踪</a:t>
            </a:r>
            <a:r>
              <a:rPr lang="zh-CN" altLang="en-US" sz="2200" b="1" dirty="0">
                <a:solidFill>
                  <a:srgbClr val="008000"/>
                </a:solidFill>
                <a:latin typeface="Arial" panose="020B0604020202090204" pitchFamily="34" charset="0"/>
                <a:ea typeface="微软雅黑" pitchFamily="34" charset="-122"/>
              </a:rPr>
              <a:t>、</a:t>
            </a:r>
            <a:r>
              <a:rPr lang="zh-CN" altLang="en-US" sz="2200" b="1" dirty="0">
                <a:solidFill>
                  <a:srgbClr val="FF0000"/>
                </a:solidFill>
                <a:latin typeface="Arial" panose="020B0604020202090204" pitchFamily="34" charset="0"/>
                <a:ea typeface="微软雅黑" pitchFamily="34" charset="-122"/>
              </a:rPr>
              <a:t>断点设置</a:t>
            </a:r>
            <a:r>
              <a:rPr lang="zh-CN" altLang="en-US" sz="2200" b="1" dirty="0">
                <a:solidFill>
                  <a:srgbClr val="008000"/>
                </a:solidFill>
                <a:latin typeface="Arial" panose="020B0604020202090204" pitchFamily="34" charset="0"/>
                <a:ea typeface="微软雅黑" pitchFamily="34" charset="-122"/>
              </a:rPr>
              <a:t>等调试功能吗？你知道这些功能是如何实现的吗？</a:t>
            </a:r>
            <a:endParaRPr lang="zh-CN" altLang="en-US" sz="2200" b="1" dirty="0">
              <a:solidFill>
                <a:srgbClr val="008000"/>
              </a:solidFill>
              <a:latin typeface="Arial" panose="020B0604020202090204" pitchFamily="34" charset="0"/>
              <a:ea typeface="微软雅黑" pitchFamily="34" charset="-122"/>
            </a:endParaRPr>
          </a:p>
        </p:txBody>
      </p:sp>
      <p:sp>
        <p:nvSpPr>
          <p:cNvPr id="771077" name="Text Box 5"/>
          <p:cNvSpPr txBox="1"/>
          <p:nvPr/>
        </p:nvSpPr>
        <p:spPr>
          <a:xfrm>
            <a:off x="7750175" y="6197600"/>
            <a:ext cx="1131888" cy="457200"/>
          </a:xfrm>
          <a:prstGeom prst="rect">
            <a:avLst/>
          </a:prstGeom>
          <a:noFill/>
          <a:ln w="9525">
            <a:noFill/>
          </a:ln>
        </p:spPr>
        <p:txBody>
          <a:bodyPr>
            <a:spAutoFit/>
          </a:bodyPr>
          <a:p>
            <a:pPr>
              <a:spcBef>
                <a:spcPct val="50000"/>
              </a:spcBef>
            </a:pPr>
            <a:r>
              <a:rPr lang="en-US" altLang="zh-CN" sz="2400" b="1" dirty="0">
                <a:latin typeface="微软雅黑" pitchFamily="34" charset="-122"/>
                <a:ea typeface="微软雅黑" pitchFamily="34" charset="-122"/>
                <a:hlinkClick r:id="rId1" action="ppaction://hlinksldjump"/>
              </a:rPr>
              <a:t>SKIP</a:t>
            </a:r>
            <a:endParaRPr lang="en-US" altLang="zh-CN" sz="2400" b="1" dirty="0">
              <a:latin typeface="微软雅黑" pitchFamily="34" charset="-122"/>
              <a:ea typeface="微软雅黑" pitchFamily="34" charset="-122"/>
            </a:endParaRPr>
          </a:p>
        </p:txBody>
      </p:sp>
      <p:sp>
        <p:nvSpPr>
          <p:cNvPr id="771078" name="Text Box 6"/>
          <p:cNvSpPr txBox="1"/>
          <p:nvPr/>
        </p:nvSpPr>
        <p:spPr>
          <a:xfrm>
            <a:off x="3598863" y="1363663"/>
            <a:ext cx="3352800" cy="396875"/>
          </a:xfrm>
          <a:prstGeom prst="rect">
            <a:avLst/>
          </a:prstGeom>
          <a:noFill/>
          <a:ln w="9525">
            <a:noFill/>
          </a:ln>
        </p:spPr>
        <p:txBody>
          <a:bodyPr>
            <a:spAutoFit/>
          </a:bodyPr>
          <a:p>
            <a:pPr>
              <a:spcBef>
                <a:spcPct val="50000"/>
              </a:spcBef>
            </a:pPr>
            <a:r>
              <a:rPr lang="zh-CN" altLang="en-US" sz="2000" b="1" dirty="0">
                <a:solidFill>
                  <a:schemeClr val="accent2"/>
                </a:solidFill>
                <a:latin typeface="Arial" panose="020B0604020202090204" pitchFamily="34" charset="0"/>
                <a:ea typeface="微软雅黑" pitchFamily="34" charset="-122"/>
              </a:rPr>
              <a:t>通过</a:t>
            </a:r>
            <a:r>
              <a:rPr lang="zh-CN" altLang="en-US"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Arial" panose="020B0604020202090204" pitchFamily="34" charset="0"/>
                <a:ea typeface="微软雅黑" pitchFamily="34" charset="-122"/>
              </a:rPr>
              <a:t>埋地雷</a:t>
            </a:r>
            <a:r>
              <a:rPr lang="zh-CN" altLang="en-US"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Arial" panose="020B0604020202090204" pitchFamily="34" charset="0"/>
                <a:ea typeface="微软雅黑" pitchFamily="34" charset="-122"/>
              </a:rPr>
              <a:t>的方式实现</a:t>
            </a:r>
            <a:endParaRPr lang="zh-CN" altLang="en-US" sz="2000" b="1" dirty="0">
              <a:solidFill>
                <a:schemeClr val="accent2"/>
              </a:solidFill>
              <a:latin typeface="Arial" panose="020B0604020202090204"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1078"/>
                                        </p:tgtEl>
                                        <p:attrNameLst>
                                          <p:attrName>style.visibility</p:attrName>
                                        </p:attrNameLst>
                                      </p:cBhvr>
                                      <p:to>
                                        <p:strVal val="visible"/>
                                      </p:to>
                                    </p:set>
                                    <p:animEffect transition="in" filter="blinds(horizontal)">
                                      <p:cBhvr>
                                        <p:cTn id="7" dur="500"/>
                                        <p:tgtEl>
                                          <p:spTgt spid="7710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1075">
                                            <p:txEl>
                                              <p:charRg st="0" end="28"/>
                                            </p:txEl>
                                          </p:spTgt>
                                        </p:tgtEl>
                                        <p:attrNameLst>
                                          <p:attrName>style.visibility</p:attrName>
                                        </p:attrNameLst>
                                      </p:cBhvr>
                                      <p:to>
                                        <p:strVal val="visible"/>
                                      </p:to>
                                    </p:set>
                                    <p:animEffect transition="in" filter="blinds(horizontal)">
                                      <p:cBhvr>
                                        <p:cTn id="12" dur="500"/>
                                        <p:tgtEl>
                                          <p:spTgt spid="771075">
                                            <p:txEl>
                                              <p:charRg st="0"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1075">
                                            <p:txEl>
                                              <p:charRg st="28" end="121"/>
                                            </p:txEl>
                                          </p:spTgt>
                                        </p:tgtEl>
                                        <p:attrNameLst>
                                          <p:attrName>style.visibility</p:attrName>
                                        </p:attrNameLst>
                                      </p:cBhvr>
                                      <p:to>
                                        <p:strVal val="visible"/>
                                      </p:to>
                                    </p:set>
                                    <p:animEffect transition="in" filter="blinds(horizontal)">
                                      <p:cBhvr>
                                        <p:cTn id="17" dur="500"/>
                                        <p:tgtEl>
                                          <p:spTgt spid="771075">
                                            <p:txEl>
                                              <p:charRg st="28"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1075">
                                            <p:txEl>
                                              <p:charRg st="121" end="174"/>
                                            </p:txEl>
                                          </p:spTgt>
                                        </p:tgtEl>
                                        <p:attrNameLst>
                                          <p:attrName>style.visibility</p:attrName>
                                        </p:attrNameLst>
                                      </p:cBhvr>
                                      <p:to>
                                        <p:strVal val="visible"/>
                                      </p:to>
                                    </p:set>
                                    <p:animEffect transition="in" filter="blinds(horizontal)">
                                      <p:cBhvr>
                                        <p:cTn id="22" dur="500"/>
                                        <p:tgtEl>
                                          <p:spTgt spid="771075">
                                            <p:txEl>
                                              <p:charRg st="121" end="17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1075">
                                            <p:txEl>
                                              <p:charRg st="174" end="199"/>
                                            </p:txEl>
                                          </p:spTgt>
                                        </p:tgtEl>
                                        <p:attrNameLst>
                                          <p:attrName>style.visibility</p:attrName>
                                        </p:attrNameLst>
                                      </p:cBhvr>
                                      <p:to>
                                        <p:strVal val="visible"/>
                                      </p:to>
                                    </p:set>
                                    <p:animEffect transition="in" filter="blinds(horizontal)">
                                      <p:cBhvr>
                                        <p:cTn id="27" dur="500"/>
                                        <p:tgtEl>
                                          <p:spTgt spid="771075">
                                            <p:txEl>
                                              <p:charRg st="174" end="19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1075">
                                            <p:txEl>
                                              <p:charRg st="199" end="354"/>
                                            </p:txEl>
                                          </p:spTgt>
                                        </p:tgtEl>
                                        <p:attrNameLst>
                                          <p:attrName>style.visibility</p:attrName>
                                        </p:attrNameLst>
                                      </p:cBhvr>
                                      <p:to>
                                        <p:strVal val="visible"/>
                                      </p:to>
                                    </p:set>
                                    <p:animEffect transition="in" filter="blinds(horizontal)">
                                      <p:cBhvr>
                                        <p:cTn id="32" dur="500"/>
                                        <p:tgtEl>
                                          <p:spTgt spid="771075">
                                            <p:txEl>
                                              <p:charRg st="199" end="3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1075">
                                            <p:txEl>
                                              <p:charRg st="354" end="375"/>
                                            </p:txEl>
                                          </p:spTgt>
                                        </p:tgtEl>
                                        <p:attrNameLst>
                                          <p:attrName>style.visibility</p:attrName>
                                        </p:attrNameLst>
                                      </p:cBhvr>
                                      <p:to>
                                        <p:strVal val="visible"/>
                                      </p:to>
                                    </p:set>
                                    <p:animEffect transition="in" filter="blinds(horizontal)">
                                      <p:cBhvr>
                                        <p:cTn id="37" dur="500"/>
                                        <p:tgtEl>
                                          <p:spTgt spid="771075">
                                            <p:txEl>
                                              <p:charRg st="354" end="37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1077"/>
                                        </p:tgtEl>
                                        <p:attrNameLst>
                                          <p:attrName>style.visibility</p:attrName>
                                        </p:attrNameLst>
                                      </p:cBhvr>
                                      <p:to>
                                        <p:strVal val="visible"/>
                                      </p:to>
                                    </p:set>
                                    <p:animEffect transition="in" filter="blinds(horizontal)">
                                      <p:cBhvr>
                                        <p:cTn id="42" dur="500"/>
                                        <p:tgtEl>
                                          <p:spTgt spid="77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7" grpId="0"/>
      <p:bldP spid="7710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ln/>
        </p:spPr>
        <p:txBody>
          <a:bodyPr vert="horz" wrap="square" lIns="91440" tIns="45720" rIns="91440" bIns="45720" anchor="ctr"/>
          <a:p>
            <a:r>
              <a:rPr lang="zh-CN" altLang="en-US" dirty="0"/>
              <a:t>异常控制流</a:t>
            </a:r>
            <a:endParaRPr lang="zh-CN" altLang="en-US" dirty="0"/>
          </a:p>
        </p:txBody>
      </p:sp>
      <p:sp>
        <p:nvSpPr>
          <p:cNvPr id="740355" name="Rectangle 3"/>
          <p:cNvSpPr>
            <a:spLocks noGrp="1"/>
          </p:cNvSpPr>
          <p:nvPr>
            <p:ph idx="1"/>
          </p:nvPr>
        </p:nvSpPr>
        <p:spPr>
          <a:xfrm>
            <a:off x="381000" y="836613"/>
            <a:ext cx="8316913" cy="5218112"/>
          </a:xfrm>
          <a:ln/>
        </p:spPr>
        <p:txBody>
          <a:bodyPr vert="horz" wrap="square" lIns="91440" tIns="45720" rIns="91440" bIns="45720" anchor="t"/>
          <a:p>
            <a:r>
              <a:rPr lang="en-US" altLang="zh-CN" sz="2300" dirty="0">
                <a:latin typeface="微软雅黑" pitchFamily="34" charset="-122"/>
                <a:ea typeface="微软雅黑" pitchFamily="34" charset="-122"/>
              </a:rPr>
              <a:t>CPU</a:t>
            </a:r>
            <a:r>
              <a:rPr lang="zh-CN" altLang="en-US" sz="2300" dirty="0">
                <a:latin typeface="微软雅黑" pitchFamily="34" charset="-122"/>
                <a:ea typeface="微软雅黑" pitchFamily="34" charset="-122"/>
              </a:rPr>
              <a:t>会因为遇到</a:t>
            </a:r>
            <a:r>
              <a:rPr lang="zh-CN" altLang="en-US" sz="2300" dirty="0">
                <a:solidFill>
                  <a:srgbClr val="FF0000"/>
                </a:solidFill>
                <a:latin typeface="微软雅黑" pitchFamily="34" charset="-122"/>
                <a:ea typeface="微软雅黑" pitchFamily="34" charset="-122"/>
              </a:rPr>
              <a:t>内部异常</a:t>
            </a:r>
            <a:r>
              <a:rPr lang="zh-CN" altLang="en-US" sz="2300" dirty="0">
                <a:latin typeface="微软雅黑" pitchFamily="34" charset="-122"/>
                <a:ea typeface="微软雅黑" pitchFamily="34" charset="-122"/>
              </a:rPr>
              <a:t>或</a:t>
            </a:r>
            <a:r>
              <a:rPr lang="zh-CN" altLang="en-US" sz="2300" dirty="0">
                <a:solidFill>
                  <a:srgbClr val="FF0000"/>
                </a:solidFill>
                <a:latin typeface="微软雅黑" pitchFamily="34" charset="-122"/>
                <a:ea typeface="微软雅黑" pitchFamily="34" charset="-122"/>
              </a:rPr>
              <a:t>外部中断</a:t>
            </a:r>
            <a:r>
              <a:rPr lang="zh-CN" altLang="en-US" sz="2300" dirty="0">
                <a:latin typeface="微软雅黑" pitchFamily="34" charset="-122"/>
                <a:ea typeface="微软雅黑" pitchFamily="34" charset="-122"/>
              </a:rPr>
              <a:t>等原因而打断程序的正常控制流，转去执行操作系统提供的针对这些特殊事件的处理程序。</a:t>
            </a:r>
            <a:endParaRPr lang="zh-CN" altLang="en-US" sz="2300" dirty="0">
              <a:latin typeface="微软雅黑" pitchFamily="34" charset="-122"/>
              <a:ea typeface="微软雅黑" pitchFamily="34" charset="-122"/>
            </a:endParaRPr>
          </a:p>
          <a:p>
            <a:r>
              <a:rPr lang="zh-CN" altLang="en-US" sz="2300" dirty="0">
                <a:latin typeface="微软雅黑" pitchFamily="34" charset="-122"/>
                <a:ea typeface="微软雅黑" pitchFamily="34" charset="-122"/>
              </a:rPr>
              <a:t>由于某些特殊情况</a:t>
            </a:r>
            <a:r>
              <a:rPr lang="zh-CN" altLang="en-US" sz="2300" dirty="0">
                <a:solidFill>
                  <a:srgbClr val="FF0000"/>
                </a:solidFill>
                <a:latin typeface="微软雅黑" pitchFamily="34" charset="-122"/>
                <a:ea typeface="微软雅黑" pitchFamily="34" charset="-122"/>
              </a:rPr>
              <a:t>引起用户程序的正常执行被打断</a:t>
            </a:r>
            <a:r>
              <a:rPr lang="zh-CN" altLang="en-US" sz="2300" dirty="0">
                <a:latin typeface="微软雅黑" pitchFamily="34" charset="-122"/>
                <a:ea typeface="微软雅黑" pitchFamily="34" charset="-122"/>
              </a:rPr>
              <a:t>所形成的意外控制流称为</a:t>
            </a:r>
            <a:r>
              <a:rPr lang="zh-CN" altLang="en-US" sz="2300" dirty="0">
                <a:solidFill>
                  <a:srgbClr val="FF0000"/>
                </a:solidFill>
                <a:latin typeface="微软雅黑" pitchFamily="34" charset="-122"/>
                <a:ea typeface="微软雅黑" pitchFamily="34" charset="-122"/>
              </a:rPr>
              <a:t>异常控制流</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Exceptional Control of Flow</a:t>
            </a:r>
            <a:r>
              <a:rPr lang="zh-CN" altLang="en-US" sz="2300" dirty="0">
                <a:latin typeface="微软雅黑" pitchFamily="34" charset="-122"/>
                <a:ea typeface="微软雅黑" pitchFamily="34" charset="-122"/>
              </a:rPr>
              <a:t>，</a:t>
            </a:r>
            <a:r>
              <a:rPr lang="en-US" altLang="zh-CN" sz="2300" dirty="0">
                <a:latin typeface="微软雅黑" pitchFamily="34" charset="-122"/>
                <a:ea typeface="微软雅黑" pitchFamily="34" charset="-122"/>
              </a:rPr>
              <a:t>ECF</a:t>
            </a:r>
            <a:r>
              <a:rPr lang="zh-CN" altLang="en-US" sz="2300" dirty="0">
                <a:latin typeface="微软雅黑" pitchFamily="34" charset="-122"/>
                <a:ea typeface="微软雅黑" pitchFamily="34" charset="-122"/>
              </a:rPr>
              <a:t>）。</a:t>
            </a:r>
            <a:endParaRPr lang="zh-CN" altLang="en-US" sz="2300" dirty="0">
              <a:latin typeface="微软雅黑" pitchFamily="34" charset="-122"/>
              <a:ea typeface="微软雅黑" pitchFamily="34" charset="-122"/>
            </a:endParaRPr>
          </a:p>
          <a:p>
            <a:r>
              <a:rPr lang="zh-CN" altLang="en-US" sz="2300" dirty="0">
                <a:latin typeface="微软雅黑" pitchFamily="34" charset="-122"/>
                <a:ea typeface="微软雅黑" pitchFamily="34" charset="-122"/>
              </a:rPr>
              <a:t>异常控制流的形成原因：</a:t>
            </a:r>
            <a:endParaRPr lang="zh-CN" altLang="en-US" sz="2300" dirty="0">
              <a:latin typeface="微软雅黑" pitchFamily="34" charset="-122"/>
              <a:ea typeface="微软雅黑" pitchFamily="34" charset="-122"/>
            </a:endParaRPr>
          </a:p>
          <a:p>
            <a:pPr lvl="1"/>
            <a:r>
              <a:rPr lang="zh-CN" altLang="en-US" sz="2200" dirty="0">
                <a:latin typeface="微软雅黑" pitchFamily="34" charset="-122"/>
                <a:ea typeface="微软雅黑" pitchFamily="34" charset="-122"/>
              </a:rPr>
              <a:t>内部异常（缺页、越权、越级、整除</a:t>
            </a:r>
            <a:r>
              <a:rPr lang="en-US" altLang="zh-CN" sz="2200" dirty="0">
                <a:latin typeface="微软雅黑" pitchFamily="34" charset="-122"/>
                <a:ea typeface="微软雅黑" pitchFamily="34" charset="-122"/>
              </a:rPr>
              <a:t>0</a:t>
            </a:r>
            <a:r>
              <a:rPr lang="zh-CN" altLang="en-US" sz="2200" dirty="0">
                <a:latin typeface="微软雅黑" pitchFamily="34" charset="-122"/>
                <a:ea typeface="微软雅黑" pitchFamily="34" charset="-122"/>
              </a:rPr>
              <a:t>、溢出等）</a:t>
            </a:r>
            <a:endParaRPr lang="zh-CN" altLang="en-US" sz="2200" dirty="0">
              <a:latin typeface="微软雅黑" pitchFamily="34" charset="-122"/>
              <a:ea typeface="微软雅黑" pitchFamily="34" charset="-122"/>
            </a:endParaRPr>
          </a:p>
          <a:p>
            <a:pPr lvl="1"/>
            <a:r>
              <a:rPr lang="zh-CN" altLang="en-US" sz="2200" dirty="0">
                <a:latin typeface="微软雅黑" pitchFamily="34" charset="-122"/>
                <a:ea typeface="微软雅黑" pitchFamily="34" charset="-122"/>
              </a:rPr>
              <a:t>外部中断（</a:t>
            </a:r>
            <a:r>
              <a:rPr lang="en-US" altLang="zh-CN" sz="2200" dirty="0">
                <a:latin typeface="微软雅黑" pitchFamily="34" charset="-122"/>
                <a:ea typeface="微软雅黑" pitchFamily="34" charset="-122"/>
              </a:rPr>
              <a:t>Ctrl-C</a:t>
            </a:r>
            <a:r>
              <a:rPr lang="zh-CN" altLang="en-US" sz="2200" dirty="0">
                <a:latin typeface="微软雅黑" pitchFamily="34" charset="-122"/>
                <a:ea typeface="微软雅黑" pitchFamily="34" charset="-122"/>
              </a:rPr>
              <a:t>、打印缺纸、</a:t>
            </a:r>
            <a:r>
              <a:rPr lang="en-US" altLang="zh-CN" sz="2200" dirty="0">
                <a:latin typeface="微软雅黑" pitchFamily="34" charset="-122"/>
                <a:ea typeface="微软雅黑" pitchFamily="34" charset="-122"/>
              </a:rPr>
              <a:t>DMA</a:t>
            </a:r>
            <a:r>
              <a:rPr lang="zh-CN" altLang="en-US" sz="2200" dirty="0">
                <a:latin typeface="微软雅黑" pitchFamily="34" charset="-122"/>
                <a:ea typeface="微软雅黑" pitchFamily="34" charset="-122"/>
              </a:rPr>
              <a:t>结束等）</a:t>
            </a:r>
            <a:endParaRPr lang="zh-CN" altLang="en-US" sz="2200" dirty="0">
              <a:latin typeface="微软雅黑" pitchFamily="34" charset="-122"/>
              <a:ea typeface="微软雅黑" pitchFamily="34" charset="-122"/>
            </a:endParaRPr>
          </a:p>
          <a:p>
            <a:pPr lvl="1"/>
            <a:r>
              <a:rPr lang="zh-CN" altLang="en-US" sz="2200" dirty="0">
                <a:latin typeface="微软雅黑" pitchFamily="34" charset="-122"/>
                <a:ea typeface="微软雅黑" pitchFamily="34" charset="-122"/>
              </a:rPr>
              <a:t>进程的上下文切换</a:t>
            </a:r>
            <a:r>
              <a:rPr lang="zh-CN" altLang="en-US" sz="2200" dirty="0">
                <a:solidFill>
                  <a:srgbClr val="CC3300"/>
                </a:solidFill>
                <a:latin typeface="微软雅黑" pitchFamily="34" charset="-122"/>
                <a:ea typeface="微软雅黑" pitchFamily="34" charset="-122"/>
              </a:rPr>
              <a:t>（发生在操作系统层）</a:t>
            </a:r>
            <a:endParaRPr lang="zh-CN" altLang="en-US" sz="2200" dirty="0">
              <a:solidFill>
                <a:srgbClr val="CC3300"/>
              </a:solidFill>
              <a:latin typeface="微软雅黑" pitchFamily="34" charset="-122"/>
              <a:ea typeface="微软雅黑" pitchFamily="34" charset="-122"/>
            </a:endParaRPr>
          </a:p>
          <a:p>
            <a:pPr lvl="1"/>
            <a:r>
              <a:rPr lang="zh-CN" altLang="en-US" sz="2200" dirty="0">
                <a:latin typeface="微软雅黑" pitchFamily="34" charset="-122"/>
                <a:ea typeface="微软雅黑" pitchFamily="34" charset="-122"/>
              </a:rPr>
              <a:t>一个进程直接发送信号给另一个进程</a:t>
            </a:r>
            <a:r>
              <a:rPr lang="zh-CN" altLang="en-US" sz="2200" dirty="0">
                <a:solidFill>
                  <a:srgbClr val="CC3300"/>
                </a:solidFill>
                <a:latin typeface="微软雅黑" pitchFamily="34" charset="-122"/>
                <a:ea typeface="微软雅黑" pitchFamily="34" charset="-122"/>
              </a:rPr>
              <a:t>（发生在应用软件层）</a:t>
            </a:r>
            <a:endParaRPr lang="zh-CN" altLang="en-US" sz="2200" dirty="0">
              <a:latin typeface="微软雅黑" pitchFamily="34" charset="-122"/>
              <a:ea typeface="微软雅黑" pitchFamily="34" charset="-122"/>
            </a:endParaRPr>
          </a:p>
          <a:p>
            <a:endParaRPr lang="zh-CN" altLang="en-US" sz="2300" dirty="0">
              <a:latin typeface="微软雅黑" pitchFamily="34" charset="-122"/>
              <a:ea typeface="微软雅黑" pitchFamily="34" charset="-122"/>
            </a:endParaRPr>
          </a:p>
        </p:txBody>
      </p:sp>
      <p:grpSp>
        <p:nvGrpSpPr>
          <p:cNvPr id="740360" name="Group 8"/>
          <p:cNvGrpSpPr/>
          <p:nvPr/>
        </p:nvGrpSpPr>
        <p:grpSpPr>
          <a:xfrm>
            <a:off x="6862763" y="3948113"/>
            <a:ext cx="1354137" cy="827087"/>
            <a:chOff x="4323" y="2487"/>
            <a:chExt cx="853" cy="521"/>
          </a:xfrm>
        </p:grpSpPr>
        <p:sp>
          <p:nvSpPr>
            <p:cNvPr id="51206" name="AutoShape 5"/>
            <p:cNvSpPr/>
            <p:nvPr/>
          </p:nvSpPr>
          <p:spPr>
            <a:xfrm>
              <a:off x="4323" y="2514"/>
              <a:ext cx="139" cy="494"/>
            </a:xfrm>
            <a:prstGeom prst="rightBrace">
              <a:avLst>
                <a:gd name="adj1" fmla="val 29616"/>
                <a:gd name="adj2" fmla="val 50000"/>
              </a:avLst>
            </a:prstGeom>
            <a:noFill/>
            <a:ln w="38100" cap="flat" cmpd="sng">
              <a:solidFill>
                <a:srgbClr val="CC3300"/>
              </a:solidFill>
              <a:prstDash val="solid"/>
              <a:headEnd type="none" w="med" len="med"/>
              <a:tailEnd type="none" w="med" len="med"/>
            </a:ln>
          </p:spPr>
          <p:txBody>
            <a:bodyPr wrap="none" anchor="ctr"/>
            <a:p>
              <a:endParaRPr lang="zh-CN" altLang="en-US" dirty="0">
                <a:latin typeface="Arial" panose="020B0604020202090204" pitchFamily="34" charset="0"/>
              </a:endParaRPr>
            </a:p>
          </p:txBody>
        </p:sp>
        <p:sp>
          <p:nvSpPr>
            <p:cNvPr id="51207" name="Text Box 6"/>
            <p:cNvSpPr txBox="1"/>
            <p:nvPr/>
          </p:nvSpPr>
          <p:spPr>
            <a:xfrm>
              <a:off x="4436" y="2487"/>
              <a:ext cx="740" cy="480"/>
            </a:xfrm>
            <a:prstGeom prst="rect">
              <a:avLst/>
            </a:prstGeom>
            <a:noFill/>
            <a:ln w="9525">
              <a:noFill/>
            </a:ln>
          </p:spPr>
          <p:txBody>
            <a:bodyPr>
              <a:spAutoFit/>
            </a:bodyPr>
            <a:p>
              <a:pPr>
                <a:spcBef>
                  <a:spcPct val="50000"/>
                </a:spcBef>
              </a:pPr>
              <a:r>
                <a:rPr lang="zh-CN" altLang="en-US" sz="2200" b="1" dirty="0">
                  <a:solidFill>
                    <a:srgbClr val="CC3300"/>
                  </a:solidFill>
                  <a:latin typeface="Arial" panose="020B0604020202090204" pitchFamily="34" charset="0"/>
                  <a:ea typeface="微软雅黑" pitchFamily="34" charset="-122"/>
                </a:rPr>
                <a:t>发生在硬件层</a:t>
              </a:r>
              <a:endParaRPr lang="zh-CN" altLang="en-US" sz="2200" b="1" dirty="0">
                <a:solidFill>
                  <a:srgbClr val="CC3300"/>
                </a:solidFill>
                <a:latin typeface="Arial" panose="020B0604020202090204" pitchFamily="34" charset="0"/>
                <a:ea typeface="微软雅黑" pitchFamily="34" charset="-122"/>
              </a:endParaRPr>
            </a:p>
          </p:txBody>
        </p:sp>
      </p:grpSp>
      <p:sp>
        <p:nvSpPr>
          <p:cNvPr id="740359" name="Text Box 7"/>
          <p:cNvSpPr txBox="1"/>
          <p:nvPr/>
        </p:nvSpPr>
        <p:spPr>
          <a:xfrm>
            <a:off x="1233488" y="5994400"/>
            <a:ext cx="6880225" cy="442913"/>
          </a:xfrm>
          <a:prstGeom prst="rect">
            <a:avLst/>
          </a:prstGeom>
          <a:noFill/>
          <a:ln w="9525">
            <a:noFill/>
          </a:ln>
        </p:spPr>
        <p:txBody>
          <a:bodyPr>
            <a:spAutoFit/>
          </a:bodyPr>
          <a:p>
            <a:pPr>
              <a:spcBef>
                <a:spcPct val="50000"/>
              </a:spcBef>
            </a:pPr>
            <a:r>
              <a:rPr lang="zh-CN" altLang="en-US" sz="2300" b="1" dirty="0">
                <a:latin typeface="微软雅黑" pitchFamily="34" charset="-122"/>
                <a:ea typeface="微软雅黑" pitchFamily="34" charset="-122"/>
              </a:rPr>
              <a:t>本章主要介绍发生在</a:t>
            </a:r>
            <a:r>
              <a:rPr lang="en-US" altLang="zh-CN" sz="2300" b="1" dirty="0">
                <a:latin typeface="微软雅黑" pitchFamily="34" charset="-122"/>
                <a:ea typeface="微软雅黑" pitchFamily="34" charset="-122"/>
              </a:rPr>
              <a:t>OS</a:t>
            </a:r>
            <a:r>
              <a:rPr lang="zh-CN" altLang="en-US" sz="2300" b="1" dirty="0">
                <a:latin typeface="微软雅黑" pitchFamily="34" charset="-122"/>
                <a:ea typeface="微软雅黑" pitchFamily="34" charset="-122"/>
              </a:rPr>
              <a:t>层和硬件层的异常控制流</a:t>
            </a:r>
            <a:endParaRPr lang="zh-CN" altLang="en-US" sz="23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charRg st="0" end="58"/>
                                            </p:txEl>
                                          </p:spTgt>
                                        </p:tgtEl>
                                        <p:attrNameLst>
                                          <p:attrName>style.visibility</p:attrName>
                                        </p:attrNameLst>
                                      </p:cBhvr>
                                      <p:to>
                                        <p:strVal val="visible"/>
                                      </p:to>
                                    </p:set>
                                    <p:animEffect transition="in" filter="blinds(horizontal)">
                                      <p:cBhvr>
                                        <p:cTn id="7" dur="500"/>
                                        <p:tgtEl>
                                          <p:spTgt spid="740355">
                                            <p:txEl>
                                              <p:charRg st="0" end="5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charRg st="58" end="131"/>
                                            </p:txEl>
                                          </p:spTgt>
                                        </p:tgtEl>
                                        <p:attrNameLst>
                                          <p:attrName>style.visibility</p:attrName>
                                        </p:attrNameLst>
                                      </p:cBhvr>
                                      <p:to>
                                        <p:strVal val="visible"/>
                                      </p:to>
                                    </p:set>
                                    <p:animEffect transition="in" filter="blinds(horizontal)">
                                      <p:cBhvr>
                                        <p:cTn id="12" dur="500"/>
                                        <p:tgtEl>
                                          <p:spTgt spid="740355">
                                            <p:txEl>
                                              <p:charRg st="58" end="1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charRg st="131" end="143"/>
                                            </p:txEl>
                                          </p:spTgt>
                                        </p:tgtEl>
                                        <p:attrNameLst>
                                          <p:attrName>style.visibility</p:attrName>
                                        </p:attrNameLst>
                                      </p:cBhvr>
                                      <p:to>
                                        <p:strVal val="visible"/>
                                      </p:to>
                                    </p:set>
                                    <p:animEffect transition="in" filter="blinds(horizontal)">
                                      <p:cBhvr>
                                        <p:cTn id="17" dur="500"/>
                                        <p:tgtEl>
                                          <p:spTgt spid="740355">
                                            <p:txEl>
                                              <p:charRg st="131" end="1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charRg st="143" end="166"/>
                                            </p:txEl>
                                          </p:spTgt>
                                        </p:tgtEl>
                                        <p:attrNameLst>
                                          <p:attrName>style.visibility</p:attrName>
                                        </p:attrNameLst>
                                      </p:cBhvr>
                                      <p:to>
                                        <p:strVal val="visible"/>
                                      </p:to>
                                    </p:set>
                                    <p:animEffect transition="in" filter="blinds(horizontal)">
                                      <p:cBhvr>
                                        <p:cTn id="22" dur="500"/>
                                        <p:tgtEl>
                                          <p:spTgt spid="740355">
                                            <p:txEl>
                                              <p:charRg st="143"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0355">
                                            <p:txEl>
                                              <p:charRg st="166" end="191"/>
                                            </p:txEl>
                                          </p:spTgt>
                                        </p:tgtEl>
                                        <p:attrNameLst>
                                          <p:attrName>style.visibility</p:attrName>
                                        </p:attrNameLst>
                                      </p:cBhvr>
                                      <p:to>
                                        <p:strVal val="visible"/>
                                      </p:to>
                                    </p:set>
                                    <p:animEffect transition="in" filter="blinds(horizontal)">
                                      <p:cBhvr>
                                        <p:cTn id="27" dur="500"/>
                                        <p:tgtEl>
                                          <p:spTgt spid="740355">
                                            <p:txEl>
                                              <p:charRg st="166" end="1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360"/>
                                        </p:tgtEl>
                                        <p:attrNameLst>
                                          <p:attrName>style.visibility</p:attrName>
                                        </p:attrNameLst>
                                      </p:cBhvr>
                                      <p:to>
                                        <p:strVal val="visible"/>
                                      </p:to>
                                    </p:set>
                                    <p:animEffect transition="in" filter="blinds(horizontal)">
                                      <p:cBhvr>
                                        <p:cTn id="32" dur="500"/>
                                        <p:tgtEl>
                                          <p:spTgt spid="740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0355">
                                            <p:txEl>
                                              <p:charRg st="191" end="210"/>
                                            </p:txEl>
                                          </p:spTgt>
                                        </p:tgtEl>
                                        <p:attrNameLst>
                                          <p:attrName>style.visibility</p:attrName>
                                        </p:attrNameLst>
                                      </p:cBhvr>
                                      <p:to>
                                        <p:strVal val="visible"/>
                                      </p:to>
                                    </p:set>
                                    <p:animEffect transition="in" filter="blinds(horizontal)">
                                      <p:cBhvr>
                                        <p:cTn id="37" dur="500"/>
                                        <p:tgtEl>
                                          <p:spTgt spid="740355">
                                            <p:txEl>
                                              <p:charRg st="191" end="2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0355">
                                            <p:txEl>
                                              <p:charRg st="210" end="237"/>
                                            </p:txEl>
                                          </p:spTgt>
                                        </p:tgtEl>
                                        <p:attrNameLst>
                                          <p:attrName>style.visibility</p:attrName>
                                        </p:attrNameLst>
                                      </p:cBhvr>
                                      <p:to>
                                        <p:strVal val="visible"/>
                                      </p:to>
                                    </p:set>
                                    <p:animEffect transition="in" filter="blinds(horizontal)">
                                      <p:cBhvr>
                                        <p:cTn id="42" dur="500"/>
                                        <p:tgtEl>
                                          <p:spTgt spid="740355">
                                            <p:txEl>
                                              <p:charRg st="210" end="23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0359"/>
                                        </p:tgtEl>
                                        <p:attrNameLst>
                                          <p:attrName>style.visibility</p:attrName>
                                        </p:attrNameLst>
                                      </p:cBhvr>
                                      <p:to>
                                        <p:strVal val="visible"/>
                                      </p:to>
                                    </p:set>
                                    <p:animEffect transition="in" filter="blinds(horizontal)">
                                      <p:cBhvr>
                                        <p:cTn id="4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ln/>
        </p:spPr>
        <p:txBody>
          <a:bodyPr vert="horz" wrap="square" lIns="91440" tIns="45720" rIns="91440" bIns="45720" anchor="ctr"/>
          <a:p>
            <a:r>
              <a:rPr lang="zh-CN" altLang="en-US" dirty="0"/>
              <a:t>终止（</a:t>
            </a:r>
            <a:r>
              <a:rPr lang="en-US" altLang="zh-CN" dirty="0"/>
              <a:t>Abort</a:t>
            </a:r>
            <a:r>
              <a:rPr lang="zh-CN" altLang="en-US" dirty="0"/>
              <a:t>）异常</a:t>
            </a:r>
            <a:endParaRPr lang="zh-CN" altLang="en-US" dirty="0"/>
          </a:p>
        </p:txBody>
      </p:sp>
      <p:sp>
        <p:nvSpPr>
          <p:cNvPr id="78851" name="Rectangle 3"/>
          <p:cNvSpPr>
            <a:spLocks noGrp="1"/>
          </p:cNvSpPr>
          <p:nvPr>
            <p:ph idx="1"/>
          </p:nvPr>
        </p:nvSpPr>
        <p:spPr>
          <a:xfrm>
            <a:off x="468313" y="836613"/>
            <a:ext cx="8229600" cy="2243137"/>
          </a:xfrm>
          <a:ln/>
        </p:spPr>
        <p:txBody>
          <a:bodyPr vert="horz" wrap="square" lIns="91440" tIns="45720" rIns="91440" bIns="45720" anchor="t"/>
          <a:p>
            <a:r>
              <a:rPr lang="zh-CN" altLang="en-US" sz="2200" dirty="0">
                <a:latin typeface="微软雅黑" pitchFamily="34" charset="-122"/>
                <a:ea typeface="微软雅黑" pitchFamily="34" charset="-122"/>
              </a:rPr>
              <a:t>如果在执行指令过程中发生了严重错误，例如，控制器出现问题，访问</a:t>
            </a:r>
            <a:r>
              <a:rPr lang="en-US" altLang="zh-CN" sz="2200" dirty="0">
                <a:latin typeface="微软雅黑" pitchFamily="34" charset="-122"/>
                <a:ea typeface="微软雅黑" pitchFamily="34" charset="-122"/>
              </a:rPr>
              <a:t>DRAM</a:t>
            </a:r>
            <a:r>
              <a:rPr lang="zh-CN" altLang="en-US" sz="2200" dirty="0">
                <a:latin typeface="微软雅黑" pitchFamily="34" charset="-122"/>
                <a:ea typeface="微软雅黑" pitchFamily="34" charset="-122"/>
              </a:rPr>
              <a:t>或</a:t>
            </a:r>
            <a:r>
              <a:rPr lang="en-US" altLang="zh-CN" sz="2200" dirty="0">
                <a:latin typeface="微软雅黑" pitchFamily="34" charset="-122"/>
                <a:ea typeface="微软雅黑" pitchFamily="34" charset="-122"/>
              </a:rPr>
              <a:t>SRAM</a:t>
            </a:r>
            <a:r>
              <a:rPr lang="zh-CN" altLang="en-US" sz="2200" dirty="0">
                <a:latin typeface="微软雅黑" pitchFamily="34" charset="-122"/>
                <a:ea typeface="微软雅黑" pitchFamily="34" charset="-122"/>
              </a:rPr>
              <a:t>时发生校验错等，则程序将无法继续执行，只好终止发生问题的进程，在有些严重的情况下，甚至要重启系统。</a:t>
            </a:r>
            <a:endParaRPr lang="zh-CN" altLang="en-US" sz="2200" dirty="0">
              <a:latin typeface="微软雅黑" pitchFamily="34" charset="-122"/>
              <a:ea typeface="微软雅黑" pitchFamily="34" charset="-122"/>
            </a:endParaRPr>
          </a:p>
          <a:p>
            <a:r>
              <a:rPr lang="zh-CN" altLang="en-US" sz="2200" dirty="0">
                <a:latin typeface="微软雅黑" pitchFamily="34" charset="-122"/>
                <a:ea typeface="微软雅黑" pitchFamily="34" charset="-122"/>
              </a:rPr>
              <a:t>这种异常是随机发生的，无法确定发生异常的是哪条指令。 </a:t>
            </a:r>
            <a:endParaRPr lang="zh-CN" altLang="en-US" sz="2200" dirty="0">
              <a:latin typeface="微软雅黑" pitchFamily="34" charset="-122"/>
              <a:ea typeface="微软雅黑" pitchFamily="34" charset="-122"/>
            </a:endParaRPr>
          </a:p>
        </p:txBody>
      </p:sp>
      <p:grpSp>
        <p:nvGrpSpPr>
          <p:cNvPr id="772103" name="Group 7"/>
          <p:cNvGrpSpPr/>
          <p:nvPr/>
        </p:nvGrpSpPr>
        <p:grpSpPr>
          <a:xfrm>
            <a:off x="447675" y="3255963"/>
            <a:ext cx="7754938" cy="2854325"/>
            <a:chOff x="282" y="2051"/>
            <a:chExt cx="4885" cy="1798"/>
          </a:xfrm>
        </p:grpSpPr>
        <p:pic>
          <p:nvPicPr>
            <p:cNvPr id="78854" name="Picture 4"/>
            <p:cNvPicPr>
              <a:picLocks noChangeAspect="1"/>
            </p:cNvPicPr>
            <p:nvPr/>
          </p:nvPicPr>
          <p:blipFill>
            <a:blip r:embed="rId1"/>
            <a:stretch>
              <a:fillRect/>
            </a:stretch>
          </p:blipFill>
          <p:spPr>
            <a:xfrm>
              <a:off x="282" y="2051"/>
              <a:ext cx="4885" cy="1798"/>
            </a:xfrm>
            <a:prstGeom prst="rect">
              <a:avLst/>
            </a:prstGeom>
            <a:noFill/>
            <a:ln w="9525">
              <a:noFill/>
            </a:ln>
          </p:spPr>
        </p:pic>
        <p:sp>
          <p:nvSpPr>
            <p:cNvPr id="78855" name="Line 5"/>
            <p:cNvSpPr/>
            <p:nvPr/>
          </p:nvSpPr>
          <p:spPr>
            <a:xfrm>
              <a:off x="3977" y="3108"/>
              <a:ext cx="686" cy="0"/>
            </a:xfrm>
            <a:prstGeom prst="line">
              <a:avLst/>
            </a:prstGeom>
            <a:ln w="38100" cap="flat" cmpd="sng">
              <a:solidFill>
                <a:srgbClr val="FF0000"/>
              </a:solidFill>
              <a:prstDash val="solid"/>
              <a:headEnd type="none" w="med" len="med"/>
              <a:tailEnd type="none" w="med" len="med"/>
            </a:ln>
          </p:spPr>
        </p:sp>
        <p:sp>
          <p:nvSpPr>
            <p:cNvPr id="78856" name="Line 6"/>
            <p:cNvSpPr/>
            <p:nvPr/>
          </p:nvSpPr>
          <p:spPr>
            <a:xfrm>
              <a:off x="2682" y="3340"/>
              <a:ext cx="686" cy="0"/>
            </a:xfrm>
            <a:prstGeom prst="line">
              <a:avLst/>
            </a:prstGeom>
            <a:ln w="38100" cap="flat" cmpd="sng">
              <a:solidFill>
                <a:srgbClr val="FF0000"/>
              </a:solidFill>
              <a:prstDash val="solid"/>
              <a:headEnd type="none" w="med" len="med"/>
              <a:tailEnd type="none" w="med" len="med"/>
            </a:ln>
          </p:spPr>
        </p:sp>
      </p:grpSp>
      <p:pic>
        <p:nvPicPr>
          <p:cNvPr id="78853" name="Picture 8"/>
          <p:cNvPicPr>
            <a:picLocks noChangeAspect="1"/>
          </p:cNvPicPr>
          <p:nvPr/>
        </p:nvPicPr>
        <p:blipFill>
          <a:blip r:embed="rId2"/>
          <a:stretch>
            <a:fillRect/>
          </a:stretch>
        </p:blipFill>
        <p:spPr>
          <a:xfrm>
            <a:off x="3257550" y="731838"/>
            <a:ext cx="5553075" cy="2524125"/>
          </a:xfrm>
          <a:prstGeom prst="rect">
            <a:avLst/>
          </a:prstGeom>
          <a:noFill/>
          <a:ln w="9525">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2103"/>
                                        </p:tgtEl>
                                        <p:attrNameLst>
                                          <p:attrName>style.visibility</p:attrName>
                                        </p:attrNameLst>
                                      </p:cBhvr>
                                      <p:to>
                                        <p:strVal val="visible"/>
                                      </p:to>
                                    </p:set>
                                    <p:animEffect transition="in" filter="blinds(horizontal)">
                                      <p:cBhvr>
                                        <p:cTn id="7" dur="500"/>
                                        <p:tgtEl>
                                          <p:spTgt spid="7721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ln/>
        </p:spPr>
        <p:txBody>
          <a:bodyPr vert="horz" wrap="square" lIns="91440" tIns="45720" rIns="91440" bIns="45720" anchor="ctr"/>
          <a:p>
            <a:r>
              <a:rPr lang="zh-CN" altLang="en-US" dirty="0"/>
              <a:t>中断的概念</a:t>
            </a:r>
            <a:endParaRPr lang="zh-CN" altLang="en-US" dirty="0"/>
          </a:p>
        </p:txBody>
      </p:sp>
      <p:sp>
        <p:nvSpPr>
          <p:cNvPr id="773123" name="Rectangle 3"/>
          <p:cNvSpPr>
            <a:spLocks noGrp="1"/>
          </p:cNvSpPr>
          <p:nvPr>
            <p:ph idx="1"/>
          </p:nvPr>
        </p:nvSpPr>
        <p:spPr>
          <a:xfrm>
            <a:off x="179388" y="779463"/>
            <a:ext cx="8678862" cy="3360737"/>
          </a:xfrm>
          <a:ln/>
        </p:spPr>
        <p:txBody>
          <a:bodyPr vert="horz" wrap="square" lIns="91440" tIns="45720" rIns="91440" bIns="45720" anchor="t"/>
          <a:p>
            <a:r>
              <a:rPr lang="zh-CN" altLang="en-US" sz="1900" dirty="0">
                <a:latin typeface="微软雅黑" pitchFamily="34" charset="-122"/>
                <a:ea typeface="微软雅黑" pitchFamily="34" charset="-122"/>
              </a:rPr>
              <a:t>外设通过</a:t>
            </a:r>
            <a:r>
              <a:rPr lang="zh-CN" altLang="en-US" sz="1900" dirty="0">
                <a:solidFill>
                  <a:srgbClr val="FF0000"/>
                </a:solidFill>
                <a:latin typeface="微软雅黑" pitchFamily="34" charset="-122"/>
                <a:ea typeface="微软雅黑" pitchFamily="34" charset="-122"/>
              </a:rPr>
              <a:t>中断请求信号线</a:t>
            </a:r>
            <a:r>
              <a:rPr lang="zh-CN" altLang="en-US" sz="1900" dirty="0">
                <a:latin typeface="微软雅黑" pitchFamily="34" charset="-122"/>
                <a:ea typeface="微软雅黑" pitchFamily="34" charset="-122"/>
              </a:rPr>
              <a:t>向</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提出“中断”请求，不由指令引起，故中断也称为</a:t>
            </a:r>
            <a:r>
              <a:rPr lang="zh-CN" altLang="en-US" sz="1900" dirty="0">
                <a:solidFill>
                  <a:srgbClr val="CC3300"/>
                </a:solidFill>
                <a:latin typeface="微软雅黑" pitchFamily="34" charset="-122"/>
                <a:ea typeface="微软雅黑" pitchFamily="34" charset="-122"/>
              </a:rPr>
              <a:t>异步异常</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r>
              <a:rPr lang="zh-CN" altLang="en-US" sz="1900" dirty="0">
                <a:latin typeface="微软雅黑" pitchFamily="34" charset="-122"/>
                <a:ea typeface="微软雅黑" pitchFamily="34" charset="-122"/>
              </a:rPr>
              <a:t>事件：</a:t>
            </a:r>
            <a:r>
              <a:rPr lang="en-US" altLang="zh-CN" sz="1900" dirty="0">
                <a:solidFill>
                  <a:srgbClr val="0066FF"/>
                </a:solidFill>
                <a:latin typeface="微软雅黑" pitchFamily="34" charset="-122"/>
                <a:ea typeface="微软雅黑" pitchFamily="34" charset="-122"/>
              </a:rPr>
              <a:t>Ctrl-C</a:t>
            </a:r>
            <a:r>
              <a:rPr lang="zh-CN" altLang="en-US" sz="1900" dirty="0">
                <a:latin typeface="微软雅黑" pitchFamily="34" charset="-122"/>
                <a:ea typeface="微软雅黑" pitchFamily="34" charset="-122"/>
              </a:rPr>
              <a:t>、</a:t>
            </a:r>
            <a:r>
              <a:rPr lang="en-US" altLang="zh-CN" sz="1900" dirty="0">
                <a:solidFill>
                  <a:srgbClr val="0066FF"/>
                </a:solidFill>
                <a:latin typeface="微软雅黑" pitchFamily="34" charset="-122"/>
                <a:ea typeface="微软雅黑" pitchFamily="34" charset="-122"/>
              </a:rPr>
              <a:t>DMA</a:t>
            </a:r>
            <a:r>
              <a:rPr lang="zh-CN" altLang="en-US" sz="1900" dirty="0">
                <a:solidFill>
                  <a:srgbClr val="0066FF"/>
                </a:solidFill>
                <a:latin typeface="微软雅黑" pitchFamily="34" charset="-122"/>
                <a:ea typeface="微软雅黑" pitchFamily="34" charset="-122"/>
              </a:rPr>
              <a:t>传送结束</a:t>
            </a:r>
            <a:r>
              <a:rPr lang="zh-CN" altLang="en-US" sz="1900" dirty="0">
                <a:latin typeface="微软雅黑" pitchFamily="34" charset="-122"/>
                <a:ea typeface="微软雅黑" pitchFamily="34" charset="-122"/>
              </a:rPr>
              <a:t>、</a:t>
            </a:r>
            <a:r>
              <a:rPr lang="zh-CN" altLang="en-US" sz="1900" dirty="0">
                <a:solidFill>
                  <a:srgbClr val="0066FF"/>
                </a:solidFill>
                <a:latin typeface="微软雅黑" pitchFamily="34" charset="-122"/>
                <a:ea typeface="微软雅黑" pitchFamily="34" charset="-122"/>
              </a:rPr>
              <a:t>网络数据到达</a:t>
            </a:r>
            <a:r>
              <a:rPr lang="zh-CN" altLang="en-US" sz="1900" dirty="0">
                <a:latin typeface="微软雅黑" pitchFamily="34" charset="-122"/>
                <a:ea typeface="微软雅黑" pitchFamily="34" charset="-122"/>
              </a:rPr>
              <a:t>、</a:t>
            </a:r>
            <a:r>
              <a:rPr lang="zh-CN" altLang="en-US" sz="1900" dirty="0">
                <a:solidFill>
                  <a:srgbClr val="0066FF"/>
                </a:solidFill>
                <a:latin typeface="微软雅黑" pitchFamily="34" charset="-122"/>
                <a:ea typeface="微软雅黑" pitchFamily="34" charset="-122"/>
              </a:rPr>
              <a:t>打印缺纸</a:t>
            </a: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a:p>
            <a:r>
              <a:rPr lang="zh-CN" altLang="en-US" sz="1900" dirty="0">
                <a:latin typeface="微软雅黑" pitchFamily="34" charset="-122"/>
                <a:ea typeface="微软雅黑" pitchFamily="34" charset="-122"/>
              </a:rPr>
              <a:t>每执行完一条指令，</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就查看中断请求引脚，若</a:t>
            </a:r>
            <a:r>
              <a:rPr lang="zh-CN" altLang="en-US" sz="1900" dirty="0">
                <a:solidFill>
                  <a:srgbClr val="990000"/>
                </a:solidFill>
                <a:latin typeface="微软雅黑" pitchFamily="34" charset="-122"/>
                <a:ea typeface="微软雅黑" pitchFamily="34" charset="-122"/>
              </a:rPr>
              <a:t>引脚的信号有效</a:t>
            </a:r>
            <a:r>
              <a:rPr lang="zh-CN" altLang="en-US" sz="1900" dirty="0">
                <a:latin typeface="微软雅黑" pitchFamily="34" charset="-122"/>
                <a:ea typeface="微软雅黑" pitchFamily="34" charset="-122"/>
              </a:rPr>
              <a:t>，则进行</a:t>
            </a:r>
            <a:r>
              <a:rPr lang="zh-CN" altLang="en-US" sz="1900" dirty="0">
                <a:solidFill>
                  <a:srgbClr val="FF0000"/>
                </a:solidFill>
                <a:latin typeface="微软雅黑" pitchFamily="34" charset="-122"/>
                <a:ea typeface="微软雅黑" pitchFamily="34" charset="-122"/>
              </a:rPr>
              <a:t>中断响应</a:t>
            </a:r>
            <a:r>
              <a:rPr lang="zh-CN" altLang="en-US" sz="1900" dirty="0">
                <a:latin typeface="微软雅黑" pitchFamily="34" charset="-122"/>
                <a:ea typeface="微软雅黑" pitchFamily="34" charset="-122"/>
              </a:rPr>
              <a:t>：</a:t>
            </a:r>
            <a:r>
              <a:rPr lang="zh-CN" altLang="en-US" sz="1900" dirty="0">
                <a:solidFill>
                  <a:srgbClr val="009242"/>
                </a:solidFill>
                <a:latin typeface="微软雅黑" pitchFamily="34" charset="-122"/>
                <a:ea typeface="微软雅黑" pitchFamily="34" charset="-122"/>
              </a:rPr>
              <a:t>将当前</a:t>
            </a:r>
            <a:r>
              <a:rPr lang="en-US" altLang="zh-CN" sz="1900" dirty="0">
                <a:solidFill>
                  <a:srgbClr val="009242"/>
                </a:solidFill>
                <a:latin typeface="微软雅黑" pitchFamily="34" charset="-122"/>
                <a:ea typeface="微软雅黑" pitchFamily="34" charset="-122"/>
              </a:rPr>
              <a:t>PC</a:t>
            </a:r>
            <a:r>
              <a:rPr lang="zh-CN" altLang="en-US" sz="1900" dirty="0">
                <a:solidFill>
                  <a:srgbClr val="009242"/>
                </a:solidFill>
                <a:latin typeface="微软雅黑" pitchFamily="34" charset="-122"/>
                <a:ea typeface="微软雅黑" pitchFamily="34" charset="-122"/>
              </a:rPr>
              <a:t>（断点）和当前机器状态保存到栈中，并“关中断”，然后，从数据总线读取中断类型号，根据中断类型号跳转到对应的中断服务程序执行。</a:t>
            </a:r>
            <a:r>
              <a:rPr lang="zh-CN" altLang="en-US" sz="1900" dirty="0">
                <a:solidFill>
                  <a:srgbClr val="FF0000"/>
                </a:solidFill>
                <a:latin typeface="微软雅黑" pitchFamily="34" charset="-122"/>
                <a:ea typeface="微软雅黑" pitchFamily="34" charset="-122"/>
              </a:rPr>
              <a:t>中断检测及响应过程由硬件完成</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r>
              <a:rPr lang="zh-CN" altLang="en-US" sz="1900" dirty="0">
                <a:latin typeface="微软雅黑" pitchFamily="34" charset="-122"/>
                <a:ea typeface="微软雅黑" pitchFamily="34" charset="-122"/>
              </a:rPr>
              <a:t>中断服务程序执行具体的中断处理工作，中断处理完成后，再回到被打断程序的“断点”处继续执行。 </a:t>
            </a:r>
            <a:endParaRPr lang="zh-CN" altLang="en-US" sz="1900" dirty="0">
              <a:latin typeface="微软雅黑" pitchFamily="34" charset="-122"/>
              <a:ea typeface="微软雅黑" pitchFamily="34" charset="-122"/>
            </a:endParaRPr>
          </a:p>
        </p:txBody>
      </p:sp>
      <p:sp>
        <p:nvSpPr>
          <p:cNvPr id="773124" name="Rectangle 4"/>
          <p:cNvSpPr/>
          <p:nvPr/>
        </p:nvSpPr>
        <p:spPr>
          <a:xfrm>
            <a:off x="7251700" y="4530725"/>
            <a:ext cx="1616075" cy="1920875"/>
          </a:xfrm>
          <a:prstGeom prst="rect">
            <a:avLst/>
          </a:prstGeom>
          <a:noFill/>
          <a:ln w="9525">
            <a:noFill/>
          </a:ln>
        </p:spPr>
        <p:txBody>
          <a:bodyPr lIns="0" tIns="0" rIns="0" bIns="0">
            <a:spAutoFit/>
          </a:bodyPr>
          <a:p>
            <a:pPr>
              <a:lnSpc>
                <a:spcPct val="120000"/>
              </a:lnSpc>
              <a:spcBef>
                <a:spcPct val="20000"/>
              </a:spcBef>
            </a:pPr>
            <a:r>
              <a:rPr lang="zh-CN" altLang="en-US" sz="2100" b="1" dirty="0">
                <a:solidFill>
                  <a:srgbClr val="008000"/>
                </a:solidFill>
                <a:latin typeface="微软雅黑" pitchFamily="34" charset="-122"/>
                <a:ea typeface="微软雅黑" pitchFamily="34" charset="-122"/>
              </a:rPr>
              <a:t>溢出、整除</a:t>
            </a:r>
            <a:r>
              <a:rPr lang="en-US" altLang="zh-CN" sz="2100" b="1" dirty="0">
                <a:solidFill>
                  <a:srgbClr val="008000"/>
                </a:solidFill>
                <a:latin typeface="微软雅黑" pitchFamily="34" charset="-122"/>
                <a:ea typeface="微软雅黑" pitchFamily="34" charset="-122"/>
              </a:rPr>
              <a:t>0</a:t>
            </a:r>
            <a:r>
              <a:rPr lang="zh-CN" altLang="en-US" sz="2100" b="1" dirty="0">
                <a:solidFill>
                  <a:srgbClr val="008000"/>
                </a:solidFill>
                <a:latin typeface="微软雅黑" pitchFamily="34" charset="-122"/>
                <a:ea typeface="微软雅黑" pitchFamily="34" charset="-122"/>
              </a:rPr>
              <a:t>、缺页等异常和外部中断都是由硬件检测并响应的！</a:t>
            </a:r>
            <a:endParaRPr lang="zh-CN" altLang="en-US" sz="2100" b="1" dirty="0">
              <a:solidFill>
                <a:srgbClr val="008000"/>
              </a:solidFill>
              <a:latin typeface="微软雅黑" pitchFamily="34" charset="-122"/>
              <a:ea typeface="微软雅黑" pitchFamily="34" charset="-122"/>
            </a:endParaRPr>
          </a:p>
        </p:txBody>
      </p:sp>
      <p:grpSp>
        <p:nvGrpSpPr>
          <p:cNvPr id="773141" name="Group 21"/>
          <p:cNvGrpSpPr/>
          <p:nvPr/>
        </p:nvGrpSpPr>
        <p:grpSpPr>
          <a:xfrm>
            <a:off x="93663" y="4243388"/>
            <a:ext cx="6894512" cy="2470150"/>
            <a:chOff x="59" y="2673"/>
            <a:chExt cx="4343" cy="1556"/>
          </a:xfrm>
        </p:grpSpPr>
        <p:sp>
          <p:nvSpPr>
            <p:cNvPr id="79883" name="AutoShape 6"/>
            <p:cNvSpPr>
              <a:spLocks noChangeAspect="1"/>
            </p:cNvSpPr>
            <p:nvPr/>
          </p:nvSpPr>
          <p:spPr>
            <a:xfrm>
              <a:off x="371" y="2673"/>
              <a:ext cx="3788" cy="1556"/>
            </a:xfrm>
            <a:prstGeom prst="rect">
              <a:avLst/>
            </a:prstGeom>
            <a:noFill/>
            <a:ln w="9525">
              <a:noFill/>
            </a:ln>
          </p:spPr>
          <p:txBody>
            <a:bodyPr/>
            <a:p>
              <a:endParaRPr lang="zh-CN" altLang="en-US" dirty="0">
                <a:latin typeface="Arial" panose="020B0604020202090204" pitchFamily="34" charset="0"/>
              </a:endParaRPr>
            </a:p>
          </p:txBody>
        </p:sp>
        <p:sp>
          <p:nvSpPr>
            <p:cNvPr id="79884" name="Rectangle 4"/>
            <p:cNvSpPr/>
            <p:nvPr/>
          </p:nvSpPr>
          <p:spPr>
            <a:xfrm>
              <a:off x="1379" y="2673"/>
              <a:ext cx="814" cy="130"/>
            </a:xfrm>
            <a:prstGeom prst="rect">
              <a:avLst/>
            </a:prstGeom>
            <a:noFill/>
            <a:ln w="12700">
              <a:noFill/>
            </a:ln>
          </p:spPr>
          <p:txBody>
            <a:bodyPr wrap="none" lIns="90479" tIns="0" rIns="90479" bIns="0"/>
            <a:p>
              <a:pPr algn="just"/>
              <a:r>
                <a:rPr lang="zh-CN" altLang="en-US" sz="1900" b="1" dirty="0">
                  <a:solidFill>
                    <a:srgbClr val="CC3300"/>
                  </a:solidFill>
                  <a:latin typeface="微软雅黑" pitchFamily="34" charset="-122"/>
                  <a:ea typeface="微软雅黑" pitchFamily="34" charset="-122"/>
                </a:rPr>
                <a:t>用户进程</a:t>
              </a:r>
              <a:endParaRPr lang="zh-CN" altLang="en-US" sz="1900" b="1" dirty="0">
                <a:solidFill>
                  <a:srgbClr val="CC3300"/>
                </a:solidFill>
                <a:latin typeface="微软雅黑" pitchFamily="34" charset="-122"/>
                <a:ea typeface="微软雅黑" pitchFamily="34" charset="-122"/>
              </a:endParaRPr>
            </a:p>
          </p:txBody>
        </p:sp>
        <p:sp>
          <p:nvSpPr>
            <p:cNvPr id="79885" name="Rectangle 5"/>
            <p:cNvSpPr/>
            <p:nvPr/>
          </p:nvSpPr>
          <p:spPr>
            <a:xfrm>
              <a:off x="2764" y="2858"/>
              <a:ext cx="624" cy="413"/>
            </a:xfrm>
            <a:prstGeom prst="rect">
              <a:avLst/>
            </a:prstGeom>
            <a:noFill/>
            <a:ln w="12700">
              <a:noFill/>
            </a:ln>
          </p:spPr>
          <p:txBody>
            <a:bodyPr lIns="90479" tIns="44446" rIns="90479" bIns="44446"/>
            <a:p>
              <a:r>
                <a:rPr lang="zh-CN" altLang="en-US" sz="1900" b="1" dirty="0">
                  <a:solidFill>
                    <a:srgbClr val="CC3300"/>
                  </a:solidFill>
                  <a:latin typeface="微软雅黑" pitchFamily="34" charset="-122"/>
                  <a:ea typeface="微软雅黑" pitchFamily="34" charset="-122"/>
                </a:rPr>
                <a:t>中断服务程序</a:t>
              </a:r>
              <a:endParaRPr lang="zh-CN" altLang="en-US" sz="1900" b="1" dirty="0">
                <a:solidFill>
                  <a:srgbClr val="CC3300"/>
                </a:solidFill>
                <a:latin typeface="微软雅黑" pitchFamily="34" charset="-122"/>
                <a:ea typeface="微软雅黑" pitchFamily="34" charset="-122"/>
              </a:endParaRPr>
            </a:p>
          </p:txBody>
        </p:sp>
        <p:sp>
          <p:nvSpPr>
            <p:cNvPr id="79886" name="Line 7"/>
            <p:cNvSpPr/>
            <p:nvPr/>
          </p:nvSpPr>
          <p:spPr>
            <a:xfrm>
              <a:off x="1580" y="3325"/>
              <a:ext cx="1488" cy="1"/>
            </a:xfrm>
            <a:prstGeom prst="line">
              <a:avLst/>
            </a:prstGeom>
            <a:ln w="38100" cap="flat" cmpd="sng">
              <a:solidFill>
                <a:srgbClr val="000000"/>
              </a:solidFill>
              <a:prstDash val="dash"/>
              <a:headEnd type="none" w="med" len="med"/>
              <a:tailEnd type="triangle" w="med" len="med"/>
            </a:ln>
          </p:spPr>
        </p:sp>
        <p:sp>
          <p:nvSpPr>
            <p:cNvPr id="79887" name="Line 8"/>
            <p:cNvSpPr/>
            <p:nvPr/>
          </p:nvSpPr>
          <p:spPr>
            <a:xfrm>
              <a:off x="3071" y="3332"/>
              <a:ext cx="0" cy="631"/>
            </a:xfrm>
            <a:prstGeom prst="line">
              <a:avLst/>
            </a:prstGeom>
            <a:ln w="38100" cap="flat" cmpd="sng">
              <a:solidFill>
                <a:srgbClr val="000000"/>
              </a:solidFill>
              <a:prstDash val="solid"/>
              <a:headEnd type="none" w="med" len="med"/>
              <a:tailEnd type="triangle" w="med" len="med"/>
            </a:ln>
          </p:spPr>
        </p:sp>
        <p:sp>
          <p:nvSpPr>
            <p:cNvPr id="79888" name="Line 9"/>
            <p:cNvSpPr/>
            <p:nvPr/>
          </p:nvSpPr>
          <p:spPr>
            <a:xfrm flipH="1" flipV="1">
              <a:off x="1574" y="3510"/>
              <a:ext cx="1501" cy="466"/>
            </a:xfrm>
            <a:prstGeom prst="line">
              <a:avLst/>
            </a:prstGeom>
            <a:ln w="38100" cap="flat" cmpd="sng">
              <a:solidFill>
                <a:srgbClr val="000000"/>
              </a:solidFill>
              <a:prstDash val="dash"/>
              <a:headEnd type="none" w="med" len="med"/>
              <a:tailEnd type="triangle" w="med" len="med"/>
            </a:ln>
          </p:spPr>
        </p:sp>
        <p:sp>
          <p:nvSpPr>
            <p:cNvPr id="79889" name="Line 10"/>
            <p:cNvSpPr/>
            <p:nvPr/>
          </p:nvSpPr>
          <p:spPr>
            <a:xfrm flipH="1">
              <a:off x="1563" y="3498"/>
              <a:ext cx="5" cy="529"/>
            </a:xfrm>
            <a:prstGeom prst="line">
              <a:avLst/>
            </a:prstGeom>
            <a:ln w="38100" cap="flat" cmpd="sng">
              <a:solidFill>
                <a:srgbClr val="000000"/>
              </a:solidFill>
              <a:prstDash val="solid"/>
              <a:headEnd type="none" w="med" len="med"/>
              <a:tailEnd type="triangle" w="med" len="med"/>
            </a:ln>
          </p:spPr>
        </p:sp>
        <p:sp>
          <p:nvSpPr>
            <p:cNvPr id="79890" name="Rectangle 11"/>
            <p:cNvSpPr/>
            <p:nvPr/>
          </p:nvSpPr>
          <p:spPr>
            <a:xfrm>
              <a:off x="1904" y="3071"/>
              <a:ext cx="722" cy="238"/>
            </a:xfrm>
            <a:prstGeom prst="rect">
              <a:avLst/>
            </a:prstGeom>
            <a:noFill/>
            <a:ln w="12700">
              <a:noFill/>
            </a:ln>
          </p:spPr>
          <p:txBody>
            <a:bodyPr wrap="none" lIns="90479" tIns="44446" rIns="90479" bIns="44446">
              <a:spAutoFit/>
            </a:bodyPr>
            <a:p>
              <a:pPr algn="just"/>
              <a:r>
                <a:rPr lang="zh-CN" altLang="en-US" sz="1900" b="1" dirty="0">
                  <a:latin typeface="微软雅黑" pitchFamily="34" charset="-122"/>
                  <a:ea typeface="微软雅黑" pitchFamily="34" charset="-122"/>
                </a:rPr>
                <a:t>中断响应</a:t>
              </a:r>
              <a:endParaRPr lang="zh-CN" altLang="en-US" sz="1900" b="1" dirty="0">
                <a:latin typeface="微软雅黑" pitchFamily="34" charset="-122"/>
                <a:ea typeface="微软雅黑" pitchFamily="34" charset="-122"/>
              </a:endParaRPr>
            </a:p>
          </p:txBody>
        </p:sp>
        <p:sp>
          <p:nvSpPr>
            <p:cNvPr id="79891" name="Rectangle 12"/>
            <p:cNvSpPr/>
            <p:nvPr/>
          </p:nvSpPr>
          <p:spPr>
            <a:xfrm>
              <a:off x="3111" y="3214"/>
              <a:ext cx="1291" cy="966"/>
            </a:xfrm>
            <a:prstGeom prst="rect">
              <a:avLst/>
            </a:prstGeom>
            <a:noFill/>
            <a:ln w="12700">
              <a:noFill/>
            </a:ln>
          </p:spPr>
          <p:txBody>
            <a:bodyPr lIns="90479" tIns="44446" rIns="90479" bIns="44446">
              <a:spAutoFit/>
            </a:bodyPr>
            <a:p>
              <a:r>
                <a:rPr lang="zh-CN" altLang="en-US" sz="1900" b="1" dirty="0">
                  <a:solidFill>
                    <a:srgbClr val="0066FF"/>
                  </a:solidFill>
                  <a:latin typeface="微软雅黑" pitchFamily="34" charset="-122"/>
                  <a:ea typeface="微软雅黑" pitchFamily="34" charset="-122"/>
                </a:rPr>
                <a:t>进行中断处理，例如，键盘中断时，将键盘缓冲区的字符取到存储器中</a:t>
              </a:r>
              <a:endParaRPr lang="zh-CN" altLang="en-US" sz="1900" b="1" dirty="0">
                <a:solidFill>
                  <a:srgbClr val="0066FF"/>
                </a:solidFill>
                <a:latin typeface="微软雅黑" pitchFamily="34" charset="-122"/>
                <a:ea typeface="微软雅黑" pitchFamily="34" charset="-122"/>
              </a:endParaRPr>
            </a:p>
          </p:txBody>
        </p:sp>
        <p:sp>
          <p:nvSpPr>
            <p:cNvPr id="79892" name="Rectangle 13"/>
            <p:cNvSpPr/>
            <p:nvPr/>
          </p:nvSpPr>
          <p:spPr>
            <a:xfrm>
              <a:off x="1708" y="3787"/>
              <a:ext cx="762" cy="420"/>
            </a:xfrm>
            <a:prstGeom prst="rect">
              <a:avLst/>
            </a:prstGeom>
            <a:noFill/>
            <a:ln w="12700">
              <a:noFill/>
            </a:ln>
          </p:spPr>
          <p:txBody>
            <a:bodyPr lIns="90479" tIns="44446" rIns="90479" bIns="44446">
              <a:spAutoFit/>
            </a:bodyPr>
            <a:p>
              <a:pPr algn="just"/>
              <a:r>
                <a:rPr lang="zh-CN" altLang="en-US" sz="1900" b="1" dirty="0">
                  <a:latin typeface="微软雅黑" pitchFamily="34" charset="-122"/>
                  <a:ea typeface="微软雅黑" pitchFamily="34" charset="-122"/>
                </a:rPr>
                <a:t>返回下条指令执行</a:t>
              </a:r>
              <a:endParaRPr lang="zh-CN" altLang="en-US" sz="1900" b="1" dirty="0">
                <a:latin typeface="微软雅黑" pitchFamily="34" charset="-122"/>
                <a:ea typeface="微软雅黑" pitchFamily="34" charset="-122"/>
              </a:endParaRPr>
            </a:p>
          </p:txBody>
        </p:sp>
        <p:sp>
          <p:nvSpPr>
            <p:cNvPr id="79893" name="Text Box 15"/>
            <p:cNvSpPr txBox="1"/>
            <p:nvPr/>
          </p:nvSpPr>
          <p:spPr>
            <a:xfrm>
              <a:off x="59" y="3193"/>
              <a:ext cx="1672" cy="422"/>
            </a:xfrm>
            <a:prstGeom prst="rect">
              <a:avLst/>
            </a:prstGeom>
            <a:noFill/>
            <a:ln w="25400">
              <a:noFill/>
            </a:ln>
          </p:spPr>
          <p:txBody>
            <a:bodyPr>
              <a:spAutoFit/>
            </a:bodyPr>
            <a:p>
              <a:pPr algn="just"/>
              <a:r>
                <a:rPr lang="en-US" altLang="zh-CN" sz="1900" b="1" dirty="0">
                  <a:latin typeface="微软雅黑" pitchFamily="34" charset="-122"/>
                  <a:ea typeface="微软雅黑" pitchFamily="34" charset="-122"/>
                </a:rPr>
                <a:t>8048500:  pushl …</a:t>
              </a:r>
              <a:endParaRPr lang="en-US" altLang="zh-CN" sz="1900" b="1" dirty="0">
                <a:latin typeface="微软雅黑" pitchFamily="34" charset="-122"/>
                <a:ea typeface="微软雅黑" pitchFamily="34" charset="-122"/>
              </a:endParaRPr>
            </a:p>
            <a:p>
              <a:pPr algn="just"/>
              <a:r>
                <a:rPr lang="en-US" altLang="zh-CN" sz="1900" b="1" dirty="0">
                  <a:latin typeface="微软雅黑" pitchFamily="34" charset="-122"/>
                  <a:ea typeface="微软雅黑" pitchFamily="34" charset="-122"/>
                </a:rPr>
                <a:t>8048402:  movl …</a:t>
              </a:r>
              <a:endParaRPr lang="en-US" altLang="zh-CN" sz="1900" b="1" dirty="0">
                <a:latin typeface="微软雅黑" pitchFamily="34" charset="-122"/>
                <a:ea typeface="微软雅黑" pitchFamily="34" charset="-122"/>
              </a:endParaRPr>
            </a:p>
          </p:txBody>
        </p:sp>
        <p:sp>
          <p:nvSpPr>
            <p:cNvPr id="79894" name="Line 17"/>
            <p:cNvSpPr/>
            <p:nvPr/>
          </p:nvSpPr>
          <p:spPr>
            <a:xfrm>
              <a:off x="1572" y="2912"/>
              <a:ext cx="1" cy="392"/>
            </a:xfrm>
            <a:prstGeom prst="line">
              <a:avLst/>
            </a:prstGeom>
            <a:ln w="38100" cap="flat" cmpd="sng">
              <a:solidFill>
                <a:srgbClr val="000000"/>
              </a:solidFill>
              <a:prstDash val="solid"/>
              <a:headEnd type="none" w="med" len="med"/>
              <a:tailEnd type="triangle" w="med" len="med"/>
            </a:ln>
          </p:spPr>
        </p:sp>
      </p:grpSp>
      <p:sp>
        <p:nvSpPr>
          <p:cNvPr id="773138" name="Text Box 18"/>
          <p:cNvSpPr txBox="1"/>
          <p:nvPr/>
        </p:nvSpPr>
        <p:spPr>
          <a:xfrm>
            <a:off x="204788" y="6110288"/>
            <a:ext cx="1900237" cy="396875"/>
          </a:xfrm>
          <a:prstGeom prst="rect">
            <a:avLst/>
          </a:prstGeom>
          <a:noFill/>
          <a:ln w="9525">
            <a:noFill/>
          </a:ln>
        </p:spPr>
        <p:txBody>
          <a:bodyPr>
            <a:spAutoFit/>
          </a:bodyPr>
          <a:p>
            <a:pPr>
              <a:spcBef>
                <a:spcPct val="50000"/>
              </a:spcBef>
            </a:pPr>
            <a:r>
              <a:rPr lang="zh-CN" altLang="en-US" sz="2000" b="1" dirty="0">
                <a:solidFill>
                  <a:srgbClr val="FF0000"/>
                </a:solidFill>
                <a:latin typeface="Arial" panose="020B0604020202090204" pitchFamily="34" charset="0"/>
                <a:ea typeface="微软雅黑" pitchFamily="34" charset="-122"/>
              </a:rPr>
              <a:t>断点是什么？</a:t>
            </a:r>
            <a:endParaRPr lang="zh-CN" altLang="en-US" sz="2000" b="1" dirty="0">
              <a:solidFill>
                <a:srgbClr val="FF0000"/>
              </a:solidFill>
              <a:latin typeface="Arial" panose="020B0604020202090204" pitchFamily="34" charset="0"/>
              <a:ea typeface="微软雅黑" pitchFamily="34" charset="-122"/>
            </a:endParaRPr>
          </a:p>
        </p:txBody>
      </p:sp>
      <p:sp>
        <p:nvSpPr>
          <p:cNvPr id="773139" name="Line 19"/>
          <p:cNvSpPr/>
          <p:nvPr/>
        </p:nvSpPr>
        <p:spPr>
          <a:xfrm flipV="1">
            <a:off x="625475" y="5630863"/>
            <a:ext cx="203200" cy="536575"/>
          </a:xfrm>
          <a:prstGeom prst="line">
            <a:avLst/>
          </a:prstGeom>
          <a:ln w="38100" cap="flat" cmpd="sng">
            <a:solidFill>
              <a:srgbClr val="FF0000"/>
            </a:solidFill>
            <a:prstDash val="solid"/>
            <a:headEnd type="none" w="med" len="med"/>
            <a:tailEnd type="triangle" w="med" len="med"/>
          </a:ln>
        </p:spPr>
      </p:sp>
      <p:grpSp>
        <p:nvGrpSpPr>
          <p:cNvPr id="773144" name="Group 24"/>
          <p:cNvGrpSpPr/>
          <p:nvPr/>
        </p:nvGrpSpPr>
        <p:grpSpPr>
          <a:xfrm>
            <a:off x="3687763" y="2960688"/>
            <a:ext cx="4019550" cy="1958975"/>
            <a:chOff x="2323" y="1865"/>
            <a:chExt cx="2532" cy="1234"/>
          </a:xfrm>
        </p:grpSpPr>
        <p:sp>
          <p:nvSpPr>
            <p:cNvPr id="79881" name="Line 22"/>
            <p:cNvSpPr/>
            <p:nvPr/>
          </p:nvSpPr>
          <p:spPr>
            <a:xfrm flipH="1">
              <a:off x="2331" y="1865"/>
              <a:ext cx="1382" cy="1234"/>
            </a:xfrm>
            <a:prstGeom prst="line">
              <a:avLst/>
            </a:prstGeom>
            <a:ln w="9525" cap="flat" cmpd="sng">
              <a:solidFill>
                <a:srgbClr val="008000"/>
              </a:solidFill>
              <a:prstDash val="solid"/>
              <a:headEnd type="none" w="med" len="med"/>
              <a:tailEnd type="triangle" w="med" len="med"/>
            </a:ln>
          </p:spPr>
        </p:sp>
        <p:sp>
          <p:nvSpPr>
            <p:cNvPr id="79882" name="Text Box 23"/>
            <p:cNvSpPr txBox="1"/>
            <p:nvPr/>
          </p:nvSpPr>
          <p:spPr>
            <a:xfrm>
              <a:off x="2323" y="2477"/>
              <a:ext cx="2532" cy="240"/>
            </a:xfrm>
            <a:prstGeom prst="rect">
              <a:avLst/>
            </a:prstGeom>
            <a:noFill/>
            <a:ln w="9525">
              <a:noFill/>
            </a:ln>
          </p:spPr>
          <p:txBody>
            <a:bodyPr>
              <a:spAutoFit/>
            </a:bodyPr>
            <a:p>
              <a:pPr>
                <a:spcBef>
                  <a:spcPct val="50000"/>
                </a:spcBef>
              </a:pPr>
              <a:r>
                <a:rPr lang="zh-CN" altLang="en-US" sz="1900" b="1" dirty="0">
                  <a:solidFill>
                    <a:srgbClr val="009242"/>
                  </a:solidFill>
                  <a:latin typeface="Arial" panose="020B0604020202090204" pitchFamily="34" charset="0"/>
                  <a:ea typeface="微软雅黑" pitchFamily="34" charset="-122"/>
                </a:rPr>
                <a:t>保护断点、关中断、转中断处理</a:t>
              </a:r>
              <a:endParaRPr lang="zh-CN" altLang="en-US" sz="1900" b="1" dirty="0">
                <a:solidFill>
                  <a:srgbClr val="009242"/>
                </a:solidFill>
                <a:latin typeface="Arial" panose="020B0604020202090204" pitchFamily="34" charset="0"/>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3123">
                                            <p:txEl>
                                              <p:charRg st="0" end="43"/>
                                            </p:txEl>
                                          </p:spTgt>
                                        </p:tgtEl>
                                        <p:attrNameLst>
                                          <p:attrName>style.visibility</p:attrName>
                                        </p:attrNameLst>
                                      </p:cBhvr>
                                      <p:to>
                                        <p:strVal val="visible"/>
                                      </p:to>
                                    </p:set>
                                    <p:animEffect transition="in" filter="blinds(horizontal)">
                                      <p:cBhvr>
                                        <p:cTn id="7" dur="500"/>
                                        <p:tgtEl>
                                          <p:spTgt spid="773123">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3123">
                                            <p:txEl>
                                              <p:charRg st="43" end="76"/>
                                            </p:txEl>
                                          </p:spTgt>
                                        </p:tgtEl>
                                        <p:attrNameLst>
                                          <p:attrName>style.visibility</p:attrName>
                                        </p:attrNameLst>
                                      </p:cBhvr>
                                      <p:to>
                                        <p:strVal val="visible"/>
                                      </p:to>
                                    </p:set>
                                    <p:animEffect transition="in" filter="blinds(horizontal)">
                                      <p:cBhvr>
                                        <p:cTn id="12" dur="500"/>
                                        <p:tgtEl>
                                          <p:spTgt spid="773123">
                                            <p:txEl>
                                              <p:charRg st="43"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3123">
                                            <p:txEl>
                                              <p:charRg st="76" end="198"/>
                                            </p:txEl>
                                          </p:spTgt>
                                        </p:tgtEl>
                                        <p:attrNameLst>
                                          <p:attrName>style.visibility</p:attrName>
                                        </p:attrNameLst>
                                      </p:cBhvr>
                                      <p:to>
                                        <p:strVal val="visible"/>
                                      </p:to>
                                    </p:set>
                                    <p:animEffect transition="in" filter="blinds(horizontal)">
                                      <p:cBhvr>
                                        <p:cTn id="17" dur="500"/>
                                        <p:tgtEl>
                                          <p:spTgt spid="773123">
                                            <p:txEl>
                                              <p:charRg st="76" end="1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3124"/>
                                        </p:tgtEl>
                                        <p:attrNameLst>
                                          <p:attrName>style.visibility</p:attrName>
                                        </p:attrNameLst>
                                      </p:cBhvr>
                                      <p:to>
                                        <p:strVal val="visible"/>
                                      </p:to>
                                    </p:set>
                                    <p:animEffect transition="in" filter="blinds(horizontal)">
                                      <p:cBhvr>
                                        <p:cTn id="22" dur="500"/>
                                        <p:tgtEl>
                                          <p:spTgt spid="7731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3123">
                                            <p:txEl>
                                              <p:charRg st="198" end="245"/>
                                            </p:txEl>
                                          </p:spTgt>
                                        </p:tgtEl>
                                        <p:attrNameLst>
                                          <p:attrName>style.visibility</p:attrName>
                                        </p:attrNameLst>
                                      </p:cBhvr>
                                      <p:to>
                                        <p:strVal val="visible"/>
                                      </p:to>
                                    </p:set>
                                    <p:animEffect transition="in" filter="blinds(horizontal)">
                                      <p:cBhvr>
                                        <p:cTn id="27" dur="500"/>
                                        <p:tgtEl>
                                          <p:spTgt spid="773123">
                                            <p:txEl>
                                              <p:charRg st="198" end="2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3141"/>
                                        </p:tgtEl>
                                        <p:attrNameLst>
                                          <p:attrName>style.visibility</p:attrName>
                                        </p:attrNameLst>
                                      </p:cBhvr>
                                      <p:to>
                                        <p:strVal val="visible"/>
                                      </p:to>
                                    </p:set>
                                    <p:animEffect transition="in" filter="blinds(horizontal)">
                                      <p:cBhvr>
                                        <p:cTn id="32" dur="500"/>
                                        <p:tgtEl>
                                          <p:spTgt spid="7731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3144"/>
                                        </p:tgtEl>
                                        <p:attrNameLst>
                                          <p:attrName>style.visibility</p:attrName>
                                        </p:attrNameLst>
                                      </p:cBhvr>
                                      <p:to>
                                        <p:strVal val="visible"/>
                                      </p:to>
                                    </p:set>
                                    <p:animEffect transition="in" filter="blinds(horizontal)">
                                      <p:cBhvr>
                                        <p:cTn id="37" dur="500"/>
                                        <p:tgtEl>
                                          <p:spTgt spid="7731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3138"/>
                                        </p:tgtEl>
                                        <p:attrNameLst>
                                          <p:attrName>style.visibility</p:attrName>
                                        </p:attrNameLst>
                                      </p:cBhvr>
                                      <p:to>
                                        <p:strVal val="visible"/>
                                      </p:to>
                                    </p:set>
                                    <p:animEffect transition="in" filter="blinds(horizontal)">
                                      <p:cBhvr>
                                        <p:cTn id="42" dur="500"/>
                                        <p:tgtEl>
                                          <p:spTgt spid="7731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3139"/>
                                        </p:tgtEl>
                                        <p:attrNameLst>
                                          <p:attrName>style.visibility</p:attrName>
                                        </p:attrNameLst>
                                      </p:cBhvr>
                                      <p:to>
                                        <p:strVal val="visible"/>
                                      </p:to>
                                    </p:set>
                                    <p:animEffect transition="in" filter="blinds(horizontal)">
                                      <p:cBhvr>
                                        <p:cTn id="47" dur="500"/>
                                        <p:tgtEl>
                                          <p:spTgt spid="77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4" grpId="0"/>
      <p:bldP spid="7731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xfrm>
            <a:off x="457200" y="82550"/>
            <a:ext cx="8229600" cy="561975"/>
          </a:xfrm>
          <a:ln/>
        </p:spPr>
        <p:txBody>
          <a:bodyPr vert="horz" wrap="square" lIns="91440" tIns="45720" rIns="91440" bIns="45720" anchor="ctr"/>
          <a:p>
            <a:r>
              <a:rPr lang="zh-CN" altLang="en-US" dirty="0"/>
              <a:t>中断的分类</a:t>
            </a:r>
            <a:endParaRPr lang="en-US" altLang="zh-CN" dirty="0"/>
          </a:p>
        </p:txBody>
      </p:sp>
      <p:sp>
        <p:nvSpPr>
          <p:cNvPr id="80899" name="Rectangle 3"/>
          <p:cNvSpPr>
            <a:spLocks noGrp="1"/>
          </p:cNvSpPr>
          <p:nvPr>
            <p:ph idx="1"/>
          </p:nvPr>
        </p:nvSpPr>
        <p:spPr>
          <a:xfrm>
            <a:off x="468313" y="836613"/>
            <a:ext cx="8229600" cy="3389312"/>
          </a:xfrm>
          <a:ln/>
        </p:spPr>
        <p:txBody>
          <a:bodyPr vert="horz" wrap="square" lIns="91440" tIns="45720" rIns="91440" bIns="45720" anchor="t"/>
          <a:p>
            <a:pPr>
              <a:lnSpc>
                <a:spcPct val="105000"/>
              </a:lnSpc>
            </a:pPr>
            <a:r>
              <a:rPr lang="en-US" altLang="zh-CN" sz="2200" dirty="0">
                <a:latin typeface="微软雅黑" pitchFamily="34" charset="-122"/>
                <a:ea typeface="微软雅黑" pitchFamily="34" charset="-122"/>
              </a:rPr>
              <a:t>Intel</a:t>
            </a:r>
            <a:r>
              <a:rPr lang="zh-CN" altLang="en-US" sz="2200" dirty="0">
                <a:latin typeface="微软雅黑" pitchFamily="34" charset="-122"/>
                <a:ea typeface="微软雅黑" pitchFamily="34" charset="-122"/>
              </a:rPr>
              <a:t>将中断分成</a:t>
            </a:r>
            <a:r>
              <a:rPr lang="zh-CN" altLang="en-US" sz="2200" dirty="0">
                <a:solidFill>
                  <a:srgbClr val="FF0000"/>
                </a:solidFill>
                <a:latin typeface="微软雅黑" pitchFamily="34" charset="-122"/>
                <a:ea typeface="微软雅黑" pitchFamily="34" charset="-122"/>
              </a:rPr>
              <a:t>可屏蔽中断</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maskable interrupt</a:t>
            </a:r>
            <a:r>
              <a:rPr lang="zh-CN" altLang="en-US" sz="2200" dirty="0">
                <a:latin typeface="微软雅黑" pitchFamily="34" charset="-122"/>
                <a:ea typeface="微软雅黑" pitchFamily="34" charset="-122"/>
              </a:rPr>
              <a:t>）和</a:t>
            </a:r>
            <a:r>
              <a:rPr lang="zh-CN" altLang="en-US" sz="2200" dirty="0">
                <a:solidFill>
                  <a:srgbClr val="FF0000"/>
                </a:solidFill>
                <a:latin typeface="微软雅黑" pitchFamily="34" charset="-122"/>
                <a:ea typeface="微软雅黑" pitchFamily="34" charset="-122"/>
              </a:rPr>
              <a:t>不可屏蔽中断</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nonmaskable interrupt</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NMI</a:t>
            </a:r>
            <a:r>
              <a:rPr lang="zh-CN" altLang="en-US"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lvl="1">
              <a:lnSpc>
                <a:spcPct val="125000"/>
              </a:lnSpc>
              <a:spcBef>
                <a:spcPct val="50000"/>
              </a:spcBef>
            </a:pPr>
            <a:r>
              <a:rPr lang="zh-CN" altLang="en-US" dirty="0">
                <a:solidFill>
                  <a:srgbClr val="008000"/>
                </a:solidFill>
                <a:latin typeface="微软雅黑" pitchFamily="34" charset="-122"/>
                <a:ea typeface="微软雅黑" pitchFamily="34" charset="-122"/>
              </a:rPr>
              <a:t>可屏蔽中断</a:t>
            </a:r>
            <a:r>
              <a:rPr lang="zh-CN" altLang="en-US" dirty="0">
                <a:latin typeface="微软雅黑" pitchFamily="34" charset="-122"/>
                <a:ea typeface="微软雅黑" pitchFamily="34" charset="-122"/>
              </a:rPr>
              <a:t>：通过 </a:t>
            </a:r>
            <a:r>
              <a:rPr lang="en-US" altLang="zh-CN" dirty="0">
                <a:latin typeface="微软雅黑" pitchFamily="34" charset="-122"/>
                <a:ea typeface="微软雅黑" pitchFamily="34" charset="-122"/>
              </a:rPr>
              <a:t>INTR </a:t>
            </a:r>
            <a:r>
              <a:rPr lang="zh-CN" altLang="en-US" dirty="0">
                <a:latin typeface="微软雅黑" pitchFamily="34" charset="-122"/>
                <a:ea typeface="微软雅黑" pitchFamily="34" charset="-122"/>
              </a:rPr>
              <a:t>向</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请求，可通过设置屏蔽字来屏蔽请求，若中断请求被屏蔽，则不会被送到</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lvl="1">
              <a:lnSpc>
                <a:spcPct val="125000"/>
              </a:lnSpc>
              <a:spcBef>
                <a:spcPct val="50000"/>
              </a:spcBef>
            </a:pPr>
            <a:r>
              <a:rPr lang="zh-CN" altLang="en-US" dirty="0">
                <a:solidFill>
                  <a:srgbClr val="008000"/>
                </a:solidFill>
                <a:latin typeface="微软雅黑" pitchFamily="34" charset="-122"/>
                <a:ea typeface="微软雅黑" pitchFamily="34" charset="-122"/>
              </a:rPr>
              <a:t>不可屏蔽中断</a:t>
            </a:r>
            <a:r>
              <a:rPr lang="zh-CN" altLang="en-US" dirty="0">
                <a:latin typeface="微软雅黑" pitchFamily="34" charset="-122"/>
                <a:ea typeface="微软雅黑" pitchFamily="34" charset="-122"/>
              </a:rPr>
              <a:t>：非常紧急的硬件故障，如：电源掉电，硬件线路故障等。通过 </a:t>
            </a:r>
            <a:r>
              <a:rPr lang="en-US" altLang="zh-CN" dirty="0">
                <a:latin typeface="微软雅黑" pitchFamily="34" charset="-122"/>
                <a:ea typeface="微软雅黑" pitchFamily="34" charset="-122"/>
              </a:rPr>
              <a:t>NMI </a:t>
            </a:r>
            <a:r>
              <a:rPr lang="zh-CN" altLang="en-US" dirty="0">
                <a:latin typeface="微软雅黑" pitchFamily="34" charset="-122"/>
                <a:ea typeface="微软雅黑" pitchFamily="34" charset="-122"/>
              </a:rPr>
              <a:t>向</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请求。一旦产生，就被立即送</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，以便快速处理。这种情况下，中断服务程序会尽快保存系统重要信息，然后在屏幕上显示相应的消息或直接重启系统。    </a:t>
            </a:r>
            <a:endParaRPr lang="zh-CN" altLang="en-US" dirty="0">
              <a:latin typeface="微软雅黑" pitchFamily="34" charset="-122"/>
              <a:ea typeface="微软雅黑" pitchFamily="34" charset="-122"/>
            </a:endParaRPr>
          </a:p>
        </p:txBody>
      </p:sp>
      <p:sp>
        <p:nvSpPr>
          <p:cNvPr id="80900" name="Rectangle 4"/>
          <p:cNvSpPr/>
          <p:nvPr/>
        </p:nvSpPr>
        <p:spPr>
          <a:xfrm>
            <a:off x="857250" y="4802188"/>
            <a:ext cx="1784350" cy="1466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90204" pitchFamily="34" charset="0"/>
            </a:endParaRPr>
          </a:p>
        </p:txBody>
      </p:sp>
      <p:sp>
        <p:nvSpPr>
          <p:cNvPr id="80901" name="Text Box 5"/>
          <p:cNvSpPr txBox="1"/>
          <p:nvPr/>
        </p:nvSpPr>
        <p:spPr>
          <a:xfrm>
            <a:off x="1320800" y="5268913"/>
            <a:ext cx="1074738" cy="457200"/>
          </a:xfrm>
          <a:prstGeom prst="rect">
            <a:avLst/>
          </a:prstGeom>
          <a:noFill/>
          <a:ln w="9525">
            <a:noFill/>
          </a:ln>
        </p:spPr>
        <p:txBody>
          <a:bodyPr>
            <a:spAutoFit/>
          </a:bodyPr>
          <a:p>
            <a:pPr>
              <a:spcBef>
                <a:spcPct val="50000"/>
              </a:spcBef>
            </a:pPr>
            <a:r>
              <a:rPr lang="en-US" altLang="zh-CN" sz="2400" b="1" dirty="0">
                <a:latin typeface="微软雅黑" pitchFamily="34" charset="-122"/>
                <a:ea typeface="微软雅黑" pitchFamily="34" charset="-122"/>
              </a:rPr>
              <a:t>CPU</a:t>
            </a:r>
            <a:endParaRPr lang="en-US" altLang="zh-CN" sz="2400" b="1" dirty="0">
              <a:latin typeface="微软雅黑" pitchFamily="34" charset="-122"/>
              <a:ea typeface="微软雅黑" pitchFamily="34" charset="-122"/>
            </a:endParaRPr>
          </a:p>
        </p:txBody>
      </p:sp>
      <p:sp>
        <p:nvSpPr>
          <p:cNvPr id="80902" name="Rectangle 6"/>
          <p:cNvSpPr/>
          <p:nvPr/>
        </p:nvSpPr>
        <p:spPr>
          <a:xfrm>
            <a:off x="5041900" y="4764088"/>
            <a:ext cx="1885950" cy="1466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90204" pitchFamily="34" charset="0"/>
            </a:endParaRPr>
          </a:p>
        </p:txBody>
      </p:sp>
      <p:sp>
        <p:nvSpPr>
          <p:cNvPr id="80903" name="Text Box 7"/>
          <p:cNvSpPr txBox="1"/>
          <p:nvPr/>
        </p:nvSpPr>
        <p:spPr>
          <a:xfrm>
            <a:off x="5143500" y="5029200"/>
            <a:ext cx="1727200" cy="1016000"/>
          </a:xfrm>
          <a:prstGeom prst="rect">
            <a:avLst/>
          </a:prstGeom>
          <a:noFill/>
          <a:ln w="9525">
            <a:noFill/>
          </a:ln>
        </p:spPr>
        <p:txBody>
          <a:bodyPr>
            <a:spAutoFit/>
          </a:bodyPr>
          <a:p>
            <a:pPr>
              <a:spcBef>
                <a:spcPct val="50000"/>
              </a:spcBef>
            </a:pPr>
            <a:r>
              <a:rPr lang="zh-CN" altLang="en-US" sz="2400" b="1" dirty="0">
                <a:latin typeface="微软雅黑" pitchFamily="34" charset="-122"/>
                <a:ea typeface="微软雅黑" pitchFamily="34" charset="-122"/>
              </a:rPr>
              <a:t>中断控制器</a:t>
            </a:r>
            <a:endParaRPr lang="en-US" altLang="zh-CN" sz="2400" b="1" dirty="0">
              <a:latin typeface="微软雅黑" pitchFamily="34" charset="-122"/>
              <a:ea typeface="微软雅黑" pitchFamily="34" charset="-122"/>
            </a:endParaRPr>
          </a:p>
          <a:p>
            <a:pPr algn="ctr">
              <a:spcBef>
                <a:spcPct val="50000"/>
              </a:spcBef>
            </a:pPr>
            <a:r>
              <a:rPr lang="en-US" altLang="zh-CN" sz="2400" b="1" dirty="0">
                <a:latin typeface="微软雅黑" pitchFamily="34" charset="-122"/>
                <a:ea typeface="微软雅黑" pitchFamily="34" charset="-122"/>
              </a:rPr>
              <a:t>8259</a:t>
            </a:r>
            <a:endParaRPr lang="zh-CN" altLang="en-US" sz="2400" b="1" dirty="0">
              <a:latin typeface="微软雅黑" pitchFamily="34" charset="-122"/>
              <a:ea typeface="微软雅黑" pitchFamily="34" charset="-122"/>
            </a:endParaRPr>
          </a:p>
        </p:txBody>
      </p:sp>
      <p:sp>
        <p:nvSpPr>
          <p:cNvPr id="80904" name="Line 8"/>
          <p:cNvSpPr/>
          <p:nvPr/>
        </p:nvSpPr>
        <p:spPr>
          <a:xfrm flipH="1">
            <a:off x="2641600" y="5080000"/>
            <a:ext cx="2379663" cy="0"/>
          </a:xfrm>
          <a:prstGeom prst="line">
            <a:avLst/>
          </a:prstGeom>
          <a:ln w="28575" cap="flat" cmpd="sng">
            <a:solidFill>
              <a:schemeClr val="tx1"/>
            </a:solidFill>
            <a:prstDash val="solid"/>
            <a:headEnd type="none" w="med" len="med"/>
            <a:tailEnd type="triangle" w="med" len="med"/>
          </a:ln>
        </p:spPr>
      </p:sp>
      <p:sp>
        <p:nvSpPr>
          <p:cNvPr id="80905" name="Text Box 9"/>
          <p:cNvSpPr txBox="1"/>
          <p:nvPr/>
        </p:nvSpPr>
        <p:spPr>
          <a:xfrm>
            <a:off x="2755900" y="4730750"/>
            <a:ext cx="928688" cy="366713"/>
          </a:xfrm>
          <a:prstGeom prst="rect">
            <a:avLst/>
          </a:prstGeom>
          <a:noFill/>
          <a:ln w="9525">
            <a:noFill/>
          </a:ln>
        </p:spPr>
        <p:txBody>
          <a:bodyPr>
            <a:spAutoFit/>
          </a:bodyPr>
          <a:p>
            <a:pPr>
              <a:spcBef>
                <a:spcPct val="50000"/>
              </a:spcBef>
            </a:pPr>
            <a:r>
              <a:rPr lang="en-US" altLang="zh-CN" b="1" dirty="0">
                <a:latin typeface="微软雅黑" pitchFamily="34" charset="-122"/>
                <a:ea typeface="微软雅黑" pitchFamily="34" charset="-122"/>
              </a:rPr>
              <a:t>NMI</a:t>
            </a:r>
            <a:endParaRPr lang="en-US" altLang="zh-CN" b="1" dirty="0">
              <a:latin typeface="微软雅黑" pitchFamily="34" charset="-122"/>
              <a:ea typeface="微软雅黑" pitchFamily="34" charset="-122"/>
            </a:endParaRPr>
          </a:p>
        </p:txBody>
      </p:sp>
      <p:sp>
        <p:nvSpPr>
          <p:cNvPr id="80906" name="Line 10"/>
          <p:cNvSpPr/>
          <p:nvPr/>
        </p:nvSpPr>
        <p:spPr>
          <a:xfrm flipH="1">
            <a:off x="2646363" y="5491163"/>
            <a:ext cx="2379662" cy="0"/>
          </a:xfrm>
          <a:prstGeom prst="line">
            <a:avLst/>
          </a:prstGeom>
          <a:ln w="28575" cap="flat" cmpd="sng">
            <a:solidFill>
              <a:schemeClr val="tx1"/>
            </a:solidFill>
            <a:prstDash val="solid"/>
            <a:headEnd type="none" w="med" len="med"/>
            <a:tailEnd type="triangle" w="med" len="med"/>
          </a:ln>
        </p:spPr>
      </p:sp>
      <p:sp>
        <p:nvSpPr>
          <p:cNvPr id="80907" name="Text Box 11"/>
          <p:cNvSpPr txBox="1"/>
          <p:nvPr/>
        </p:nvSpPr>
        <p:spPr>
          <a:xfrm>
            <a:off x="2719388" y="5170488"/>
            <a:ext cx="928687" cy="366712"/>
          </a:xfrm>
          <a:prstGeom prst="rect">
            <a:avLst/>
          </a:prstGeom>
          <a:noFill/>
          <a:ln w="9525">
            <a:noFill/>
          </a:ln>
        </p:spPr>
        <p:txBody>
          <a:bodyPr>
            <a:spAutoFit/>
          </a:bodyPr>
          <a:p>
            <a:pPr>
              <a:spcBef>
                <a:spcPct val="50000"/>
              </a:spcBef>
            </a:pPr>
            <a:r>
              <a:rPr lang="en-US" altLang="zh-CN" b="1" dirty="0">
                <a:latin typeface="微软雅黑" pitchFamily="34" charset="-122"/>
                <a:ea typeface="微软雅黑" pitchFamily="34" charset="-122"/>
              </a:rPr>
              <a:t>INTR</a:t>
            </a:r>
            <a:endParaRPr lang="en-US" altLang="zh-CN" b="1" dirty="0">
              <a:latin typeface="微软雅黑" pitchFamily="34" charset="-122"/>
              <a:ea typeface="微软雅黑" pitchFamily="34" charset="-122"/>
            </a:endParaRPr>
          </a:p>
        </p:txBody>
      </p:sp>
      <p:sp>
        <p:nvSpPr>
          <p:cNvPr id="80908" name="Line 13"/>
          <p:cNvSpPr/>
          <p:nvPr/>
        </p:nvSpPr>
        <p:spPr>
          <a:xfrm>
            <a:off x="2641600" y="5965825"/>
            <a:ext cx="2395538" cy="0"/>
          </a:xfrm>
          <a:prstGeom prst="line">
            <a:avLst/>
          </a:prstGeom>
          <a:ln w="38100" cap="flat" cmpd="sng">
            <a:solidFill>
              <a:schemeClr val="tx1"/>
            </a:solidFill>
            <a:prstDash val="solid"/>
            <a:headEnd type="triangle" w="med" len="med"/>
            <a:tailEnd type="triangle" w="med" len="med"/>
          </a:ln>
        </p:spPr>
      </p:sp>
      <p:sp>
        <p:nvSpPr>
          <p:cNvPr id="80909" name="Line 14"/>
          <p:cNvSpPr/>
          <p:nvPr/>
        </p:nvSpPr>
        <p:spPr>
          <a:xfrm>
            <a:off x="3671888" y="5835650"/>
            <a:ext cx="247650" cy="246063"/>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ln/>
        </p:spPr>
        <p:txBody>
          <a:bodyPr vert="horz" wrap="square" lIns="91440" tIns="45720" rIns="91440" bIns="45720" anchor="ctr"/>
          <a:p>
            <a:r>
              <a:rPr lang="zh-CN" altLang="en-US" dirty="0"/>
              <a:t>中断响应次序</a:t>
            </a:r>
            <a:endParaRPr lang="zh-CN" altLang="en-US" dirty="0"/>
          </a:p>
        </p:txBody>
      </p:sp>
      <p:pic>
        <p:nvPicPr>
          <p:cNvPr id="81923" name="Picture 2"/>
          <p:cNvPicPr>
            <a:picLocks noChangeAspect="1"/>
          </p:cNvPicPr>
          <p:nvPr/>
        </p:nvPicPr>
        <p:blipFill>
          <a:blip r:embed="rId1"/>
          <a:stretch>
            <a:fillRect/>
          </a:stretch>
        </p:blipFill>
        <p:spPr>
          <a:xfrm>
            <a:off x="450850" y="1317625"/>
            <a:ext cx="8221663" cy="470852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a:xfrm>
            <a:off x="457200" y="82550"/>
            <a:ext cx="8229600" cy="561975"/>
          </a:xfrm>
          <a:ln/>
        </p:spPr>
        <p:txBody>
          <a:bodyPr vert="horz" wrap="square" lIns="91440" tIns="45720" rIns="91440" bIns="45720" anchor="ctr"/>
          <a:p>
            <a:r>
              <a:rPr lang="zh-CN" altLang="en-US" dirty="0"/>
              <a:t>中断的分类</a:t>
            </a:r>
            <a:endParaRPr lang="en-US" altLang="zh-CN" dirty="0"/>
          </a:p>
        </p:txBody>
      </p:sp>
      <p:sp>
        <p:nvSpPr>
          <p:cNvPr id="82947" name="Rectangle 3"/>
          <p:cNvSpPr>
            <a:spLocks noGrp="1"/>
          </p:cNvSpPr>
          <p:nvPr>
            <p:ph idx="1"/>
          </p:nvPr>
        </p:nvSpPr>
        <p:spPr>
          <a:xfrm>
            <a:off x="454025" y="942975"/>
            <a:ext cx="8229600" cy="698500"/>
          </a:xfrm>
          <a:ln/>
        </p:spPr>
        <p:txBody>
          <a:bodyPr vert="horz" wrap="square" lIns="91440" tIns="45720" rIns="91440" bIns="45720" anchor="t"/>
          <a:p>
            <a:pPr>
              <a:lnSpc>
                <a:spcPct val="105000"/>
              </a:lnSpc>
            </a:pPr>
            <a:r>
              <a:rPr lang="zh-CN" altLang="en-US" sz="2200" dirty="0">
                <a:latin typeface="微软雅黑" pitchFamily="34" charset="-122"/>
                <a:ea typeface="微软雅黑" pitchFamily="34" charset="-122"/>
              </a:rPr>
              <a:t>用程序的方式实现中断屏蔽</a:t>
            </a:r>
            <a:endParaRPr lang="zh-CN" altLang="en-US" sz="2200" dirty="0">
              <a:latin typeface="微软雅黑" pitchFamily="34" charset="-122"/>
              <a:ea typeface="微软雅黑" pitchFamily="34" charset="-122"/>
            </a:endParaRPr>
          </a:p>
        </p:txBody>
      </p:sp>
      <p:pic>
        <p:nvPicPr>
          <p:cNvPr id="82948" name="Picture 2"/>
          <p:cNvPicPr>
            <a:picLocks noChangeAspect="1"/>
          </p:cNvPicPr>
          <p:nvPr/>
        </p:nvPicPr>
        <p:blipFill>
          <a:blip r:embed="rId1"/>
          <a:stretch>
            <a:fillRect/>
          </a:stretch>
        </p:blipFill>
        <p:spPr>
          <a:xfrm>
            <a:off x="620713" y="1817688"/>
            <a:ext cx="8027987" cy="467042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a:ln/>
        </p:spPr>
        <p:txBody>
          <a:bodyPr vert="horz" wrap="square" lIns="91440" tIns="45720" rIns="91440" bIns="45720" anchor="ctr"/>
          <a:p>
            <a:r>
              <a:rPr lang="zh-CN" altLang="en-US" dirty="0"/>
              <a:t>中断判优逻辑</a:t>
            </a:r>
            <a:endParaRPr lang="zh-CN" altLang="en-US" dirty="0"/>
          </a:p>
        </p:txBody>
      </p:sp>
      <p:pic>
        <p:nvPicPr>
          <p:cNvPr id="83971" name="图片 2"/>
          <p:cNvPicPr>
            <a:picLocks noChangeAspect="1"/>
          </p:cNvPicPr>
          <p:nvPr/>
        </p:nvPicPr>
        <p:blipFill>
          <a:blip r:embed="rId1"/>
          <a:stretch>
            <a:fillRect/>
          </a:stretch>
        </p:blipFill>
        <p:spPr>
          <a:xfrm>
            <a:off x="527050" y="1074738"/>
            <a:ext cx="7904163" cy="56007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ln/>
        </p:spPr>
        <p:txBody>
          <a:bodyPr vert="horz" wrap="square" lIns="91440" tIns="45720" rIns="91440" bIns="45720" anchor="ctr"/>
          <a:p>
            <a:r>
              <a:rPr lang="zh-CN" altLang="en-US" dirty="0"/>
              <a:t>中断判优逻辑</a:t>
            </a:r>
            <a:endParaRPr lang="zh-CN" altLang="en-US" dirty="0"/>
          </a:p>
        </p:txBody>
      </p:sp>
      <p:pic>
        <p:nvPicPr>
          <p:cNvPr id="84995" name="Picture 2"/>
          <p:cNvPicPr>
            <a:picLocks noChangeAspect="1"/>
          </p:cNvPicPr>
          <p:nvPr/>
        </p:nvPicPr>
        <p:blipFill>
          <a:blip r:embed="rId1"/>
          <a:stretch>
            <a:fillRect/>
          </a:stretch>
        </p:blipFill>
        <p:spPr>
          <a:xfrm>
            <a:off x="504825" y="1944688"/>
            <a:ext cx="8031163" cy="4681537"/>
          </a:xfrm>
          <a:prstGeom prst="rect">
            <a:avLst/>
          </a:prstGeom>
          <a:noFill/>
          <a:ln w="9525">
            <a:noFill/>
          </a:ln>
        </p:spPr>
      </p:pic>
      <p:sp>
        <p:nvSpPr>
          <p:cNvPr id="84996" name="矩形 4"/>
          <p:cNvSpPr/>
          <p:nvPr/>
        </p:nvSpPr>
        <p:spPr>
          <a:xfrm>
            <a:off x="274638" y="857250"/>
            <a:ext cx="1446212" cy="523875"/>
          </a:xfrm>
          <a:prstGeom prst="rect">
            <a:avLst/>
          </a:prstGeom>
          <a:noFill/>
          <a:ln w="9525">
            <a:noFill/>
          </a:ln>
        </p:spPr>
        <p:txBody>
          <a:bodyPr wrap="none">
            <a:spAutoFit/>
          </a:bodyPr>
          <a:p>
            <a:r>
              <a:rPr lang="en-US" altLang="zh-CN" sz="2800" b="1" dirty="0">
                <a:solidFill>
                  <a:srgbClr val="0000FF"/>
                </a:solidFill>
                <a:latin typeface="Arial" panose="020B0604020202090204" pitchFamily="34" charset="0"/>
              </a:rPr>
              <a:t>(1) </a:t>
            </a:r>
            <a:r>
              <a:rPr lang="zh-CN" altLang="en-US" sz="2800" b="1" dirty="0">
                <a:solidFill>
                  <a:srgbClr val="0000FF"/>
                </a:solidFill>
                <a:latin typeface="Arial" panose="020B0604020202090204" pitchFamily="34" charset="0"/>
              </a:rPr>
              <a:t>串行</a:t>
            </a:r>
            <a:endParaRPr lang="zh-CN" altLang="en-US" sz="2800" b="1" dirty="0">
              <a:solidFill>
                <a:srgbClr val="0000FF"/>
              </a:solidFill>
              <a:latin typeface="Arial" panose="020B060402020209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a:ln/>
        </p:spPr>
        <p:txBody>
          <a:bodyPr vert="horz" wrap="square" lIns="91440" tIns="45720" rIns="91440" bIns="45720" anchor="ctr"/>
          <a:p>
            <a:r>
              <a:rPr lang="zh-CN" altLang="en-US" dirty="0"/>
              <a:t>中断判优逻辑</a:t>
            </a:r>
            <a:endParaRPr lang="zh-CN" altLang="en-US" dirty="0"/>
          </a:p>
        </p:txBody>
      </p:sp>
      <p:pic>
        <p:nvPicPr>
          <p:cNvPr id="86019" name="Picture 2"/>
          <p:cNvPicPr>
            <a:picLocks noChangeAspect="1"/>
          </p:cNvPicPr>
          <p:nvPr/>
        </p:nvPicPr>
        <p:blipFill>
          <a:blip r:embed="rId1"/>
          <a:stretch>
            <a:fillRect/>
          </a:stretch>
        </p:blipFill>
        <p:spPr>
          <a:xfrm>
            <a:off x="836613" y="1782763"/>
            <a:ext cx="7327900" cy="4217987"/>
          </a:xfrm>
          <a:prstGeom prst="rect">
            <a:avLst/>
          </a:prstGeom>
          <a:noFill/>
          <a:ln w="9525">
            <a:noFill/>
          </a:ln>
        </p:spPr>
      </p:pic>
      <p:sp>
        <p:nvSpPr>
          <p:cNvPr id="86020" name="矩形 4"/>
          <p:cNvSpPr/>
          <p:nvPr/>
        </p:nvSpPr>
        <p:spPr>
          <a:xfrm>
            <a:off x="274638" y="857250"/>
            <a:ext cx="1446212" cy="523875"/>
          </a:xfrm>
          <a:prstGeom prst="rect">
            <a:avLst/>
          </a:prstGeom>
          <a:noFill/>
          <a:ln w="9525">
            <a:noFill/>
          </a:ln>
        </p:spPr>
        <p:txBody>
          <a:bodyPr wrap="none">
            <a:spAutoFit/>
          </a:bodyPr>
          <a:p>
            <a:r>
              <a:rPr lang="en-US" altLang="zh-CN" sz="2800" b="1" dirty="0">
                <a:solidFill>
                  <a:srgbClr val="0000FF"/>
                </a:solidFill>
                <a:latin typeface="Arial" panose="020B0604020202090204" pitchFamily="34" charset="0"/>
              </a:rPr>
              <a:t>(1) </a:t>
            </a:r>
            <a:r>
              <a:rPr lang="zh-CN" altLang="en-US" sz="2800" b="1" dirty="0">
                <a:solidFill>
                  <a:srgbClr val="0000FF"/>
                </a:solidFill>
                <a:latin typeface="Arial" panose="020B0604020202090204" pitchFamily="34" charset="0"/>
              </a:rPr>
              <a:t>并行</a:t>
            </a:r>
            <a:endParaRPr lang="zh-CN" altLang="en-US" sz="2800" b="1" dirty="0">
              <a:solidFill>
                <a:srgbClr val="0000FF"/>
              </a:solidFill>
              <a:latin typeface="Arial" panose="020B060402020209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xfrm>
            <a:off x="457200" y="96838"/>
            <a:ext cx="8229600" cy="561975"/>
          </a:xfrm>
          <a:ln/>
        </p:spPr>
        <p:txBody>
          <a:bodyPr vert="horz" wrap="square" lIns="91440" tIns="45720" rIns="91440" bIns="45720" anchor="ctr"/>
          <a:p>
            <a:r>
              <a:rPr lang="zh-CN" altLang="en-US" dirty="0"/>
              <a:t>异常</a:t>
            </a:r>
            <a:r>
              <a:rPr lang="en-US" altLang="zh-CN" dirty="0"/>
              <a:t>/</a:t>
            </a:r>
            <a:r>
              <a:rPr lang="zh-CN" altLang="en-US" dirty="0"/>
              <a:t>中断响应过程</a:t>
            </a:r>
            <a:endParaRPr lang="zh-CN" altLang="en-US" dirty="0"/>
          </a:p>
        </p:txBody>
      </p:sp>
      <p:sp>
        <p:nvSpPr>
          <p:cNvPr id="775171" name="Rectangle 3"/>
          <p:cNvSpPr/>
          <p:nvPr/>
        </p:nvSpPr>
        <p:spPr>
          <a:xfrm>
            <a:off x="184150" y="882650"/>
            <a:ext cx="8766175" cy="5341938"/>
          </a:xfrm>
          <a:prstGeom prst="rect">
            <a:avLst/>
          </a:prstGeom>
          <a:noFill/>
          <a:ln w="9525">
            <a:noFill/>
          </a:ln>
        </p:spPr>
        <p:txBody>
          <a:bodyPr/>
          <a:p>
            <a:pPr marL="533400" indent="-533400" eaLnBrk="0" hangingPunct="0">
              <a:lnSpc>
                <a:spcPct val="125000"/>
              </a:lnSpc>
              <a:spcBef>
                <a:spcPct val="30000"/>
              </a:spcBef>
              <a:buSzPct val="75000"/>
              <a:buFont typeface="Wingdings" panose="05000000000000000000" pitchFamily="2" charset="2"/>
              <a:buNone/>
            </a:pPr>
            <a:r>
              <a:rPr lang="zh-CN" altLang="en-US" sz="2200" b="1" dirty="0">
                <a:latin typeface="微软雅黑" pitchFamily="34" charset="-122"/>
                <a:ea typeface="微软雅黑" pitchFamily="34" charset="-122"/>
              </a:rPr>
              <a:t>检测到异常或中断时，</a:t>
            </a:r>
            <a:r>
              <a:rPr lang="en-US" altLang="zh-CN" sz="2200" b="1" dirty="0">
                <a:latin typeface="微软雅黑" pitchFamily="34" charset="-122"/>
                <a:ea typeface="微软雅黑" pitchFamily="34" charset="-122"/>
              </a:rPr>
              <a:t>CPU</a:t>
            </a:r>
            <a:r>
              <a:rPr lang="zh-CN" altLang="en-US" sz="2200" b="1" dirty="0">
                <a:latin typeface="微软雅黑" pitchFamily="34" charset="-122"/>
                <a:ea typeface="微软雅黑" pitchFamily="34" charset="-122"/>
              </a:rPr>
              <a:t>须进行以下基本处理：</a:t>
            </a:r>
            <a:endParaRPr lang="zh-CN" altLang="en-US" sz="2200" b="1" dirty="0">
              <a:latin typeface="微软雅黑" pitchFamily="34" charset="-122"/>
              <a:ea typeface="微软雅黑" pitchFamily="34" charset="-122"/>
            </a:endParaRPr>
          </a:p>
          <a:p>
            <a:pPr marL="533400" indent="-533400" eaLnBrk="0" hangingPunct="0">
              <a:lnSpc>
                <a:spcPct val="125000"/>
              </a:lnSpc>
              <a:spcBef>
                <a:spcPct val="30000"/>
              </a:spcBef>
              <a:buSzPct val="75000"/>
              <a:buFont typeface="Wingdings" panose="05000000000000000000" pitchFamily="2" charset="2"/>
              <a:buNone/>
            </a:pPr>
            <a:r>
              <a:rPr lang="en-US" altLang="zh-CN" sz="2000" b="1" dirty="0">
                <a:latin typeface="微软雅黑" pitchFamily="34" charset="-122"/>
                <a:ea typeface="微软雅黑" pitchFamily="34" charset="-122"/>
              </a:rPr>
              <a:t>① </a:t>
            </a:r>
            <a:r>
              <a:rPr lang="zh-CN" altLang="en-US" sz="2000" b="1" dirty="0">
                <a:latin typeface="微软雅黑" pitchFamily="34" charset="-122"/>
                <a:ea typeface="微软雅黑" pitchFamily="34" charset="-122"/>
              </a:rPr>
              <a:t>关中断（“中断允许位” 清</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r>
              <a:rPr lang="zh-CN" altLang="en-US" sz="2000" b="1" dirty="0">
                <a:solidFill>
                  <a:srgbClr val="A50021"/>
                </a:solidFill>
                <a:latin typeface="微软雅黑" pitchFamily="34" charset="-122"/>
                <a:ea typeface="微软雅黑" pitchFamily="34" charset="-122"/>
              </a:rPr>
              <a:t>使</a:t>
            </a:r>
            <a:r>
              <a:rPr lang="en-US" altLang="zh-CN" sz="2000" b="1" dirty="0">
                <a:solidFill>
                  <a:srgbClr val="A50021"/>
                </a:solidFill>
                <a:latin typeface="微软雅黑" pitchFamily="34" charset="-122"/>
                <a:ea typeface="微软雅黑" pitchFamily="34" charset="-122"/>
              </a:rPr>
              <a:t>CPU</a:t>
            </a:r>
            <a:r>
              <a:rPr lang="zh-CN" altLang="en-US" sz="2000" b="1" dirty="0">
                <a:solidFill>
                  <a:srgbClr val="A50021"/>
                </a:solidFill>
                <a:latin typeface="微软雅黑" pitchFamily="34" charset="-122"/>
                <a:ea typeface="微软雅黑" pitchFamily="34" charset="-122"/>
              </a:rPr>
              <a:t>处于“禁止中断”状态，以防止新中断破坏</a:t>
            </a:r>
            <a:r>
              <a:rPr lang="zh-CN" altLang="en-US" sz="2000" b="1" dirty="0">
                <a:solidFill>
                  <a:srgbClr val="008000"/>
                </a:solidFill>
                <a:latin typeface="微软雅黑" pitchFamily="34" charset="-122"/>
                <a:ea typeface="微软雅黑" pitchFamily="34" charset="-122"/>
              </a:rPr>
              <a:t>断点（</a:t>
            </a:r>
            <a:r>
              <a:rPr lang="en-US" altLang="zh-CN" sz="2000" b="1" dirty="0">
                <a:solidFill>
                  <a:schemeClr val="accent2"/>
                </a:solidFill>
                <a:latin typeface="微软雅黑" pitchFamily="34" charset="-122"/>
                <a:ea typeface="微软雅黑" pitchFamily="34" charset="-122"/>
              </a:rPr>
              <a:t>PC</a:t>
            </a:r>
            <a:r>
              <a:rPr lang="zh-CN" altLang="en-US" sz="2000" b="1" dirty="0">
                <a:solidFill>
                  <a:srgbClr val="008000"/>
                </a:solidFill>
                <a:latin typeface="微软雅黑" pitchFamily="34" charset="-122"/>
                <a:ea typeface="微软雅黑" pitchFamily="34" charset="-122"/>
              </a:rPr>
              <a:t>）、程序状态（</a:t>
            </a:r>
            <a:r>
              <a:rPr lang="en-US" altLang="zh-CN" sz="2000" b="1" dirty="0">
                <a:solidFill>
                  <a:schemeClr val="accent2"/>
                </a:solidFill>
                <a:latin typeface="微软雅黑" pitchFamily="34" charset="-122"/>
                <a:ea typeface="微软雅黑" pitchFamily="34" charset="-122"/>
              </a:rPr>
              <a:t>PSW</a:t>
            </a:r>
            <a:r>
              <a:rPr lang="zh-CN" altLang="en-US" sz="2000" b="1" dirty="0">
                <a:solidFill>
                  <a:srgbClr val="008000"/>
                </a:solidFill>
                <a:latin typeface="微软雅黑" pitchFamily="34" charset="-122"/>
                <a:ea typeface="微软雅黑" pitchFamily="34" charset="-122"/>
              </a:rPr>
              <a:t>）</a:t>
            </a:r>
            <a:r>
              <a:rPr lang="zh-CN" altLang="en-US" sz="2000" b="1" dirty="0">
                <a:solidFill>
                  <a:srgbClr val="990000"/>
                </a:solidFill>
                <a:latin typeface="微软雅黑" pitchFamily="34" charset="-122"/>
                <a:ea typeface="微软雅黑" pitchFamily="34" charset="-122"/>
              </a:rPr>
              <a:t>和</a:t>
            </a:r>
            <a:r>
              <a:rPr lang="zh-CN" altLang="en-US" sz="2000" b="1" dirty="0">
                <a:solidFill>
                  <a:srgbClr val="008000"/>
                </a:solidFill>
                <a:latin typeface="微软雅黑" pitchFamily="34" charset="-122"/>
                <a:ea typeface="微软雅黑" pitchFamily="34" charset="-122"/>
              </a:rPr>
              <a:t>现场</a:t>
            </a:r>
            <a:r>
              <a:rPr lang="zh-CN" altLang="en-US" sz="2000" b="1" dirty="0">
                <a:solidFill>
                  <a:schemeClr val="accent2"/>
                </a:solidFill>
                <a:latin typeface="微软雅黑" pitchFamily="34" charset="-122"/>
                <a:ea typeface="微软雅黑" pitchFamily="34" charset="-122"/>
              </a:rPr>
              <a:t>（通用寄存器）。</a:t>
            </a:r>
            <a:endParaRPr lang="en-US" altLang="zh-CN" sz="2000" b="1" dirty="0">
              <a:solidFill>
                <a:schemeClr val="accent2"/>
              </a:solidFill>
              <a:latin typeface="微软雅黑" pitchFamily="34" charset="-122"/>
              <a:ea typeface="微软雅黑" pitchFamily="34" charset="-122"/>
            </a:endParaRPr>
          </a:p>
          <a:p>
            <a:pPr marL="533400" indent="-533400" eaLnBrk="0" hangingPunct="0">
              <a:lnSpc>
                <a:spcPct val="125000"/>
              </a:lnSpc>
              <a:spcBef>
                <a:spcPct val="30000"/>
              </a:spcBef>
              <a:buSzPct val="75000"/>
              <a:buFont typeface="Wingdings" panose="05000000000000000000" pitchFamily="2" charset="2"/>
              <a:buNone/>
            </a:pPr>
            <a:r>
              <a:rPr lang="en-US" altLang="zh-CN" sz="2000" b="1" dirty="0">
                <a:latin typeface="微软雅黑" pitchFamily="34" charset="-122"/>
                <a:ea typeface="微软雅黑" pitchFamily="34" charset="-122"/>
              </a:rPr>
              <a:t>② </a:t>
            </a:r>
            <a:r>
              <a:rPr lang="zh-CN" altLang="en-US" sz="2000" b="1" dirty="0">
                <a:latin typeface="微软雅黑" pitchFamily="34" charset="-122"/>
                <a:ea typeface="微软雅黑" pitchFamily="34" charset="-122"/>
              </a:rPr>
              <a:t>保护断点和程序状态：</a:t>
            </a:r>
            <a:r>
              <a:rPr lang="zh-CN" altLang="en-US" sz="2000" b="1" dirty="0">
                <a:solidFill>
                  <a:srgbClr val="A50021"/>
                </a:solidFill>
                <a:latin typeface="微软雅黑" pitchFamily="34" charset="-122"/>
                <a:ea typeface="微软雅黑" pitchFamily="34" charset="-122"/>
              </a:rPr>
              <a:t>将断点和程序状态保存到栈或特殊寄存器中</a:t>
            </a:r>
            <a:endParaRPr lang="zh-CN" altLang="en-US" sz="2000" b="1" dirty="0">
              <a:solidFill>
                <a:srgbClr val="A50021"/>
              </a:solidFill>
              <a:latin typeface="微软雅黑" pitchFamily="34" charset="-122"/>
              <a:ea typeface="微软雅黑" pitchFamily="34" charset="-122"/>
            </a:endParaRPr>
          </a:p>
          <a:p>
            <a:pPr marL="952500" lvl="1" indent="-495300" eaLnBrk="0" hangingPunct="0">
              <a:lnSpc>
                <a:spcPct val="125000"/>
              </a:lnSpc>
              <a:spcBef>
                <a:spcPct val="30000"/>
              </a:spcBef>
            </a:pPr>
            <a:r>
              <a:rPr lang="zh-CN" altLang="en-US" sz="2000" b="1" dirty="0">
                <a:solidFill>
                  <a:srgbClr val="0000CC"/>
                </a:solidFill>
                <a:latin typeface="微软雅黑" pitchFamily="34" charset="-122"/>
                <a:ea typeface="微软雅黑" pitchFamily="34" charset="-122"/>
              </a:rPr>
              <a:t> </a:t>
            </a:r>
            <a:r>
              <a:rPr lang="en-US" altLang="zh-CN" sz="2000" b="1" dirty="0">
                <a:solidFill>
                  <a:srgbClr val="0000CC"/>
                </a:solidFill>
                <a:latin typeface="微软雅黑" pitchFamily="34" charset="-122"/>
                <a:ea typeface="微软雅黑" pitchFamily="34" charset="-122"/>
              </a:rPr>
              <a:t>PC→</a:t>
            </a:r>
            <a:r>
              <a:rPr lang="zh-CN" altLang="en-US" sz="2000" b="1" dirty="0">
                <a:solidFill>
                  <a:srgbClr val="0000CC"/>
                </a:solidFill>
                <a:latin typeface="微软雅黑" pitchFamily="34" charset="-122"/>
                <a:ea typeface="微软雅黑" pitchFamily="34" charset="-122"/>
              </a:rPr>
              <a:t>栈 或 </a:t>
            </a:r>
            <a:r>
              <a:rPr lang="en-US" altLang="zh-CN" sz="2000" b="1" dirty="0">
                <a:solidFill>
                  <a:srgbClr val="0000CC"/>
                </a:solidFill>
                <a:latin typeface="微软雅黑" pitchFamily="34" charset="-122"/>
                <a:ea typeface="微软雅黑" pitchFamily="34" charset="-122"/>
              </a:rPr>
              <a:t>EPC</a:t>
            </a:r>
            <a:r>
              <a:rPr lang="zh-CN" altLang="en-US" sz="2000" b="1" dirty="0">
                <a:solidFill>
                  <a:srgbClr val="006600"/>
                </a:solidFill>
                <a:latin typeface="微软雅黑" pitchFamily="34" charset="-122"/>
                <a:ea typeface="微软雅黑" pitchFamily="34" charset="-122"/>
              </a:rPr>
              <a:t>（专门存放断点的寄存器）</a:t>
            </a:r>
            <a:endParaRPr lang="zh-CN" altLang="en-US" sz="2000" b="1" dirty="0">
              <a:solidFill>
                <a:srgbClr val="006600"/>
              </a:solidFill>
              <a:latin typeface="微软雅黑" pitchFamily="34" charset="-122"/>
              <a:ea typeface="微软雅黑" pitchFamily="34" charset="-122"/>
            </a:endParaRPr>
          </a:p>
          <a:p>
            <a:pPr marL="952500" lvl="1" indent="-495300" eaLnBrk="0" hangingPunct="0">
              <a:lnSpc>
                <a:spcPct val="125000"/>
              </a:lnSpc>
              <a:spcBef>
                <a:spcPct val="30000"/>
              </a:spcBef>
            </a:pPr>
            <a:r>
              <a:rPr lang="en-US" altLang="zh-CN" sz="2000" b="1" dirty="0">
                <a:solidFill>
                  <a:srgbClr val="0000CC"/>
                </a:solidFill>
                <a:latin typeface="微软雅黑" pitchFamily="34" charset="-122"/>
                <a:ea typeface="微软雅黑" pitchFamily="34" charset="-122"/>
              </a:rPr>
              <a:t> PSWR →</a:t>
            </a:r>
            <a:r>
              <a:rPr lang="zh-CN" altLang="en-US" sz="2000" b="1" dirty="0">
                <a:solidFill>
                  <a:srgbClr val="0000CC"/>
                </a:solidFill>
                <a:latin typeface="微软雅黑" pitchFamily="34" charset="-122"/>
                <a:ea typeface="微软雅黑" pitchFamily="34" charset="-122"/>
              </a:rPr>
              <a:t>栈 或 </a:t>
            </a:r>
            <a:r>
              <a:rPr lang="en-US" altLang="zh-CN" sz="2000" b="1" dirty="0">
                <a:solidFill>
                  <a:srgbClr val="0000CC"/>
                </a:solidFill>
                <a:latin typeface="微软雅黑" pitchFamily="34" charset="-122"/>
                <a:ea typeface="微软雅黑" pitchFamily="34" charset="-122"/>
              </a:rPr>
              <a:t>EPSWR </a:t>
            </a:r>
            <a:r>
              <a:rPr lang="zh-CN" altLang="en-US" sz="2000" b="1" dirty="0">
                <a:solidFill>
                  <a:srgbClr val="006600"/>
                </a:solidFill>
                <a:latin typeface="微软雅黑" pitchFamily="34" charset="-122"/>
                <a:ea typeface="微软雅黑" pitchFamily="34" charset="-122"/>
              </a:rPr>
              <a:t>（专门保存程序状态的寄存器）</a:t>
            </a:r>
            <a:endParaRPr lang="en-US" altLang="zh-CN" sz="2000" b="1" dirty="0">
              <a:solidFill>
                <a:srgbClr val="006600"/>
              </a:solidFill>
              <a:latin typeface="微软雅黑" pitchFamily="34" charset="-122"/>
              <a:ea typeface="微软雅黑" pitchFamily="34" charset="-122"/>
            </a:endParaRPr>
          </a:p>
          <a:p>
            <a:pPr marL="952500" lvl="1" indent="-495300" eaLnBrk="0" hangingPunct="0">
              <a:lnSpc>
                <a:spcPct val="125000"/>
              </a:lnSpc>
              <a:spcBef>
                <a:spcPct val="30000"/>
              </a:spcBef>
            </a:pPr>
            <a:r>
              <a:rPr lang="en-US" altLang="zh-CN" sz="2000" b="1" dirty="0">
                <a:solidFill>
                  <a:srgbClr val="006600"/>
                </a:solidFill>
                <a:latin typeface="微软雅黑" pitchFamily="34" charset="-122"/>
                <a:ea typeface="微软雅黑" pitchFamily="34" charset="-122"/>
              </a:rPr>
              <a:t>PSW</a:t>
            </a:r>
            <a:r>
              <a:rPr lang="zh-CN" altLang="en-US" sz="2000" b="1" dirty="0">
                <a:solidFill>
                  <a:srgbClr val="006600"/>
                </a:solidFill>
                <a:latin typeface="微软雅黑" pitchFamily="34" charset="-122"/>
                <a:ea typeface="微软雅黑" pitchFamily="34" charset="-122"/>
              </a:rPr>
              <a:t>（</a:t>
            </a:r>
            <a:r>
              <a:rPr lang="en-US" altLang="zh-CN" sz="2000" b="1" dirty="0">
                <a:solidFill>
                  <a:srgbClr val="006600"/>
                </a:solidFill>
                <a:latin typeface="微软雅黑" pitchFamily="34" charset="-122"/>
                <a:ea typeface="微软雅黑" pitchFamily="34" charset="-122"/>
              </a:rPr>
              <a:t>Program Status Word</a:t>
            </a:r>
            <a:r>
              <a:rPr lang="zh-CN" altLang="en-US" sz="2000" b="1" dirty="0">
                <a:solidFill>
                  <a:srgbClr val="006600"/>
                </a:solidFill>
                <a:latin typeface="微软雅黑" pitchFamily="34" charset="-122"/>
                <a:ea typeface="微软雅黑" pitchFamily="34" charset="-122"/>
              </a:rPr>
              <a:t>）：</a:t>
            </a:r>
            <a:r>
              <a:rPr lang="zh-CN" altLang="en-US" sz="2000" b="1" dirty="0">
                <a:solidFill>
                  <a:srgbClr val="0000CC"/>
                </a:solidFill>
                <a:latin typeface="微软雅黑" pitchFamily="34" charset="-122"/>
                <a:ea typeface="微软雅黑" pitchFamily="34" charset="-122"/>
              </a:rPr>
              <a:t>程序状态字</a:t>
            </a:r>
            <a:endParaRPr lang="zh-CN" altLang="en-US" sz="2000" b="1" dirty="0">
              <a:solidFill>
                <a:srgbClr val="0000CC"/>
              </a:solidFill>
              <a:latin typeface="微软雅黑" pitchFamily="34" charset="-122"/>
              <a:ea typeface="微软雅黑" pitchFamily="34" charset="-122"/>
            </a:endParaRPr>
          </a:p>
          <a:p>
            <a:pPr marL="952500" lvl="1" indent="-495300" eaLnBrk="0" hangingPunct="0">
              <a:lnSpc>
                <a:spcPct val="125000"/>
              </a:lnSpc>
              <a:spcBef>
                <a:spcPct val="30000"/>
              </a:spcBef>
            </a:pPr>
            <a:r>
              <a:rPr lang="en-US" altLang="zh-CN" sz="2000" b="1" dirty="0">
                <a:solidFill>
                  <a:srgbClr val="006600"/>
                </a:solidFill>
                <a:latin typeface="微软雅黑" pitchFamily="34" charset="-122"/>
                <a:ea typeface="微软雅黑" pitchFamily="34" charset="-122"/>
              </a:rPr>
              <a:t>PSWR</a:t>
            </a:r>
            <a:r>
              <a:rPr lang="zh-CN" altLang="en-US" sz="2000" b="1" dirty="0">
                <a:solidFill>
                  <a:srgbClr val="006600"/>
                </a:solidFill>
                <a:latin typeface="微软雅黑" pitchFamily="34" charset="-122"/>
                <a:ea typeface="微软雅黑" pitchFamily="34" charset="-122"/>
              </a:rPr>
              <a:t>（</a:t>
            </a:r>
            <a:r>
              <a:rPr lang="en-US" altLang="zh-CN" sz="2000" b="1" dirty="0">
                <a:solidFill>
                  <a:srgbClr val="006600"/>
                </a:solidFill>
                <a:latin typeface="微软雅黑" pitchFamily="34" charset="-122"/>
                <a:ea typeface="微软雅黑" pitchFamily="34" charset="-122"/>
              </a:rPr>
              <a:t>PSW</a:t>
            </a:r>
            <a:r>
              <a:rPr lang="zh-CN" altLang="en-US" sz="2000" b="1" dirty="0">
                <a:solidFill>
                  <a:srgbClr val="006600"/>
                </a:solidFill>
                <a:latin typeface="微软雅黑" pitchFamily="34" charset="-122"/>
                <a:ea typeface="微软雅黑" pitchFamily="34" charset="-122"/>
              </a:rPr>
              <a:t>寄存器）：</a:t>
            </a:r>
            <a:r>
              <a:rPr lang="zh-CN" altLang="en-US" sz="2000" b="1" dirty="0">
                <a:solidFill>
                  <a:srgbClr val="0000CC"/>
                </a:solidFill>
                <a:latin typeface="微软雅黑" pitchFamily="34" charset="-122"/>
                <a:ea typeface="微软雅黑" pitchFamily="34" charset="-122"/>
              </a:rPr>
              <a:t>如</a:t>
            </a:r>
            <a:r>
              <a:rPr lang="en-US" altLang="zh-CN" sz="2000" b="1" dirty="0">
                <a:solidFill>
                  <a:srgbClr val="0000CC"/>
                </a:solidFill>
                <a:latin typeface="微软雅黑" pitchFamily="34" charset="-122"/>
                <a:ea typeface="微软雅黑" pitchFamily="34" charset="-122"/>
              </a:rPr>
              <a:t>IA-32</a:t>
            </a:r>
            <a:r>
              <a:rPr lang="zh-CN" altLang="en-US" sz="2000" b="1" dirty="0">
                <a:solidFill>
                  <a:srgbClr val="0000CC"/>
                </a:solidFill>
                <a:latin typeface="微软雅黑" pitchFamily="34" charset="-122"/>
                <a:ea typeface="微软雅黑" pitchFamily="34" charset="-122"/>
              </a:rPr>
              <a:t>中的的</a:t>
            </a:r>
            <a:r>
              <a:rPr lang="en-US" altLang="zh-CN" sz="2000" b="1" dirty="0">
                <a:solidFill>
                  <a:srgbClr val="0000CC"/>
                </a:solidFill>
                <a:latin typeface="微软雅黑" pitchFamily="34" charset="-122"/>
                <a:ea typeface="微软雅黑" pitchFamily="34" charset="-122"/>
              </a:rPr>
              <a:t>EFLAGS</a:t>
            </a:r>
            <a:r>
              <a:rPr lang="zh-CN" altLang="en-US" sz="2000" b="1" dirty="0">
                <a:solidFill>
                  <a:srgbClr val="0000CC"/>
                </a:solidFill>
                <a:latin typeface="微软雅黑" pitchFamily="34" charset="-122"/>
                <a:ea typeface="微软雅黑" pitchFamily="34" charset="-122"/>
              </a:rPr>
              <a:t>寄存器</a:t>
            </a:r>
            <a:endParaRPr lang="zh-CN" altLang="en-US" sz="2000" b="1" dirty="0">
              <a:solidFill>
                <a:srgbClr val="0000CC"/>
              </a:solidFill>
              <a:latin typeface="微软雅黑" pitchFamily="34" charset="-122"/>
              <a:ea typeface="微软雅黑" pitchFamily="34" charset="-122"/>
            </a:endParaRPr>
          </a:p>
          <a:p>
            <a:pPr marL="533400" indent="-533400" eaLnBrk="0" hangingPunct="0">
              <a:lnSpc>
                <a:spcPct val="125000"/>
              </a:lnSpc>
              <a:spcBef>
                <a:spcPct val="30000"/>
              </a:spcBef>
            </a:pPr>
            <a:r>
              <a:rPr lang="en-US" altLang="zh-CN" sz="2000" b="1" dirty="0">
                <a:latin typeface="微软雅黑" pitchFamily="34" charset="-122"/>
                <a:ea typeface="微软雅黑" pitchFamily="34" charset="-122"/>
              </a:rPr>
              <a:t>③ </a:t>
            </a:r>
            <a:r>
              <a:rPr lang="zh-CN" altLang="en-US" sz="2000" b="1" dirty="0">
                <a:latin typeface="微软雅黑" pitchFamily="34" charset="-122"/>
                <a:ea typeface="微软雅黑" pitchFamily="34" charset="-122"/>
              </a:rPr>
              <a:t>识别异常事件</a:t>
            </a:r>
            <a:endParaRPr lang="zh-CN" altLang="en-US" sz="2000" b="1" dirty="0">
              <a:latin typeface="微软雅黑" pitchFamily="34" charset="-122"/>
              <a:ea typeface="微软雅黑" pitchFamily="34" charset="-122"/>
            </a:endParaRPr>
          </a:p>
          <a:p>
            <a:pPr marL="533400" indent="-533400" eaLnBrk="0" hangingPunct="0">
              <a:lnSpc>
                <a:spcPct val="125000"/>
              </a:lnSpc>
              <a:spcBef>
                <a:spcPct val="30000"/>
              </a:spcBef>
            </a:pPr>
            <a:r>
              <a:rPr lang="zh-CN" altLang="en-US" sz="2000" b="1" dirty="0">
                <a:latin typeface="微软雅黑" pitchFamily="34" charset="-122"/>
                <a:ea typeface="微软雅黑" pitchFamily="34" charset="-122"/>
              </a:rPr>
              <a:t>     </a:t>
            </a:r>
            <a:r>
              <a:rPr lang="zh-CN" altLang="en-US" sz="2000" b="1" dirty="0">
                <a:solidFill>
                  <a:srgbClr val="A50021"/>
                </a:solidFill>
                <a:latin typeface="微软雅黑" pitchFamily="34" charset="-122"/>
                <a:ea typeface="微软雅黑" pitchFamily="34" charset="-122"/>
              </a:rPr>
              <a:t>有</a:t>
            </a:r>
            <a:r>
              <a:rPr lang="zh-CN" altLang="en-US" sz="2000" b="1" dirty="0">
                <a:solidFill>
                  <a:schemeClr val="accent2"/>
                </a:solidFill>
                <a:latin typeface="微软雅黑" pitchFamily="34" charset="-122"/>
                <a:ea typeface="微软雅黑" pitchFamily="34" charset="-122"/>
              </a:rPr>
              <a:t>软件识别</a:t>
            </a:r>
            <a:r>
              <a:rPr lang="zh-CN" altLang="en-US" sz="2000" b="1" dirty="0">
                <a:solidFill>
                  <a:srgbClr val="A50021"/>
                </a:solidFill>
                <a:latin typeface="微软雅黑" pitchFamily="34" charset="-122"/>
                <a:ea typeface="微软雅黑" pitchFamily="34" charset="-122"/>
              </a:rPr>
              <a:t>和</a:t>
            </a:r>
            <a:r>
              <a:rPr lang="zh-CN" altLang="en-US" sz="2000" b="1" dirty="0">
                <a:solidFill>
                  <a:schemeClr val="accent2"/>
                </a:solidFill>
                <a:latin typeface="微软雅黑" pitchFamily="34" charset="-122"/>
                <a:ea typeface="微软雅黑" pitchFamily="34" charset="-122"/>
              </a:rPr>
              <a:t>硬件识别（向量中断）</a:t>
            </a:r>
            <a:r>
              <a:rPr lang="zh-CN" altLang="en-US" sz="2000" b="1" dirty="0">
                <a:solidFill>
                  <a:srgbClr val="A50021"/>
                </a:solidFill>
                <a:latin typeface="微软雅黑" pitchFamily="34" charset="-122"/>
                <a:ea typeface="微软雅黑" pitchFamily="34" charset="-122"/>
              </a:rPr>
              <a:t>两种不同的方式。</a:t>
            </a:r>
            <a:endParaRPr lang="zh-CN" altLang="en-US" sz="2000" b="1" dirty="0">
              <a:solidFill>
                <a:srgbClr val="A5002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171">
                                            <p:txEl>
                                              <p:charRg st="24" end="93"/>
                                            </p:txEl>
                                          </p:spTgt>
                                        </p:tgtEl>
                                        <p:attrNameLst>
                                          <p:attrName>style.visibility</p:attrName>
                                        </p:attrNameLst>
                                      </p:cBhvr>
                                      <p:to>
                                        <p:strVal val="visible"/>
                                      </p:to>
                                    </p:set>
                                    <p:animEffect transition="in" filter="blinds(horizontal)">
                                      <p:cBhvr>
                                        <p:cTn id="7" dur="500"/>
                                        <p:tgtEl>
                                          <p:spTgt spid="775171">
                                            <p:txEl>
                                              <p:charRg st="24"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171">
                                            <p:txEl>
                                              <p:charRg st="93" end="125"/>
                                            </p:txEl>
                                          </p:spTgt>
                                        </p:tgtEl>
                                        <p:attrNameLst>
                                          <p:attrName>style.visibility</p:attrName>
                                        </p:attrNameLst>
                                      </p:cBhvr>
                                      <p:to>
                                        <p:strVal val="visible"/>
                                      </p:to>
                                    </p:set>
                                    <p:animEffect transition="in" filter="blinds(horizontal)">
                                      <p:cBhvr>
                                        <p:cTn id="12" dur="500"/>
                                        <p:tgtEl>
                                          <p:spTgt spid="775171">
                                            <p:txEl>
                                              <p:charRg st="93" end="1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171">
                                            <p:txEl>
                                              <p:charRg st="125" end="149"/>
                                            </p:txEl>
                                          </p:spTgt>
                                        </p:tgtEl>
                                        <p:attrNameLst>
                                          <p:attrName>style.visibility</p:attrName>
                                        </p:attrNameLst>
                                      </p:cBhvr>
                                      <p:to>
                                        <p:strVal val="visible"/>
                                      </p:to>
                                    </p:set>
                                    <p:animEffect transition="in" filter="blinds(horizontal)">
                                      <p:cBhvr>
                                        <p:cTn id="17" dur="500"/>
                                        <p:tgtEl>
                                          <p:spTgt spid="775171">
                                            <p:txEl>
                                              <p:charRg st="125"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171">
                                            <p:txEl>
                                              <p:charRg st="149" end="181"/>
                                            </p:txEl>
                                          </p:spTgt>
                                        </p:tgtEl>
                                        <p:attrNameLst>
                                          <p:attrName>style.visibility</p:attrName>
                                        </p:attrNameLst>
                                      </p:cBhvr>
                                      <p:to>
                                        <p:strVal val="visible"/>
                                      </p:to>
                                    </p:set>
                                    <p:animEffect transition="in" filter="blinds(horizontal)">
                                      <p:cBhvr>
                                        <p:cTn id="22" dur="500"/>
                                        <p:tgtEl>
                                          <p:spTgt spid="775171">
                                            <p:txEl>
                                              <p:charRg st="149" end="18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75171">
                                            <p:txEl>
                                              <p:charRg st="181" end="212"/>
                                            </p:txEl>
                                          </p:spTgt>
                                        </p:tgtEl>
                                        <p:attrNameLst>
                                          <p:attrName>style.visibility</p:attrName>
                                        </p:attrNameLst>
                                      </p:cBhvr>
                                      <p:to>
                                        <p:strVal val="visible"/>
                                      </p:to>
                                    </p:set>
                                    <p:animEffect transition="in" filter="blinds(horizontal)">
                                      <p:cBhvr>
                                        <p:cTn id="25" dur="500"/>
                                        <p:tgtEl>
                                          <p:spTgt spid="775171">
                                            <p:txEl>
                                              <p:charRg st="181" end="21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75171">
                                            <p:txEl>
                                              <p:charRg st="212" end="244"/>
                                            </p:txEl>
                                          </p:spTgt>
                                        </p:tgtEl>
                                        <p:attrNameLst>
                                          <p:attrName>style.visibility</p:attrName>
                                        </p:attrNameLst>
                                      </p:cBhvr>
                                      <p:to>
                                        <p:strVal val="visible"/>
                                      </p:to>
                                    </p:set>
                                    <p:animEffect transition="in" filter="blinds(horizontal)">
                                      <p:cBhvr>
                                        <p:cTn id="28" dur="500"/>
                                        <p:tgtEl>
                                          <p:spTgt spid="775171">
                                            <p:txEl>
                                              <p:charRg st="212" end="24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75171">
                                            <p:txEl>
                                              <p:charRg st="244" end="253"/>
                                            </p:txEl>
                                          </p:spTgt>
                                        </p:tgtEl>
                                        <p:attrNameLst>
                                          <p:attrName>style.visibility</p:attrName>
                                        </p:attrNameLst>
                                      </p:cBhvr>
                                      <p:to>
                                        <p:strVal val="visible"/>
                                      </p:to>
                                    </p:set>
                                    <p:animEffect transition="in" filter="blinds(horizontal)">
                                      <p:cBhvr>
                                        <p:cTn id="33" dur="500"/>
                                        <p:tgtEl>
                                          <p:spTgt spid="775171">
                                            <p:txEl>
                                              <p:charRg st="244" end="25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5171">
                                            <p:txEl>
                                              <p:charRg st="253" end="283"/>
                                            </p:txEl>
                                          </p:spTgt>
                                        </p:tgtEl>
                                        <p:attrNameLst>
                                          <p:attrName>style.visibility</p:attrName>
                                        </p:attrNameLst>
                                      </p:cBhvr>
                                      <p:to>
                                        <p:strVal val="visible"/>
                                      </p:to>
                                    </p:set>
                                    <p:animEffect transition="in" filter="blinds(horizontal)">
                                      <p:cBhvr>
                                        <p:cTn id="38" dur="500"/>
                                        <p:tgtEl>
                                          <p:spTgt spid="775171">
                                            <p:txEl>
                                              <p:charRg st="253" end="2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ln/>
        </p:spPr>
        <p:txBody>
          <a:bodyPr vert="horz" wrap="square" lIns="91440" tIns="45720" rIns="91440" bIns="45720" anchor="ctr"/>
          <a:p>
            <a:r>
              <a:rPr lang="zh-CN" altLang="en-US" dirty="0"/>
              <a:t>异常</a:t>
            </a:r>
            <a:r>
              <a:rPr lang="en-US" altLang="zh-CN" dirty="0"/>
              <a:t>/</a:t>
            </a:r>
            <a:r>
              <a:rPr lang="zh-CN" altLang="en-US" dirty="0"/>
              <a:t>中断响应过程</a:t>
            </a:r>
            <a:endParaRPr lang="zh-CN" altLang="en-US" dirty="0"/>
          </a:p>
        </p:txBody>
      </p:sp>
      <p:sp>
        <p:nvSpPr>
          <p:cNvPr id="776195" name="Rectangle 3"/>
          <p:cNvSpPr/>
          <p:nvPr/>
        </p:nvSpPr>
        <p:spPr>
          <a:xfrm>
            <a:off x="373063" y="725488"/>
            <a:ext cx="8491537" cy="5646737"/>
          </a:xfrm>
          <a:prstGeom prst="rect">
            <a:avLst/>
          </a:prstGeom>
          <a:noFill/>
          <a:ln w="9525">
            <a:noFill/>
          </a:ln>
        </p:spPr>
        <p:txBody>
          <a:bodyPr/>
          <a:p>
            <a:pPr marL="533400" indent="-533400" eaLnBrk="0" hangingPunct="0">
              <a:lnSpc>
                <a:spcPct val="120000"/>
              </a:lnSpc>
              <a:spcBef>
                <a:spcPct val="25000"/>
              </a:spcBef>
              <a:buSzPct val="75000"/>
              <a:buFont typeface="Wingdings" panose="05000000000000000000" pitchFamily="2" charset="2"/>
              <a:buNone/>
            </a:pPr>
            <a:r>
              <a:rPr lang="zh-CN" altLang="en-US" sz="2000" b="1" dirty="0">
                <a:solidFill>
                  <a:srgbClr val="A50021"/>
                </a:solidFill>
                <a:latin typeface="微软雅黑" pitchFamily="34" charset="-122"/>
                <a:ea typeface="微软雅黑" pitchFamily="34" charset="-122"/>
              </a:rPr>
              <a:t>有两种不同的识别方式：软件识别和硬件识别（向量中断）。</a:t>
            </a:r>
            <a:endParaRPr lang="zh-CN" altLang="en-US" sz="2000" b="1" dirty="0">
              <a:solidFill>
                <a:srgbClr val="A50021"/>
              </a:solidFill>
              <a:latin typeface="微软雅黑" pitchFamily="34" charset="-122"/>
              <a:ea typeface="微软雅黑" pitchFamily="34" charset="-122"/>
            </a:endParaRPr>
          </a:p>
          <a:p>
            <a:pPr marL="533400" indent="-533400" eaLnBrk="0" hangingPunct="0">
              <a:lnSpc>
                <a:spcPct val="120000"/>
              </a:lnSpc>
              <a:spcBef>
                <a:spcPct val="25000"/>
              </a:spcBef>
            </a:pPr>
            <a:r>
              <a:rPr lang="zh-CN" altLang="en-US" sz="2000" b="1" dirty="0">
                <a:solidFill>
                  <a:srgbClr val="FF0000"/>
                </a:solidFill>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1</a:t>
            </a:r>
            <a:r>
              <a:rPr lang="zh-CN" altLang="en-US" sz="2000" b="1" dirty="0">
                <a:solidFill>
                  <a:srgbClr val="FF0000"/>
                </a:solidFill>
                <a:latin typeface="微软雅黑" pitchFamily="34" charset="-122"/>
                <a:ea typeface="微软雅黑" pitchFamily="34" charset="-122"/>
              </a:rPr>
              <a:t>）软件识别（</a:t>
            </a:r>
            <a:r>
              <a:rPr lang="en-US" altLang="zh-CN" sz="2000" b="1" dirty="0">
                <a:solidFill>
                  <a:srgbClr val="FF0000"/>
                </a:solidFill>
                <a:latin typeface="微软雅黑" pitchFamily="34" charset="-122"/>
                <a:ea typeface="微软雅黑" pitchFamily="34" charset="-122"/>
              </a:rPr>
              <a:t>MIPS</a:t>
            </a:r>
            <a:r>
              <a:rPr lang="zh-CN" altLang="en-US" sz="2000" b="1" dirty="0">
                <a:solidFill>
                  <a:srgbClr val="FF0000"/>
                </a:solidFill>
                <a:latin typeface="微软雅黑" pitchFamily="34" charset="-122"/>
                <a:ea typeface="微软雅黑" pitchFamily="34" charset="-122"/>
              </a:rPr>
              <a:t>采用）</a:t>
            </a:r>
            <a:r>
              <a:rPr lang="zh-CN" altLang="en-US" sz="2000" b="1" dirty="0">
                <a:solidFill>
                  <a:srgbClr val="008000"/>
                </a:solidFill>
                <a:latin typeface="微软雅黑" pitchFamily="34" charset="-122"/>
                <a:ea typeface="微软雅黑" pitchFamily="34" charset="-122"/>
              </a:rPr>
              <a:t> </a:t>
            </a:r>
            <a:endParaRPr lang="zh-CN" altLang="en-US" sz="2000" b="1" dirty="0">
              <a:solidFill>
                <a:srgbClr val="008000"/>
              </a:solidFill>
              <a:latin typeface="微软雅黑" pitchFamily="34" charset="-122"/>
              <a:ea typeface="微软雅黑" pitchFamily="34" charset="-122"/>
            </a:endParaRPr>
          </a:p>
          <a:p>
            <a:pPr marL="533400" indent="-533400" eaLnBrk="0" hangingPunct="0">
              <a:lnSpc>
                <a:spcPct val="120000"/>
              </a:lnSpc>
              <a:spcBef>
                <a:spcPct val="25000"/>
              </a:spcBef>
            </a:pPr>
            <a:r>
              <a:rPr lang="zh-CN" altLang="en-US" sz="2000" b="1" dirty="0">
                <a:solidFill>
                  <a:schemeClr val="accent2"/>
                </a:solidFill>
                <a:latin typeface="微软雅黑" pitchFamily="34" charset="-122"/>
                <a:ea typeface="微软雅黑" pitchFamily="34" charset="-122"/>
              </a:rPr>
              <a:t>       设置一个异常状态寄存器（</a:t>
            </a:r>
            <a:r>
              <a:rPr lang="en-US" altLang="zh-CN" sz="2000" b="1" dirty="0">
                <a:solidFill>
                  <a:schemeClr val="accent2"/>
                </a:solidFill>
                <a:latin typeface="微软雅黑" pitchFamily="34" charset="-122"/>
                <a:ea typeface="微软雅黑" pitchFamily="34" charset="-122"/>
              </a:rPr>
              <a:t>MIPS</a:t>
            </a:r>
            <a:r>
              <a:rPr lang="zh-CN" altLang="en-US" sz="2000" b="1" dirty="0">
                <a:solidFill>
                  <a:schemeClr val="accent2"/>
                </a:solidFill>
                <a:latin typeface="微软雅黑" pitchFamily="34" charset="-122"/>
                <a:ea typeface="微软雅黑" pitchFamily="34" charset="-122"/>
              </a:rPr>
              <a:t>中为</a:t>
            </a:r>
            <a:r>
              <a:rPr lang="en-US" altLang="zh-CN" sz="2000" b="1" dirty="0">
                <a:solidFill>
                  <a:schemeClr val="accent2"/>
                </a:solidFill>
                <a:latin typeface="微软雅黑" pitchFamily="34" charset="-122"/>
                <a:ea typeface="微软雅黑" pitchFamily="34" charset="-122"/>
              </a:rPr>
              <a:t>Cause</a:t>
            </a:r>
            <a:r>
              <a:rPr lang="zh-CN" altLang="en-US" sz="2000" b="1" dirty="0">
                <a:solidFill>
                  <a:schemeClr val="accent2"/>
                </a:solidFill>
                <a:latin typeface="微软雅黑" pitchFamily="34" charset="-122"/>
                <a:ea typeface="微软雅黑" pitchFamily="34" charset="-122"/>
              </a:rPr>
              <a:t>寄存器），用于记录异常原因。操作系统使用一个</a:t>
            </a:r>
            <a:r>
              <a:rPr lang="zh-CN" altLang="en-US" sz="2000" b="1" dirty="0">
                <a:solidFill>
                  <a:srgbClr val="008000"/>
                </a:solidFill>
                <a:latin typeface="微软雅黑" pitchFamily="34" charset="-122"/>
                <a:ea typeface="微软雅黑" pitchFamily="34" charset="-122"/>
              </a:rPr>
              <a:t>统一的异常处理程序</a:t>
            </a:r>
            <a:r>
              <a:rPr lang="zh-CN" altLang="en-US" sz="2000" b="1" dirty="0">
                <a:solidFill>
                  <a:schemeClr val="accent2"/>
                </a:solidFill>
                <a:latin typeface="微软雅黑" pitchFamily="34" charset="-122"/>
                <a:ea typeface="微软雅黑" pitchFamily="34" charset="-122"/>
              </a:rPr>
              <a:t>，该程序按优先级顺序查询异常状态寄存器，识别出异常事件。</a:t>
            </a:r>
            <a:endParaRPr lang="zh-CN" altLang="en-US" sz="2000" b="1" dirty="0">
              <a:solidFill>
                <a:schemeClr val="accent2"/>
              </a:solidFill>
              <a:latin typeface="微软雅黑" pitchFamily="34" charset="-122"/>
              <a:ea typeface="微软雅黑" pitchFamily="34" charset="-122"/>
            </a:endParaRPr>
          </a:p>
          <a:p>
            <a:pPr marL="533400" indent="-533400" eaLnBrk="0" hangingPunct="0">
              <a:lnSpc>
                <a:spcPct val="120000"/>
              </a:lnSpc>
              <a:spcBef>
                <a:spcPct val="25000"/>
              </a:spcBef>
            </a:pPr>
            <a:r>
              <a:rPr lang="zh-CN" altLang="en-US" sz="2000" b="1" dirty="0">
                <a:solidFill>
                  <a:srgbClr val="1E7C34"/>
                </a:solidFill>
                <a:latin typeface="微软雅黑" pitchFamily="34" charset="-122"/>
                <a:ea typeface="微软雅黑" pitchFamily="34" charset="-122"/>
              </a:rPr>
              <a:t>        </a:t>
            </a:r>
            <a:r>
              <a:rPr lang="zh-CN" altLang="en-US" sz="2000" b="1" dirty="0">
                <a:solidFill>
                  <a:srgbClr val="006600"/>
                </a:solidFill>
                <a:latin typeface="微软雅黑" pitchFamily="34" charset="-122"/>
                <a:ea typeface="微软雅黑" pitchFamily="34" charset="-122"/>
              </a:rPr>
              <a:t>（例如：</a:t>
            </a:r>
            <a:r>
              <a:rPr lang="en-US" altLang="zh-CN" sz="2000" b="1" dirty="0">
                <a:solidFill>
                  <a:srgbClr val="006600"/>
                </a:solidFill>
                <a:latin typeface="微软雅黑" pitchFamily="34" charset="-122"/>
                <a:ea typeface="微软雅黑" pitchFamily="34" charset="-122"/>
              </a:rPr>
              <a:t>MIPS</a:t>
            </a:r>
            <a:r>
              <a:rPr lang="zh-CN" altLang="en-US" sz="2000" b="1" dirty="0">
                <a:solidFill>
                  <a:srgbClr val="006600"/>
                </a:solidFill>
                <a:latin typeface="微软雅黑" pitchFamily="34" charset="-122"/>
                <a:ea typeface="微软雅黑" pitchFamily="34" charset="-122"/>
              </a:rPr>
              <a:t>中位于内核地址</a:t>
            </a:r>
            <a:r>
              <a:rPr lang="en-US" altLang="zh-CN" sz="2000" b="1" dirty="0">
                <a:solidFill>
                  <a:srgbClr val="006600"/>
                </a:solidFill>
                <a:latin typeface="微软雅黑" pitchFamily="34" charset="-122"/>
                <a:ea typeface="微软雅黑" pitchFamily="34" charset="-122"/>
              </a:rPr>
              <a:t>0x8000 0180</a:t>
            </a:r>
            <a:r>
              <a:rPr lang="zh-CN" altLang="en-US" sz="2000" b="1" dirty="0">
                <a:solidFill>
                  <a:srgbClr val="006600"/>
                </a:solidFill>
                <a:latin typeface="微软雅黑" pitchFamily="34" charset="-122"/>
                <a:ea typeface="微软雅黑" pitchFamily="34" charset="-122"/>
              </a:rPr>
              <a:t>处有一个专门的异常处理程序，用于检测异常的具体原因，然后转到内核中相应的异常处理程序段中进行具体的处理）</a:t>
            </a:r>
            <a:endParaRPr lang="zh-CN" altLang="en-US" sz="2000" b="1" dirty="0">
              <a:solidFill>
                <a:srgbClr val="006600"/>
              </a:solidFill>
              <a:latin typeface="微软雅黑" pitchFamily="34" charset="-122"/>
              <a:ea typeface="微软雅黑" pitchFamily="34" charset="-122"/>
            </a:endParaRPr>
          </a:p>
          <a:p>
            <a:pPr marL="533400" indent="-533400" eaLnBrk="0" hangingPunct="0">
              <a:lnSpc>
                <a:spcPct val="120000"/>
              </a:lnSpc>
              <a:spcBef>
                <a:spcPct val="25000"/>
              </a:spcBef>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2</a:t>
            </a:r>
            <a:r>
              <a:rPr lang="zh-CN" altLang="en-US" sz="2000" b="1" dirty="0">
                <a:solidFill>
                  <a:srgbClr val="FF0000"/>
                </a:solidFill>
                <a:latin typeface="微软雅黑" pitchFamily="34" charset="-122"/>
                <a:ea typeface="微软雅黑" pitchFamily="34" charset="-122"/>
              </a:rPr>
              <a:t>）硬件识别（向量中断）（</a:t>
            </a:r>
            <a:r>
              <a:rPr lang="en-US" altLang="zh-CN" sz="2000" b="1" dirty="0">
                <a:solidFill>
                  <a:srgbClr val="FF0000"/>
                </a:solidFill>
                <a:latin typeface="微软雅黑" pitchFamily="34" charset="-122"/>
                <a:ea typeface="微软雅黑" pitchFamily="34" charset="-122"/>
              </a:rPr>
              <a:t>IA-32</a:t>
            </a:r>
            <a:r>
              <a:rPr lang="zh-CN" altLang="en-US" sz="2000" b="1" dirty="0">
                <a:solidFill>
                  <a:srgbClr val="FF0000"/>
                </a:solidFill>
                <a:latin typeface="微软雅黑" pitchFamily="34" charset="-122"/>
                <a:ea typeface="微软雅黑" pitchFamily="34" charset="-122"/>
              </a:rPr>
              <a:t>采用）</a:t>
            </a:r>
            <a:endParaRPr lang="zh-CN" altLang="en-US" sz="2000" b="1" dirty="0">
              <a:solidFill>
                <a:srgbClr val="FF0000"/>
              </a:solidFill>
              <a:latin typeface="微软雅黑" pitchFamily="34" charset="-122"/>
              <a:ea typeface="微软雅黑" pitchFamily="34" charset="-122"/>
            </a:endParaRPr>
          </a:p>
          <a:p>
            <a:pPr marL="533400" indent="-533400" eaLnBrk="0" hangingPunct="0">
              <a:lnSpc>
                <a:spcPct val="120000"/>
              </a:lnSpc>
              <a:spcBef>
                <a:spcPct val="25000"/>
              </a:spcBef>
            </a:pPr>
            <a:r>
              <a:rPr lang="zh-CN" altLang="en-US" sz="2000" b="1" dirty="0">
                <a:solidFill>
                  <a:schemeClr val="accent2"/>
                </a:solidFill>
                <a:latin typeface="微软雅黑" pitchFamily="34" charset="-122"/>
                <a:ea typeface="微软雅黑" pitchFamily="34" charset="-122"/>
              </a:rPr>
              <a:t>       用专门的硬件查询电路按优先级顺序识别异常，得到“中断类型号”，根据此号，到中断向量表中读取对应的</a:t>
            </a:r>
            <a:r>
              <a:rPr lang="zh-CN" altLang="en-US" sz="2000" b="1" dirty="0">
                <a:solidFill>
                  <a:srgbClr val="008000"/>
                </a:solidFill>
                <a:latin typeface="微软雅黑" pitchFamily="34" charset="-122"/>
                <a:ea typeface="微软雅黑" pitchFamily="34" charset="-122"/>
              </a:rPr>
              <a:t>中断服务程序</a:t>
            </a:r>
            <a:r>
              <a:rPr lang="zh-CN" altLang="en-US" sz="2000" b="1" dirty="0">
                <a:solidFill>
                  <a:schemeClr val="accent2"/>
                </a:solidFill>
                <a:latin typeface="微软雅黑" pitchFamily="34" charset="-122"/>
                <a:ea typeface="微软雅黑" pitchFamily="34" charset="-122"/>
              </a:rPr>
              <a:t>的入口地址。</a:t>
            </a:r>
            <a:r>
              <a:rPr lang="zh-CN" altLang="en-US" sz="2000" b="1" dirty="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776196" name="Text Box 4"/>
          <p:cNvSpPr txBox="1"/>
          <p:nvPr/>
        </p:nvSpPr>
        <p:spPr>
          <a:xfrm>
            <a:off x="611188" y="5414963"/>
            <a:ext cx="7791450" cy="885825"/>
          </a:xfrm>
          <a:prstGeom prst="rect">
            <a:avLst/>
          </a:prstGeom>
          <a:noFill/>
          <a:ln w="50800">
            <a:noFill/>
          </a:ln>
        </p:spPr>
        <p:txBody>
          <a:bodyPr>
            <a:spAutoFit/>
          </a:bodyPr>
          <a:p>
            <a:pPr eaLnBrk="0" hangingPunct="0">
              <a:lnSpc>
                <a:spcPct val="130000"/>
              </a:lnSpc>
              <a:spcBef>
                <a:spcPct val="35000"/>
              </a:spcBef>
            </a:pPr>
            <a:r>
              <a:rPr lang="zh-CN" altLang="en-US" sz="2000" b="1" dirty="0">
                <a:latin typeface="Arial" panose="020B0604020202090204" pitchFamily="34" charset="0"/>
                <a:ea typeface="微软雅黑" pitchFamily="34" charset="-122"/>
              </a:rPr>
              <a:t>所有事件都被分配一个</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中断类型号</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，每个中断都有相应的</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中断服务程序</a:t>
            </a:r>
            <a:r>
              <a:rPr lang="zh-CN" altLang="en-US" sz="2000" b="1" dirty="0">
                <a:latin typeface="微软雅黑" pitchFamily="34" charset="-122"/>
                <a:ea typeface="微软雅黑" pitchFamily="34" charset="-122"/>
              </a:rPr>
              <a:t>”</a:t>
            </a:r>
            <a:r>
              <a:rPr lang="zh-CN" altLang="en-US" sz="2000" b="1" dirty="0">
                <a:latin typeface="Arial" panose="020B0604020202090204" pitchFamily="34" charset="0"/>
                <a:ea typeface="微软雅黑" pitchFamily="34" charset="-122"/>
              </a:rPr>
              <a:t>，可根据中断类型号找到中断服务程序的入口地址。</a:t>
            </a:r>
            <a:endParaRPr lang="zh-CN" altLang="en-US" sz="2000" b="1" dirty="0">
              <a:latin typeface="Arial" panose="020B0604020202090204"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6195">
                                            <p:txEl>
                                              <p:charRg st="28" end="50"/>
                                            </p:txEl>
                                          </p:spTgt>
                                        </p:tgtEl>
                                        <p:attrNameLst>
                                          <p:attrName>style.visibility</p:attrName>
                                        </p:attrNameLst>
                                      </p:cBhvr>
                                      <p:to>
                                        <p:strVal val="visible"/>
                                      </p:to>
                                    </p:set>
                                    <p:animEffect transition="in" filter="blinds(horizontal)">
                                      <p:cBhvr>
                                        <p:cTn id="7" dur="500"/>
                                        <p:tgtEl>
                                          <p:spTgt spid="776195">
                                            <p:txEl>
                                              <p:charRg st="28"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charRg st="50" end="140"/>
                                            </p:txEl>
                                          </p:spTgt>
                                        </p:tgtEl>
                                        <p:attrNameLst>
                                          <p:attrName>style.visibility</p:attrName>
                                        </p:attrNameLst>
                                      </p:cBhvr>
                                      <p:to>
                                        <p:strVal val="visible"/>
                                      </p:to>
                                    </p:set>
                                    <p:animEffect transition="in" filter="blinds(horizontal)">
                                      <p:cBhvr>
                                        <p:cTn id="12" dur="500"/>
                                        <p:tgtEl>
                                          <p:spTgt spid="776195">
                                            <p:txEl>
                                              <p:charRg st="50" end="1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charRg st="140" end="227"/>
                                            </p:txEl>
                                          </p:spTgt>
                                        </p:tgtEl>
                                        <p:attrNameLst>
                                          <p:attrName>style.visibility</p:attrName>
                                        </p:attrNameLst>
                                      </p:cBhvr>
                                      <p:to>
                                        <p:strVal val="visible"/>
                                      </p:to>
                                    </p:set>
                                    <p:animEffect transition="in" filter="blinds(horizontal)">
                                      <p:cBhvr>
                                        <p:cTn id="17" dur="500"/>
                                        <p:tgtEl>
                                          <p:spTgt spid="776195">
                                            <p:txEl>
                                              <p:charRg st="140" end="2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charRg st="227" end="255"/>
                                            </p:txEl>
                                          </p:spTgt>
                                        </p:tgtEl>
                                        <p:attrNameLst>
                                          <p:attrName>style.visibility</p:attrName>
                                        </p:attrNameLst>
                                      </p:cBhvr>
                                      <p:to>
                                        <p:strVal val="visible"/>
                                      </p:to>
                                    </p:set>
                                    <p:animEffect transition="in" filter="blinds(horizontal)">
                                      <p:cBhvr>
                                        <p:cTn id="22" dur="500"/>
                                        <p:tgtEl>
                                          <p:spTgt spid="776195">
                                            <p:txEl>
                                              <p:charRg st="227" end="25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charRg st="255" end="328"/>
                                            </p:txEl>
                                          </p:spTgt>
                                        </p:tgtEl>
                                        <p:attrNameLst>
                                          <p:attrName>style.visibility</p:attrName>
                                        </p:attrNameLst>
                                      </p:cBhvr>
                                      <p:to>
                                        <p:strVal val="visible"/>
                                      </p:to>
                                    </p:set>
                                    <p:animEffect transition="in" filter="blinds(horizontal)">
                                      <p:cBhvr>
                                        <p:cTn id="27" dur="500"/>
                                        <p:tgtEl>
                                          <p:spTgt spid="776195">
                                            <p:txEl>
                                              <p:charRg st="255" end="3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6196"/>
                                        </p:tgtEl>
                                        <p:attrNameLst>
                                          <p:attrName>style.visibility</p:attrName>
                                        </p:attrNameLst>
                                      </p:cBhvr>
                                      <p:to>
                                        <p:strVal val="visible"/>
                                      </p:to>
                                    </p:set>
                                    <p:animEffect transition="in" filter="blinds(horizontal)">
                                      <p:cBhvr>
                                        <p:cTn id="32" dur="500"/>
                                        <p:tgtEl>
                                          <p:spTgt spid="77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ctr"/>
          <a:p>
            <a:r>
              <a:rPr lang="zh-CN" altLang="en-US" dirty="0">
                <a:latin typeface="黑体" pitchFamily="49" charset="-122"/>
              </a:rPr>
              <a:t>“</a:t>
            </a:r>
            <a:r>
              <a:rPr lang="zh-CN" altLang="en-US" dirty="0"/>
              <a:t>程序</a:t>
            </a:r>
            <a:r>
              <a:rPr lang="zh-CN" altLang="en-US" dirty="0">
                <a:latin typeface="黑体" pitchFamily="49" charset="-122"/>
              </a:rPr>
              <a:t>”</a:t>
            </a:r>
            <a:r>
              <a:rPr lang="zh-CN" altLang="en-US" dirty="0"/>
              <a:t>和</a:t>
            </a:r>
            <a:r>
              <a:rPr lang="zh-CN" altLang="en-US" dirty="0">
                <a:latin typeface="黑体" pitchFamily="49" charset="-122"/>
              </a:rPr>
              <a:t>“</a:t>
            </a:r>
            <a:r>
              <a:rPr lang="zh-CN" altLang="en-US" dirty="0"/>
              <a:t>进程</a:t>
            </a:r>
            <a:r>
              <a:rPr lang="zh-CN" altLang="en-US" dirty="0">
                <a:latin typeface="黑体" pitchFamily="49" charset="-122"/>
              </a:rPr>
              <a:t>”</a:t>
            </a:r>
            <a:endParaRPr lang="zh-CN" altLang="en-US" dirty="0"/>
          </a:p>
        </p:txBody>
      </p:sp>
      <p:sp>
        <p:nvSpPr>
          <p:cNvPr id="739331" name="Rectangle 3"/>
          <p:cNvSpPr>
            <a:spLocks noGrp="1"/>
          </p:cNvSpPr>
          <p:nvPr>
            <p:ph idx="1"/>
          </p:nvPr>
        </p:nvSpPr>
        <p:spPr>
          <a:xfrm>
            <a:off x="400050" y="2878138"/>
            <a:ext cx="8447088" cy="3894137"/>
          </a:xfrm>
          <a:ln/>
        </p:spPr>
        <p:txBody>
          <a:bodyPr vert="horz" wrap="square" lIns="91440" tIns="45720" rIns="91440" bIns="45720" anchor="t"/>
          <a:p>
            <a:r>
              <a:rPr lang="zh-CN" altLang="en-US" sz="2200" dirty="0">
                <a:latin typeface="微软雅黑" pitchFamily="34" charset="-122"/>
                <a:ea typeface="微软雅黑" pitchFamily="34" charset="-122"/>
              </a:rPr>
              <a:t>进程是</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对</a:t>
            </a:r>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执行的程序的运行过程的一种抽象。</a:t>
            </a:r>
            <a:r>
              <a:rPr lang="zh-CN" altLang="en-US" sz="2200" dirty="0">
                <a:solidFill>
                  <a:srgbClr val="FF0000"/>
                </a:solidFill>
                <a:latin typeface="微软雅黑" pitchFamily="34" charset="-122"/>
                <a:ea typeface="微软雅黑" pitchFamily="34" charset="-122"/>
              </a:rPr>
              <a:t>进程有自己的生命周期</a:t>
            </a:r>
            <a:r>
              <a:rPr lang="zh-CN" altLang="en-US" sz="2200" dirty="0">
                <a:latin typeface="微软雅黑" pitchFamily="34" charset="-122"/>
                <a:ea typeface="微软雅黑" pitchFamily="34" charset="-122"/>
              </a:rPr>
              <a:t>，它由于任务的启动而创建，随着任务的完成（或终止）而消亡，它所占用的资源也随着进程的终止而释放。</a:t>
            </a:r>
            <a:endParaRPr lang="zh-CN" altLang="en-US" sz="2200" dirty="0">
              <a:latin typeface="微软雅黑" pitchFamily="34" charset="-122"/>
              <a:ea typeface="微软雅黑" pitchFamily="34" charset="-122"/>
            </a:endParaRPr>
          </a:p>
          <a:p>
            <a:r>
              <a:rPr lang="zh-CN" altLang="en-US" sz="2200" dirty="0">
                <a:latin typeface="微软雅黑" pitchFamily="34" charset="-122"/>
                <a:ea typeface="微软雅黑" pitchFamily="34" charset="-122"/>
              </a:rPr>
              <a:t>一个可执行目标文件（即程序）可被加载执行多次，也即，一个程序可能对应多个不同的进程。</a:t>
            </a:r>
            <a:endParaRPr lang="zh-CN" altLang="en-US" sz="2200" dirty="0">
              <a:latin typeface="微软雅黑" pitchFamily="34" charset="-122"/>
              <a:ea typeface="微软雅黑" pitchFamily="34" charset="-122"/>
            </a:endParaRPr>
          </a:p>
          <a:p>
            <a:pPr lvl="1"/>
            <a:r>
              <a:rPr lang="zh-CN" altLang="en-US" sz="2200" dirty="0">
                <a:latin typeface="微软雅黑" pitchFamily="34" charset="-122"/>
                <a:ea typeface="微软雅黑" pitchFamily="34" charset="-122"/>
              </a:rPr>
              <a:t>例如，用</a:t>
            </a:r>
            <a:r>
              <a:rPr lang="en-US" altLang="zh-CN" sz="2200" dirty="0">
                <a:latin typeface="微软雅黑" pitchFamily="34" charset="-122"/>
                <a:ea typeface="微软雅黑" pitchFamily="34" charset="-122"/>
              </a:rPr>
              <a:t>word</a:t>
            </a:r>
            <a:r>
              <a:rPr lang="zh-CN" altLang="en-US" sz="2200" dirty="0">
                <a:latin typeface="微软雅黑" pitchFamily="34" charset="-122"/>
                <a:ea typeface="微软雅黑" pitchFamily="34" charset="-122"/>
              </a:rPr>
              <a:t>程序编辑一个文档时，相应的用户进程就是</a:t>
            </a:r>
            <a:r>
              <a:rPr lang="en-US" altLang="zh-CN" sz="2200" dirty="0">
                <a:latin typeface="微软雅黑" pitchFamily="34" charset="-122"/>
                <a:ea typeface="微软雅黑" pitchFamily="34" charset="-122"/>
              </a:rPr>
              <a:t>winword.exe</a:t>
            </a:r>
            <a:r>
              <a:rPr lang="zh-CN" altLang="en-US" sz="2200" dirty="0">
                <a:latin typeface="微软雅黑" pitchFamily="34" charset="-122"/>
                <a:ea typeface="微软雅黑" pitchFamily="34" charset="-122"/>
              </a:rPr>
              <a:t>，如果多次启动同一个</a:t>
            </a:r>
            <a:r>
              <a:rPr lang="en-US" altLang="zh-CN" sz="2200" dirty="0">
                <a:latin typeface="微软雅黑" pitchFamily="34" charset="-122"/>
                <a:ea typeface="微软雅黑" pitchFamily="34" charset="-122"/>
              </a:rPr>
              <a:t>word</a:t>
            </a:r>
            <a:r>
              <a:rPr lang="zh-CN" altLang="en-US" sz="2200" dirty="0">
                <a:latin typeface="微软雅黑" pitchFamily="34" charset="-122"/>
                <a:ea typeface="微软雅黑" pitchFamily="34" charset="-122"/>
              </a:rPr>
              <a:t>程序，就得到多个</a:t>
            </a:r>
            <a:r>
              <a:rPr lang="en-US" altLang="zh-CN" sz="2200" dirty="0">
                <a:latin typeface="微软雅黑" pitchFamily="34" charset="-122"/>
                <a:ea typeface="微软雅黑" pitchFamily="34" charset="-122"/>
              </a:rPr>
              <a:t>winword.exe</a:t>
            </a:r>
            <a:r>
              <a:rPr lang="zh-CN" altLang="en-US" sz="2200" dirty="0">
                <a:latin typeface="微软雅黑" pitchFamily="34" charset="-122"/>
                <a:ea typeface="微软雅黑" pitchFamily="34" charset="-122"/>
              </a:rPr>
              <a:t>进程，</a:t>
            </a:r>
            <a:r>
              <a:rPr lang="zh-CN" altLang="en-US" sz="2200" dirty="0">
                <a:solidFill>
                  <a:srgbClr val="FF0000"/>
                </a:solidFill>
                <a:latin typeface="微软雅黑" pitchFamily="34" charset="-122"/>
                <a:ea typeface="微软雅黑" pitchFamily="34" charset="-122"/>
              </a:rPr>
              <a:t>处理不同的数据</a:t>
            </a:r>
            <a:r>
              <a:rPr lang="zh-CN" altLang="en-US" sz="2200" dirty="0">
                <a:latin typeface="微软雅黑" pitchFamily="34" charset="-122"/>
                <a:ea typeface="微软雅黑" pitchFamily="34" charset="-122"/>
              </a:rPr>
              <a:t>。 </a:t>
            </a:r>
            <a:endParaRPr lang="zh-CN" altLang="en-US" sz="2200" dirty="0">
              <a:latin typeface="微软雅黑" pitchFamily="34" charset="-122"/>
              <a:ea typeface="微软雅黑" pitchFamily="34" charset="-122"/>
            </a:endParaRPr>
          </a:p>
        </p:txBody>
      </p:sp>
      <p:sp>
        <p:nvSpPr>
          <p:cNvPr id="483331" name="Rectangle 3"/>
          <p:cNvSpPr/>
          <p:nvPr/>
        </p:nvSpPr>
        <p:spPr>
          <a:xfrm>
            <a:off x="280988" y="822325"/>
            <a:ext cx="8580437" cy="2184400"/>
          </a:xfrm>
          <a:prstGeom prst="rect">
            <a:avLst/>
          </a:prstGeom>
          <a:noFill/>
          <a:ln w="9525">
            <a:noFill/>
          </a:ln>
        </p:spPr>
        <p:txBody>
          <a:bodyPr/>
          <a:p>
            <a:pPr marL="342900" indent="-342900" eaLnBrk="0" hangingPunct="0">
              <a:lnSpc>
                <a:spcPct val="115000"/>
              </a:lnSpc>
              <a:spcBef>
                <a:spcPct val="20000"/>
              </a:spcBef>
            </a:pPr>
            <a:r>
              <a:rPr lang="zh-CN" altLang="en-US" sz="2200" b="1" dirty="0">
                <a:solidFill>
                  <a:srgbClr val="FF0000"/>
                </a:solidFill>
                <a:latin typeface="微软雅黑" pitchFamily="34" charset="-122"/>
                <a:ea typeface="微软雅黑" pitchFamily="34" charset="-122"/>
              </a:rPr>
              <a:t>程序（</a:t>
            </a:r>
            <a:r>
              <a:rPr lang="en-US" altLang="zh-CN" sz="2200" b="1" dirty="0">
                <a:solidFill>
                  <a:srgbClr val="FF0000"/>
                </a:solidFill>
                <a:latin typeface="微软雅黑" pitchFamily="34" charset="-122"/>
                <a:ea typeface="微软雅黑" pitchFamily="34" charset="-122"/>
              </a:rPr>
              <a:t>program</a:t>
            </a:r>
            <a:r>
              <a:rPr lang="zh-CN" altLang="en-US" sz="2200" b="1" dirty="0">
                <a:solidFill>
                  <a:srgbClr val="FF0000"/>
                </a:solidFill>
                <a:latin typeface="微软雅黑" pitchFamily="34" charset="-122"/>
                <a:ea typeface="微软雅黑" pitchFamily="34" charset="-122"/>
              </a:rPr>
              <a:t>）</a:t>
            </a:r>
            <a:r>
              <a:rPr lang="zh-CN" altLang="en-US" sz="2200" b="1" dirty="0">
                <a:latin typeface="微软雅黑" pitchFamily="34" charset="-122"/>
                <a:ea typeface="微软雅黑" pitchFamily="34" charset="-122"/>
              </a:rPr>
              <a:t>指按某种方式组合形成的代码和数据集合，代码即是机器指令序列，因而程序是一种</a:t>
            </a:r>
            <a:r>
              <a:rPr lang="zh-CN" altLang="en-US" sz="2200" b="1" dirty="0">
                <a:solidFill>
                  <a:srgbClr val="FF0000"/>
                </a:solidFill>
                <a:latin typeface="微软雅黑" pitchFamily="34" charset="-122"/>
                <a:ea typeface="微软雅黑" pitchFamily="34" charset="-122"/>
              </a:rPr>
              <a:t>静态</a:t>
            </a:r>
            <a:r>
              <a:rPr lang="zh-CN" altLang="en-US" sz="2200" b="1" dirty="0">
                <a:latin typeface="微软雅黑" pitchFamily="34" charset="-122"/>
                <a:ea typeface="微软雅黑" pitchFamily="34" charset="-122"/>
              </a:rPr>
              <a:t>概念。</a:t>
            </a:r>
            <a:endParaRPr lang="zh-CN" altLang="en-US" sz="2200" b="1" dirty="0">
              <a:latin typeface="微软雅黑" pitchFamily="34" charset="-122"/>
              <a:ea typeface="微软雅黑" pitchFamily="34" charset="-122"/>
            </a:endParaRPr>
          </a:p>
          <a:p>
            <a:pPr marL="342900" indent="-342900" eaLnBrk="0" hangingPunct="0">
              <a:lnSpc>
                <a:spcPct val="115000"/>
              </a:lnSpc>
              <a:spcBef>
                <a:spcPct val="20000"/>
              </a:spcBef>
            </a:pPr>
            <a:r>
              <a:rPr lang="zh-CN" altLang="en-US" sz="2200" b="1" dirty="0">
                <a:solidFill>
                  <a:srgbClr val="FF0000"/>
                </a:solidFill>
                <a:latin typeface="微软雅黑" pitchFamily="34" charset="-122"/>
                <a:ea typeface="微软雅黑" pitchFamily="34" charset="-122"/>
              </a:rPr>
              <a:t>进程（ </a:t>
            </a:r>
            <a:r>
              <a:rPr lang="en-US" altLang="zh-CN" sz="2200" b="1" dirty="0">
                <a:solidFill>
                  <a:srgbClr val="FF0000"/>
                </a:solidFill>
                <a:latin typeface="微软雅黑" pitchFamily="34" charset="-122"/>
                <a:ea typeface="微软雅黑" pitchFamily="34" charset="-122"/>
              </a:rPr>
              <a:t>process</a:t>
            </a:r>
            <a:r>
              <a:rPr lang="zh-CN" altLang="en-US" sz="2200" b="1" dirty="0">
                <a:solidFill>
                  <a:srgbClr val="FF0000"/>
                </a:solidFill>
                <a:latin typeface="微软雅黑" pitchFamily="34" charset="-122"/>
                <a:ea typeface="微软雅黑" pitchFamily="34" charset="-122"/>
              </a:rPr>
              <a:t>）</a:t>
            </a:r>
            <a:r>
              <a:rPr lang="zh-CN" altLang="en-US" sz="2200" b="1" dirty="0">
                <a:latin typeface="微软雅黑" pitchFamily="34" charset="-122"/>
                <a:ea typeface="微软雅黑" pitchFamily="34" charset="-122"/>
              </a:rPr>
              <a:t>指程序的一次运行过程。更确切说，进程是具有独立功能的</a:t>
            </a:r>
            <a:r>
              <a:rPr lang="zh-CN" altLang="en-US" sz="2200" b="1" dirty="0">
                <a:solidFill>
                  <a:srgbClr val="FF0000"/>
                </a:solidFill>
                <a:latin typeface="微软雅黑" pitchFamily="34" charset="-122"/>
                <a:ea typeface="微软雅黑" pitchFamily="34" charset="-122"/>
              </a:rPr>
              <a:t>一个程序关于某个数据集合</a:t>
            </a:r>
            <a:r>
              <a:rPr lang="zh-CN" altLang="en-US" sz="2200" b="1" dirty="0">
                <a:latin typeface="微软雅黑" pitchFamily="34" charset="-122"/>
                <a:ea typeface="微软雅黑" pitchFamily="34" charset="-122"/>
              </a:rPr>
              <a:t>的一次运行活动，因而进程具有</a:t>
            </a:r>
            <a:r>
              <a:rPr lang="zh-CN" altLang="en-US" sz="2200" b="1" dirty="0">
                <a:solidFill>
                  <a:srgbClr val="FF0000"/>
                </a:solidFill>
                <a:latin typeface="微软雅黑" pitchFamily="34" charset="-122"/>
                <a:ea typeface="微软雅黑" pitchFamily="34" charset="-122"/>
              </a:rPr>
              <a:t>动态</a:t>
            </a:r>
            <a:r>
              <a:rPr lang="zh-CN" altLang="en-US" sz="2200" b="1" dirty="0">
                <a:latin typeface="微软雅黑" pitchFamily="34" charset="-122"/>
                <a:ea typeface="微软雅黑" pitchFamily="34" charset="-122"/>
              </a:rPr>
              <a:t>含义 。</a:t>
            </a:r>
            <a:r>
              <a:rPr lang="zh-CN" altLang="en-US" sz="2200" b="1" dirty="0">
                <a:solidFill>
                  <a:srgbClr val="0066CC"/>
                </a:solidFill>
                <a:latin typeface="微软雅黑" pitchFamily="34" charset="-122"/>
                <a:ea typeface="微软雅黑" pitchFamily="34" charset="-122"/>
              </a:rPr>
              <a:t>同一个程序处理不同的数据就是不同的进程</a:t>
            </a:r>
            <a:endParaRPr lang="en-US" altLang="zh-CN" sz="2200" b="1" dirty="0">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3331">
                                            <p:txEl>
                                              <p:charRg st="0" end="54"/>
                                            </p:txEl>
                                          </p:spTgt>
                                        </p:tgtEl>
                                        <p:attrNameLst>
                                          <p:attrName>style.visibility</p:attrName>
                                        </p:attrNameLst>
                                      </p:cBhvr>
                                      <p:to>
                                        <p:strVal val="visible"/>
                                      </p:to>
                                    </p:set>
                                    <p:animEffect transition="in" filter="blinds(horizontal)">
                                      <p:cBhvr>
                                        <p:cTn id="7" dur="500"/>
                                        <p:tgtEl>
                                          <p:spTgt spid="483331">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charRg st="54" end="144"/>
                                            </p:txEl>
                                          </p:spTgt>
                                        </p:tgtEl>
                                        <p:attrNameLst>
                                          <p:attrName>style.visibility</p:attrName>
                                        </p:attrNameLst>
                                      </p:cBhvr>
                                      <p:to>
                                        <p:strVal val="visible"/>
                                      </p:to>
                                    </p:set>
                                    <p:animEffect transition="in" filter="blinds(horizontal)">
                                      <p:cBhvr>
                                        <p:cTn id="12" dur="500"/>
                                        <p:tgtEl>
                                          <p:spTgt spid="483331">
                                            <p:txEl>
                                              <p:charRg st="54" end="1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charRg st="0" end="84"/>
                                            </p:txEl>
                                          </p:spTgt>
                                        </p:tgtEl>
                                        <p:attrNameLst>
                                          <p:attrName>style.visibility</p:attrName>
                                        </p:attrNameLst>
                                      </p:cBhvr>
                                      <p:to>
                                        <p:strVal val="visible"/>
                                      </p:to>
                                    </p:set>
                                    <p:animEffect transition="in" filter="blinds(horizontal)">
                                      <p:cBhvr>
                                        <p:cTn id="17" dur="500"/>
                                        <p:tgtEl>
                                          <p:spTgt spid="739331">
                                            <p:txEl>
                                              <p:charRg st="0"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charRg st="84" end="127"/>
                                            </p:txEl>
                                          </p:spTgt>
                                        </p:tgtEl>
                                        <p:attrNameLst>
                                          <p:attrName>style.visibility</p:attrName>
                                        </p:attrNameLst>
                                      </p:cBhvr>
                                      <p:to>
                                        <p:strVal val="visible"/>
                                      </p:to>
                                    </p:set>
                                    <p:animEffect transition="in" filter="blinds(horizontal)">
                                      <p:cBhvr>
                                        <p:cTn id="22" dur="500"/>
                                        <p:tgtEl>
                                          <p:spTgt spid="739331">
                                            <p:txEl>
                                              <p:charRg st="84"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charRg st="127" end="211"/>
                                            </p:txEl>
                                          </p:spTgt>
                                        </p:tgtEl>
                                        <p:attrNameLst>
                                          <p:attrName>style.visibility</p:attrName>
                                        </p:attrNameLst>
                                      </p:cBhvr>
                                      <p:to>
                                        <p:strVal val="visible"/>
                                      </p:to>
                                    </p:set>
                                    <p:animEffect transition="in" filter="blinds(horizontal)">
                                      <p:cBhvr>
                                        <p:cTn id="27" dur="500"/>
                                        <p:tgtEl>
                                          <p:spTgt spid="739331">
                                            <p:txEl>
                                              <p:charRg st="127" end="2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44801"/>
          <p:cNvSpPr>
            <a:spLocks noGrp="1"/>
          </p:cNvSpPr>
          <p:nvPr>
            <p:ph type="title"/>
          </p:nvPr>
        </p:nvSpPr>
        <p:spPr>
          <a:ln/>
        </p:spPr>
        <p:txBody>
          <a:bodyPr vert="horz" wrap="square" lIns="91440" tIns="45720" rIns="91440" bIns="45720" anchor="ctr"/>
          <a:p>
            <a:r>
              <a:rPr lang="en-US" altLang="zh-CN" dirty="0"/>
              <a:t>I/O</a:t>
            </a:r>
            <a:r>
              <a:rPr lang="zh-CN" altLang="en-US" dirty="0"/>
              <a:t>子系统概述</a:t>
            </a:r>
            <a:endParaRPr lang="zh-CN" altLang="en-US" dirty="0"/>
          </a:p>
        </p:txBody>
      </p:sp>
      <p:sp>
        <p:nvSpPr>
          <p:cNvPr id="844803" name="内容占位符 844802"/>
          <p:cNvSpPr>
            <a:spLocks noGrp="1"/>
          </p:cNvSpPr>
          <p:nvPr>
            <p:ph idx="1"/>
          </p:nvPr>
        </p:nvSpPr>
        <p:spPr>
          <a:xfrm>
            <a:off x="247650" y="862013"/>
            <a:ext cx="5027613" cy="5321300"/>
          </a:xfrm>
          <a:ln/>
        </p:spPr>
        <p:txBody>
          <a:bodyPr vert="horz" wrap="square" lIns="91440" tIns="45720" rIns="91440" bIns="45720" anchor="t"/>
          <a:p>
            <a:pPr>
              <a:lnSpc>
                <a:spcPct val="120000"/>
              </a:lnSpc>
              <a:spcBef>
                <a:spcPct val="40000"/>
              </a:spcBef>
            </a:pPr>
            <a:r>
              <a:rPr lang="zh-CN" altLang="en-US" sz="2200" dirty="0">
                <a:latin typeface="微软雅黑" pitchFamily="34" charset="-122"/>
                <a:ea typeface="微软雅黑" pitchFamily="34" charset="-122"/>
              </a:rPr>
              <a:t>所有高级语言的运行时（</a:t>
            </a:r>
            <a:r>
              <a:rPr lang="en-US" altLang="zh-CN" sz="2200" dirty="0">
                <a:latin typeface="微软雅黑" pitchFamily="34" charset="-122"/>
                <a:ea typeface="微软雅黑" pitchFamily="34" charset="-122"/>
              </a:rPr>
              <a:t>runtime</a:t>
            </a:r>
            <a:r>
              <a:rPr lang="zh-CN" altLang="en-US" sz="2200" dirty="0">
                <a:latin typeface="微软雅黑" pitchFamily="34" charset="-122"/>
                <a:ea typeface="微软雅黑" pitchFamily="34" charset="-122"/>
              </a:rPr>
              <a:t>）都提供了执行</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功能的机制</a:t>
            </a:r>
            <a:endParaRPr lang="zh-CN" altLang="en-US" sz="2200" dirty="0">
              <a:latin typeface="微软雅黑" pitchFamily="34" charset="-122"/>
              <a:ea typeface="微软雅黑" pitchFamily="34" charset="-122"/>
            </a:endParaRPr>
          </a:p>
          <a:p>
            <a:pPr>
              <a:lnSpc>
                <a:spcPct val="120000"/>
              </a:lnSpc>
              <a:spcBef>
                <a:spcPct val="40000"/>
              </a:spcBef>
              <a:buNone/>
            </a:pPr>
            <a:r>
              <a:rPr lang="zh-CN" altLang="en-US" sz="2200" dirty="0">
                <a:solidFill>
                  <a:schemeClr val="accent2"/>
                </a:solidFill>
                <a:latin typeface="微软雅黑" pitchFamily="34" charset="-122"/>
                <a:ea typeface="微软雅黑" pitchFamily="34" charset="-122"/>
              </a:rPr>
              <a:t>  例如，</a:t>
            </a:r>
            <a:r>
              <a:rPr lang="en-US" altLang="zh-CN" sz="2200" dirty="0">
                <a:solidFill>
                  <a:schemeClr val="accent2"/>
                </a:solidFill>
                <a:latin typeface="微软雅黑" pitchFamily="34" charset="-122"/>
                <a:ea typeface="微软雅黑" pitchFamily="34" charset="-122"/>
              </a:rPr>
              <a:t>C</a:t>
            </a:r>
            <a:r>
              <a:rPr lang="zh-CN" altLang="en-US" sz="2200" dirty="0">
                <a:solidFill>
                  <a:schemeClr val="accent2"/>
                </a:solidFill>
                <a:latin typeface="微软雅黑" pitchFamily="34" charset="-122"/>
                <a:ea typeface="微软雅黑" pitchFamily="34" charset="-122"/>
              </a:rPr>
              <a:t>语言中提供了包含像</a:t>
            </a:r>
            <a:r>
              <a:rPr lang="en-US" altLang="zh-CN" sz="2200" dirty="0">
                <a:solidFill>
                  <a:srgbClr val="FF0000"/>
                </a:solidFill>
                <a:latin typeface="微软雅黑" pitchFamily="34" charset="-122"/>
                <a:ea typeface="微软雅黑" pitchFamily="34" charset="-122"/>
              </a:rPr>
              <a:t>printf()</a:t>
            </a:r>
            <a:r>
              <a:rPr lang="zh-CN" altLang="en-US" sz="2200" dirty="0">
                <a:solidFill>
                  <a:schemeClr val="accent2"/>
                </a:solidFill>
                <a:latin typeface="微软雅黑" pitchFamily="34" charset="-122"/>
                <a:ea typeface="微软雅黑" pitchFamily="34" charset="-122"/>
              </a:rPr>
              <a:t>和</a:t>
            </a:r>
            <a:r>
              <a:rPr lang="en-US" altLang="zh-CN" sz="2200" dirty="0">
                <a:solidFill>
                  <a:srgbClr val="FF0000"/>
                </a:solidFill>
                <a:latin typeface="微软雅黑" pitchFamily="34" charset="-122"/>
                <a:ea typeface="微软雅黑" pitchFamily="34" charset="-122"/>
              </a:rPr>
              <a:t>scanf()</a:t>
            </a:r>
            <a:r>
              <a:rPr lang="zh-CN" altLang="en-US" sz="2200" dirty="0">
                <a:solidFill>
                  <a:schemeClr val="accent2"/>
                </a:solidFill>
                <a:latin typeface="微软雅黑" pitchFamily="34" charset="-122"/>
                <a:ea typeface="微软雅黑" pitchFamily="34" charset="-122"/>
              </a:rPr>
              <a:t>等这样的标准</a:t>
            </a:r>
            <a:r>
              <a:rPr lang="en-US" altLang="zh-CN" sz="2200" dirty="0">
                <a:solidFill>
                  <a:schemeClr val="accent2"/>
                </a:solidFill>
                <a:latin typeface="微软雅黑" pitchFamily="34" charset="-122"/>
                <a:ea typeface="微软雅黑" pitchFamily="34" charset="-122"/>
              </a:rPr>
              <a:t>I/O</a:t>
            </a:r>
            <a:r>
              <a:rPr lang="zh-CN" altLang="en-US" sz="2200" dirty="0">
                <a:solidFill>
                  <a:schemeClr val="accent2"/>
                </a:solidFill>
                <a:latin typeface="微软雅黑" pitchFamily="34" charset="-122"/>
                <a:ea typeface="微软雅黑" pitchFamily="34" charset="-122"/>
              </a:rPr>
              <a:t>库函数，</a:t>
            </a:r>
            <a:r>
              <a:rPr lang="en-US" altLang="zh-CN" sz="2200" dirty="0">
                <a:solidFill>
                  <a:schemeClr val="accent2"/>
                </a:solidFill>
                <a:latin typeface="微软雅黑" pitchFamily="34" charset="-122"/>
                <a:ea typeface="微软雅黑" pitchFamily="34" charset="-122"/>
              </a:rPr>
              <a:t>C++</a:t>
            </a:r>
            <a:r>
              <a:rPr lang="zh-CN" altLang="en-US" sz="2200" dirty="0">
                <a:solidFill>
                  <a:schemeClr val="accent2"/>
                </a:solidFill>
                <a:latin typeface="微软雅黑" pitchFamily="34" charset="-122"/>
                <a:ea typeface="微软雅黑" pitchFamily="34" charset="-122"/>
              </a:rPr>
              <a:t>语言中提供了如 </a:t>
            </a:r>
            <a:r>
              <a:rPr lang="en-US" altLang="zh-CN" sz="2200" dirty="0">
                <a:solidFill>
                  <a:srgbClr val="FF0000"/>
                </a:solidFill>
                <a:latin typeface="微软雅黑" pitchFamily="34" charset="-122"/>
                <a:ea typeface="微软雅黑" pitchFamily="34" charset="-122"/>
              </a:rPr>
              <a:t>&lt;&lt;</a:t>
            </a:r>
            <a:r>
              <a:rPr lang="zh-CN" altLang="en-US" sz="2200" dirty="0">
                <a:solidFill>
                  <a:schemeClr val="accent2"/>
                </a:solidFill>
                <a:latin typeface="微软雅黑" pitchFamily="34" charset="-122"/>
                <a:ea typeface="微软雅黑" pitchFamily="34" charset="-122"/>
              </a:rPr>
              <a:t>（输入）和 </a:t>
            </a:r>
            <a:r>
              <a:rPr lang="en-US" altLang="zh-CN" sz="2200" dirty="0">
                <a:solidFill>
                  <a:srgbClr val="FF0000"/>
                </a:solidFill>
                <a:latin typeface="微软雅黑" pitchFamily="34" charset="-122"/>
                <a:ea typeface="微软雅黑" pitchFamily="34" charset="-122"/>
              </a:rPr>
              <a:t>&gt;&gt;</a:t>
            </a:r>
            <a:r>
              <a:rPr lang="zh-CN" altLang="en-US" sz="2200" dirty="0">
                <a:solidFill>
                  <a:schemeClr val="accent2"/>
                </a:solidFill>
                <a:latin typeface="微软雅黑" pitchFamily="34" charset="-122"/>
                <a:ea typeface="微软雅黑" pitchFamily="34" charset="-122"/>
              </a:rPr>
              <a:t>（输出）这样的重载操作符。</a:t>
            </a:r>
            <a:endParaRPr lang="zh-CN" altLang="en-US" sz="2200" dirty="0">
              <a:solidFill>
                <a:schemeClr val="accent2"/>
              </a:solidFill>
              <a:latin typeface="微软雅黑" pitchFamily="34" charset="-122"/>
              <a:ea typeface="微软雅黑" pitchFamily="34" charset="-122"/>
            </a:endParaRPr>
          </a:p>
          <a:p>
            <a:pPr>
              <a:lnSpc>
                <a:spcPct val="120000"/>
              </a:lnSpc>
              <a:spcBef>
                <a:spcPct val="40000"/>
              </a:spcBef>
            </a:pPr>
            <a:r>
              <a:rPr lang="zh-CN" altLang="en-US" sz="2200" dirty="0">
                <a:latin typeface="微软雅黑" pitchFamily="34" charset="-122"/>
                <a:ea typeface="微软雅黑" pitchFamily="34" charset="-122"/>
              </a:rPr>
              <a:t>从高级语言程序中通过</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函数或</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操作符提出</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请求，到设备响应并完成</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请求，涉及到多层次</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软件和</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硬件的协作。</a:t>
            </a:r>
            <a:endParaRPr lang="zh-CN" altLang="en-US" sz="2200" dirty="0">
              <a:latin typeface="微软雅黑" pitchFamily="34" charset="-122"/>
              <a:ea typeface="微软雅黑" pitchFamily="34" charset="-122"/>
            </a:endParaRPr>
          </a:p>
          <a:p>
            <a:pPr>
              <a:lnSpc>
                <a:spcPct val="120000"/>
              </a:lnSpc>
              <a:spcBef>
                <a:spcPct val="4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子系统也采用层次结构</a:t>
            </a:r>
            <a:endParaRPr lang="zh-CN" altLang="en-US" sz="2200" dirty="0">
              <a:latin typeface="微软雅黑" pitchFamily="34" charset="-122"/>
              <a:ea typeface="微软雅黑" pitchFamily="34" charset="-122"/>
            </a:endParaRPr>
          </a:p>
          <a:p>
            <a:endParaRPr lang="zh-CN" altLang="en-US" sz="2200" dirty="0">
              <a:latin typeface="微软雅黑" pitchFamily="34" charset="-122"/>
              <a:ea typeface="微软雅黑" pitchFamily="34" charset="-122"/>
            </a:endParaRPr>
          </a:p>
        </p:txBody>
      </p:sp>
      <p:pic>
        <p:nvPicPr>
          <p:cNvPr id="844813" name="图片 844812"/>
          <p:cNvPicPr>
            <a:picLocks noChangeAspect="1"/>
          </p:cNvPicPr>
          <p:nvPr/>
        </p:nvPicPr>
        <p:blipFill>
          <a:blip r:embed="rId1"/>
          <a:stretch>
            <a:fillRect/>
          </a:stretch>
        </p:blipFill>
        <p:spPr>
          <a:xfrm>
            <a:off x="5464175" y="898525"/>
            <a:ext cx="3424238" cy="5456238"/>
          </a:xfrm>
          <a:prstGeom prst="rect">
            <a:avLst/>
          </a:prstGeom>
          <a:noFill/>
          <a:ln w="9525">
            <a:noFill/>
          </a:ln>
        </p:spPr>
      </p:pic>
      <p:sp>
        <p:nvSpPr>
          <p:cNvPr id="844814" name="矩形 844813"/>
          <p:cNvSpPr/>
          <p:nvPr/>
        </p:nvSpPr>
        <p:spPr>
          <a:xfrm>
            <a:off x="5529263" y="5457825"/>
            <a:ext cx="2220912" cy="782638"/>
          </a:xfrm>
          <a:prstGeom prst="rect">
            <a:avLst/>
          </a:prstGeom>
          <a:solidFill>
            <a:schemeClr val="accent1">
              <a:alpha val="25882"/>
            </a:scheme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844815" name="矩形 844814"/>
          <p:cNvSpPr/>
          <p:nvPr/>
        </p:nvSpPr>
        <p:spPr>
          <a:xfrm>
            <a:off x="5529263" y="942975"/>
            <a:ext cx="2192337" cy="1887538"/>
          </a:xfrm>
          <a:prstGeom prst="rect">
            <a:avLst/>
          </a:prstGeom>
          <a:solidFill>
            <a:srgbClr val="0000FF">
              <a:alpha val="25098"/>
            </a:srgb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844816" name="矩形 844815"/>
          <p:cNvSpPr/>
          <p:nvPr/>
        </p:nvSpPr>
        <p:spPr>
          <a:xfrm>
            <a:off x="5535613" y="2863850"/>
            <a:ext cx="2192337" cy="2554288"/>
          </a:xfrm>
          <a:prstGeom prst="rect">
            <a:avLst/>
          </a:prstGeom>
          <a:solidFill>
            <a:srgbClr val="99CC00">
              <a:alpha val="25098"/>
            </a:srgb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844817" name="矩形 844816"/>
          <p:cNvSpPr/>
          <p:nvPr/>
        </p:nvSpPr>
        <p:spPr>
          <a:xfrm>
            <a:off x="276225" y="5888038"/>
            <a:ext cx="4900613" cy="701675"/>
          </a:xfrm>
          <a:prstGeom prst="rect">
            <a:avLst/>
          </a:prstGeom>
          <a:noFill/>
          <a:ln w="50800">
            <a:noFill/>
          </a:ln>
        </p:spPr>
        <p:txBody>
          <a:bodyPr>
            <a:spAutoFit/>
          </a:bodyPr>
          <a:p>
            <a:pPr eaLnBrk="0" hangingPunct="0">
              <a:spcBef>
                <a:spcPct val="50000"/>
              </a:spcBef>
            </a:pPr>
            <a:r>
              <a:rPr lang="zh-CN" altLang="en-US" sz="2000" b="1" dirty="0">
                <a:solidFill>
                  <a:srgbClr val="006600"/>
                </a:solidFill>
                <a:latin typeface="微软雅黑" pitchFamily="34" charset="-122"/>
                <a:ea typeface="微软雅黑" pitchFamily="34" charset="-122"/>
              </a:rPr>
              <a:t>从用户</a:t>
            </a:r>
            <a:r>
              <a:rPr lang="en-US" altLang="zh-CN" sz="2000" b="1" dirty="0">
                <a:solidFill>
                  <a:srgbClr val="006600"/>
                </a:solidFill>
                <a:latin typeface="微软雅黑" pitchFamily="34" charset="-122"/>
                <a:ea typeface="微软雅黑" pitchFamily="34" charset="-122"/>
              </a:rPr>
              <a:t>I/O</a:t>
            </a:r>
            <a:r>
              <a:rPr lang="zh-CN" altLang="en-US" sz="2000" b="1" dirty="0">
                <a:solidFill>
                  <a:srgbClr val="006600"/>
                </a:solidFill>
                <a:latin typeface="微软雅黑" pitchFamily="34" charset="-122"/>
                <a:ea typeface="微软雅黑" pitchFamily="34" charset="-122"/>
              </a:rPr>
              <a:t>软件切换到内核</a:t>
            </a:r>
            <a:r>
              <a:rPr lang="en-US" altLang="zh-CN" sz="2000" b="1" dirty="0">
                <a:solidFill>
                  <a:srgbClr val="006600"/>
                </a:solidFill>
                <a:latin typeface="微软雅黑" pitchFamily="34" charset="-122"/>
                <a:ea typeface="微软雅黑" pitchFamily="34" charset="-122"/>
              </a:rPr>
              <a:t>I/O</a:t>
            </a:r>
            <a:r>
              <a:rPr lang="zh-CN" altLang="en-US" sz="2000" b="1" dirty="0">
                <a:solidFill>
                  <a:srgbClr val="006600"/>
                </a:solidFill>
                <a:latin typeface="微软雅黑" pitchFamily="34" charset="-122"/>
                <a:ea typeface="微软雅黑" pitchFamily="34" charset="-122"/>
              </a:rPr>
              <a:t>软件的唯一办法是“异常”机制：</a:t>
            </a:r>
            <a:r>
              <a:rPr lang="zh-CN" altLang="en-US" sz="2000" b="1" dirty="0">
                <a:solidFill>
                  <a:schemeClr val="accent1"/>
                </a:solidFill>
                <a:latin typeface="微软雅黑" pitchFamily="34" charset="-122"/>
                <a:ea typeface="微软雅黑" pitchFamily="34" charset="-122"/>
              </a:rPr>
              <a:t>系统调用（自陷）</a:t>
            </a:r>
            <a:endParaRPr lang="zh-CN" altLang="en-US" sz="2000" b="1"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4803">
                                            <p:txEl>
                                              <p:charRg st="0" end="34"/>
                                            </p:txEl>
                                          </p:spTgt>
                                        </p:tgtEl>
                                        <p:attrNameLst>
                                          <p:attrName>style.visibility</p:attrName>
                                        </p:attrNameLst>
                                      </p:cBhvr>
                                      <p:to>
                                        <p:strVal val="visible"/>
                                      </p:to>
                                    </p:set>
                                    <p:animEffect transition="in" filter="blinds(horizontal)">
                                      <p:cBhvr>
                                        <p:cTn id="7" dur="500"/>
                                        <p:tgtEl>
                                          <p:spTgt spid="844803">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4803">
                                            <p:txEl>
                                              <p:charRg st="34" end="113"/>
                                            </p:txEl>
                                          </p:spTgt>
                                        </p:tgtEl>
                                        <p:attrNameLst>
                                          <p:attrName>style.visibility</p:attrName>
                                        </p:attrNameLst>
                                      </p:cBhvr>
                                      <p:to>
                                        <p:strVal val="visible"/>
                                      </p:to>
                                    </p:set>
                                    <p:animEffect transition="in" filter="blinds(horizontal)">
                                      <p:cBhvr>
                                        <p:cTn id="12" dur="500"/>
                                        <p:tgtEl>
                                          <p:spTgt spid="844803">
                                            <p:txEl>
                                              <p:charRg st="34"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4803">
                                            <p:txEl>
                                              <p:charRg st="113" end="179"/>
                                            </p:txEl>
                                          </p:spTgt>
                                        </p:tgtEl>
                                        <p:attrNameLst>
                                          <p:attrName>style.visibility</p:attrName>
                                        </p:attrNameLst>
                                      </p:cBhvr>
                                      <p:to>
                                        <p:strVal val="visible"/>
                                      </p:to>
                                    </p:set>
                                    <p:animEffect transition="in" filter="blinds(horizontal)">
                                      <p:cBhvr>
                                        <p:cTn id="17" dur="500"/>
                                        <p:tgtEl>
                                          <p:spTgt spid="844803">
                                            <p:txEl>
                                              <p:charRg st="113" end="1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4803">
                                            <p:txEl>
                                              <p:charRg st="179" end="193"/>
                                            </p:txEl>
                                          </p:spTgt>
                                        </p:tgtEl>
                                        <p:attrNameLst>
                                          <p:attrName>style.visibility</p:attrName>
                                        </p:attrNameLst>
                                      </p:cBhvr>
                                      <p:to>
                                        <p:strVal val="visible"/>
                                      </p:to>
                                    </p:set>
                                    <p:animEffect transition="in" filter="blinds(horizontal)">
                                      <p:cBhvr>
                                        <p:cTn id="22" dur="500"/>
                                        <p:tgtEl>
                                          <p:spTgt spid="844803">
                                            <p:txEl>
                                              <p:charRg st="179"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44813"/>
                                        </p:tgtEl>
                                        <p:attrNameLst>
                                          <p:attrName>style.visibility</p:attrName>
                                        </p:attrNameLst>
                                      </p:cBhvr>
                                      <p:to>
                                        <p:strVal val="visible"/>
                                      </p:to>
                                    </p:set>
                                    <p:animEffect transition="in" filter="blinds(horizontal)">
                                      <p:cBhvr>
                                        <p:cTn id="27" dur="500"/>
                                        <p:tgtEl>
                                          <p:spTgt spid="8448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44815"/>
                                        </p:tgtEl>
                                        <p:attrNameLst>
                                          <p:attrName>style.visibility</p:attrName>
                                        </p:attrNameLst>
                                      </p:cBhvr>
                                      <p:to>
                                        <p:strVal val="visible"/>
                                      </p:to>
                                    </p:set>
                                    <p:animEffect transition="in" filter="blinds(horizontal)">
                                      <p:cBhvr>
                                        <p:cTn id="32" dur="500"/>
                                        <p:tgtEl>
                                          <p:spTgt spid="8448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44816"/>
                                        </p:tgtEl>
                                        <p:attrNameLst>
                                          <p:attrName>style.visibility</p:attrName>
                                        </p:attrNameLst>
                                      </p:cBhvr>
                                      <p:to>
                                        <p:strVal val="visible"/>
                                      </p:to>
                                    </p:set>
                                    <p:animEffect transition="in" filter="blinds(horizontal)">
                                      <p:cBhvr>
                                        <p:cTn id="37" dur="500"/>
                                        <p:tgtEl>
                                          <p:spTgt spid="8448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44814"/>
                                        </p:tgtEl>
                                        <p:attrNameLst>
                                          <p:attrName>style.visibility</p:attrName>
                                        </p:attrNameLst>
                                      </p:cBhvr>
                                      <p:to>
                                        <p:strVal val="visible"/>
                                      </p:to>
                                    </p:set>
                                    <p:animEffect transition="in" filter="blinds(horizontal)">
                                      <p:cBhvr>
                                        <p:cTn id="42" dur="500"/>
                                        <p:tgtEl>
                                          <p:spTgt spid="8448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44817"/>
                                        </p:tgtEl>
                                        <p:attrNameLst>
                                          <p:attrName>style.visibility</p:attrName>
                                        </p:attrNameLst>
                                      </p:cBhvr>
                                      <p:to>
                                        <p:strVal val="visible"/>
                                      </p:to>
                                    </p:set>
                                    <p:animEffect transition="in" filter="blinds(horizontal)">
                                      <p:cBhvr>
                                        <p:cTn id="47" dur="500"/>
                                        <p:tgtEl>
                                          <p:spTgt spid="84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861185"/>
          <p:cNvSpPr>
            <a:spLocks noGrp="1"/>
          </p:cNvSpPr>
          <p:nvPr>
            <p:ph type="title"/>
          </p:nvPr>
        </p:nvSpPr>
        <p:spPr>
          <a:ln/>
        </p:spPr>
        <p:txBody>
          <a:bodyPr vert="horz" wrap="square" lIns="91440" tIns="45720" rIns="91440" bIns="45720" anchor="ctr"/>
          <a:p>
            <a:r>
              <a:rPr lang="en-US" altLang="zh-CN" dirty="0"/>
              <a:t>I/O</a:t>
            </a:r>
            <a:r>
              <a:rPr lang="zh-CN" altLang="en-US" dirty="0"/>
              <a:t>子系统概述</a:t>
            </a:r>
            <a:endParaRPr lang="zh-CN" altLang="en-US" dirty="0"/>
          </a:p>
        </p:txBody>
      </p:sp>
      <p:sp>
        <p:nvSpPr>
          <p:cNvPr id="90115" name="内容占位符 861186"/>
          <p:cNvSpPr>
            <a:spLocks noGrp="1"/>
          </p:cNvSpPr>
          <p:nvPr>
            <p:ph idx="1"/>
          </p:nvPr>
        </p:nvSpPr>
        <p:spPr>
          <a:xfrm>
            <a:off x="406400" y="825500"/>
            <a:ext cx="8439150" cy="5233988"/>
          </a:xfrm>
          <a:ln/>
        </p:spPr>
        <p:txBody>
          <a:bodyPr vert="horz" wrap="square" lIns="91440" tIns="45720" rIns="91440" bIns="45720" anchor="t"/>
          <a:p>
            <a:pPr>
              <a:buNone/>
            </a:pPr>
            <a:r>
              <a:rPr lang="zh-CN" altLang="en-US" sz="2000" dirty="0">
                <a:ea typeface="黑体" pitchFamily="49" charset="-122"/>
              </a:rPr>
              <a:t>  </a:t>
            </a:r>
            <a:r>
              <a:rPr lang="zh-CN" altLang="en-US" sz="2200" dirty="0">
                <a:latin typeface="微软雅黑" pitchFamily="34" charset="-122"/>
                <a:ea typeface="微软雅黑" pitchFamily="34" charset="-122"/>
              </a:rPr>
              <a:t>各类用户的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请求需要通过某种方式传给</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a:buNone/>
            </a:pPr>
            <a:r>
              <a:rPr lang="zh-CN" altLang="en-US" sz="2200" dirty="0">
                <a:latin typeface="微软雅黑" pitchFamily="34" charset="-122"/>
                <a:ea typeface="微软雅黑" pitchFamily="34" charset="-122"/>
                <a:sym typeface="Wingdings 2" panose="05020102010507070707" pitchFamily="18" charset="2"/>
              </a:rPr>
              <a:t>   </a:t>
            </a:r>
            <a:r>
              <a:rPr lang="zh-CN" altLang="en-US" sz="2200" dirty="0">
                <a:solidFill>
                  <a:schemeClr val="accent2"/>
                </a:solidFill>
                <a:latin typeface="微软雅黑" pitchFamily="34" charset="-122"/>
                <a:ea typeface="微软雅黑" pitchFamily="34" charset="-122"/>
              </a:rPr>
              <a:t>最终用户：键盘、鼠标通过操作界面传递给</a:t>
            </a:r>
            <a:r>
              <a:rPr lang="en-US" altLang="zh-CN" sz="2200" dirty="0">
                <a:solidFill>
                  <a:schemeClr val="accent2"/>
                </a:solidFill>
                <a:latin typeface="微软雅黑" pitchFamily="34" charset="-122"/>
                <a:ea typeface="微软雅黑" pitchFamily="34" charset="-122"/>
              </a:rPr>
              <a:t>OS</a:t>
            </a:r>
            <a:endParaRPr lang="en-US" altLang="zh-CN" sz="2200" dirty="0">
              <a:solidFill>
                <a:schemeClr val="accent2"/>
              </a:solidFill>
              <a:latin typeface="微软雅黑" pitchFamily="34" charset="-122"/>
              <a:ea typeface="微软雅黑" pitchFamily="34" charset="-122"/>
            </a:endParaRPr>
          </a:p>
          <a:p>
            <a:pPr>
              <a:buNone/>
            </a:pPr>
            <a:r>
              <a:rPr lang="zh-CN" altLang="en-US" sz="2200" dirty="0">
                <a:solidFill>
                  <a:schemeClr val="accent2"/>
                </a:solidFill>
                <a:latin typeface="微软雅黑" pitchFamily="34" charset="-122"/>
                <a:ea typeface="微软雅黑" pitchFamily="34" charset="-122"/>
                <a:sym typeface="Wingdings 2" panose="05020102010507070707" pitchFamily="18" charset="2"/>
              </a:rPr>
              <a:t>   </a:t>
            </a:r>
            <a:r>
              <a:rPr lang="zh-CN" altLang="en-US" sz="2200" dirty="0">
                <a:solidFill>
                  <a:schemeClr val="accent2"/>
                </a:solidFill>
                <a:latin typeface="微软雅黑" pitchFamily="34" charset="-122"/>
                <a:ea typeface="微软雅黑" pitchFamily="34" charset="-122"/>
              </a:rPr>
              <a:t>用户程序：通过函数（高级语言）转换为系统调用传递给</a:t>
            </a:r>
            <a:r>
              <a:rPr lang="en-US" altLang="zh-CN" sz="2200" dirty="0">
                <a:solidFill>
                  <a:schemeClr val="accent2"/>
                </a:solidFill>
                <a:latin typeface="微软雅黑" pitchFamily="34" charset="-122"/>
                <a:ea typeface="微软雅黑" pitchFamily="34" charset="-122"/>
              </a:rPr>
              <a:t>OS</a:t>
            </a:r>
            <a:endParaRPr lang="zh-CN" altLang="en-US" sz="2200" dirty="0">
              <a:latin typeface="微软雅黑" pitchFamily="34" charset="-122"/>
              <a:ea typeface="微软雅黑" pitchFamily="34" charset="-122"/>
            </a:endParaRPr>
          </a:p>
          <a:p>
            <a:pPr>
              <a:buNone/>
            </a:pPr>
            <a:r>
              <a:rPr lang="en-US" altLang="zh-CN" sz="2200" dirty="0">
                <a:latin typeface="微软雅黑" pitchFamily="34" charset="-122"/>
                <a:ea typeface="微软雅黑" pitchFamily="34" charset="-122"/>
              </a:rPr>
              <a:t>   I/O</a:t>
            </a:r>
            <a:r>
              <a:rPr lang="zh-CN" altLang="en-US" sz="2200" dirty="0">
                <a:latin typeface="微软雅黑" pitchFamily="34" charset="-122"/>
                <a:ea typeface="微软雅黑" pitchFamily="34" charset="-122"/>
              </a:rPr>
              <a:t>软件被组织成从高到低的四个层次，层次越低，则越接近设备而越远离用户程序。这四个层次依次为：</a:t>
            </a:r>
            <a:endParaRPr lang="zh-CN" altLang="en-US" sz="2200" dirty="0">
              <a:latin typeface="微软雅黑" pitchFamily="34" charset="-122"/>
              <a:ea typeface="微软雅黑" pitchFamily="34" charset="-122"/>
              <a:sym typeface="Wingdings 2" panose="05020102010507070707" pitchFamily="18" charset="2"/>
            </a:endParaRPr>
          </a:p>
          <a:p>
            <a:pPr>
              <a:buNone/>
            </a:pPr>
            <a:r>
              <a:rPr lang="zh-CN" altLang="en-US" sz="2200" dirty="0">
                <a:latin typeface="微软雅黑" pitchFamily="34" charset="-122"/>
                <a:ea typeface="微软雅黑" pitchFamily="34" charset="-122"/>
                <a:sym typeface="Wingdings 2" panose="05020102010507070707" pitchFamily="18" charset="2"/>
              </a:rPr>
              <a:t>	</a:t>
            </a:r>
            <a:r>
              <a:rPr lang="en-US" altLang="zh-CN" sz="2200" dirty="0">
                <a:latin typeface="微软雅黑" pitchFamily="34" charset="-122"/>
                <a:ea typeface="微软雅黑" pitchFamily="34" charset="-122"/>
                <a:sym typeface="Wingdings 2" panose="05020102010507070707" pitchFamily="18" charset="2"/>
              </a:rPr>
              <a:t>(1) </a:t>
            </a:r>
            <a:r>
              <a:rPr lang="zh-CN" altLang="en-US" sz="2200" dirty="0">
                <a:solidFill>
                  <a:srgbClr val="009900"/>
                </a:solidFill>
                <a:latin typeface="微软雅黑" pitchFamily="34" charset="-122"/>
                <a:ea typeface="微软雅黑" pitchFamily="34" charset="-122"/>
              </a:rPr>
              <a:t>用户层</a:t>
            </a:r>
            <a:r>
              <a:rPr lang="en-US" altLang="zh-CN" sz="2200" dirty="0">
                <a:solidFill>
                  <a:srgbClr val="009900"/>
                </a:solidFill>
                <a:latin typeface="微软雅黑" pitchFamily="34" charset="-122"/>
                <a:ea typeface="微软雅黑" pitchFamily="34" charset="-122"/>
              </a:rPr>
              <a:t>I/O</a:t>
            </a:r>
            <a:r>
              <a:rPr lang="zh-CN" altLang="en-US" sz="2200" dirty="0">
                <a:solidFill>
                  <a:srgbClr val="009900"/>
                </a:solidFill>
                <a:latin typeface="微软雅黑" pitchFamily="34" charset="-122"/>
                <a:ea typeface="微软雅黑" pitchFamily="34" charset="-122"/>
              </a:rPr>
              <a:t>软件（</a:t>
            </a:r>
            <a:r>
              <a:rPr lang="en-US" altLang="zh-CN" sz="2200" dirty="0">
                <a:solidFill>
                  <a:srgbClr val="009900"/>
                </a:solidFill>
                <a:latin typeface="微软雅黑" pitchFamily="34" charset="-122"/>
                <a:ea typeface="微软雅黑" pitchFamily="34" charset="-122"/>
              </a:rPr>
              <a:t>I/O</a:t>
            </a:r>
            <a:r>
              <a:rPr lang="zh-CN" altLang="en-US" sz="2200" dirty="0">
                <a:solidFill>
                  <a:srgbClr val="009900"/>
                </a:solidFill>
                <a:latin typeface="微软雅黑" pitchFamily="34" charset="-122"/>
                <a:ea typeface="微软雅黑" pitchFamily="34" charset="-122"/>
              </a:rPr>
              <a:t>函数调用系统调用）</a:t>
            </a:r>
            <a:endParaRPr lang="zh-CN" altLang="en-US" sz="2200" dirty="0">
              <a:solidFill>
                <a:srgbClr val="009900"/>
              </a:solidFill>
              <a:latin typeface="微软雅黑" pitchFamily="34" charset="-122"/>
              <a:ea typeface="微软雅黑" pitchFamily="34" charset="-122"/>
              <a:sym typeface="Wingdings 2" panose="05020102010507070707" pitchFamily="18" charset="2"/>
            </a:endParaRPr>
          </a:p>
          <a:p>
            <a:pPr>
              <a:buNone/>
            </a:pPr>
            <a:r>
              <a:rPr lang="zh-CN" altLang="en-US" sz="2200" dirty="0">
                <a:solidFill>
                  <a:schemeClr val="accent2"/>
                </a:solidFill>
                <a:latin typeface="微软雅黑" pitchFamily="34" charset="-122"/>
                <a:ea typeface="微软雅黑" pitchFamily="34" charset="-122"/>
                <a:sym typeface="Wingdings 2" panose="05020102010507070707" pitchFamily="18" charset="2"/>
              </a:rPr>
              <a:t>	</a:t>
            </a:r>
            <a:r>
              <a:rPr lang="en-US" altLang="zh-CN" sz="2200" dirty="0">
                <a:solidFill>
                  <a:schemeClr val="accent2"/>
                </a:solidFill>
                <a:latin typeface="微软雅黑" pitchFamily="34" charset="-122"/>
                <a:ea typeface="微软雅黑" pitchFamily="34" charset="-122"/>
                <a:sym typeface="Wingdings 2" panose="05020102010507070707" pitchFamily="18" charset="2"/>
              </a:rPr>
              <a:t>(2) </a:t>
            </a:r>
            <a:r>
              <a:rPr lang="zh-CN" altLang="en-US" sz="2200" dirty="0">
                <a:solidFill>
                  <a:schemeClr val="accent2"/>
                </a:solidFill>
                <a:latin typeface="微软雅黑" pitchFamily="34" charset="-122"/>
                <a:ea typeface="微软雅黑" pitchFamily="34" charset="-122"/>
              </a:rPr>
              <a:t>与设备无关的操作系统</a:t>
            </a:r>
            <a:r>
              <a:rPr lang="en-US" altLang="zh-CN" sz="2200" dirty="0">
                <a:solidFill>
                  <a:schemeClr val="accent2"/>
                </a:solidFill>
                <a:latin typeface="微软雅黑" pitchFamily="34" charset="-122"/>
                <a:ea typeface="微软雅黑" pitchFamily="34" charset="-122"/>
              </a:rPr>
              <a:t>I/O</a:t>
            </a:r>
            <a:r>
              <a:rPr lang="zh-CN" altLang="en-US" sz="2200" dirty="0">
                <a:solidFill>
                  <a:schemeClr val="accent2"/>
                </a:solidFill>
                <a:latin typeface="微软雅黑" pitchFamily="34" charset="-122"/>
                <a:ea typeface="微软雅黑" pitchFamily="34" charset="-122"/>
              </a:rPr>
              <a:t>软件</a:t>
            </a:r>
            <a:endParaRPr lang="zh-CN" altLang="en-US" sz="2200" dirty="0">
              <a:solidFill>
                <a:schemeClr val="accent2"/>
              </a:solidFill>
              <a:latin typeface="微软雅黑" pitchFamily="34" charset="-122"/>
              <a:ea typeface="微软雅黑" pitchFamily="34" charset="-122"/>
              <a:sym typeface="Wingdings 2" panose="05020102010507070707" pitchFamily="18" charset="2"/>
            </a:endParaRPr>
          </a:p>
          <a:p>
            <a:pPr>
              <a:buNone/>
            </a:pPr>
            <a:r>
              <a:rPr lang="zh-CN" altLang="en-US" sz="2200" dirty="0">
                <a:solidFill>
                  <a:schemeClr val="accent2"/>
                </a:solidFill>
                <a:latin typeface="微软雅黑" pitchFamily="34" charset="-122"/>
                <a:ea typeface="微软雅黑" pitchFamily="34" charset="-122"/>
                <a:sym typeface="Wingdings 2" panose="05020102010507070707" pitchFamily="18" charset="2"/>
              </a:rPr>
              <a:t>	</a:t>
            </a:r>
            <a:r>
              <a:rPr lang="en-US" altLang="zh-CN" sz="2200" dirty="0">
                <a:solidFill>
                  <a:schemeClr val="accent2"/>
                </a:solidFill>
                <a:latin typeface="微软雅黑" pitchFamily="34" charset="-122"/>
                <a:ea typeface="微软雅黑" pitchFamily="34" charset="-122"/>
                <a:sym typeface="Wingdings 2" panose="05020102010507070707" pitchFamily="18" charset="2"/>
              </a:rPr>
              <a:t>(3) </a:t>
            </a:r>
            <a:r>
              <a:rPr lang="zh-CN" altLang="en-US" sz="2200" dirty="0">
                <a:solidFill>
                  <a:schemeClr val="accent2"/>
                </a:solidFill>
                <a:latin typeface="微软雅黑" pitchFamily="34" charset="-122"/>
                <a:ea typeface="微软雅黑" pitchFamily="34" charset="-122"/>
              </a:rPr>
              <a:t>设备驱动程序</a:t>
            </a:r>
            <a:endParaRPr lang="zh-CN" altLang="en-US" sz="2200" dirty="0">
              <a:solidFill>
                <a:schemeClr val="accent2"/>
              </a:solidFill>
              <a:latin typeface="微软雅黑" pitchFamily="34" charset="-122"/>
              <a:ea typeface="微软雅黑" pitchFamily="34" charset="-122"/>
              <a:sym typeface="Wingdings 2" panose="05020102010507070707" pitchFamily="18" charset="2"/>
            </a:endParaRPr>
          </a:p>
          <a:p>
            <a:pPr>
              <a:buNone/>
            </a:pPr>
            <a:r>
              <a:rPr lang="zh-CN" altLang="en-US" sz="2200" dirty="0">
                <a:solidFill>
                  <a:schemeClr val="accent2"/>
                </a:solidFill>
                <a:latin typeface="微软雅黑" pitchFamily="34" charset="-122"/>
                <a:ea typeface="微软雅黑" pitchFamily="34" charset="-122"/>
                <a:sym typeface="Wingdings 2" panose="05020102010507070707" pitchFamily="18" charset="2"/>
              </a:rPr>
              <a:t>	</a:t>
            </a:r>
            <a:r>
              <a:rPr lang="en-US" altLang="zh-CN" sz="2200" dirty="0">
                <a:solidFill>
                  <a:schemeClr val="accent2"/>
                </a:solidFill>
                <a:latin typeface="微软雅黑" pitchFamily="34" charset="-122"/>
                <a:ea typeface="微软雅黑" pitchFamily="34" charset="-122"/>
                <a:sym typeface="Wingdings 2" panose="05020102010507070707" pitchFamily="18" charset="2"/>
              </a:rPr>
              <a:t>(4) </a:t>
            </a:r>
            <a:r>
              <a:rPr lang="en-US" altLang="zh-CN" sz="2200" dirty="0">
                <a:solidFill>
                  <a:schemeClr val="accent2"/>
                </a:solidFill>
                <a:latin typeface="微软雅黑" pitchFamily="34" charset="-122"/>
                <a:ea typeface="微软雅黑" pitchFamily="34" charset="-122"/>
              </a:rPr>
              <a:t>I/O</a:t>
            </a:r>
            <a:r>
              <a:rPr lang="zh-CN" altLang="en-US" sz="2200" dirty="0">
                <a:solidFill>
                  <a:schemeClr val="accent2"/>
                </a:solidFill>
                <a:latin typeface="微软雅黑" pitchFamily="34" charset="-122"/>
                <a:ea typeface="微软雅黑" pitchFamily="34" charset="-122"/>
              </a:rPr>
              <a:t>中断处理程序</a:t>
            </a:r>
            <a:endParaRPr lang="zh-CN" altLang="en-US" sz="2200" dirty="0">
              <a:solidFill>
                <a:schemeClr val="accent2"/>
              </a:solidFill>
              <a:latin typeface="微软雅黑" pitchFamily="34" charset="-122"/>
              <a:ea typeface="微软雅黑" pitchFamily="34" charset="-122"/>
            </a:endParaRPr>
          </a:p>
          <a:p>
            <a:pPr>
              <a:buNone/>
            </a:pPr>
            <a:r>
              <a:rPr lang="zh-CN" altLang="en-US" sz="2200" dirty="0">
                <a:latin typeface="微软雅黑" pitchFamily="34" charset="-122"/>
                <a:ea typeface="微软雅黑" pitchFamily="34" charset="-122"/>
              </a:rPr>
              <a:t>  </a:t>
            </a:r>
            <a:r>
              <a:rPr lang="zh-CN" altLang="en-US" sz="2200" dirty="0">
                <a:solidFill>
                  <a:schemeClr val="accent1"/>
                </a:solidFill>
                <a:latin typeface="微软雅黑" pitchFamily="34" charset="-122"/>
                <a:ea typeface="微软雅黑" pitchFamily="34" charset="-122"/>
              </a:rPr>
              <a:t>大部分</a:t>
            </a:r>
            <a:r>
              <a:rPr lang="en-US" altLang="zh-CN" sz="2200" dirty="0">
                <a:solidFill>
                  <a:schemeClr val="accent1"/>
                </a:solidFill>
                <a:latin typeface="微软雅黑" pitchFamily="34" charset="-122"/>
                <a:ea typeface="微软雅黑" pitchFamily="34" charset="-122"/>
              </a:rPr>
              <a:t>I/O</a:t>
            </a:r>
            <a:r>
              <a:rPr lang="zh-CN" altLang="en-US" sz="2200" dirty="0">
                <a:solidFill>
                  <a:schemeClr val="accent1"/>
                </a:solidFill>
                <a:latin typeface="微软雅黑" pitchFamily="34" charset="-122"/>
                <a:ea typeface="微软雅黑" pitchFamily="34" charset="-122"/>
              </a:rPr>
              <a:t>软件都属于操作系统内核态程序</a:t>
            </a:r>
            <a:r>
              <a:rPr lang="zh-CN" altLang="en-US" sz="2200" dirty="0">
                <a:latin typeface="微软雅黑" pitchFamily="34" charset="-122"/>
                <a:ea typeface="微软雅黑" pitchFamily="34" charset="-122"/>
              </a:rPr>
              <a:t>，最初的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请求在用  户程序中提出。 </a:t>
            </a:r>
            <a:endParaRPr lang="zh-CN" altLang="en-US" sz="2200" dirty="0">
              <a:latin typeface="微软雅黑" pitchFamily="34" charset="-122"/>
              <a:ea typeface="微软雅黑" pitchFamily="34" charset="-122"/>
            </a:endParaRPr>
          </a:p>
        </p:txBody>
      </p:sp>
      <p:sp>
        <p:nvSpPr>
          <p:cNvPr id="90116" name="矩形 861192"/>
          <p:cNvSpPr/>
          <p:nvPr/>
        </p:nvSpPr>
        <p:spPr>
          <a:xfrm>
            <a:off x="6721475" y="4132263"/>
            <a:ext cx="1962150" cy="762000"/>
          </a:xfrm>
          <a:prstGeom prst="rect">
            <a:avLst/>
          </a:prstGeom>
          <a:noFill/>
          <a:ln w="50800">
            <a:noFill/>
          </a:ln>
        </p:spPr>
        <p:txBody>
          <a:bodyPr>
            <a:spAutoFit/>
          </a:bodyPr>
          <a:p>
            <a:pPr eaLnBrk="0" hangingPunct="0"/>
            <a:r>
              <a:rPr lang="en-US" altLang="zh-CN" sz="2200" b="1" dirty="0">
                <a:solidFill>
                  <a:schemeClr val="accent1"/>
                </a:solidFill>
                <a:latin typeface="微软雅黑" pitchFamily="34" charset="-122"/>
                <a:ea typeface="微软雅黑" pitchFamily="34" charset="-122"/>
              </a:rPr>
              <a:t>OS</a:t>
            </a:r>
            <a:r>
              <a:rPr lang="zh-CN" altLang="en-US" sz="2200" b="1" dirty="0">
                <a:solidFill>
                  <a:schemeClr val="accent1"/>
                </a:solidFill>
                <a:latin typeface="微软雅黑" pitchFamily="34" charset="-122"/>
                <a:ea typeface="微软雅黑" pitchFamily="34" charset="-122"/>
              </a:rPr>
              <a:t>在</a:t>
            </a:r>
            <a:r>
              <a:rPr lang="en-US" altLang="zh-CN" sz="2200" b="1" dirty="0">
                <a:solidFill>
                  <a:schemeClr val="accent1"/>
                </a:solidFill>
                <a:latin typeface="微软雅黑" pitchFamily="34" charset="-122"/>
                <a:ea typeface="微软雅黑" pitchFamily="34" charset="-122"/>
              </a:rPr>
              <a:t>I/O</a:t>
            </a:r>
            <a:r>
              <a:rPr lang="zh-CN" altLang="en-US" sz="2200" b="1" dirty="0">
                <a:solidFill>
                  <a:schemeClr val="accent1"/>
                </a:solidFill>
                <a:latin typeface="微软雅黑" pitchFamily="34" charset="-122"/>
                <a:ea typeface="微软雅黑" pitchFamily="34" charset="-122"/>
              </a:rPr>
              <a:t>系统中极其重要！</a:t>
            </a:r>
            <a:endParaRPr lang="zh-CN" altLang="en-US" sz="2200" b="1" dirty="0">
              <a:solidFill>
                <a:schemeClr val="accent1"/>
              </a:solidFill>
              <a:latin typeface="微软雅黑" pitchFamily="34" charset="-122"/>
              <a:ea typeface="微软雅黑" pitchFamily="34" charset="-122"/>
            </a:endParaRPr>
          </a:p>
        </p:txBody>
      </p:sp>
      <p:grpSp>
        <p:nvGrpSpPr>
          <p:cNvPr id="90117" name="组合 861195"/>
          <p:cNvGrpSpPr/>
          <p:nvPr/>
        </p:nvGrpSpPr>
        <p:grpSpPr>
          <a:xfrm>
            <a:off x="5124450" y="3933825"/>
            <a:ext cx="1262063" cy="1235075"/>
            <a:chOff x="2972" y="2459"/>
            <a:chExt cx="795" cy="851"/>
          </a:xfrm>
        </p:grpSpPr>
        <p:sp>
          <p:nvSpPr>
            <p:cNvPr id="90118" name="右大括号 861193"/>
            <p:cNvSpPr/>
            <p:nvPr/>
          </p:nvSpPr>
          <p:spPr>
            <a:xfrm>
              <a:off x="2972" y="2459"/>
              <a:ext cx="301" cy="851"/>
            </a:xfrm>
            <a:prstGeom prst="rightBrace">
              <a:avLst>
                <a:gd name="adj1" fmla="val 23521"/>
                <a:gd name="adj2" fmla="val 50000"/>
              </a:avLst>
            </a:prstGeom>
            <a:noFill/>
            <a:ln w="50800" cap="flat" cmpd="sng">
              <a:solidFill>
                <a:schemeClr val="accent1"/>
              </a:solidFill>
              <a:prstDash val="solid"/>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0119" name="文本框 861194"/>
            <p:cNvSpPr txBox="1"/>
            <p:nvPr/>
          </p:nvSpPr>
          <p:spPr>
            <a:xfrm>
              <a:off x="3282" y="2762"/>
              <a:ext cx="485" cy="315"/>
            </a:xfrm>
            <a:prstGeom prst="rect">
              <a:avLst/>
            </a:prstGeom>
            <a:noFill/>
            <a:ln w="50800">
              <a:noFill/>
            </a:ln>
          </p:spPr>
          <p:txBody>
            <a:bodyPr>
              <a:spAutoFit/>
            </a:bodyPr>
            <a:p>
              <a:pPr eaLnBrk="0" hangingPunct="0">
                <a:spcBef>
                  <a:spcPct val="50000"/>
                </a:spcBef>
              </a:pPr>
              <a:r>
                <a:rPr lang="en-US" altLang="zh-CN" sz="2400" b="1" dirty="0">
                  <a:solidFill>
                    <a:schemeClr val="accent1"/>
                  </a:solidFill>
                  <a:latin typeface="微软雅黑" pitchFamily="34" charset="-122"/>
                  <a:ea typeface="微软雅黑" pitchFamily="34" charset="-122"/>
                </a:rPr>
                <a:t>OS</a:t>
              </a:r>
              <a:endParaRPr lang="en-US" altLang="zh-CN" sz="2400" b="1" dirty="0">
                <a:solidFill>
                  <a:schemeClr val="accent1"/>
                </a:solidFill>
                <a:latin typeface="微软雅黑" pitchFamily="34" charset="-122"/>
                <a:ea typeface="微软雅黑" pitchFamily="3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883713"/>
          <p:cNvSpPr>
            <a:spLocks noGrp="1"/>
          </p:cNvSpPr>
          <p:nvPr>
            <p:ph type="title"/>
          </p:nvPr>
        </p:nvSpPr>
        <p:spPr>
          <a:xfrm>
            <a:off x="336550" y="100013"/>
            <a:ext cx="8807450" cy="528637"/>
          </a:xfrm>
          <a:ln/>
        </p:spPr>
        <p:txBody>
          <a:bodyPr vert="horz" wrap="square" lIns="91440" tIns="45720" rIns="91440" bIns="45720" anchor="ctr"/>
          <a:p>
            <a:r>
              <a:rPr lang="zh-CN" altLang="en-US" dirty="0"/>
              <a:t>用户</a:t>
            </a:r>
            <a:r>
              <a:rPr lang="en-US" altLang="zh-CN" dirty="0"/>
              <a:t>I/O</a:t>
            </a:r>
            <a:r>
              <a:rPr lang="zh-CN" altLang="en-US" dirty="0"/>
              <a:t>软件</a:t>
            </a:r>
            <a:endParaRPr lang="zh-CN" altLang="en-US" dirty="0"/>
          </a:p>
        </p:txBody>
      </p:sp>
      <p:sp>
        <p:nvSpPr>
          <p:cNvPr id="883715" name="内容占位符 883714"/>
          <p:cNvSpPr>
            <a:spLocks noGrp="1"/>
          </p:cNvSpPr>
          <p:nvPr>
            <p:ph idx="1"/>
          </p:nvPr>
        </p:nvSpPr>
        <p:spPr>
          <a:xfrm>
            <a:off x="265113" y="835025"/>
            <a:ext cx="8583612" cy="5565775"/>
          </a:xfrm>
          <a:ln/>
        </p:spPr>
        <p:txBody>
          <a:bodyPr vert="horz" wrap="square" lIns="91440" tIns="45720" rIns="91440" bIns="45720" anchor="t"/>
          <a:p>
            <a:pPr>
              <a:spcBef>
                <a:spcPct val="30000"/>
              </a:spcBef>
            </a:pPr>
            <a:r>
              <a:rPr lang="zh-CN" altLang="en-US" sz="2200" dirty="0">
                <a:latin typeface="微软雅黑" pitchFamily="34" charset="-122"/>
                <a:ea typeface="微软雅黑" pitchFamily="34" charset="-122"/>
              </a:rPr>
              <a:t>用户进程请求读磁盘文件操作</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用户进程使用标准</a:t>
            </a:r>
            <a:r>
              <a:rPr lang="en-US" altLang="zh-CN" sz="2200" dirty="0">
                <a:latin typeface="微软雅黑" pitchFamily="34" charset="-122"/>
                <a:ea typeface="微软雅黑" pitchFamily="34" charset="-122"/>
              </a:rPr>
              <a:t>C</a:t>
            </a:r>
            <a:r>
              <a:rPr lang="zh-CN" altLang="en-US" sz="2200" dirty="0">
                <a:latin typeface="微软雅黑" pitchFamily="34" charset="-122"/>
                <a:ea typeface="微软雅黑" pitchFamily="34" charset="-122"/>
              </a:rPr>
              <a:t>库函数</a:t>
            </a:r>
            <a:r>
              <a:rPr lang="en-US" altLang="zh-CN" sz="2200" dirty="0">
                <a:solidFill>
                  <a:schemeClr val="accent1"/>
                </a:solidFill>
                <a:latin typeface="微软雅黑" pitchFamily="34" charset="-122"/>
                <a:ea typeface="微软雅黑" pitchFamily="34" charset="-122"/>
              </a:rPr>
              <a:t>fread</a:t>
            </a:r>
            <a:r>
              <a:rPr lang="zh-CN" altLang="en-US" sz="2200" dirty="0">
                <a:latin typeface="微软雅黑" pitchFamily="34" charset="-122"/>
                <a:ea typeface="微软雅黑" pitchFamily="34" charset="-122"/>
              </a:rPr>
              <a:t>，或</a:t>
            </a:r>
            <a:r>
              <a:rPr lang="en-US" altLang="zh-CN" sz="2200" dirty="0">
                <a:latin typeface="微软雅黑" pitchFamily="34" charset="-122"/>
                <a:ea typeface="微软雅黑" pitchFamily="34" charset="-122"/>
              </a:rPr>
              <a:t>Windows API</a:t>
            </a:r>
            <a:r>
              <a:rPr lang="zh-CN" altLang="en-US" sz="2200" dirty="0">
                <a:latin typeface="微软雅黑" pitchFamily="34" charset="-122"/>
                <a:ea typeface="微软雅黑" pitchFamily="34" charset="-122"/>
              </a:rPr>
              <a:t>函数</a:t>
            </a:r>
            <a:r>
              <a:rPr lang="zh-CN" altLang="en-US" sz="2200" dirty="0">
                <a:solidFill>
                  <a:schemeClr val="accent1"/>
                </a:solidFill>
                <a:latin typeface="微软雅黑" pitchFamily="34" charset="-122"/>
                <a:ea typeface="微软雅黑" pitchFamily="34" charset="-122"/>
              </a:rPr>
              <a:t> </a:t>
            </a:r>
            <a:r>
              <a:rPr lang="en-US" altLang="zh-CN" sz="2200" dirty="0">
                <a:solidFill>
                  <a:schemeClr val="accent1"/>
                </a:solidFill>
                <a:latin typeface="微软雅黑" pitchFamily="34" charset="-122"/>
                <a:ea typeface="微软雅黑" pitchFamily="34" charset="-122"/>
              </a:rPr>
              <a:t>ReadFile</a:t>
            </a:r>
            <a:r>
              <a:rPr lang="zh-CN" altLang="en-US" sz="2200" dirty="0">
                <a:latin typeface="微软雅黑" pitchFamily="34" charset="-122"/>
                <a:ea typeface="微软雅黑" pitchFamily="34" charset="-122"/>
              </a:rPr>
              <a:t>，或</a:t>
            </a:r>
            <a:r>
              <a:rPr lang="en-US" altLang="zh-CN" sz="2200" dirty="0">
                <a:latin typeface="微软雅黑" pitchFamily="34" charset="-122"/>
                <a:ea typeface="微软雅黑" pitchFamily="34" charset="-122"/>
              </a:rPr>
              <a:t>Unix/Linux</a:t>
            </a:r>
            <a:r>
              <a:rPr lang="zh-CN" altLang="en-US" sz="2200" dirty="0">
                <a:latin typeface="微软雅黑" pitchFamily="34" charset="-122"/>
                <a:ea typeface="微软雅黑" pitchFamily="34" charset="-122"/>
              </a:rPr>
              <a:t>的系统调用函数</a:t>
            </a:r>
            <a:r>
              <a:rPr lang="en-US" altLang="zh-CN" sz="2200" dirty="0">
                <a:solidFill>
                  <a:schemeClr val="accent1"/>
                </a:solidFill>
                <a:latin typeface="微软雅黑" pitchFamily="34" charset="-122"/>
                <a:ea typeface="微软雅黑" pitchFamily="34" charset="-122"/>
              </a:rPr>
              <a:t>read</a:t>
            </a:r>
            <a:r>
              <a:rPr lang="zh-CN" altLang="en-US" sz="2200" dirty="0">
                <a:latin typeface="微软雅黑" pitchFamily="34" charset="-122"/>
                <a:ea typeface="微软雅黑" pitchFamily="34" charset="-122"/>
              </a:rPr>
              <a:t>等要求读一个磁盘文件块。</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用户程序中涉及</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操作的函数最终会被转换为一组与具体机器架构相关的指令序列，这里我们将其称为</a:t>
            </a:r>
            <a:r>
              <a:rPr lang="en-US" altLang="zh-CN" sz="2200" dirty="0">
                <a:solidFill>
                  <a:schemeClr val="accent1"/>
                </a:solidFill>
                <a:latin typeface="微软雅黑" pitchFamily="34" charset="-122"/>
                <a:ea typeface="微软雅黑" pitchFamily="34" charset="-122"/>
              </a:rPr>
              <a:t>I/O</a:t>
            </a:r>
            <a:r>
              <a:rPr lang="zh-CN" altLang="en-US" sz="2200" dirty="0">
                <a:solidFill>
                  <a:schemeClr val="accent1"/>
                </a:solidFill>
                <a:latin typeface="微软雅黑" pitchFamily="34" charset="-122"/>
                <a:ea typeface="微软雅黑" pitchFamily="34" charset="-122"/>
              </a:rPr>
              <a:t>请求指令序列</a:t>
            </a:r>
            <a:r>
              <a:rPr lang="zh-CN" altLang="en-US"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例如，若用户程序在</a:t>
            </a:r>
            <a:r>
              <a:rPr lang="en-US" altLang="zh-CN" sz="2200" dirty="0">
                <a:latin typeface="微软雅黑" pitchFamily="34" charset="-122"/>
                <a:ea typeface="微软雅黑" pitchFamily="34" charset="-122"/>
              </a:rPr>
              <a:t>IA-32</a:t>
            </a:r>
            <a:r>
              <a:rPr lang="zh-CN" altLang="en-US" sz="2200" dirty="0">
                <a:latin typeface="微软雅黑" pitchFamily="34" charset="-122"/>
                <a:ea typeface="微软雅黑" pitchFamily="34" charset="-122"/>
              </a:rPr>
              <a:t>架构上执行，则</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函数被转换为</a:t>
            </a:r>
            <a:r>
              <a:rPr lang="en-US" altLang="zh-CN" sz="2200" dirty="0">
                <a:solidFill>
                  <a:srgbClr val="006600"/>
                </a:solidFill>
                <a:latin typeface="微软雅黑" pitchFamily="34" charset="-122"/>
                <a:ea typeface="微软雅黑" pitchFamily="34" charset="-122"/>
              </a:rPr>
              <a:t>IA-32</a:t>
            </a:r>
            <a:r>
              <a:rPr lang="zh-CN" altLang="en-US" sz="2200" dirty="0">
                <a:solidFill>
                  <a:srgbClr val="006600"/>
                </a:solidFill>
                <a:latin typeface="微软雅黑" pitchFamily="34" charset="-122"/>
                <a:ea typeface="微软雅黑" pitchFamily="34" charset="-122"/>
              </a:rPr>
              <a:t>的指令序列</a:t>
            </a:r>
            <a:r>
              <a:rPr lang="zh-CN" altLang="en-US"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每个指令系统中一定有一类</a:t>
            </a:r>
            <a:r>
              <a:rPr lang="zh-CN" altLang="en-US" sz="2200" dirty="0">
                <a:solidFill>
                  <a:schemeClr val="accent1"/>
                </a:solidFill>
                <a:latin typeface="微软雅黑" pitchFamily="34" charset="-122"/>
                <a:ea typeface="微软雅黑" pitchFamily="34" charset="-122"/>
              </a:rPr>
              <a:t>陷阱指令</a:t>
            </a:r>
            <a:r>
              <a:rPr lang="zh-CN" altLang="en-US" sz="2200" dirty="0">
                <a:latin typeface="微软雅黑" pitchFamily="34" charset="-122"/>
                <a:ea typeface="微软雅黑" pitchFamily="34" charset="-122"/>
              </a:rPr>
              <a:t>（有些机器也称为</a:t>
            </a:r>
            <a:r>
              <a:rPr lang="zh-CN" altLang="en-US" sz="2200" dirty="0">
                <a:solidFill>
                  <a:schemeClr val="accent1"/>
                </a:solidFill>
                <a:latin typeface="微软雅黑" pitchFamily="34" charset="-122"/>
                <a:ea typeface="微软雅黑" pitchFamily="34" charset="-122"/>
              </a:rPr>
              <a:t>软中断指令或系统调用指令</a:t>
            </a:r>
            <a:r>
              <a:rPr lang="zh-CN" altLang="en-US" sz="2200" dirty="0">
                <a:latin typeface="微软雅黑" pitchFamily="34" charset="-122"/>
                <a:ea typeface="微软雅黑" pitchFamily="34" charset="-122"/>
              </a:rPr>
              <a:t>），主要功能是为操作系统提供灵活的系统调用机制。</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请求指令序列中，具体</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请求被转换为一条陷阱指令，</a:t>
            </a:r>
            <a:r>
              <a:rPr lang="zh-CN" altLang="en-US" sz="2200" dirty="0">
                <a:solidFill>
                  <a:srgbClr val="006600"/>
                </a:solidFill>
                <a:latin typeface="微软雅黑" pitchFamily="34" charset="-122"/>
                <a:ea typeface="微软雅黑" pitchFamily="34" charset="-122"/>
              </a:rPr>
              <a:t>在陷阱指令前面则是相应的系统调用参数的设置指令</a:t>
            </a:r>
            <a:r>
              <a:rPr lang="zh-CN" altLang="en-US" sz="2200" dirty="0">
                <a:latin typeface="微软雅黑" pitchFamily="34" charset="-122"/>
                <a:ea typeface="微软雅黑" pitchFamily="34" charset="-122"/>
              </a:rPr>
              <a:t>。 </a:t>
            </a:r>
            <a:endParaRPr lang="zh-CN" altLang="en-US" sz="2200" dirty="0">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3715">
                                            <p:txEl>
                                              <p:charRg st="14" end="91"/>
                                            </p:txEl>
                                          </p:spTgt>
                                        </p:tgtEl>
                                        <p:attrNameLst>
                                          <p:attrName>style.visibility</p:attrName>
                                        </p:attrNameLst>
                                      </p:cBhvr>
                                      <p:to>
                                        <p:strVal val="visible"/>
                                      </p:to>
                                    </p:set>
                                    <p:animEffect transition="in" filter="blinds(horizontal)">
                                      <p:cBhvr>
                                        <p:cTn id="7" dur="500"/>
                                        <p:tgtEl>
                                          <p:spTgt spid="883715">
                                            <p:txEl>
                                              <p:charRg st="14" end="9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3715">
                                            <p:txEl>
                                              <p:charRg st="91" end="149"/>
                                            </p:txEl>
                                          </p:spTgt>
                                        </p:tgtEl>
                                        <p:attrNameLst>
                                          <p:attrName>style.visibility</p:attrName>
                                        </p:attrNameLst>
                                      </p:cBhvr>
                                      <p:to>
                                        <p:strVal val="visible"/>
                                      </p:to>
                                    </p:set>
                                    <p:animEffect transition="in" filter="blinds(horizontal)">
                                      <p:cBhvr>
                                        <p:cTn id="12" dur="500"/>
                                        <p:tgtEl>
                                          <p:spTgt spid="883715">
                                            <p:txEl>
                                              <p:charRg st="91" end="1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3715">
                                            <p:txEl>
                                              <p:charRg st="149" end="191"/>
                                            </p:txEl>
                                          </p:spTgt>
                                        </p:tgtEl>
                                        <p:attrNameLst>
                                          <p:attrName>style.visibility</p:attrName>
                                        </p:attrNameLst>
                                      </p:cBhvr>
                                      <p:to>
                                        <p:strVal val="visible"/>
                                      </p:to>
                                    </p:set>
                                    <p:animEffect transition="in" filter="blinds(horizontal)">
                                      <p:cBhvr>
                                        <p:cTn id="17" dur="500"/>
                                        <p:tgtEl>
                                          <p:spTgt spid="883715">
                                            <p:txEl>
                                              <p:charRg st="149" end="1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3715">
                                            <p:txEl>
                                              <p:charRg st="191" end="252"/>
                                            </p:txEl>
                                          </p:spTgt>
                                        </p:tgtEl>
                                        <p:attrNameLst>
                                          <p:attrName>style.visibility</p:attrName>
                                        </p:attrNameLst>
                                      </p:cBhvr>
                                      <p:to>
                                        <p:strVal val="visible"/>
                                      </p:to>
                                    </p:set>
                                    <p:animEffect transition="in" filter="blinds(horizontal)">
                                      <p:cBhvr>
                                        <p:cTn id="22" dur="500"/>
                                        <p:tgtEl>
                                          <p:spTgt spid="883715">
                                            <p:txEl>
                                              <p:charRg st="191" end="2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83715">
                                            <p:txEl>
                                              <p:charRg st="252" end="308"/>
                                            </p:txEl>
                                          </p:spTgt>
                                        </p:tgtEl>
                                        <p:attrNameLst>
                                          <p:attrName>style.visibility</p:attrName>
                                        </p:attrNameLst>
                                      </p:cBhvr>
                                      <p:to>
                                        <p:strVal val="visible"/>
                                      </p:to>
                                    </p:set>
                                    <p:animEffect transition="in" filter="blinds(horizontal)">
                                      <p:cBhvr>
                                        <p:cTn id="27" dur="500"/>
                                        <p:tgtEl>
                                          <p:spTgt spid="883715">
                                            <p:txEl>
                                              <p:charRg st="252" end="3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879617"/>
          <p:cNvSpPr>
            <a:spLocks noGrp="1"/>
          </p:cNvSpPr>
          <p:nvPr>
            <p:ph type="title"/>
          </p:nvPr>
        </p:nvSpPr>
        <p:spPr>
          <a:ln/>
        </p:spPr>
        <p:txBody>
          <a:bodyPr vert="horz" wrap="square" lIns="91440" tIns="45720" rIns="91440" bIns="45720" anchor="ctr"/>
          <a:p>
            <a:r>
              <a:rPr lang="zh-CN" altLang="en-US" dirty="0"/>
              <a:t>系统</a:t>
            </a:r>
            <a:r>
              <a:rPr lang="en-US" altLang="zh-CN" dirty="0"/>
              <a:t>I/O</a:t>
            </a:r>
            <a:r>
              <a:rPr lang="zh-CN" altLang="en-US" dirty="0"/>
              <a:t>软件</a:t>
            </a:r>
            <a:endParaRPr lang="zh-CN" altLang="en-US" dirty="0"/>
          </a:p>
        </p:txBody>
      </p:sp>
      <p:sp>
        <p:nvSpPr>
          <p:cNvPr id="879619" name="内容占位符 879618"/>
          <p:cNvSpPr>
            <a:spLocks noGrp="1"/>
          </p:cNvSpPr>
          <p:nvPr>
            <p:ph idx="1"/>
          </p:nvPr>
        </p:nvSpPr>
        <p:spPr>
          <a:xfrm>
            <a:off x="406400" y="889000"/>
            <a:ext cx="8191500" cy="4017963"/>
          </a:xfrm>
          <a:ln/>
        </p:spPr>
        <p:txBody>
          <a:bodyPr vert="horz" wrap="square" lIns="91440" tIns="45720" rIns="91440" bIns="45720" anchor="t"/>
          <a:p>
            <a:pPr>
              <a:lnSpc>
                <a:spcPct val="120000"/>
              </a:lnSpc>
              <a:buNone/>
            </a:pP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子系统中的重要性由</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系统以下三个特性决定：</a:t>
            </a:r>
            <a:endParaRPr lang="zh-CN" altLang="en-US" sz="2200" dirty="0">
              <a:latin typeface="微软雅黑" pitchFamily="34" charset="-122"/>
              <a:ea typeface="微软雅黑" pitchFamily="34" charset="-122"/>
            </a:endParaRPr>
          </a:p>
          <a:p>
            <a:pPr>
              <a:lnSpc>
                <a:spcPct val="120000"/>
              </a:lnSpc>
              <a:buNone/>
            </a:pPr>
            <a:r>
              <a:rPr lang="zh-CN" altLang="en-US" sz="2200" dirty="0">
                <a:solidFill>
                  <a:schemeClr val="accent1"/>
                </a:solidFill>
                <a:latin typeface="微软雅黑" pitchFamily="34" charset="-122"/>
                <a:ea typeface="微软雅黑" pitchFamily="34" charset="-122"/>
              </a:rPr>
              <a:t>（</a:t>
            </a:r>
            <a:r>
              <a:rPr lang="en-US" altLang="zh-CN" sz="2200" dirty="0">
                <a:solidFill>
                  <a:schemeClr val="accent1"/>
                </a:solidFill>
                <a:latin typeface="微软雅黑" pitchFamily="34" charset="-122"/>
                <a:ea typeface="微软雅黑" pitchFamily="34" charset="-122"/>
              </a:rPr>
              <a:t>1</a:t>
            </a:r>
            <a:r>
              <a:rPr lang="zh-CN" altLang="en-US" sz="2200" dirty="0">
                <a:solidFill>
                  <a:schemeClr val="accent1"/>
                </a:solidFill>
                <a:latin typeface="微软雅黑" pitchFamily="34" charset="-122"/>
                <a:ea typeface="微软雅黑" pitchFamily="34" charset="-122"/>
              </a:rPr>
              <a:t>）共享性。</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系统被多个程序共享，须由</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对</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资源统一调度管理，以保证用户程序只能访问自己有权访问的那部分</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设备，并使系统的吞吐率达到最佳。</a:t>
            </a:r>
            <a:endParaRPr lang="zh-CN" altLang="en-US" sz="2200" dirty="0">
              <a:latin typeface="微软雅黑" pitchFamily="34" charset="-122"/>
              <a:ea typeface="微软雅黑" pitchFamily="34" charset="-122"/>
            </a:endParaRPr>
          </a:p>
          <a:p>
            <a:pPr>
              <a:lnSpc>
                <a:spcPct val="120000"/>
              </a:lnSpc>
              <a:buNone/>
            </a:pPr>
            <a:r>
              <a:rPr lang="zh-CN" altLang="en-US" sz="2200" dirty="0">
                <a:solidFill>
                  <a:schemeClr val="accent1"/>
                </a:solidFill>
                <a:latin typeface="微软雅黑" pitchFamily="34" charset="-122"/>
                <a:ea typeface="微软雅黑" pitchFamily="34" charset="-122"/>
              </a:rPr>
              <a:t>（</a:t>
            </a:r>
            <a:r>
              <a:rPr lang="en-US" altLang="zh-CN" sz="2200" dirty="0">
                <a:solidFill>
                  <a:schemeClr val="accent1"/>
                </a:solidFill>
                <a:latin typeface="微软雅黑" pitchFamily="34" charset="-122"/>
                <a:ea typeface="微软雅黑" pitchFamily="34" charset="-122"/>
              </a:rPr>
              <a:t>2</a:t>
            </a:r>
            <a:r>
              <a:rPr lang="zh-CN" altLang="en-US" sz="2200" dirty="0">
                <a:solidFill>
                  <a:schemeClr val="accent1"/>
                </a:solidFill>
                <a:latin typeface="微软雅黑" pitchFamily="34" charset="-122"/>
                <a:ea typeface="微软雅黑" pitchFamily="34" charset="-122"/>
              </a:rPr>
              <a:t>）复杂性。</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设备控制细节复杂，需</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提供专门的驱动程序进行控制，这样可对用户程序屏蔽设备控制的细节。</a:t>
            </a:r>
            <a:endParaRPr lang="zh-CN" altLang="en-US" sz="2200" dirty="0">
              <a:latin typeface="微软雅黑" pitchFamily="34" charset="-122"/>
              <a:ea typeface="微软雅黑" pitchFamily="34" charset="-122"/>
            </a:endParaRPr>
          </a:p>
          <a:p>
            <a:pPr>
              <a:lnSpc>
                <a:spcPct val="120000"/>
              </a:lnSpc>
              <a:buNone/>
            </a:pPr>
            <a:r>
              <a:rPr lang="zh-CN" altLang="en-US" sz="2200" dirty="0">
                <a:solidFill>
                  <a:schemeClr val="accent1"/>
                </a:solidFill>
                <a:latin typeface="微软雅黑" pitchFamily="34" charset="-122"/>
                <a:ea typeface="微软雅黑" pitchFamily="34" charset="-122"/>
              </a:rPr>
              <a:t>（</a:t>
            </a:r>
            <a:r>
              <a:rPr lang="en-US" altLang="zh-CN" sz="2200" dirty="0">
                <a:solidFill>
                  <a:schemeClr val="accent1"/>
                </a:solidFill>
                <a:latin typeface="微软雅黑" pitchFamily="34" charset="-122"/>
                <a:ea typeface="微软雅黑" pitchFamily="34" charset="-122"/>
              </a:rPr>
              <a:t>3</a:t>
            </a:r>
            <a:r>
              <a:rPr lang="zh-CN" altLang="en-US" sz="2200" dirty="0">
                <a:solidFill>
                  <a:schemeClr val="accent1"/>
                </a:solidFill>
                <a:latin typeface="微软雅黑" pitchFamily="34" charset="-122"/>
                <a:ea typeface="微软雅黑" pitchFamily="34" charset="-122"/>
              </a:rPr>
              <a:t>）异步性。</a:t>
            </a:r>
            <a:r>
              <a:rPr lang="zh-CN" altLang="en-US" sz="2200" dirty="0">
                <a:latin typeface="微软雅黑" pitchFamily="34" charset="-122"/>
                <a:ea typeface="微软雅黑" pitchFamily="34" charset="-122"/>
              </a:rPr>
              <a:t>不同设备之间速度相差较大，因而，</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设备与主机之间的信息交换使用</a:t>
            </a:r>
            <a:r>
              <a:rPr lang="zh-CN" altLang="en-US" sz="2200" dirty="0">
                <a:solidFill>
                  <a:schemeClr val="accent1"/>
                </a:solidFill>
                <a:latin typeface="微软雅黑" pitchFamily="34" charset="-122"/>
                <a:ea typeface="微软雅黑" pitchFamily="34" charset="-122"/>
              </a:rPr>
              <a:t>异步的</a:t>
            </a:r>
            <a:r>
              <a:rPr lang="zh-CN" altLang="en-US" sz="2200" dirty="0">
                <a:latin typeface="微软雅黑" pitchFamily="34" charset="-122"/>
                <a:ea typeface="微软雅黑" pitchFamily="34" charset="-122"/>
              </a:rPr>
              <a:t>中断</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方式，中断导致从用户态向内核态转移，因此必须由</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提供中断服务程序来处理。</a:t>
            </a:r>
            <a:endParaRPr lang="zh-CN" altLang="en-US" sz="2200" dirty="0">
              <a:latin typeface="微软雅黑" pitchFamily="34" charset="-122"/>
              <a:ea typeface="微软雅黑" pitchFamily="34" charset="-122"/>
            </a:endParaRPr>
          </a:p>
        </p:txBody>
      </p:sp>
      <p:sp>
        <p:nvSpPr>
          <p:cNvPr id="879620" name="文本框 879619"/>
          <p:cNvSpPr txBox="1"/>
          <p:nvPr/>
        </p:nvSpPr>
        <p:spPr>
          <a:xfrm>
            <a:off x="522288" y="5224463"/>
            <a:ext cx="4440237" cy="762000"/>
          </a:xfrm>
          <a:prstGeom prst="rect">
            <a:avLst/>
          </a:prstGeom>
          <a:noFill/>
          <a:ln w="50800">
            <a:noFill/>
          </a:ln>
        </p:spPr>
        <p:txBody>
          <a:bodyPr>
            <a:spAutoFit/>
          </a:bodyPr>
          <a:p>
            <a:pPr eaLnBrk="0" hangingPunct="0">
              <a:spcBef>
                <a:spcPct val="50000"/>
              </a:spcBef>
            </a:pPr>
            <a:r>
              <a:rPr lang="zh-CN" altLang="en-US" sz="2200" b="1" dirty="0">
                <a:solidFill>
                  <a:schemeClr val="accent2"/>
                </a:solidFill>
                <a:latin typeface="微软雅黑" pitchFamily="34" charset="-122"/>
                <a:ea typeface="微软雅黑" pitchFamily="34" charset="-122"/>
              </a:rPr>
              <a:t>那么，如何从用户程序对应的用户进程进入到操作系统内核执行呢？</a:t>
            </a:r>
            <a:endParaRPr lang="zh-CN" altLang="en-US" sz="2200" b="1" dirty="0">
              <a:solidFill>
                <a:schemeClr val="accent2"/>
              </a:solidFill>
              <a:latin typeface="微软雅黑" pitchFamily="34" charset="-122"/>
              <a:ea typeface="微软雅黑" pitchFamily="34" charset="-122"/>
            </a:endParaRPr>
          </a:p>
        </p:txBody>
      </p:sp>
      <p:sp>
        <p:nvSpPr>
          <p:cNvPr id="879621" name="文本框 879620"/>
          <p:cNvSpPr txBox="1"/>
          <p:nvPr/>
        </p:nvSpPr>
        <p:spPr>
          <a:xfrm>
            <a:off x="6053138" y="5472113"/>
            <a:ext cx="2249487" cy="457200"/>
          </a:xfrm>
          <a:prstGeom prst="rect">
            <a:avLst/>
          </a:prstGeom>
          <a:noFill/>
          <a:ln w="50800">
            <a:noFill/>
          </a:ln>
        </p:spPr>
        <p:txBody>
          <a:bodyPr>
            <a:spAutoFit/>
          </a:bodyPr>
          <a:p>
            <a:pPr eaLnBrk="0" hangingPunct="0">
              <a:spcBef>
                <a:spcPct val="50000"/>
              </a:spcBef>
            </a:pPr>
            <a:r>
              <a:rPr lang="zh-CN" altLang="en-US" sz="2400" b="1" dirty="0">
                <a:solidFill>
                  <a:schemeClr val="accent1"/>
                </a:solidFill>
                <a:latin typeface="微软雅黑" pitchFamily="34" charset="-122"/>
                <a:ea typeface="微软雅黑" pitchFamily="34" charset="-122"/>
              </a:rPr>
              <a:t>系统调用！</a:t>
            </a:r>
            <a:endParaRPr lang="zh-CN" altLang="en-US" sz="2400" b="1" dirty="0">
              <a:solidFill>
                <a:schemeClr val="accent1"/>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9619">
                                            <p:txEl>
                                              <p:charRg st="0" end="30"/>
                                            </p:txEl>
                                          </p:spTgt>
                                        </p:tgtEl>
                                        <p:attrNameLst>
                                          <p:attrName>style.visibility</p:attrName>
                                        </p:attrNameLst>
                                      </p:cBhvr>
                                      <p:to>
                                        <p:strVal val="visible"/>
                                      </p:to>
                                    </p:set>
                                    <p:animEffect transition="in" filter="blinds(horizontal)">
                                      <p:cBhvr>
                                        <p:cTn id="7" dur="500"/>
                                        <p:tgtEl>
                                          <p:spTgt spid="87961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9619">
                                            <p:txEl>
                                              <p:charRg st="30" end="108"/>
                                            </p:txEl>
                                          </p:spTgt>
                                        </p:tgtEl>
                                        <p:attrNameLst>
                                          <p:attrName>style.visibility</p:attrName>
                                        </p:attrNameLst>
                                      </p:cBhvr>
                                      <p:to>
                                        <p:strVal val="visible"/>
                                      </p:to>
                                    </p:set>
                                    <p:animEffect transition="in" filter="blinds(horizontal)">
                                      <p:cBhvr>
                                        <p:cTn id="12" dur="500"/>
                                        <p:tgtEl>
                                          <p:spTgt spid="879619">
                                            <p:txEl>
                                              <p:charRg st="30" end="10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9619">
                                            <p:txEl>
                                              <p:charRg st="108" end="163"/>
                                            </p:txEl>
                                          </p:spTgt>
                                        </p:tgtEl>
                                        <p:attrNameLst>
                                          <p:attrName>style.visibility</p:attrName>
                                        </p:attrNameLst>
                                      </p:cBhvr>
                                      <p:to>
                                        <p:strVal val="visible"/>
                                      </p:to>
                                    </p:set>
                                    <p:animEffect transition="in" filter="blinds(horizontal)">
                                      <p:cBhvr>
                                        <p:cTn id="17" dur="500"/>
                                        <p:tgtEl>
                                          <p:spTgt spid="879619">
                                            <p:txEl>
                                              <p:charRg st="108" end="1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79619">
                                            <p:txEl>
                                              <p:charRg st="163" end="249"/>
                                            </p:txEl>
                                          </p:spTgt>
                                        </p:tgtEl>
                                        <p:attrNameLst>
                                          <p:attrName>style.visibility</p:attrName>
                                        </p:attrNameLst>
                                      </p:cBhvr>
                                      <p:to>
                                        <p:strVal val="visible"/>
                                      </p:to>
                                    </p:set>
                                    <p:animEffect transition="in" filter="blinds(horizontal)">
                                      <p:cBhvr>
                                        <p:cTn id="22" dur="500"/>
                                        <p:tgtEl>
                                          <p:spTgt spid="879619">
                                            <p:txEl>
                                              <p:charRg st="163" end="24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9620"/>
                                        </p:tgtEl>
                                        <p:attrNameLst>
                                          <p:attrName>style.visibility</p:attrName>
                                        </p:attrNameLst>
                                      </p:cBhvr>
                                      <p:to>
                                        <p:strVal val="visible"/>
                                      </p:to>
                                    </p:set>
                                    <p:animEffect transition="in" filter="blinds(horizontal)">
                                      <p:cBhvr>
                                        <p:cTn id="27" dur="500"/>
                                        <p:tgtEl>
                                          <p:spTgt spid="8796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79621"/>
                                        </p:tgtEl>
                                        <p:attrNameLst>
                                          <p:attrName>style.visibility</p:attrName>
                                        </p:attrNameLst>
                                      </p:cBhvr>
                                      <p:to>
                                        <p:strVal val="visible"/>
                                      </p:to>
                                    </p:set>
                                    <p:animEffect transition="in" filter="blinds(horizontal)">
                                      <p:cBhvr>
                                        <p:cTn id="32" dur="500"/>
                                        <p:tgtEl>
                                          <p:spTgt spid="879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20" grpId="0"/>
      <p:bldP spid="8796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884737"/>
          <p:cNvSpPr>
            <a:spLocks noGrp="1"/>
          </p:cNvSpPr>
          <p:nvPr>
            <p:ph type="title"/>
          </p:nvPr>
        </p:nvSpPr>
        <p:spPr>
          <a:ln/>
        </p:spPr>
        <p:txBody>
          <a:bodyPr vert="horz" wrap="square" lIns="91440" tIns="45720" rIns="91440" bIns="45720" anchor="ctr"/>
          <a:p>
            <a:r>
              <a:rPr lang="zh-CN" altLang="en-US" dirty="0"/>
              <a:t>系统调用和</a:t>
            </a:r>
            <a:r>
              <a:rPr lang="en-US" altLang="zh-CN" dirty="0"/>
              <a:t>API</a:t>
            </a:r>
            <a:endParaRPr lang="en-US" altLang="zh-CN" dirty="0"/>
          </a:p>
        </p:txBody>
      </p:sp>
      <p:sp>
        <p:nvSpPr>
          <p:cNvPr id="884739" name="内容占位符 884738"/>
          <p:cNvSpPr>
            <a:spLocks noGrp="1"/>
          </p:cNvSpPr>
          <p:nvPr>
            <p:ph idx="1"/>
          </p:nvPr>
        </p:nvSpPr>
        <p:spPr>
          <a:xfrm>
            <a:off x="133350" y="860425"/>
            <a:ext cx="8924925" cy="5505450"/>
          </a:xfrm>
          <a:ln/>
        </p:spPr>
        <p:txBody>
          <a:bodyPr vert="horz" wrap="square" lIns="91440" tIns="45720" rIns="91440" bIns="45720" anchor="t"/>
          <a:p>
            <a:pPr>
              <a:lnSpc>
                <a:spcPct val="120000"/>
              </a:lnSpc>
            </a:pP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提供一组</a:t>
            </a:r>
            <a:r>
              <a:rPr lang="zh-CN" altLang="en-US" sz="2200" dirty="0">
                <a:solidFill>
                  <a:schemeClr val="accent1"/>
                </a:solidFill>
                <a:latin typeface="微软雅黑" pitchFamily="34" charset="-122"/>
                <a:ea typeface="微软雅黑" pitchFamily="34" charset="-122"/>
              </a:rPr>
              <a:t>系统调用</a:t>
            </a:r>
            <a:r>
              <a:rPr lang="zh-CN" altLang="en-US" sz="2200" dirty="0">
                <a:latin typeface="微软雅黑" pitchFamily="34" charset="-122"/>
                <a:ea typeface="微软雅黑" pitchFamily="34" charset="-122"/>
              </a:rPr>
              <a:t>为用户进程的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请求进行具体的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操作。</a:t>
            </a:r>
            <a:endParaRPr lang="zh-CN" altLang="en-US" sz="2200" dirty="0">
              <a:latin typeface="微软雅黑" pitchFamily="34" charset="-122"/>
              <a:ea typeface="微软雅黑" pitchFamily="34" charset="-122"/>
            </a:endParaRPr>
          </a:p>
          <a:p>
            <a:pPr>
              <a:lnSpc>
                <a:spcPct val="120000"/>
              </a:lnSpc>
            </a:pPr>
            <a:r>
              <a:rPr lang="zh-CN" altLang="en-US" sz="2200" dirty="0">
                <a:solidFill>
                  <a:schemeClr val="accent1"/>
                </a:solidFill>
                <a:latin typeface="微软雅黑" pitchFamily="34" charset="-122"/>
                <a:ea typeface="微软雅黑" pitchFamily="34" charset="-122"/>
              </a:rPr>
              <a:t>应用编程接口（</a:t>
            </a:r>
            <a:r>
              <a:rPr lang="en-US" altLang="zh-CN" sz="2200" dirty="0">
                <a:solidFill>
                  <a:schemeClr val="accent1"/>
                </a:solidFill>
                <a:latin typeface="微软雅黑" pitchFamily="34" charset="-122"/>
                <a:ea typeface="微软雅黑" pitchFamily="34" charset="-122"/>
              </a:rPr>
              <a:t>API</a:t>
            </a:r>
            <a:r>
              <a:rPr lang="zh-CN" altLang="en-US" sz="2200" dirty="0">
                <a:solidFill>
                  <a:schemeClr val="accent1"/>
                </a:solidFill>
                <a:latin typeface="微软雅黑" pitchFamily="34" charset="-122"/>
                <a:ea typeface="微软雅黑" pitchFamily="34" charset="-122"/>
              </a:rPr>
              <a:t>）</a:t>
            </a:r>
            <a:r>
              <a:rPr lang="zh-CN" altLang="en-US" sz="2200" dirty="0">
                <a:latin typeface="微软雅黑" pitchFamily="34" charset="-122"/>
                <a:ea typeface="微软雅黑" pitchFamily="34" charset="-122"/>
              </a:rPr>
              <a:t>与</a:t>
            </a:r>
            <a:r>
              <a:rPr lang="zh-CN" altLang="en-US" dirty="0">
                <a:solidFill>
                  <a:schemeClr val="accent1"/>
                </a:solidFill>
                <a:latin typeface="微软雅黑" pitchFamily="34" charset="-122"/>
                <a:ea typeface="微软雅黑" pitchFamily="34" charset="-122"/>
              </a:rPr>
              <a:t>系统调用</a:t>
            </a:r>
            <a:r>
              <a:rPr lang="zh-CN" altLang="en-US" sz="2200" dirty="0">
                <a:latin typeface="微软雅黑" pitchFamily="34" charset="-122"/>
                <a:ea typeface="微软雅黑" pitchFamily="34" charset="-122"/>
              </a:rPr>
              <a:t>两者在概念上不完全相同，它们都是系统提供给用户程序使用的编程接口，但前者指的是功能更广泛、抽象程度更高的函数，后者仅指通过软中断（自陷）指令向内核态发出特定服务请求的函数。</a:t>
            </a:r>
            <a:endParaRPr lang="zh-CN" altLang="en-US" sz="2200" dirty="0">
              <a:latin typeface="微软雅黑" pitchFamily="34" charset="-122"/>
              <a:ea typeface="微软雅黑" pitchFamily="34" charset="-122"/>
            </a:endParaRPr>
          </a:p>
          <a:p>
            <a:pPr>
              <a:lnSpc>
                <a:spcPct val="120000"/>
              </a:lnSpc>
            </a:pPr>
            <a:r>
              <a:rPr lang="zh-CN" altLang="en-US" sz="2200" dirty="0">
                <a:solidFill>
                  <a:schemeClr val="accent1"/>
                </a:solidFill>
                <a:latin typeface="微软雅黑" pitchFamily="34" charset="-122"/>
                <a:ea typeface="微软雅黑" pitchFamily="34" charset="-122"/>
              </a:rPr>
              <a:t>系统调用封装函数</a:t>
            </a:r>
            <a:r>
              <a:rPr lang="zh-CN" altLang="en-US" sz="2200" dirty="0">
                <a:latin typeface="微软雅黑" pitchFamily="34" charset="-122"/>
                <a:ea typeface="微软雅黑" pitchFamily="34" charset="-122"/>
              </a:rPr>
              <a:t>是 </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函数中的一种。 </a:t>
            </a:r>
            <a:endParaRPr lang="zh-CN" altLang="en-US" sz="2200" dirty="0">
              <a:latin typeface="微软雅黑" pitchFamily="34" charset="-122"/>
              <a:ea typeface="微软雅黑" pitchFamily="34" charset="-122"/>
            </a:endParaRPr>
          </a:p>
          <a:p>
            <a:pPr>
              <a:lnSpc>
                <a:spcPct val="120000"/>
              </a:lnSpc>
            </a:pPr>
            <a:r>
              <a:rPr lang="en-US" altLang="zh-CN" sz="2200" dirty="0">
                <a:solidFill>
                  <a:schemeClr val="accent1"/>
                </a:solidFill>
                <a:latin typeface="微软雅黑" pitchFamily="34" charset="-122"/>
                <a:ea typeface="微软雅黑" pitchFamily="34" charset="-122"/>
              </a:rPr>
              <a:t>API </a:t>
            </a:r>
            <a:r>
              <a:rPr lang="zh-CN" altLang="en-US" sz="2200" dirty="0">
                <a:solidFill>
                  <a:schemeClr val="accent1"/>
                </a:solidFill>
                <a:latin typeface="微软雅黑" pitchFamily="34" charset="-122"/>
                <a:ea typeface="微软雅黑" pitchFamily="34" charset="-122"/>
              </a:rPr>
              <a:t>函数</a:t>
            </a:r>
            <a:r>
              <a:rPr lang="zh-CN" altLang="en-US" sz="2200" dirty="0">
                <a:latin typeface="微软雅黑" pitchFamily="34" charset="-122"/>
                <a:ea typeface="微软雅黑" pitchFamily="34" charset="-122"/>
              </a:rPr>
              <a:t>最终通过调用系统调用实现 </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。一个</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可能调用多个系统调用，不同 </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可能会调用同一个系统调用。但是，并不是所有 </a:t>
            </a:r>
            <a:r>
              <a:rPr lang="en-US" altLang="zh-CN" sz="2200" dirty="0">
                <a:latin typeface="微软雅黑" pitchFamily="34" charset="-122"/>
                <a:ea typeface="微软雅黑" pitchFamily="34" charset="-122"/>
              </a:rPr>
              <a:t>API </a:t>
            </a:r>
            <a:r>
              <a:rPr lang="zh-CN" altLang="en-US" sz="2200" dirty="0">
                <a:latin typeface="微软雅黑" pitchFamily="34" charset="-122"/>
                <a:ea typeface="微软雅黑" pitchFamily="34" charset="-122"/>
              </a:rPr>
              <a:t>都需要调用系统调用。</a:t>
            </a:r>
            <a:endParaRPr lang="zh-CN" altLang="en-US" sz="2200" dirty="0">
              <a:latin typeface="微软雅黑" pitchFamily="34" charset="-122"/>
              <a:ea typeface="微软雅黑" pitchFamily="34" charset="-122"/>
            </a:endParaRPr>
          </a:p>
          <a:p>
            <a:pPr>
              <a:lnSpc>
                <a:spcPct val="120000"/>
              </a:lnSpc>
            </a:pPr>
            <a:r>
              <a:rPr lang="zh-CN" altLang="en-US" sz="2200" dirty="0">
                <a:solidFill>
                  <a:schemeClr val="accent2"/>
                </a:solidFill>
                <a:latin typeface="微软雅黑" pitchFamily="34" charset="-122"/>
                <a:ea typeface="微软雅黑" pitchFamily="34" charset="-122"/>
              </a:rPr>
              <a:t>从编程者来看，</a:t>
            </a:r>
            <a:r>
              <a:rPr lang="en-US" altLang="zh-CN" sz="2200" dirty="0">
                <a:solidFill>
                  <a:schemeClr val="accent2"/>
                </a:solidFill>
                <a:latin typeface="微软雅黑" pitchFamily="34" charset="-122"/>
                <a:ea typeface="微软雅黑" pitchFamily="34" charset="-122"/>
              </a:rPr>
              <a:t>API </a:t>
            </a:r>
            <a:r>
              <a:rPr lang="zh-CN" altLang="en-US" sz="2200" dirty="0">
                <a:solidFill>
                  <a:schemeClr val="accent2"/>
                </a:solidFill>
                <a:latin typeface="微软雅黑" pitchFamily="34" charset="-122"/>
                <a:ea typeface="微软雅黑" pitchFamily="34" charset="-122"/>
              </a:rPr>
              <a:t>和 系统调用之间没有什么差别。</a:t>
            </a:r>
            <a:endParaRPr lang="zh-CN" altLang="en-US" sz="2200" dirty="0">
              <a:solidFill>
                <a:schemeClr val="accent2"/>
              </a:solidFill>
              <a:latin typeface="微软雅黑" pitchFamily="34" charset="-122"/>
              <a:ea typeface="微软雅黑" pitchFamily="34" charset="-122"/>
            </a:endParaRPr>
          </a:p>
          <a:p>
            <a:pPr>
              <a:lnSpc>
                <a:spcPct val="120000"/>
              </a:lnSpc>
            </a:pPr>
            <a:r>
              <a:rPr lang="zh-CN" altLang="en-US" sz="2200" dirty="0">
                <a:solidFill>
                  <a:schemeClr val="accent2"/>
                </a:solidFill>
                <a:latin typeface="微软雅黑" pitchFamily="34" charset="-122"/>
                <a:ea typeface="微软雅黑" pitchFamily="34" charset="-122"/>
              </a:rPr>
              <a:t>从内核设计者来看，</a:t>
            </a:r>
            <a:r>
              <a:rPr lang="en-US" altLang="zh-CN" sz="2200" dirty="0">
                <a:solidFill>
                  <a:schemeClr val="accent2"/>
                </a:solidFill>
                <a:latin typeface="微软雅黑" pitchFamily="34" charset="-122"/>
                <a:ea typeface="微软雅黑" pitchFamily="34" charset="-122"/>
              </a:rPr>
              <a:t>API </a:t>
            </a:r>
            <a:r>
              <a:rPr lang="zh-CN" altLang="en-US" sz="2200" dirty="0">
                <a:solidFill>
                  <a:schemeClr val="accent2"/>
                </a:solidFill>
                <a:latin typeface="微软雅黑" pitchFamily="34" charset="-122"/>
                <a:ea typeface="微软雅黑" pitchFamily="34" charset="-122"/>
              </a:rPr>
              <a:t>和 系统调用差别很大。</a:t>
            </a:r>
            <a:r>
              <a:rPr lang="en-US" altLang="zh-CN" sz="2200" dirty="0">
                <a:solidFill>
                  <a:schemeClr val="accent2"/>
                </a:solidFill>
                <a:latin typeface="微软雅黑" pitchFamily="34" charset="-122"/>
                <a:ea typeface="微软雅黑" pitchFamily="34" charset="-122"/>
              </a:rPr>
              <a:t>API </a:t>
            </a:r>
            <a:r>
              <a:rPr lang="zh-CN" altLang="en-US" sz="2200" dirty="0">
                <a:solidFill>
                  <a:schemeClr val="accent2"/>
                </a:solidFill>
                <a:latin typeface="微软雅黑" pitchFamily="34" charset="-122"/>
                <a:ea typeface="微软雅黑" pitchFamily="34" charset="-122"/>
              </a:rPr>
              <a:t>在用户态执行，系统调用封装函数也在用户态执行，但具体</a:t>
            </a:r>
            <a:r>
              <a:rPr lang="zh-CN" altLang="en-US" sz="2200" dirty="0">
                <a:solidFill>
                  <a:schemeClr val="accent1"/>
                </a:solidFill>
                <a:latin typeface="微软雅黑" pitchFamily="34" charset="-122"/>
                <a:ea typeface="微软雅黑" pitchFamily="34" charset="-122"/>
              </a:rPr>
              <a:t>服务例程</a:t>
            </a:r>
            <a:r>
              <a:rPr lang="zh-CN" altLang="en-US" sz="2200" dirty="0">
                <a:solidFill>
                  <a:schemeClr val="accent2"/>
                </a:solidFill>
                <a:latin typeface="微软雅黑" pitchFamily="34" charset="-122"/>
                <a:ea typeface="微软雅黑" pitchFamily="34" charset="-122"/>
              </a:rPr>
              <a:t>在内核态执行。</a:t>
            </a:r>
            <a:endParaRPr lang="zh-CN" altLang="en-US" sz="2200" dirty="0">
              <a:solidFill>
                <a:schemeClr val="accent2"/>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4739">
                                            <p:txEl>
                                              <p:charRg st="0" end="33"/>
                                            </p:txEl>
                                          </p:spTgt>
                                        </p:tgtEl>
                                        <p:attrNameLst>
                                          <p:attrName>style.visibility</p:attrName>
                                        </p:attrNameLst>
                                      </p:cBhvr>
                                      <p:to>
                                        <p:strVal val="visible"/>
                                      </p:to>
                                    </p:set>
                                    <p:animEffect transition="in" filter="blinds(horizontal)">
                                      <p:cBhvr>
                                        <p:cTn id="7" dur="500"/>
                                        <p:tgtEl>
                                          <p:spTgt spid="88473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4739">
                                            <p:txEl>
                                              <p:charRg st="33" end="136"/>
                                            </p:txEl>
                                          </p:spTgt>
                                        </p:tgtEl>
                                        <p:attrNameLst>
                                          <p:attrName>style.visibility</p:attrName>
                                        </p:attrNameLst>
                                      </p:cBhvr>
                                      <p:to>
                                        <p:strVal val="visible"/>
                                      </p:to>
                                    </p:set>
                                    <p:animEffect transition="in" filter="blinds(horizontal)">
                                      <p:cBhvr>
                                        <p:cTn id="12" dur="500"/>
                                        <p:tgtEl>
                                          <p:spTgt spid="884739">
                                            <p:txEl>
                                              <p:charRg st="33" end="1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4739">
                                            <p:txEl>
                                              <p:charRg st="136" end="159"/>
                                            </p:txEl>
                                          </p:spTgt>
                                        </p:tgtEl>
                                        <p:attrNameLst>
                                          <p:attrName>style.visibility</p:attrName>
                                        </p:attrNameLst>
                                      </p:cBhvr>
                                      <p:to>
                                        <p:strVal val="visible"/>
                                      </p:to>
                                    </p:set>
                                    <p:animEffect transition="in" filter="blinds(horizontal)">
                                      <p:cBhvr>
                                        <p:cTn id="17" dur="500"/>
                                        <p:tgtEl>
                                          <p:spTgt spid="884739">
                                            <p:txEl>
                                              <p:charRg st="136" end="1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84739">
                                            <p:txEl>
                                              <p:charRg st="159" end="243"/>
                                            </p:txEl>
                                          </p:spTgt>
                                        </p:tgtEl>
                                        <p:attrNameLst>
                                          <p:attrName>style.visibility</p:attrName>
                                        </p:attrNameLst>
                                      </p:cBhvr>
                                      <p:to>
                                        <p:strVal val="visible"/>
                                      </p:to>
                                    </p:set>
                                    <p:animEffect transition="in" filter="blinds(horizontal)">
                                      <p:cBhvr>
                                        <p:cTn id="22" dur="500"/>
                                        <p:tgtEl>
                                          <p:spTgt spid="884739">
                                            <p:txEl>
                                              <p:charRg st="159" end="2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84739">
                                            <p:txEl>
                                              <p:charRg st="243" end="270"/>
                                            </p:txEl>
                                          </p:spTgt>
                                        </p:tgtEl>
                                        <p:attrNameLst>
                                          <p:attrName>style.visibility</p:attrName>
                                        </p:attrNameLst>
                                      </p:cBhvr>
                                      <p:to>
                                        <p:strVal val="visible"/>
                                      </p:to>
                                    </p:set>
                                    <p:animEffect transition="in" filter="blinds(horizontal)">
                                      <p:cBhvr>
                                        <p:cTn id="27" dur="500"/>
                                        <p:tgtEl>
                                          <p:spTgt spid="884739">
                                            <p:txEl>
                                              <p:charRg st="243" end="27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84739">
                                            <p:txEl>
                                              <p:charRg st="270" end="336"/>
                                            </p:txEl>
                                          </p:spTgt>
                                        </p:tgtEl>
                                        <p:attrNameLst>
                                          <p:attrName>style.visibility</p:attrName>
                                        </p:attrNameLst>
                                      </p:cBhvr>
                                      <p:to>
                                        <p:strVal val="visible"/>
                                      </p:to>
                                    </p:set>
                                    <p:animEffect transition="in" filter="blinds(horizontal)">
                                      <p:cBhvr>
                                        <p:cTn id="32" dur="500"/>
                                        <p:tgtEl>
                                          <p:spTgt spid="884739">
                                            <p:txEl>
                                              <p:charRg st="270" end="3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874497"/>
          <p:cNvSpPr>
            <a:spLocks noGrp="1"/>
          </p:cNvSpPr>
          <p:nvPr>
            <p:ph type="title"/>
          </p:nvPr>
        </p:nvSpPr>
        <p:spPr>
          <a:ln/>
        </p:spPr>
        <p:txBody>
          <a:bodyPr vert="horz" wrap="square" lIns="91440" tIns="45720" rIns="91440" bIns="45720" anchor="ctr"/>
          <a:p>
            <a:r>
              <a:rPr lang="zh-CN" altLang="en-US" dirty="0"/>
              <a:t>用户程序、</a:t>
            </a:r>
            <a:r>
              <a:rPr lang="en-US" altLang="zh-CN" dirty="0"/>
              <a:t>C</a:t>
            </a:r>
            <a:r>
              <a:rPr lang="zh-CN" altLang="en-US" dirty="0"/>
              <a:t>函数和内核</a:t>
            </a:r>
            <a:endParaRPr lang="zh-CN" altLang="en-US" dirty="0"/>
          </a:p>
        </p:txBody>
      </p:sp>
      <p:sp>
        <p:nvSpPr>
          <p:cNvPr id="94211" name="内容占位符 874498"/>
          <p:cNvSpPr>
            <a:spLocks noGrp="1"/>
          </p:cNvSpPr>
          <p:nvPr>
            <p:ph idx="1"/>
          </p:nvPr>
        </p:nvSpPr>
        <p:spPr>
          <a:xfrm>
            <a:off x="188913" y="833438"/>
            <a:ext cx="8656637" cy="2495550"/>
          </a:xfrm>
          <a:ln/>
        </p:spPr>
        <p:txBody>
          <a:bodyPr vert="horz" wrap="square" lIns="91440" tIns="45720" rIns="91440" bIns="45720" anchor="t"/>
          <a:p>
            <a:pPr>
              <a:lnSpc>
                <a:spcPct val="110000"/>
              </a:lnSpc>
            </a:pPr>
            <a:r>
              <a:rPr lang="zh-CN" altLang="en-US" sz="2200" dirty="0">
                <a:latin typeface="微软雅黑" pitchFamily="34" charset="-122"/>
                <a:ea typeface="微软雅黑" pitchFamily="34" charset="-122"/>
              </a:rPr>
              <a:t>用户程序总是通过某种</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函数或</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操作符请求</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操作。</a:t>
            </a:r>
            <a:endParaRPr lang="zh-CN" altLang="en-US" sz="2200" dirty="0">
              <a:latin typeface="微软雅黑" pitchFamily="34" charset="-122"/>
              <a:ea typeface="微软雅黑" pitchFamily="34" charset="-122"/>
            </a:endParaRPr>
          </a:p>
          <a:p>
            <a:pPr>
              <a:lnSpc>
                <a:spcPct val="110000"/>
              </a:lnSpc>
              <a:buNone/>
            </a:pPr>
            <a:r>
              <a:rPr lang="zh-CN" altLang="en-US" sz="2200" dirty="0">
                <a:latin typeface="微软雅黑" pitchFamily="34" charset="-122"/>
                <a:ea typeface="微软雅黑" pitchFamily="34" charset="-122"/>
              </a:rPr>
              <a:t>   </a:t>
            </a:r>
            <a:r>
              <a:rPr lang="zh-CN" altLang="en-US" sz="2200" dirty="0">
                <a:solidFill>
                  <a:srgbClr val="006600"/>
                </a:solidFill>
                <a:latin typeface="微软雅黑" pitchFamily="34" charset="-122"/>
                <a:ea typeface="微软雅黑" pitchFamily="34" charset="-122"/>
              </a:rPr>
              <a:t>例如，读一个磁盘文件记录时，可调用</a:t>
            </a:r>
            <a:r>
              <a:rPr lang="en-US" altLang="zh-CN" sz="2200" dirty="0">
                <a:solidFill>
                  <a:srgbClr val="006600"/>
                </a:solidFill>
                <a:latin typeface="微软雅黑" pitchFamily="34" charset="-122"/>
                <a:ea typeface="微软雅黑" pitchFamily="34" charset="-122"/>
              </a:rPr>
              <a:t>C</a:t>
            </a:r>
            <a:r>
              <a:rPr lang="zh-CN" altLang="en-US" sz="2200" dirty="0">
                <a:solidFill>
                  <a:srgbClr val="006600"/>
                </a:solidFill>
                <a:latin typeface="微软雅黑" pitchFamily="34" charset="-122"/>
                <a:ea typeface="微软雅黑" pitchFamily="34" charset="-122"/>
              </a:rPr>
              <a:t>标准</a:t>
            </a: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库函数</a:t>
            </a:r>
            <a:r>
              <a:rPr lang="en-US" altLang="zh-CN" sz="2200" dirty="0">
                <a:solidFill>
                  <a:schemeClr val="accent1"/>
                </a:solidFill>
                <a:latin typeface="微软雅黑" pitchFamily="34" charset="-122"/>
                <a:ea typeface="微软雅黑" pitchFamily="34" charset="-122"/>
              </a:rPr>
              <a:t>fread()</a:t>
            </a:r>
            <a:r>
              <a:rPr lang="zh-CN" altLang="en-US" sz="2200" dirty="0">
                <a:solidFill>
                  <a:srgbClr val="006600"/>
                </a:solidFill>
                <a:latin typeface="微软雅黑" pitchFamily="34" charset="-122"/>
                <a:ea typeface="微软雅黑" pitchFamily="34" charset="-122"/>
              </a:rPr>
              <a:t>，也可直接调用系统调用封装函数</a:t>
            </a:r>
            <a:r>
              <a:rPr lang="en-US" altLang="zh-CN" sz="2200" dirty="0">
                <a:solidFill>
                  <a:schemeClr val="accent1"/>
                </a:solidFill>
                <a:latin typeface="微软雅黑" pitchFamily="34" charset="-122"/>
                <a:ea typeface="微软雅黑" pitchFamily="34" charset="-122"/>
              </a:rPr>
              <a:t>read()</a:t>
            </a:r>
            <a:r>
              <a:rPr lang="zh-CN" altLang="en-US" sz="2200" dirty="0">
                <a:solidFill>
                  <a:srgbClr val="006600"/>
                </a:solidFill>
                <a:latin typeface="微软雅黑" pitchFamily="34" charset="-122"/>
                <a:ea typeface="微软雅黑" pitchFamily="34" charset="-122"/>
              </a:rPr>
              <a:t>来提出</a:t>
            </a: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请求。不管是</a:t>
            </a:r>
            <a:r>
              <a:rPr lang="en-US" altLang="zh-CN" sz="2200" dirty="0">
                <a:solidFill>
                  <a:srgbClr val="006600"/>
                </a:solidFill>
                <a:latin typeface="微软雅黑" pitchFamily="34" charset="-122"/>
                <a:ea typeface="微软雅黑" pitchFamily="34" charset="-122"/>
              </a:rPr>
              <a:t>C</a:t>
            </a:r>
            <a:r>
              <a:rPr lang="zh-CN" altLang="en-US" sz="2200" dirty="0">
                <a:solidFill>
                  <a:srgbClr val="006600"/>
                </a:solidFill>
                <a:latin typeface="微软雅黑" pitchFamily="34" charset="-122"/>
                <a:ea typeface="微软雅黑" pitchFamily="34" charset="-122"/>
              </a:rPr>
              <a:t>库函数、</a:t>
            </a:r>
            <a:r>
              <a:rPr lang="en-US" altLang="zh-CN" sz="2200" dirty="0">
                <a:solidFill>
                  <a:srgbClr val="006600"/>
                </a:solidFill>
                <a:latin typeface="微软雅黑" pitchFamily="34" charset="-122"/>
                <a:ea typeface="微软雅黑" pitchFamily="34" charset="-122"/>
              </a:rPr>
              <a:t>API</a:t>
            </a:r>
            <a:r>
              <a:rPr lang="zh-CN" altLang="en-US" sz="2200" dirty="0">
                <a:solidFill>
                  <a:srgbClr val="006600"/>
                </a:solidFill>
                <a:latin typeface="微软雅黑" pitchFamily="34" charset="-122"/>
                <a:ea typeface="微软雅黑" pitchFamily="34" charset="-122"/>
              </a:rPr>
              <a:t>函数还是系统调用封装函数，最终都通过操作系统内核提供的系统调用来实现</a:t>
            </a:r>
            <a:r>
              <a:rPr lang="en-US" altLang="zh-CN" sz="2200" dirty="0">
                <a:solidFill>
                  <a:srgbClr val="006600"/>
                </a:solidFill>
                <a:latin typeface="微软雅黑" pitchFamily="34" charset="-122"/>
                <a:ea typeface="微软雅黑" pitchFamily="34" charset="-122"/>
              </a:rPr>
              <a:t>I/O</a:t>
            </a:r>
            <a:r>
              <a:rPr lang="zh-CN" altLang="en-US" sz="2200" dirty="0">
                <a:solidFill>
                  <a:srgbClr val="006600"/>
                </a:solidFill>
                <a:latin typeface="微软雅黑" pitchFamily="34" charset="-122"/>
                <a:ea typeface="微软雅黑" pitchFamily="34" charset="-122"/>
              </a:rPr>
              <a:t>。</a:t>
            </a:r>
            <a:endParaRPr lang="zh-CN" altLang="en-US" sz="2200" dirty="0">
              <a:solidFill>
                <a:srgbClr val="006600"/>
              </a:solidFill>
              <a:latin typeface="微软雅黑" pitchFamily="34" charset="-122"/>
              <a:ea typeface="微软雅黑" pitchFamily="34" charset="-122"/>
            </a:endParaRPr>
          </a:p>
          <a:p>
            <a:pPr>
              <a:lnSpc>
                <a:spcPct val="110000"/>
              </a:lnSpc>
              <a:buNone/>
            </a:pPr>
            <a:r>
              <a:rPr lang="en-US" altLang="zh-CN" sz="2200" dirty="0">
                <a:solidFill>
                  <a:srgbClr val="A50021"/>
                </a:solidFill>
                <a:latin typeface="微软雅黑" pitchFamily="34" charset="-122"/>
                <a:ea typeface="微软雅黑" pitchFamily="34" charset="-122"/>
              </a:rPr>
              <a:t>   printf()</a:t>
            </a:r>
            <a:r>
              <a:rPr lang="zh-CN" altLang="en-US" sz="2200" dirty="0">
                <a:solidFill>
                  <a:srgbClr val="A50021"/>
                </a:solidFill>
                <a:latin typeface="微软雅黑" pitchFamily="34" charset="-122"/>
                <a:ea typeface="微软雅黑" pitchFamily="34" charset="-122"/>
              </a:rPr>
              <a:t>函数的调用过程如下：</a:t>
            </a:r>
            <a:r>
              <a:rPr lang="zh-CN" altLang="en-US" sz="2000" dirty="0">
                <a:solidFill>
                  <a:srgbClr val="006600"/>
                </a:solidFill>
                <a:latin typeface="微软雅黑" pitchFamily="34" charset="-122"/>
                <a:ea typeface="微软雅黑" pitchFamily="34" charset="-122"/>
              </a:rPr>
              <a:t> </a:t>
            </a:r>
            <a:endParaRPr lang="zh-CN" altLang="en-US" sz="2000" dirty="0">
              <a:solidFill>
                <a:srgbClr val="006600"/>
              </a:solidFill>
              <a:latin typeface="微软雅黑" pitchFamily="34" charset="-122"/>
              <a:ea typeface="微软雅黑" pitchFamily="34" charset="-122"/>
            </a:endParaRPr>
          </a:p>
        </p:txBody>
      </p:sp>
      <p:pic>
        <p:nvPicPr>
          <p:cNvPr id="94212" name="图片 874499"/>
          <p:cNvPicPr>
            <a:picLocks noChangeAspect="1"/>
          </p:cNvPicPr>
          <p:nvPr/>
        </p:nvPicPr>
        <p:blipFill>
          <a:blip r:embed="rId1"/>
          <a:stretch>
            <a:fillRect/>
          </a:stretch>
        </p:blipFill>
        <p:spPr>
          <a:xfrm>
            <a:off x="241300" y="3484563"/>
            <a:ext cx="8631238" cy="2995612"/>
          </a:xfrm>
          <a:prstGeom prst="rect">
            <a:avLst/>
          </a:prstGeom>
          <a:noFill/>
          <a:ln w="9525">
            <a:noFill/>
          </a:ln>
        </p:spPr>
      </p:pic>
      <p:sp>
        <p:nvSpPr>
          <p:cNvPr id="94213" name="矩形 874500"/>
          <p:cNvSpPr/>
          <p:nvPr/>
        </p:nvSpPr>
        <p:spPr>
          <a:xfrm>
            <a:off x="347663" y="4470400"/>
            <a:ext cx="1349375" cy="987425"/>
          </a:xfrm>
          <a:prstGeom prst="rect">
            <a:avLst/>
          </a:prstGeom>
          <a:solidFill>
            <a:schemeClr val="accent1">
              <a:alpha val="12941"/>
            </a:scheme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4214" name="矩形 874501"/>
          <p:cNvSpPr/>
          <p:nvPr/>
        </p:nvSpPr>
        <p:spPr>
          <a:xfrm>
            <a:off x="1901825" y="4456113"/>
            <a:ext cx="4354513" cy="987425"/>
          </a:xfrm>
          <a:prstGeom prst="rect">
            <a:avLst/>
          </a:prstGeom>
          <a:solidFill>
            <a:schemeClr val="accent2">
              <a:alpha val="29019"/>
            </a:scheme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4215" name="矩形 874502"/>
          <p:cNvSpPr/>
          <p:nvPr/>
        </p:nvSpPr>
        <p:spPr>
          <a:xfrm>
            <a:off x="7083425" y="4498975"/>
            <a:ext cx="1639888" cy="958850"/>
          </a:xfrm>
          <a:prstGeom prst="rect">
            <a:avLst/>
          </a:prstGeom>
          <a:solidFill>
            <a:srgbClr val="800080">
              <a:alpha val="23137"/>
            </a:srgb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875521"/>
          <p:cNvSpPr>
            <a:spLocks noGrp="1"/>
          </p:cNvSpPr>
          <p:nvPr>
            <p:ph type="title"/>
          </p:nvPr>
        </p:nvSpPr>
        <p:spPr>
          <a:ln/>
        </p:spPr>
        <p:txBody>
          <a:bodyPr vert="horz" wrap="square" lIns="91440" tIns="45720" rIns="91440" bIns="45720" anchor="ctr"/>
          <a:p>
            <a:r>
              <a:rPr lang="en-US" altLang="zh-CN" dirty="0"/>
              <a:t>Linux</a:t>
            </a:r>
            <a:r>
              <a:rPr lang="zh-CN" altLang="en-US" dirty="0"/>
              <a:t>系统中</a:t>
            </a:r>
            <a:r>
              <a:rPr lang="en-US" altLang="zh-CN" dirty="0"/>
              <a:t>printf()</a:t>
            </a:r>
            <a:r>
              <a:rPr lang="zh-CN" altLang="en-US" dirty="0"/>
              <a:t>函数的执行过程</a:t>
            </a:r>
            <a:endParaRPr lang="zh-CN" altLang="en-US" dirty="0"/>
          </a:p>
        </p:txBody>
      </p:sp>
      <p:sp>
        <p:nvSpPr>
          <p:cNvPr id="95235" name="内容占位符 875522"/>
          <p:cNvSpPr>
            <a:spLocks noGrp="1"/>
          </p:cNvSpPr>
          <p:nvPr>
            <p:ph idx="1"/>
          </p:nvPr>
        </p:nvSpPr>
        <p:spPr>
          <a:xfrm>
            <a:off x="376238" y="4368800"/>
            <a:ext cx="8191500" cy="2017713"/>
          </a:xfrm>
          <a:ln/>
        </p:spPr>
        <p:txBody>
          <a:bodyPr vert="horz" wrap="square" lIns="91440" tIns="45720" rIns="91440" bIns="45720" anchor="t"/>
          <a:p>
            <a:r>
              <a:rPr lang="zh-CN" altLang="en-US" sz="2000" dirty="0">
                <a:solidFill>
                  <a:schemeClr val="accent2"/>
                </a:solidFill>
                <a:latin typeface="微软雅黑" pitchFamily="34" charset="-122"/>
                <a:ea typeface="微软雅黑" pitchFamily="34" charset="-122"/>
              </a:rPr>
              <a:t>某函数调用了</a:t>
            </a:r>
            <a:r>
              <a:rPr lang="en-US" altLang="zh-CN" sz="2000" dirty="0">
                <a:solidFill>
                  <a:schemeClr val="accent2"/>
                </a:solidFill>
                <a:latin typeface="微软雅黑" pitchFamily="34" charset="-122"/>
                <a:ea typeface="微软雅黑" pitchFamily="34" charset="-122"/>
              </a:rPr>
              <a:t>printf()</a:t>
            </a:r>
            <a:r>
              <a:rPr lang="zh-CN" altLang="en-US" sz="2000" dirty="0">
                <a:solidFill>
                  <a:schemeClr val="accent2"/>
                </a:solidFill>
                <a:latin typeface="微软雅黑" pitchFamily="34" charset="-122"/>
                <a:ea typeface="微软雅黑" pitchFamily="34" charset="-122"/>
              </a:rPr>
              <a:t>，执行到调用</a:t>
            </a:r>
            <a:r>
              <a:rPr lang="en-US" altLang="zh-CN" sz="2000" dirty="0">
                <a:solidFill>
                  <a:schemeClr val="accent2"/>
                </a:solidFill>
                <a:latin typeface="微软雅黑" pitchFamily="34" charset="-122"/>
                <a:ea typeface="微软雅黑" pitchFamily="34" charset="-122"/>
              </a:rPr>
              <a:t>printf()</a:t>
            </a:r>
            <a:r>
              <a:rPr lang="zh-CN" altLang="en-US" sz="2000" dirty="0">
                <a:solidFill>
                  <a:schemeClr val="accent2"/>
                </a:solidFill>
                <a:latin typeface="微软雅黑" pitchFamily="34" charset="-122"/>
                <a:ea typeface="微软雅黑" pitchFamily="34" charset="-122"/>
              </a:rPr>
              <a:t>语句时，便会转到</a:t>
            </a:r>
            <a:r>
              <a:rPr lang="en-US" altLang="zh-CN" sz="2000" dirty="0">
                <a:solidFill>
                  <a:schemeClr val="accent2"/>
                </a:solidFill>
                <a:latin typeface="微软雅黑" pitchFamily="34" charset="-122"/>
                <a:ea typeface="微软雅黑" pitchFamily="34" charset="-122"/>
              </a:rPr>
              <a:t>C</a:t>
            </a:r>
            <a:r>
              <a:rPr lang="zh-CN" altLang="en-US" sz="2000" dirty="0">
                <a:solidFill>
                  <a:schemeClr val="accent2"/>
                </a:solidFill>
                <a:latin typeface="微软雅黑" pitchFamily="34" charset="-122"/>
                <a:ea typeface="微软雅黑" pitchFamily="34" charset="-122"/>
              </a:rPr>
              <a:t>语言</a:t>
            </a:r>
            <a:r>
              <a:rPr lang="en-US" altLang="zh-CN" sz="2000" dirty="0">
                <a:solidFill>
                  <a:schemeClr val="accent2"/>
                </a:solidFill>
                <a:latin typeface="微软雅黑" pitchFamily="34" charset="-122"/>
                <a:ea typeface="微软雅黑" pitchFamily="34" charset="-122"/>
              </a:rPr>
              <a:t>I/O</a:t>
            </a:r>
            <a:r>
              <a:rPr lang="zh-CN" altLang="en-US" sz="2000" dirty="0">
                <a:solidFill>
                  <a:schemeClr val="accent2"/>
                </a:solidFill>
                <a:latin typeface="微软雅黑" pitchFamily="34" charset="-122"/>
                <a:ea typeface="微软雅黑" pitchFamily="34" charset="-122"/>
              </a:rPr>
              <a:t>标准库函数</a:t>
            </a:r>
            <a:r>
              <a:rPr lang="en-US" altLang="zh-CN" sz="2000" dirty="0">
                <a:solidFill>
                  <a:schemeClr val="accent2"/>
                </a:solidFill>
                <a:latin typeface="微软雅黑" pitchFamily="34" charset="-122"/>
                <a:ea typeface="微软雅黑" pitchFamily="34" charset="-122"/>
              </a:rPr>
              <a:t>printf()</a:t>
            </a:r>
            <a:r>
              <a:rPr lang="zh-CN" altLang="en-US" sz="2000" dirty="0">
                <a:solidFill>
                  <a:schemeClr val="accent2"/>
                </a:solidFill>
                <a:latin typeface="微软雅黑" pitchFamily="34" charset="-122"/>
                <a:ea typeface="微软雅黑" pitchFamily="34" charset="-122"/>
              </a:rPr>
              <a:t>去执行；</a:t>
            </a:r>
            <a:endParaRPr lang="zh-CN" altLang="en-US" sz="2000" dirty="0">
              <a:solidFill>
                <a:schemeClr val="accent2"/>
              </a:solidFill>
              <a:latin typeface="微软雅黑" pitchFamily="34" charset="-122"/>
              <a:ea typeface="微软雅黑" pitchFamily="34" charset="-122"/>
            </a:endParaRPr>
          </a:p>
          <a:p>
            <a:r>
              <a:rPr lang="en-US" altLang="zh-CN" sz="2000" dirty="0">
                <a:solidFill>
                  <a:schemeClr val="accent2"/>
                </a:solidFill>
                <a:latin typeface="微软雅黑" pitchFamily="34" charset="-122"/>
                <a:ea typeface="微软雅黑" pitchFamily="34" charset="-122"/>
              </a:rPr>
              <a:t>printf()</a:t>
            </a:r>
            <a:r>
              <a:rPr lang="zh-CN" altLang="en-US" sz="2000" dirty="0">
                <a:solidFill>
                  <a:schemeClr val="accent2"/>
                </a:solidFill>
                <a:latin typeface="微软雅黑" pitchFamily="34" charset="-122"/>
                <a:ea typeface="微软雅黑" pitchFamily="34" charset="-122"/>
              </a:rPr>
              <a:t>通过一系列函数调用，最终会调用函数</a:t>
            </a:r>
            <a:r>
              <a:rPr lang="en-US" altLang="zh-CN" sz="2000" dirty="0">
                <a:solidFill>
                  <a:schemeClr val="accent2"/>
                </a:solidFill>
                <a:latin typeface="微软雅黑" pitchFamily="34" charset="-122"/>
                <a:ea typeface="微软雅黑" pitchFamily="34" charset="-122"/>
              </a:rPr>
              <a:t>write()</a:t>
            </a:r>
            <a:r>
              <a:rPr lang="zh-CN" altLang="en-US" sz="2000" dirty="0">
                <a:solidFill>
                  <a:schemeClr val="accent2"/>
                </a:solidFill>
                <a:latin typeface="微软雅黑" pitchFamily="34" charset="-122"/>
                <a:ea typeface="微软雅黑" pitchFamily="34" charset="-122"/>
              </a:rPr>
              <a:t>；</a:t>
            </a:r>
            <a:endParaRPr lang="zh-CN" altLang="en-US" sz="2000" dirty="0">
              <a:solidFill>
                <a:schemeClr val="accent2"/>
              </a:solidFill>
              <a:latin typeface="微软雅黑" pitchFamily="34" charset="-122"/>
              <a:ea typeface="微软雅黑" pitchFamily="34" charset="-122"/>
            </a:endParaRPr>
          </a:p>
          <a:p>
            <a:r>
              <a:rPr lang="zh-CN" altLang="en-US" sz="2000" dirty="0">
                <a:solidFill>
                  <a:schemeClr val="accent2"/>
                </a:solidFill>
                <a:latin typeface="微软雅黑" pitchFamily="34" charset="-122"/>
                <a:ea typeface="微软雅黑" pitchFamily="34" charset="-122"/>
              </a:rPr>
              <a:t>调用</a:t>
            </a:r>
            <a:r>
              <a:rPr lang="en-US" altLang="zh-CN" sz="2000" dirty="0">
                <a:solidFill>
                  <a:schemeClr val="accent2"/>
                </a:solidFill>
                <a:latin typeface="微软雅黑" pitchFamily="34" charset="-122"/>
                <a:ea typeface="微软雅黑" pitchFamily="34" charset="-122"/>
              </a:rPr>
              <a:t>write()</a:t>
            </a:r>
            <a:r>
              <a:rPr lang="zh-CN" altLang="en-US" sz="2000" dirty="0">
                <a:solidFill>
                  <a:schemeClr val="accent2"/>
                </a:solidFill>
                <a:latin typeface="微软雅黑" pitchFamily="34" charset="-122"/>
                <a:ea typeface="微软雅黑" pitchFamily="34" charset="-122"/>
              </a:rPr>
              <a:t>时，便会通过一系列步骤在内核空间中找到</a:t>
            </a:r>
            <a:r>
              <a:rPr lang="en-US" altLang="zh-CN" sz="2000" dirty="0">
                <a:solidFill>
                  <a:schemeClr val="accent2"/>
                </a:solidFill>
                <a:latin typeface="微软雅黑" pitchFamily="34" charset="-122"/>
                <a:ea typeface="微软雅黑" pitchFamily="34" charset="-122"/>
              </a:rPr>
              <a:t>write</a:t>
            </a:r>
            <a:r>
              <a:rPr lang="zh-CN" altLang="en-US" sz="2000" dirty="0">
                <a:solidFill>
                  <a:schemeClr val="accent2"/>
                </a:solidFill>
                <a:latin typeface="微软雅黑" pitchFamily="34" charset="-122"/>
                <a:ea typeface="微软雅黑" pitchFamily="34" charset="-122"/>
              </a:rPr>
              <a:t>对应的系统调用服务例程</a:t>
            </a:r>
            <a:r>
              <a:rPr lang="en-US" altLang="zh-CN" sz="2000" dirty="0">
                <a:solidFill>
                  <a:schemeClr val="accent2"/>
                </a:solidFill>
                <a:latin typeface="微软雅黑" pitchFamily="34" charset="-122"/>
                <a:ea typeface="微软雅黑" pitchFamily="34" charset="-122"/>
              </a:rPr>
              <a:t>sys_write</a:t>
            </a:r>
            <a:r>
              <a:rPr lang="zh-CN" altLang="en-US" sz="2000" dirty="0">
                <a:solidFill>
                  <a:schemeClr val="accent2"/>
                </a:solidFill>
                <a:latin typeface="微软雅黑" pitchFamily="34" charset="-122"/>
                <a:ea typeface="微软雅黑" pitchFamily="34" charset="-122"/>
              </a:rPr>
              <a:t>来执行。 </a:t>
            </a:r>
            <a:endParaRPr lang="zh-CN" altLang="en-US" sz="2000" dirty="0">
              <a:solidFill>
                <a:schemeClr val="accent2"/>
              </a:solidFill>
              <a:latin typeface="微软雅黑" pitchFamily="34" charset="-122"/>
              <a:ea typeface="微软雅黑" pitchFamily="34" charset="-122"/>
            </a:endParaRPr>
          </a:p>
        </p:txBody>
      </p:sp>
      <p:sp>
        <p:nvSpPr>
          <p:cNvPr id="95236" name="矩形 875524"/>
          <p:cNvSpPr>
            <a:spLocks noChangeAspect="1"/>
          </p:cNvSpPr>
          <p:nvPr/>
        </p:nvSpPr>
        <p:spPr>
          <a:xfrm>
            <a:off x="160338" y="769938"/>
            <a:ext cx="8628062" cy="3521075"/>
          </a:xfrm>
          <a:prstGeom prst="rect">
            <a:avLst/>
          </a:prstGeom>
          <a:noFill/>
          <a:ln w="9525">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5237" name="文本框 875525"/>
          <p:cNvSpPr txBox="1"/>
          <p:nvPr/>
        </p:nvSpPr>
        <p:spPr>
          <a:xfrm>
            <a:off x="266700" y="1528763"/>
            <a:ext cx="1160463" cy="2054225"/>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0" hangingPunct="0">
              <a:lnSpc>
                <a:spcPct val="104000"/>
              </a:lnSpc>
            </a:pPr>
            <a:r>
              <a:rPr lang="en-US" altLang="zh-CN" sz="1900" b="1" dirty="0">
                <a:latin typeface="微软雅黑" pitchFamily="34" charset="-122"/>
                <a:ea typeface="微软雅黑" pitchFamily="34" charset="-122"/>
              </a:rPr>
              <a:t>main()</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printf();</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p:txBody>
      </p:sp>
      <p:sp>
        <p:nvSpPr>
          <p:cNvPr id="95238" name="文本框 875526"/>
          <p:cNvSpPr txBox="1"/>
          <p:nvPr/>
        </p:nvSpPr>
        <p:spPr>
          <a:xfrm>
            <a:off x="330200" y="3729038"/>
            <a:ext cx="1076325" cy="312737"/>
          </a:xfrm>
          <a:prstGeom prst="rect">
            <a:avLst/>
          </a:prstGeom>
          <a:solidFill>
            <a:srgbClr val="FFFFFF"/>
          </a:solidFill>
          <a:ln w="9525">
            <a:noFill/>
          </a:ln>
        </p:spPr>
        <p:txBody>
          <a:bodyPr lIns="0" tIns="0" rIns="0" bIns="0"/>
          <a:p>
            <a:pPr algn="just" eaLnBrk="0" hangingPunct="0"/>
            <a:r>
              <a:rPr lang="zh-CN" altLang="en-US" sz="1900" b="1" dirty="0">
                <a:latin typeface="Times New Roman" panose="02020603050405020304" pitchFamily="18" charset="0"/>
                <a:ea typeface="微软雅黑" pitchFamily="34" charset="-122"/>
              </a:rPr>
              <a:t>用户程序</a:t>
            </a:r>
            <a:r>
              <a:rPr lang="zh-CN" altLang="en-US" sz="900" b="1" dirty="0">
                <a:latin typeface="Times New Roman" panose="02020603050405020304" pitchFamily="18" charset="0"/>
              </a:rPr>
              <a:t> </a:t>
            </a:r>
            <a:endParaRPr lang="zh-CN" altLang="en-US" sz="1600" b="1" dirty="0">
              <a:latin typeface="Arial" panose="020B0604020202090204" pitchFamily="34" charset="0"/>
            </a:endParaRPr>
          </a:p>
        </p:txBody>
      </p:sp>
      <p:sp>
        <p:nvSpPr>
          <p:cNvPr id="95239" name="文本框 875527"/>
          <p:cNvSpPr txBox="1"/>
          <p:nvPr/>
        </p:nvSpPr>
        <p:spPr>
          <a:xfrm>
            <a:off x="1717675" y="1533525"/>
            <a:ext cx="1235075" cy="205740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0" hangingPunct="0">
              <a:lnSpc>
                <a:spcPct val="104000"/>
              </a:lnSpc>
            </a:pPr>
            <a:r>
              <a:rPr lang="en-US" altLang="zh-CN" sz="1900" b="1" dirty="0">
                <a:latin typeface="微软雅黑" pitchFamily="34" charset="-122"/>
                <a:ea typeface="微软雅黑" pitchFamily="34" charset="-122"/>
              </a:rPr>
              <a:t>printf() </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xxxx();</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       </a:t>
            </a:r>
            <a:endParaRPr lang="en-US" altLang="zh-CN" sz="1900" b="1" dirty="0">
              <a:latin typeface="微软雅黑" pitchFamily="34" charset="-122"/>
              <a:ea typeface="微软雅黑" pitchFamily="34" charset="-122"/>
            </a:endParaRPr>
          </a:p>
        </p:txBody>
      </p:sp>
      <p:sp>
        <p:nvSpPr>
          <p:cNvPr id="95240" name="直接连接符 875528"/>
          <p:cNvSpPr/>
          <p:nvPr/>
        </p:nvSpPr>
        <p:spPr>
          <a:xfrm flipV="1">
            <a:off x="1330325" y="1909763"/>
            <a:ext cx="457200" cy="574675"/>
          </a:xfrm>
          <a:prstGeom prst="line">
            <a:avLst/>
          </a:prstGeom>
          <a:ln w="38100" cap="flat" cmpd="sng">
            <a:solidFill>
              <a:schemeClr val="accent1"/>
            </a:solidFill>
            <a:prstDash val="solid"/>
            <a:headEnd type="none" w="med" len="med"/>
            <a:tailEnd type="triangle" w="med" len="med"/>
          </a:ln>
        </p:spPr>
      </p:sp>
      <p:sp>
        <p:nvSpPr>
          <p:cNvPr id="95241" name="文本框 875529"/>
          <p:cNvSpPr txBox="1"/>
          <p:nvPr/>
        </p:nvSpPr>
        <p:spPr>
          <a:xfrm>
            <a:off x="5283200" y="1555750"/>
            <a:ext cx="1784350" cy="199548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0" hangingPunct="0">
              <a:lnSpc>
                <a:spcPct val="104000"/>
              </a:lnSpc>
            </a:pPr>
            <a:r>
              <a:rPr lang="en-US" altLang="zh-CN" sz="1900" b="1" dirty="0">
                <a:latin typeface="微软雅黑" pitchFamily="34" charset="-122"/>
                <a:ea typeface="微软雅黑" pitchFamily="34" charset="-122"/>
              </a:rPr>
              <a:t>system_call()</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xxxx();</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       </a:t>
            </a:r>
            <a:endParaRPr lang="en-US" altLang="zh-CN" sz="1900" b="1" dirty="0">
              <a:latin typeface="微软雅黑" pitchFamily="34" charset="-122"/>
              <a:ea typeface="微软雅黑" pitchFamily="34" charset="-122"/>
            </a:endParaRPr>
          </a:p>
          <a:p>
            <a:pPr algn="just" eaLnBrk="0" hangingPunct="0">
              <a:lnSpc>
                <a:spcPct val="104000"/>
              </a:lnSpc>
            </a:pPr>
            <a:endParaRPr lang="en-US" altLang="zh-CN" sz="1900" b="1" dirty="0">
              <a:latin typeface="微软雅黑" pitchFamily="34" charset="-122"/>
              <a:ea typeface="微软雅黑" pitchFamily="34" charset="-122"/>
            </a:endParaRPr>
          </a:p>
        </p:txBody>
      </p:sp>
      <p:sp>
        <p:nvSpPr>
          <p:cNvPr id="95242" name="文本框 875530"/>
          <p:cNvSpPr txBox="1"/>
          <p:nvPr/>
        </p:nvSpPr>
        <p:spPr>
          <a:xfrm>
            <a:off x="3509963" y="3621088"/>
            <a:ext cx="1003300" cy="576262"/>
          </a:xfrm>
          <a:prstGeom prst="rect">
            <a:avLst/>
          </a:prstGeom>
          <a:solidFill>
            <a:srgbClr val="FFFFFF"/>
          </a:solidFill>
          <a:ln w="9525">
            <a:noFill/>
          </a:ln>
        </p:spPr>
        <p:txBody>
          <a:bodyPr lIns="0" tIns="0" rIns="0" bIns="0"/>
          <a:p>
            <a:pPr algn="just" eaLnBrk="0" hangingPunct="0"/>
            <a:r>
              <a:rPr lang="zh-CN" altLang="en-US" sz="1900" b="1" dirty="0">
                <a:solidFill>
                  <a:schemeClr val="accent1"/>
                </a:solidFill>
                <a:latin typeface="Times New Roman" panose="02020603050405020304" pitchFamily="18" charset="0"/>
                <a:ea typeface="微软雅黑" pitchFamily="34" charset="-122"/>
              </a:rPr>
              <a:t>系统调用封装函数</a:t>
            </a:r>
            <a:endParaRPr lang="zh-CN" altLang="en-US" sz="1900" b="1" dirty="0">
              <a:solidFill>
                <a:schemeClr val="accent1"/>
              </a:solidFill>
              <a:latin typeface="Times New Roman" panose="02020603050405020304" pitchFamily="18" charset="0"/>
              <a:ea typeface="微软雅黑" pitchFamily="34" charset="-122"/>
            </a:endParaRPr>
          </a:p>
        </p:txBody>
      </p:sp>
      <p:sp>
        <p:nvSpPr>
          <p:cNvPr id="95243" name="文本框 875531"/>
          <p:cNvSpPr txBox="1"/>
          <p:nvPr/>
        </p:nvSpPr>
        <p:spPr>
          <a:xfrm>
            <a:off x="5664200" y="3619500"/>
            <a:ext cx="974725" cy="565150"/>
          </a:xfrm>
          <a:prstGeom prst="rect">
            <a:avLst/>
          </a:prstGeom>
          <a:solidFill>
            <a:srgbClr val="FFFFFF"/>
          </a:solidFill>
          <a:ln w="9525">
            <a:noFill/>
          </a:ln>
        </p:spPr>
        <p:txBody>
          <a:bodyPr lIns="0" tIns="0" rIns="0" bIns="0"/>
          <a:p>
            <a:pPr algn="just" eaLnBrk="0" hangingPunct="0"/>
            <a:r>
              <a:rPr lang="zh-CN" altLang="en-US" sz="1900" b="1" dirty="0">
                <a:latin typeface="Times New Roman" panose="02020603050405020304" pitchFamily="18" charset="0"/>
                <a:ea typeface="微软雅黑" pitchFamily="34" charset="-122"/>
              </a:rPr>
              <a:t>系统调用处理程序</a:t>
            </a:r>
            <a:endParaRPr lang="zh-CN" altLang="en-US" sz="1900" b="1" dirty="0">
              <a:latin typeface="Times New Roman" panose="02020603050405020304" pitchFamily="18" charset="0"/>
              <a:ea typeface="微软雅黑" pitchFamily="34" charset="-122"/>
            </a:endParaRPr>
          </a:p>
        </p:txBody>
      </p:sp>
      <p:sp>
        <p:nvSpPr>
          <p:cNvPr id="95244" name="矩形 875532"/>
          <p:cNvSpPr/>
          <p:nvPr/>
        </p:nvSpPr>
        <p:spPr>
          <a:xfrm>
            <a:off x="149225" y="1279525"/>
            <a:ext cx="4664075" cy="2951163"/>
          </a:xfrm>
          <a:prstGeom prst="rect">
            <a:avLst/>
          </a:prstGeom>
          <a:noFill/>
          <a:ln w="38100" cap="rnd" cmpd="sng">
            <a:solidFill>
              <a:srgbClr val="006600"/>
            </a:solidFill>
            <a:prstDash val="sysDot"/>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5245" name="文本框 875533"/>
          <p:cNvSpPr txBox="1"/>
          <p:nvPr/>
        </p:nvSpPr>
        <p:spPr>
          <a:xfrm>
            <a:off x="158750" y="890588"/>
            <a:ext cx="3749675" cy="357187"/>
          </a:xfrm>
          <a:prstGeom prst="rect">
            <a:avLst/>
          </a:prstGeom>
          <a:solidFill>
            <a:srgbClr val="FFFFFF"/>
          </a:solidFill>
          <a:ln w="9525">
            <a:noFill/>
          </a:ln>
        </p:spPr>
        <p:txBody>
          <a:bodyPr lIns="0" tIns="0" rIns="0" bIns="0"/>
          <a:p>
            <a:pPr algn="just" eaLnBrk="0" hangingPunct="0"/>
            <a:r>
              <a:rPr lang="zh-CN" altLang="en-US" sz="2000" b="1" dirty="0">
                <a:solidFill>
                  <a:schemeClr val="accent1"/>
                </a:solidFill>
                <a:latin typeface="微软雅黑" pitchFamily="34" charset="-122"/>
                <a:ea typeface="微软雅黑" pitchFamily="34" charset="-122"/>
              </a:rPr>
              <a:t>用户空间、运行在用户态</a:t>
            </a:r>
            <a:r>
              <a:rPr lang="zh-CN" altLang="en-US" sz="2000" b="1" dirty="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95246" name="矩形 875534"/>
          <p:cNvSpPr/>
          <p:nvPr/>
        </p:nvSpPr>
        <p:spPr>
          <a:xfrm>
            <a:off x="5145088" y="1255713"/>
            <a:ext cx="3741737" cy="2992437"/>
          </a:xfrm>
          <a:prstGeom prst="rect">
            <a:avLst/>
          </a:prstGeom>
          <a:noFill/>
          <a:ln w="28575" cap="rnd" cmpd="sng">
            <a:solidFill>
              <a:srgbClr val="000000"/>
            </a:solidFill>
            <a:prstDash val="sysDot"/>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5247" name="文本框 875535"/>
          <p:cNvSpPr txBox="1"/>
          <p:nvPr/>
        </p:nvSpPr>
        <p:spPr>
          <a:xfrm>
            <a:off x="5197475" y="858838"/>
            <a:ext cx="3135313" cy="314325"/>
          </a:xfrm>
          <a:prstGeom prst="rect">
            <a:avLst/>
          </a:prstGeom>
          <a:solidFill>
            <a:srgbClr val="FFFFFF"/>
          </a:solidFill>
          <a:ln w="9525">
            <a:noFill/>
          </a:ln>
        </p:spPr>
        <p:txBody>
          <a:bodyPr lIns="0" tIns="0" rIns="0" bIns="0"/>
          <a:p>
            <a:pPr algn="just" eaLnBrk="0" hangingPunct="0"/>
            <a:r>
              <a:rPr lang="zh-CN" altLang="en-US" sz="2000" b="1" dirty="0">
                <a:solidFill>
                  <a:schemeClr val="accent1"/>
                </a:solidFill>
                <a:latin typeface="微软雅黑" pitchFamily="34" charset="-122"/>
                <a:ea typeface="微软雅黑" pitchFamily="34" charset="-122"/>
              </a:rPr>
              <a:t>内核空间、运行在内核态</a:t>
            </a:r>
            <a:r>
              <a:rPr lang="zh-CN" altLang="en-US" sz="2000" b="1" dirty="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95248" name="文本框 875536"/>
          <p:cNvSpPr txBox="1"/>
          <p:nvPr/>
        </p:nvSpPr>
        <p:spPr>
          <a:xfrm>
            <a:off x="3354388" y="1484313"/>
            <a:ext cx="1335087" cy="209550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0" hangingPunct="0">
              <a:lnSpc>
                <a:spcPct val="104000"/>
              </a:lnSpc>
            </a:pPr>
            <a:r>
              <a:rPr lang="en-US" altLang="zh-CN" sz="1900" b="1" dirty="0">
                <a:solidFill>
                  <a:schemeClr val="accent2"/>
                </a:solidFill>
                <a:latin typeface="微软雅黑" pitchFamily="34" charset="-122"/>
                <a:ea typeface="微软雅黑" pitchFamily="34" charset="-122"/>
              </a:rPr>
              <a:t>write()</a:t>
            </a:r>
            <a:r>
              <a:rPr lang="en-US" altLang="zh-CN" sz="1900" b="1" dirty="0">
                <a:latin typeface="微软雅黑" pitchFamily="34" charset="-122"/>
                <a:ea typeface="微软雅黑" pitchFamily="34" charset="-122"/>
              </a:rPr>
              <a:t> </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solidFill>
                  <a:schemeClr val="accent1"/>
                </a:solidFill>
                <a:latin typeface="微软雅黑" pitchFamily="34" charset="-122"/>
                <a:ea typeface="微软雅黑" pitchFamily="34" charset="-122"/>
              </a:rPr>
              <a:t>int $0x80</a:t>
            </a:r>
            <a:endParaRPr lang="en-US" altLang="zh-CN" sz="1900" b="1" dirty="0">
              <a:solidFill>
                <a:schemeClr val="accent1"/>
              </a:solidFill>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       </a:t>
            </a:r>
            <a:endParaRPr lang="en-US" altLang="zh-CN" sz="1900" b="1" dirty="0">
              <a:latin typeface="微软雅黑" pitchFamily="34" charset="-122"/>
              <a:ea typeface="微软雅黑" pitchFamily="34" charset="-122"/>
            </a:endParaRPr>
          </a:p>
        </p:txBody>
      </p:sp>
      <p:sp>
        <p:nvSpPr>
          <p:cNvPr id="95249" name="直接连接符 875537"/>
          <p:cNvSpPr/>
          <p:nvPr/>
        </p:nvSpPr>
        <p:spPr>
          <a:xfrm flipV="1">
            <a:off x="2690813" y="1824038"/>
            <a:ext cx="727075" cy="703262"/>
          </a:xfrm>
          <a:prstGeom prst="line">
            <a:avLst/>
          </a:prstGeom>
          <a:ln w="38100" cap="flat" cmpd="sng">
            <a:solidFill>
              <a:schemeClr val="accent1"/>
            </a:solidFill>
            <a:prstDash val="dash"/>
            <a:headEnd type="none" w="med" len="med"/>
            <a:tailEnd type="triangle" w="med" len="med"/>
          </a:ln>
        </p:spPr>
      </p:sp>
      <p:sp>
        <p:nvSpPr>
          <p:cNvPr id="95250" name="文本框 875538"/>
          <p:cNvSpPr txBox="1"/>
          <p:nvPr/>
        </p:nvSpPr>
        <p:spPr>
          <a:xfrm>
            <a:off x="1879600" y="3635375"/>
            <a:ext cx="960438" cy="576263"/>
          </a:xfrm>
          <a:prstGeom prst="rect">
            <a:avLst/>
          </a:prstGeom>
          <a:solidFill>
            <a:srgbClr val="FFFFFF"/>
          </a:solidFill>
          <a:ln w="9525">
            <a:noFill/>
          </a:ln>
        </p:spPr>
        <p:txBody>
          <a:bodyPr lIns="0" tIns="0" rIns="0" bIns="0"/>
          <a:p>
            <a:pPr algn="just" eaLnBrk="0" hangingPunct="0"/>
            <a:r>
              <a:rPr lang="en-US" altLang="zh-CN" sz="1900" b="1" dirty="0">
                <a:latin typeface="微软雅黑" pitchFamily="34" charset="-122"/>
                <a:ea typeface="微软雅黑" pitchFamily="34" charset="-122"/>
              </a:rPr>
              <a:t>I/O</a:t>
            </a:r>
            <a:r>
              <a:rPr lang="zh-CN" altLang="en-US" sz="1900" b="1" dirty="0">
                <a:latin typeface="Times New Roman" panose="02020603050405020304" pitchFamily="18" charset="0"/>
                <a:ea typeface="微软雅黑" pitchFamily="34" charset="-122"/>
              </a:rPr>
              <a:t>标准库函数</a:t>
            </a:r>
            <a:endParaRPr lang="zh-CN" altLang="en-US" sz="1900" b="1" dirty="0">
              <a:latin typeface="Times New Roman" panose="02020603050405020304" pitchFamily="18" charset="0"/>
              <a:ea typeface="微软雅黑" pitchFamily="34" charset="-122"/>
            </a:endParaRPr>
          </a:p>
        </p:txBody>
      </p:sp>
      <p:sp>
        <p:nvSpPr>
          <p:cNvPr id="95251" name="直接连接符 875539"/>
          <p:cNvSpPr/>
          <p:nvPr/>
        </p:nvSpPr>
        <p:spPr>
          <a:xfrm flipV="1">
            <a:off x="4621213" y="1938338"/>
            <a:ext cx="735012" cy="608012"/>
          </a:xfrm>
          <a:prstGeom prst="line">
            <a:avLst/>
          </a:prstGeom>
          <a:ln w="38100" cap="flat" cmpd="sng">
            <a:solidFill>
              <a:schemeClr val="accent1"/>
            </a:solidFill>
            <a:prstDash val="solid"/>
            <a:headEnd type="none" w="med" len="med"/>
            <a:tailEnd type="triangle" w="med" len="med"/>
          </a:ln>
        </p:spPr>
      </p:sp>
      <p:sp>
        <p:nvSpPr>
          <p:cNvPr id="95252" name="文本框 875540"/>
          <p:cNvSpPr txBox="1"/>
          <p:nvPr/>
        </p:nvSpPr>
        <p:spPr>
          <a:xfrm>
            <a:off x="7250113" y="1579563"/>
            <a:ext cx="1495425" cy="1979612"/>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0" hangingPunct="0">
              <a:lnSpc>
                <a:spcPct val="104000"/>
              </a:lnSpc>
            </a:pPr>
            <a:r>
              <a:rPr lang="en-US" altLang="zh-CN" sz="1900" b="1" dirty="0">
                <a:solidFill>
                  <a:schemeClr val="accent2"/>
                </a:solidFill>
                <a:latin typeface="微软雅黑" pitchFamily="34" charset="-122"/>
                <a:ea typeface="微软雅黑" pitchFamily="34" charset="-122"/>
              </a:rPr>
              <a:t>sys_write()</a:t>
            </a:r>
            <a:endParaRPr lang="en-US" altLang="zh-CN" sz="1900" b="1" dirty="0">
              <a:solidFill>
                <a:schemeClr val="accent2"/>
              </a:solidFill>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900" b="1" dirty="0">
              <a:latin typeface="Times New Roman" panose="02020603050405020304" pitchFamily="18" charset="0"/>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algn="just" eaLnBrk="0" hangingPunct="0">
              <a:lnSpc>
                <a:spcPct val="104000"/>
              </a:lnSpc>
            </a:pPr>
            <a:r>
              <a:rPr lang="en-US" altLang="zh-CN" sz="1900" b="1" dirty="0">
                <a:latin typeface="微软雅黑" pitchFamily="34" charset="-122"/>
                <a:ea typeface="微软雅黑" pitchFamily="34" charset="-122"/>
              </a:rPr>
              <a:t>}       </a:t>
            </a:r>
            <a:endParaRPr lang="en-US" altLang="zh-CN" sz="1900" b="1" dirty="0">
              <a:latin typeface="微软雅黑" pitchFamily="34" charset="-122"/>
              <a:ea typeface="微软雅黑" pitchFamily="34" charset="-122"/>
            </a:endParaRPr>
          </a:p>
          <a:p>
            <a:pPr algn="just" eaLnBrk="0" hangingPunct="0">
              <a:lnSpc>
                <a:spcPct val="104000"/>
              </a:lnSpc>
            </a:pPr>
            <a:endParaRPr lang="en-US" altLang="zh-CN" sz="1900" b="1" dirty="0">
              <a:latin typeface="微软雅黑" pitchFamily="34" charset="-122"/>
              <a:ea typeface="微软雅黑" pitchFamily="34" charset="-122"/>
            </a:endParaRPr>
          </a:p>
        </p:txBody>
      </p:sp>
      <p:sp>
        <p:nvSpPr>
          <p:cNvPr id="95253" name="文本框 875541"/>
          <p:cNvSpPr txBox="1"/>
          <p:nvPr/>
        </p:nvSpPr>
        <p:spPr>
          <a:xfrm>
            <a:off x="7534275" y="3602038"/>
            <a:ext cx="1046163" cy="636587"/>
          </a:xfrm>
          <a:prstGeom prst="rect">
            <a:avLst/>
          </a:prstGeom>
          <a:solidFill>
            <a:srgbClr val="FFFFFF"/>
          </a:solidFill>
          <a:ln w="9525">
            <a:noFill/>
          </a:ln>
        </p:spPr>
        <p:txBody>
          <a:bodyPr lIns="0" tIns="0" rIns="0" bIns="0"/>
          <a:p>
            <a:pPr algn="just" eaLnBrk="0" hangingPunct="0"/>
            <a:r>
              <a:rPr lang="zh-CN" altLang="en-US" sz="1900" b="1" dirty="0">
                <a:latin typeface="Times New Roman" panose="02020603050405020304" pitchFamily="18" charset="0"/>
                <a:ea typeface="微软雅黑" pitchFamily="34" charset="-122"/>
              </a:rPr>
              <a:t>系统调用服务例程</a:t>
            </a:r>
            <a:endParaRPr lang="zh-CN" altLang="en-US" sz="1900" b="1" dirty="0">
              <a:latin typeface="Times New Roman" panose="02020603050405020304" pitchFamily="18" charset="0"/>
              <a:ea typeface="微软雅黑" pitchFamily="34" charset="-122"/>
            </a:endParaRPr>
          </a:p>
        </p:txBody>
      </p:sp>
      <p:sp>
        <p:nvSpPr>
          <p:cNvPr id="95254" name="直接连接符 875542"/>
          <p:cNvSpPr/>
          <p:nvPr/>
        </p:nvSpPr>
        <p:spPr>
          <a:xfrm flipV="1">
            <a:off x="6311900" y="1878013"/>
            <a:ext cx="1117600" cy="749300"/>
          </a:xfrm>
          <a:prstGeom prst="line">
            <a:avLst/>
          </a:prstGeom>
          <a:ln w="38100" cap="flat" cmpd="sng">
            <a:solidFill>
              <a:schemeClr val="accent1"/>
            </a:solidFill>
            <a:prstDash val="solid"/>
            <a:headEnd type="none" w="med" len="med"/>
            <a:tailEnd type="triangle" w="med" len="med"/>
          </a:ln>
        </p:spPr>
      </p:sp>
      <p:sp>
        <p:nvSpPr>
          <p:cNvPr id="95255" name="直接连接符 875543"/>
          <p:cNvSpPr/>
          <p:nvPr/>
        </p:nvSpPr>
        <p:spPr>
          <a:xfrm flipH="1" flipV="1">
            <a:off x="6745288" y="3098800"/>
            <a:ext cx="571500" cy="342900"/>
          </a:xfrm>
          <a:prstGeom prst="line">
            <a:avLst/>
          </a:prstGeom>
          <a:ln w="38100" cap="flat" cmpd="sng">
            <a:solidFill>
              <a:schemeClr val="accent1"/>
            </a:solidFill>
            <a:prstDash val="solid"/>
            <a:headEnd type="none" w="med" len="med"/>
            <a:tailEnd type="triangle" w="med" len="med"/>
          </a:ln>
        </p:spPr>
      </p:sp>
      <p:sp>
        <p:nvSpPr>
          <p:cNvPr id="95256" name="直接连接符 875544"/>
          <p:cNvSpPr/>
          <p:nvPr/>
        </p:nvSpPr>
        <p:spPr>
          <a:xfrm flipH="1" flipV="1">
            <a:off x="4217988" y="3025775"/>
            <a:ext cx="1154112" cy="412750"/>
          </a:xfrm>
          <a:prstGeom prst="line">
            <a:avLst/>
          </a:prstGeom>
          <a:ln w="38100" cap="flat" cmpd="sng">
            <a:solidFill>
              <a:schemeClr val="accent1"/>
            </a:solidFill>
            <a:prstDash val="solid"/>
            <a:headEnd type="none" w="med" len="med"/>
            <a:tailEnd type="triangle" w="med" len="med"/>
          </a:ln>
        </p:spPr>
      </p:sp>
      <p:sp>
        <p:nvSpPr>
          <p:cNvPr id="95257" name="直接连接符 875545"/>
          <p:cNvSpPr/>
          <p:nvPr/>
        </p:nvSpPr>
        <p:spPr>
          <a:xfrm flipH="1" flipV="1">
            <a:off x="2505075" y="3009900"/>
            <a:ext cx="969963" cy="387350"/>
          </a:xfrm>
          <a:prstGeom prst="line">
            <a:avLst/>
          </a:prstGeom>
          <a:ln w="38100" cap="flat" cmpd="sng">
            <a:solidFill>
              <a:schemeClr val="accent1"/>
            </a:solidFill>
            <a:prstDash val="dash"/>
            <a:headEnd type="none" w="med" len="med"/>
            <a:tailEnd type="triangle" w="med" len="med"/>
          </a:ln>
        </p:spPr>
      </p:sp>
      <p:sp>
        <p:nvSpPr>
          <p:cNvPr id="95258" name="直接连接符 875546"/>
          <p:cNvSpPr/>
          <p:nvPr/>
        </p:nvSpPr>
        <p:spPr>
          <a:xfrm flipH="1" flipV="1">
            <a:off x="1041400" y="3013075"/>
            <a:ext cx="731838" cy="325438"/>
          </a:xfrm>
          <a:prstGeom prst="line">
            <a:avLst/>
          </a:prstGeom>
          <a:ln w="38100" cap="flat" cmpd="sng">
            <a:solidFill>
              <a:schemeClr val="accent1"/>
            </a:solidFill>
            <a:prstDash val="solid"/>
            <a:headEnd type="none" w="med" len="med"/>
            <a:tailEnd type="triangle" w="med" len="med"/>
          </a:ln>
        </p:spPr>
      </p:sp>
      <p:sp>
        <p:nvSpPr>
          <p:cNvPr id="95259" name="文本框 875547"/>
          <p:cNvSpPr txBox="1"/>
          <p:nvPr/>
        </p:nvSpPr>
        <p:spPr>
          <a:xfrm>
            <a:off x="347663" y="6357938"/>
            <a:ext cx="6154737" cy="396875"/>
          </a:xfrm>
          <a:prstGeom prst="rect">
            <a:avLst/>
          </a:prstGeom>
          <a:noFill/>
          <a:ln w="50800">
            <a:noFill/>
          </a:ln>
        </p:spPr>
        <p:txBody>
          <a:bodyPr>
            <a:spAutoFit/>
          </a:bodyPr>
          <a:p>
            <a:pPr eaLnBrk="0" hangingPunct="0">
              <a:spcBef>
                <a:spcPct val="50000"/>
              </a:spcBef>
            </a:pPr>
            <a:r>
              <a:rPr lang="zh-CN" altLang="en-US" sz="2000" b="1" dirty="0">
                <a:solidFill>
                  <a:schemeClr val="accent1"/>
                </a:solidFill>
                <a:latin typeface="微软雅黑" pitchFamily="34" charset="-122"/>
                <a:ea typeface="微软雅黑" pitchFamily="34" charset="-122"/>
              </a:rPr>
              <a:t>在</a:t>
            </a:r>
            <a:r>
              <a:rPr lang="en-US" altLang="zh-CN" sz="2000" b="1" dirty="0">
                <a:solidFill>
                  <a:schemeClr val="accent1"/>
                </a:solidFill>
                <a:latin typeface="微软雅黑" pitchFamily="34" charset="-122"/>
                <a:ea typeface="微软雅黑" pitchFamily="34" charset="-122"/>
              </a:rPr>
              <a:t>system_call</a:t>
            </a:r>
            <a:r>
              <a:rPr lang="zh-CN" altLang="en-US" sz="2000" b="1" dirty="0">
                <a:solidFill>
                  <a:schemeClr val="accent1"/>
                </a:solidFill>
                <a:latin typeface="微软雅黑" pitchFamily="34" charset="-122"/>
                <a:ea typeface="微软雅黑" pitchFamily="34" charset="-122"/>
              </a:rPr>
              <a:t>中如何知道要转到</a:t>
            </a:r>
            <a:r>
              <a:rPr lang="en-US" altLang="zh-CN" sz="2000" b="1" dirty="0">
                <a:solidFill>
                  <a:schemeClr val="accent1"/>
                </a:solidFill>
                <a:latin typeface="微软雅黑" pitchFamily="34" charset="-122"/>
                <a:ea typeface="微软雅黑" pitchFamily="34" charset="-122"/>
              </a:rPr>
              <a:t>sys_write</a:t>
            </a:r>
            <a:r>
              <a:rPr lang="zh-CN" altLang="en-US" sz="2000" b="1" dirty="0">
                <a:solidFill>
                  <a:schemeClr val="accent1"/>
                </a:solidFill>
                <a:latin typeface="微软雅黑" pitchFamily="34" charset="-122"/>
                <a:ea typeface="微软雅黑" pitchFamily="34" charset="-122"/>
              </a:rPr>
              <a:t>执行呢？</a:t>
            </a:r>
            <a:endParaRPr lang="zh-CN" altLang="en-US" sz="2000" b="1" dirty="0">
              <a:solidFill>
                <a:schemeClr val="accent1"/>
              </a:solidFill>
              <a:latin typeface="微软雅黑" pitchFamily="34" charset="-122"/>
              <a:ea typeface="微软雅黑" pitchFamily="34" charset="-122"/>
            </a:endParaRPr>
          </a:p>
        </p:txBody>
      </p:sp>
      <p:sp>
        <p:nvSpPr>
          <p:cNvPr id="95260" name="文本框 875548"/>
          <p:cNvSpPr txBox="1"/>
          <p:nvPr/>
        </p:nvSpPr>
        <p:spPr>
          <a:xfrm>
            <a:off x="6545263" y="6332538"/>
            <a:ext cx="2381250" cy="396875"/>
          </a:xfrm>
          <a:prstGeom prst="rect">
            <a:avLst/>
          </a:prstGeom>
          <a:noFill/>
          <a:ln w="50800">
            <a:noFill/>
          </a:ln>
        </p:spPr>
        <p:txBody>
          <a:bodyPr>
            <a:spAutoFit/>
          </a:bodyPr>
          <a:p>
            <a:pPr eaLnBrk="0" hangingPunct="0">
              <a:spcBef>
                <a:spcPct val="50000"/>
              </a:spcBef>
            </a:pPr>
            <a:r>
              <a:rPr lang="zh-CN" altLang="en-US" sz="2000" b="1" dirty="0">
                <a:latin typeface="微软雅黑" pitchFamily="34" charset="-122"/>
                <a:ea typeface="微软雅黑" pitchFamily="34" charset="-122"/>
              </a:rPr>
              <a:t>根据系统调用号！</a:t>
            </a:r>
            <a:endParaRPr lang="zh-CN" altLang="en-US" sz="2000" b="1" dirty="0">
              <a:latin typeface="微软雅黑" pitchFamily="34" charset="-122"/>
              <a:ea typeface="微软雅黑"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3"/>
          <p:cNvSpPr>
            <a:spLocks noGrp="1"/>
          </p:cNvSpPr>
          <p:nvPr>
            <p:ph type="title"/>
          </p:nvPr>
        </p:nvSpPr>
        <p:spPr>
          <a:xfrm>
            <a:off x="814388" y="144463"/>
            <a:ext cx="7591425" cy="569912"/>
          </a:xfrm>
          <a:ln/>
        </p:spPr>
        <p:txBody>
          <a:bodyPr vert="horz" wrap="square" lIns="91440" tIns="45720" rIns="91440" bIns="45720" anchor="ctr"/>
          <a:p>
            <a:r>
              <a:rPr lang="zh-CN" altLang="en-US" dirty="0"/>
              <a:t>带缓冲</a:t>
            </a:r>
            <a:r>
              <a:rPr lang="en-US" altLang="zh-CN" dirty="0"/>
              <a:t>I/O</a:t>
            </a:r>
            <a:r>
              <a:rPr lang="zh-CN" altLang="en-US" dirty="0"/>
              <a:t>的实现</a:t>
            </a:r>
            <a:endParaRPr lang="en-US" altLang="zh-CN" dirty="0"/>
          </a:p>
        </p:txBody>
      </p:sp>
      <p:sp>
        <p:nvSpPr>
          <p:cNvPr id="96259" name="Rectangle 4"/>
          <p:cNvSpPr>
            <a:spLocks noGrp="1"/>
          </p:cNvSpPr>
          <p:nvPr>
            <p:ph type="body"/>
          </p:nvPr>
        </p:nvSpPr>
        <p:spPr>
          <a:xfrm>
            <a:off x="142875" y="930275"/>
            <a:ext cx="8901113" cy="1487488"/>
          </a:xfrm>
          <a:ln/>
        </p:spPr>
        <p:txBody>
          <a:bodyPr vert="horz" wrap="square" lIns="91440" tIns="45720" rIns="91440" bIns="45720" anchor="t"/>
          <a:p>
            <a:r>
              <a:rPr lang="zh-CN" altLang="en-US" sz="2100" dirty="0">
                <a:latin typeface="微软雅黑" pitchFamily="34" charset="-122"/>
                <a:ea typeface="微软雅黑" pitchFamily="34" charset="-122"/>
              </a:rPr>
              <a:t>从文件</a:t>
            </a:r>
            <a:r>
              <a:rPr lang="en-US" altLang="zh-CN" sz="2100" dirty="0">
                <a:latin typeface="微软雅黑" pitchFamily="34" charset="-122"/>
                <a:ea typeface="微软雅黑" pitchFamily="34" charset="-122"/>
              </a:rPr>
              <a:t>fp</a:t>
            </a:r>
            <a:r>
              <a:rPr lang="zh-CN" altLang="en-US" sz="2100" dirty="0">
                <a:latin typeface="微软雅黑" pitchFamily="34" charset="-122"/>
                <a:ea typeface="微软雅黑" pitchFamily="34" charset="-122"/>
              </a:rPr>
              <a:t>中读数据时，</a:t>
            </a:r>
            <a:r>
              <a:rPr lang="en-US" altLang="zh-CN" sz="2100" dirty="0">
                <a:latin typeface="微软雅黑" pitchFamily="34" charset="-122"/>
                <a:ea typeface="微软雅黑" pitchFamily="34" charset="-122"/>
              </a:rPr>
              <a:t>FILE</a:t>
            </a:r>
            <a:r>
              <a:rPr lang="zh-CN" altLang="en-US" sz="2100" dirty="0">
                <a:latin typeface="微软雅黑" pitchFamily="34" charset="-122"/>
                <a:ea typeface="微软雅黑" pitchFamily="34" charset="-122"/>
              </a:rPr>
              <a:t>中定义的缓冲区为</a:t>
            </a:r>
            <a:r>
              <a:rPr lang="zh-CN" altLang="en-US" sz="2100" dirty="0">
                <a:solidFill>
                  <a:schemeClr val="accent1"/>
                </a:solidFill>
                <a:latin typeface="微软雅黑" pitchFamily="34" charset="-122"/>
                <a:ea typeface="微软雅黑" pitchFamily="34" charset="-122"/>
              </a:rPr>
              <a:t>输入流缓冲（在内存）</a:t>
            </a:r>
            <a:endParaRPr lang="zh-CN" altLang="en-US" sz="2100" dirty="0">
              <a:solidFill>
                <a:schemeClr val="accent1"/>
              </a:solidFill>
              <a:latin typeface="微软雅黑" pitchFamily="34" charset="-122"/>
              <a:ea typeface="微软雅黑" pitchFamily="34" charset="-122"/>
            </a:endParaRPr>
          </a:p>
          <a:p>
            <a:r>
              <a:rPr lang="zh-CN" altLang="en-US" sz="2100" dirty="0">
                <a:latin typeface="微软雅黑" pitchFamily="34" charset="-122"/>
                <a:ea typeface="微软雅黑" pitchFamily="34" charset="-122"/>
              </a:rPr>
              <a:t>首先要从文件</a:t>
            </a:r>
            <a:r>
              <a:rPr lang="en-US" altLang="zh-CN" sz="2100" dirty="0">
                <a:latin typeface="微软雅黑" pitchFamily="34" charset="-122"/>
                <a:ea typeface="微软雅黑" pitchFamily="34" charset="-122"/>
              </a:rPr>
              <a:t>fp</a:t>
            </a:r>
            <a:r>
              <a:rPr lang="zh-CN" altLang="en-US" sz="2100" dirty="0">
                <a:latin typeface="微软雅黑" pitchFamily="34" charset="-122"/>
                <a:ea typeface="微软雅黑" pitchFamily="34" charset="-122"/>
              </a:rPr>
              <a:t>中读入</a:t>
            </a:r>
            <a:r>
              <a:rPr lang="en-US" altLang="zh-CN" sz="2100" dirty="0">
                <a:latin typeface="微软雅黑" pitchFamily="34" charset="-122"/>
                <a:ea typeface="微软雅黑" pitchFamily="34" charset="-122"/>
              </a:rPr>
              <a:t>1024</a:t>
            </a:r>
            <a:r>
              <a:rPr lang="zh-CN" altLang="en-US" sz="2100" dirty="0">
                <a:latin typeface="微软雅黑" pitchFamily="34" charset="-122"/>
                <a:ea typeface="微软雅黑" pitchFamily="34" charset="-122"/>
              </a:rPr>
              <a:t>（</a:t>
            </a:r>
            <a:r>
              <a:rPr lang="zh-CN" altLang="en-US" sz="2100" dirty="0">
                <a:solidFill>
                  <a:srgbClr val="A50021"/>
                </a:solidFill>
                <a:latin typeface="微软雅黑" pitchFamily="34" charset="-122"/>
                <a:ea typeface="微软雅黑" pitchFamily="34" charset="-122"/>
              </a:rPr>
              <a:t>缓冲大小</a:t>
            </a:r>
            <a:r>
              <a:rPr lang="en-US" altLang="zh-CN" sz="2100" dirty="0">
                <a:latin typeface="微软雅黑" pitchFamily="34" charset="-122"/>
                <a:ea typeface="微软雅黑" pitchFamily="34" charset="-122"/>
              </a:rPr>
              <a:t>BUFSIZ=1024</a:t>
            </a:r>
            <a:r>
              <a:rPr lang="zh-CN" altLang="en-US" sz="2100" dirty="0">
                <a:latin typeface="微软雅黑" pitchFamily="34" charset="-122"/>
                <a:ea typeface="微软雅黑" pitchFamily="34" charset="-122"/>
              </a:rPr>
              <a:t>）个字节数据到缓存，然后，再按需从缓存中读取</a:t>
            </a:r>
            <a:r>
              <a:rPr lang="en-US" altLang="zh-CN" sz="2100" dirty="0">
                <a:latin typeface="微软雅黑" pitchFamily="34" charset="-122"/>
                <a:ea typeface="微软雅黑" pitchFamily="34" charset="-122"/>
              </a:rPr>
              <a:t>1</a:t>
            </a:r>
            <a:r>
              <a:rPr lang="zh-CN" altLang="en-US" sz="2100" dirty="0">
                <a:latin typeface="微软雅黑" pitchFamily="34" charset="-122"/>
                <a:ea typeface="微软雅黑" pitchFamily="34" charset="-122"/>
              </a:rPr>
              <a:t>个（如</a:t>
            </a:r>
            <a:r>
              <a:rPr lang="en-US" altLang="zh-CN" sz="2100" dirty="0">
                <a:latin typeface="微软雅黑" pitchFamily="34" charset="-122"/>
                <a:ea typeface="微软雅黑" pitchFamily="34" charset="-122"/>
              </a:rPr>
              <a:t>getc</a:t>
            </a:r>
            <a:r>
              <a:rPr lang="zh-CN" altLang="en-US" sz="2100" dirty="0">
                <a:latin typeface="微软雅黑" pitchFamily="34" charset="-122"/>
                <a:ea typeface="微软雅黑" pitchFamily="34" charset="-122"/>
              </a:rPr>
              <a:t>）或</a:t>
            </a:r>
            <a:r>
              <a:rPr lang="en-US" altLang="zh-CN" sz="2100" dirty="0">
                <a:latin typeface="微软雅黑" pitchFamily="34" charset="-122"/>
                <a:ea typeface="微软雅黑" pitchFamily="34" charset="-122"/>
              </a:rPr>
              <a:t>n</a:t>
            </a:r>
            <a:r>
              <a:rPr lang="zh-CN" altLang="en-US" sz="2100" dirty="0">
                <a:latin typeface="微软雅黑" pitchFamily="34" charset="-122"/>
                <a:ea typeface="微软雅黑" pitchFamily="34" charset="-122"/>
              </a:rPr>
              <a:t>个（如</a:t>
            </a:r>
            <a:r>
              <a:rPr lang="en-US" altLang="zh-CN" sz="2100" dirty="0">
                <a:latin typeface="微软雅黑" pitchFamily="34" charset="-122"/>
                <a:ea typeface="微软雅黑" pitchFamily="34" charset="-122"/>
              </a:rPr>
              <a:t>fread</a:t>
            </a:r>
            <a:r>
              <a:rPr lang="zh-CN" altLang="en-US" sz="2100" dirty="0">
                <a:latin typeface="微软雅黑" pitchFamily="34" charset="-122"/>
                <a:ea typeface="微软雅黑" pitchFamily="34" charset="-122"/>
              </a:rPr>
              <a:t>）字节并返回</a:t>
            </a:r>
            <a:endParaRPr lang="en-US" altLang="zh-CN" dirty="0"/>
          </a:p>
        </p:txBody>
      </p:sp>
      <p:grpSp>
        <p:nvGrpSpPr>
          <p:cNvPr id="96260" name="组合 904225"/>
          <p:cNvGrpSpPr/>
          <p:nvPr/>
        </p:nvGrpSpPr>
        <p:grpSpPr>
          <a:xfrm>
            <a:off x="387350" y="2387600"/>
            <a:ext cx="6707188" cy="1566863"/>
            <a:chOff x="244" y="1504"/>
            <a:chExt cx="4225" cy="987"/>
          </a:xfrm>
        </p:grpSpPr>
        <p:sp>
          <p:nvSpPr>
            <p:cNvPr id="96284" name="Rectangle 2"/>
            <p:cNvSpPr/>
            <p:nvPr/>
          </p:nvSpPr>
          <p:spPr>
            <a:xfrm>
              <a:off x="2976" y="1789"/>
              <a:ext cx="1488" cy="278"/>
            </a:xfrm>
            <a:prstGeom prst="rect">
              <a:avLst/>
            </a:prstGeom>
            <a:solidFill>
              <a:srgbClr val="F1C7C7"/>
            </a:solidFill>
            <a:ln w="19050" cap="flat" cmpd="sng">
              <a:solidFill>
                <a:schemeClr val="tx1"/>
              </a:solidFill>
              <a:prstDash val="solid"/>
              <a:miter/>
              <a:headEnd type="none" w="med" len="med"/>
              <a:tailEnd type="none" w="med" len="med"/>
            </a:ln>
          </p:spPr>
          <p:txBody>
            <a:bodyPr wrap="none" anchor="ctr"/>
            <a:p>
              <a:pPr eaLnBrk="0" hangingPunct="0"/>
              <a:r>
                <a:rPr lang="en-US" altLang="zh-CN" sz="2000" b="1" dirty="0">
                  <a:latin typeface="Calibri" pitchFamily="34" charset="0"/>
                </a:rPr>
                <a:t>            </a:t>
              </a:r>
              <a:r>
                <a:rPr lang="zh-CN" altLang="en-US" sz="2000" b="1" dirty="0">
                  <a:latin typeface="Calibri" pitchFamily="34" charset="0"/>
                  <a:ea typeface="微软雅黑" pitchFamily="34" charset="-122"/>
                </a:rPr>
                <a:t>未读部分</a:t>
              </a:r>
              <a:endParaRPr lang="zh-CN" altLang="en-US" sz="2000" b="1" dirty="0">
                <a:latin typeface="Calibri" pitchFamily="34" charset="0"/>
                <a:ea typeface="微软雅黑" pitchFamily="34" charset="-122"/>
              </a:endParaRPr>
            </a:p>
          </p:txBody>
        </p:sp>
        <p:sp>
          <p:nvSpPr>
            <p:cNvPr id="96285" name="Rectangle 5"/>
            <p:cNvSpPr/>
            <p:nvPr/>
          </p:nvSpPr>
          <p:spPr>
            <a:xfrm>
              <a:off x="1488" y="1789"/>
              <a:ext cx="1488" cy="278"/>
            </a:xfrm>
            <a:prstGeom prst="rect">
              <a:avLst/>
            </a:prstGeom>
            <a:solidFill>
              <a:srgbClr val="D5F1CF"/>
            </a:solidFill>
            <a:ln w="19050" cap="flat" cmpd="sng">
              <a:solidFill>
                <a:schemeClr val="tx1"/>
              </a:solidFill>
              <a:prstDash val="solid"/>
              <a:miter/>
              <a:headEnd type="none" w="med" len="med"/>
              <a:tailEnd type="none" w="med" len="med"/>
            </a:ln>
          </p:spPr>
          <p:txBody>
            <a:bodyPr wrap="none" anchor="ctr"/>
            <a:p>
              <a:pPr eaLnBrk="0" hangingPunct="0"/>
              <a:r>
                <a:rPr lang="en-US" altLang="zh-CN" sz="2000" b="1" dirty="0">
                  <a:latin typeface="Calibri" pitchFamily="34" charset="0"/>
                </a:rPr>
                <a:t>      </a:t>
              </a:r>
              <a:r>
                <a:rPr lang="zh-CN" altLang="en-US" sz="2000" b="1" dirty="0">
                  <a:latin typeface="Calibri" pitchFamily="34" charset="0"/>
                  <a:ea typeface="微软雅黑" pitchFamily="34" charset="-122"/>
                </a:rPr>
                <a:t>已读部分</a:t>
              </a:r>
              <a:endParaRPr lang="zh-CN" altLang="en-US" sz="2000" b="1" dirty="0">
                <a:latin typeface="Calibri" pitchFamily="34" charset="0"/>
                <a:ea typeface="微软雅黑" pitchFamily="34" charset="-122"/>
              </a:endParaRPr>
            </a:p>
          </p:txBody>
        </p:sp>
        <p:sp>
          <p:nvSpPr>
            <p:cNvPr id="96286" name="Rectangle 6"/>
            <p:cNvSpPr/>
            <p:nvPr/>
          </p:nvSpPr>
          <p:spPr>
            <a:xfrm>
              <a:off x="1488" y="1789"/>
              <a:ext cx="2981" cy="278"/>
            </a:xfrm>
            <a:prstGeom prst="rect">
              <a:avLst/>
            </a:prstGeom>
            <a:noFill/>
            <a:ln w="28575"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Calibri" pitchFamily="34" charset="0"/>
              </a:endParaRPr>
            </a:p>
          </p:txBody>
        </p:sp>
        <p:sp>
          <p:nvSpPr>
            <p:cNvPr id="96287" name="Text Box 7"/>
            <p:cNvSpPr txBox="1"/>
            <p:nvPr/>
          </p:nvSpPr>
          <p:spPr>
            <a:xfrm>
              <a:off x="499" y="1799"/>
              <a:ext cx="993" cy="250"/>
            </a:xfrm>
            <a:prstGeom prst="rect">
              <a:avLst/>
            </a:prstGeom>
            <a:noFill/>
            <a:ln w="9525">
              <a:noFill/>
            </a:ln>
          </p:spPr>
          <p:txBody>
            <a:bodyPr>
              <a:spAutoFit/>
            </a:bodyPr>
            <a:p>
              <a:pPr eaLnBrk="0" hangingPunct="0"/>
              <a:r>
                <a:rPr lang="zh-CN" altLang="en-US" sz="2000" b="1" dirty="0">
                  <a:solidFill>
                    <a:schemeClr val="accent1"/>
                  </a:solidFill>
                  <a:latin typeface="Calibri" pitchFamily="34" charset="0"/>
                  <a:ea typeface="微软雅黑" pitchFamily="34" charset="-122"/>
                </a:rPr>
                <a:t>输入流缓冲</a:t>
              </a:r>
              <a:endParaRPr lang="zh-CN" altLang="en-US" sz="2000" b="1" dirty="0">
                <a:solidFill>
                  <a:schemeClr val="accent1"/>
                </a:solidFill>
                <a:latin typeface="Calibri" pitchFamily="34" charset="0"/>
                <a:ea typeface="微软雅黑" pitchFamily="34" charset="-122"/>
              </a:endParaRPr>
            </a:p>
          </p:txBody>
        </p:sp>
        <p:sp>
          <p:nvSpPr>
            <p:cNvPr id="96288" name="Arc 8"/>
            <p:cNvSpPr/>
            <p:nvPr/>
          </p:nvSpPr>
          <p:spPr>
            <a:xfrm rot="-5400000" flipH="1" flipV="1">
              <a:off x="1246" y="2028"/>
              <a:ext cx="192" cy="290"/>
            </a:xfrm>
            <a:custGeom>
              <a:avLst/>
              <a:gdLst/>
              <a:ahLst/>
              <a:cxnLst>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96289" name="Arc 9"/>
            <p:cNvSpPr/>
            <p:nvPr/>
          </p:nvSpPr>
          <p:spPr>
            <a:xfrm rot="-5400000" flipH="1" flipV="1">
              <a:off x="2686" y="2076"/>
              <a:ext cx="288" cy="290"/>
            </a:xfrm>
            <a:custGeom>
              <a:avLst/>
              <a:gdLst/>
              <a:ahLst/>
              <a:cxnLst>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96290" name="Rectangle 10"/>
            <p:cNvSpPr/>
            <p:nvPr/>
          </p:nvSpPr>
          <p:spPr>
            <a:xfrm>
              <a:off x="244" y="2137"/>
              <a:ext cx="1084" cy="250"/>
            </a:xfrm>
            <a:prstGeom prst="rect">
              <a:avLst/>
            </a:prstGeom>
            <a:noFill/>
            <a:ln w="9525">
              <a:noFill/>
            </a:ln>
          </p:spPr>
          <p:txBody>
            <a:bodyPr>
              <a:spAutoFit/>
            </a:bodyPr>
            <a:p>
              <a:pPr eaLnBrk="0" hangingPunct="0"/>
              <a:r>
                <a:rPr lang="en-US" altLang="zh-CN" sz="2000" b="1" dirty="0">
                  <a:latin typeface="微软雅黑" pitchFamily="34" charset="-122"/>
                  <a:ea typeface="微软雅黑" pitchFamily="34" charset="-122"/>
                </a:rPr>
                <a:t>(fp)-&gt;base</a:t>
              </a:r>
              <a:endParaRPr lang="en-US" altLang="zh-CN" sz="2000" b="1" dirty="0">
                <a:latin typeface="微软雅黑" pitchFamily="34" charset="-122"/>
                <a:ea typeface="微软雅黑" pitchFamily="34" charset="-122"/>
              </a:endParaRPr>
            </a:p>
          </p:txBody>
        </p:sp>
        <p:sp>
          <p:nvSpPr>
            <p:cNvPr id="96291" name="Rectangle 11"/>
            <p:cNvSpPr/>
            <p:nvPr/>
          </p:nvSpPr>
          <p:spPr>
            <a:xfrm>
              <a:off x="1831" y="2241"/>
              <a:ext cx="925" cy="250"/>
            </a:xfrm>
            <a:prstGeom prst="rect">
              <a:avLst/>
            </a:prstGeom>
            <a:noFill/>
            <a:ln w="9525">
              <a:noFill/>
            </a:ln>
          </p:spPr>
          <p:txBody>
            <a:bodyPr>
              <a:spAutoFit/>
            </a:bodyPr>
            <a:p>
              <a:pPr eaLnBrk="0" hangingPunct="0"/>
              <a:r>
                <a:rPr lang="en-US" altLang="zh-CN" sz="2000" b="1" dirty="0">
                  <a:latin typeface="微软雅黑" pitchFamily="34" charset="-122"/>
                  <a:ea typeface="微软雅黑" pitchFamily="34" charset="-122"/>
                </a:rPr>
                <a:t>(fp)-&gt;ptr</a:t>
              </a:r>
              <a:endParaRPr lang="en-US" altLang="zh-CN" sz="2000" b="1" dirty="0">
                <a:latin typeface="微软雅黑" pitchFamily="34" charset="-122"/>
                <a:ea typeface="微软雅黑" pitchFamily="34" charset="-122"/>
              </a:endParaRPr>
            </a:p>
          </p:txBody>
        </p:sp>
        <p:sp>
          <p:nvSpPr>
            <p:cNvPr id="96292" name="Line 12"/>
            <p:cNvSpPr/>
            <p:nvPr/>
          </p:nvSpPr>
          <p:spPr>
            <a:xfrm flipV="1">
              <a:off x="2976" y="1549"/>
              <a:ext cx="0" cy="192"/>
            </a:xfrm>
            <a:prstGeom prst="line">
              <a:avLst/>
            </a:prstGeom>
            <a:ln w="19050" cap="flat" cmpd="sng">
              <a:solidFill>
                <a:schemeClr val="tx1"/>
              </a:solidFill>
              <a:prstDash val="solid"/>
              <a:headEnd type="none" w="med" len="med"/>
              <a:tailEnd type="none" w="med" len="med"/>
            </a:ln>
          </p:spPr>
        </p:sp>
        <p:sp>
          <p:nvSpPr>
            <p:cNvPr id="96293" name="Line 13"/>
            <p:cNvSpPr/>
            <p:nvPr/>
          </p:nvSpPr>
          <p:spPr>
            <a:xfrm flipV="1">
              <a:off x="4464" y="1549"/>
              <a:ext cx="0" cy="192"/>
            </a:xfrm>
            <a:prstGeom prst="line">
              <a:avLst/>
            </a:prstGeom>
            <a:ln w="19050" cap="flat" cmpd="sng">
              <a:solidFill>
                <a:schemeClr val="tx1"/>
              </a:solidFill>
              <a:prstDash val="solid"/>
              <a:headEnd type="none" w="med" len="med"/>
              <a:tailEnd type="none" w="med" len="med"/>
            </a:ln>
          </p:spPr>
        </p:sp>
        <p:sp>
          <p:nvSpPr>
            <p:cNvPr id="96294" name="Line 14"/>
            <p:cNvSpPr/>
            <p:nvPr/>
          </p:nvSpPr>
          <p:spPr>
            <a:xfrm>
              <a:off x="2976" y="1645"/>
              <a:ext cx="1488" cy="0"/>
            </a:xfrm>
            <a:prstGeom prst="line">
              <a:avLst/>
            </a:prstGeom>
            <a:ln w="28575" cap="flat" cmpd="sng">
              <a:solidFill>
                <a:schemeClr val="tx1"/>
              </a:solidFill>
              <a:prstDash val="solid"/>
              <a:headEnd type="triangle" w="med" len="med"/>
              <a:tailEnd type="triangle" w="med" len="med"/>
            </a:ln>
          </p:spPr>
        </p:sp>
        <p:sp>
          <p:nvSpPr>
            <p:cNvPr id="96295" name="Rectangle 15"/>
            <p:cNvSpPr/>
            <p:nvPr/>
          </p:nvSpPr>
          <p:spPr>
            <a:xfrm>
              <a:off x="3312" y="1504"/>
              <a:ext cx="970" cy="250"/>
            </a:xfrm>
            <a:prstGeom prst="rect">
              <a:avLst/>
            </a:prstGeom>
            <a:solidFill>
              <a:schemeClr val="bg1"/>
            </a:solidFill>
            <a:ln w="9525">
              <a:noFill/>
            </a:ln>
          </p:spPr>
          <p:txBody>
            <a:bodyPr>
              <a:spAutoFit/>
            </a:bodyPr>
            <a:p>
              <a:pPr eaLnBrk="0" hangingPunct="0"/>
              <a:r>
                <a:rPr lang="en-US" altLang="zh-CN" sz="2000" b="1" dirty="0">
                  <a:latin typeface="微软雅黑" pitchFamily="34" charset="-122"/>
                  <a:ea typeface="微软雅黑" pitchFamily="34" charset="-122"/>
                </a:rPr>
                <a:t>(fp)-&gt;cnt</a:t>
              </a:r>
              <a:endParaRPr lang="en-US" altLang="zh-CN" sz="2000" b="1" dirty="0">
                <a:latin typeface="微软雅黑" pitchFamily="34" charset="-122"/>
                <a:ea typeface="微软雅黑" pitchFamily="34" charset="-122"/>
              </a:endParaRPr>
            </a:p>
          </p:txBody>
        </p:sp>
      </p:grpSp>
      <p:grpSp>
        <p:nvGrpSpPr>
          <p:cNvPr id="96261" name="组合 904226"/>
          <p:cNvGrpSpPr/>
          <p:nvPr/>
        </p:nvGrpSpPr>
        <p:grpSpPr>
          <a:xfrm>
            <a:off x="273050" y="4379913"/>
            <a:ext cx="8639175" cy="2246312"/>
            <a:chOff x="172" y="2759"/>
            <a:chExt cx="5442" cy="1415"/>
          </a:xfrm>
        </p:grpSpPr>
        <p:sp>
          <p:nvSpPr>
            <p:cNvPr id="96269" name="Rectangle 16"/>
            <p:cNvSpPr/>
            <p:nvPr/>
          </p:nvSpPr>
          <p:spPr>
            <a:xfrm>
              <a:off x="3019" y="3444"/>
              <a:ext cx="1488" cy="278"/>
            </a:xfrm>
            <a:prstGeom prst="rect">
              <a:avLst/>
            </a:prstGeom>
            <a:solidFill>
              <a:srgbClr val="F1C7C7"/>
            </a:solidFill>
            <a:ln w="19050" cap="flat" cmpd="sng">
              <a:solidFill>
                <a:schemeClr val="tx1"/>
              </a:solidFill>
              <a:prstDash val="solid"/>
              <a:miter/>
              <a:headEnd type="none" w="med" len="med"/>
              <a:tailEnd type="none" w="med" len="med"/>
            </a:ln>
          </p:spPr>
          <p:txBody>
            <a:bodyPr wrap="none" anchor="ctr"/>
            <a:p>
              <a:pPr algn="ctr" eaLnBrk="0" hangingPunct="0"/>
              <a:r>
                <a:rPr lang="zh-CN" altLang="en-US" sz="2000" b="1" dirty="0">
                  <a:latin typeface="Calibri" pitchFamily="34" charset="0"/>
                  <a:ea typeface="微软雅黑" pitchFamily="34" charset="-122"/>
                </a:rPr>
                <a:t>未读部分</a:t>
              </a:r>
              <a:endParaRPr lang="zh-CN" altLang="en-US" sz="2000" b="1" dirty="0">
                <a:latin typeface="Calibri" pitchFamily="34" charset="0"/>
                <a:ea typeface="微软雅黑" pitchFamily="34" charset="-122"/>
              </a:endParaRPr>
            </a:p>
          </p:txBody>
        </p:sp>
        <p:sp>
          <p:nvSpPr>
            <p:cNvPr id="96270" name="Rectangle 17"/>
            <p:cNvSpPr/>
            <p:nvPr/>
          </p:nvSpPr>
          <p:spPr>
            <a:xfrm>
              <a:off x="1531" y="3444"/>
              <a:ext cx="1488" cy="278"/>
            </a:xfrm>
            <a:prstGeom prst="rect">
              <a:avLst/>
            </a:prstGeom>
            <a:solidFill>
              <a:srgbClr val="D5F1CF"/>
            </a:solidFill>
            <a:ln w="19050" cap="flat" cmpd="sng">
              <a:solidFill>
                <a:schemeClr val="tx1"/>
              </a:solidFill>
              <a:prstDash val="solid"/>
              <a:miter/>
              <a:headEnd type="none" w="med" len="med"/>
              <a:tailEnd type="none" w="med" len="med"/>
            </a:ln>
          </p:spPr>
          <p:txBody>
            <a:bodyPr wrap="none" anchor="ctr"/>
            <a:p>
              <a:pPr algn="ctr" eaLnBrk="0" hangingPunct="0"/>
              <a:r>
                <a:rPr lang="zh-CN" altLang="en-US" sz="2000" b="1" dirty="0">
                  <a:latin typeface="微软雅黑" pitchFamily="34" charset="-122"/>
                  <a:ea typeface="微软雅黑" pitchFamily="34" charset="-122"/>
                </a:rPr>
                <a:t>已读部分</a:t>
              </a:r>
              <a:endParaRPr lang="zh-CN" altLang="en-US" sz="2000" b="1" dirty="0">
                <a:latin typeface="微软雅黑" pitchFamily="34" charset="-122"/>
                <a:ea typeface="微软雅黑" pitchFamily="34" charset="-122"/>
              </a:endParaRPr>
            </a:p>
          </p:txBody>
        </p:sp>
        <p:sp>
          <p:nvSpPr>
            <p:cNvPr id="96271" name="Rectangle 18"/>
            <p:cNvSpPr/>
            <p:nvPr/>
          </p:nvSpPr>
          <p:spPr>
            <a:xfrm>
              <a:off x="283" y="3444"/>
              <a:ext cx="5184" cy="278"/>
            </a:xfrm>
            <a:prstGeom prst="rect">
              <a:avLst/>
            </a:prstGeom>
            <a:noFill/>
            <a:ln w="28575" cap="flat" cmpd="sng">
              <a:solidFill>
                <a:schemeClr val="tx1"/>
              </a:solidFill>
              <a:prstDash val="solid"/>
              <a:miter/>
              <a:headEnd type="none" w="med" len="med"/>
              <a:tailEnd type="none" w="med" len="med"/>
            </a:ln>
          </p:spPr>
          <p:txBody>
            <a:bodyPr wrap="none" anchor="ctr"/>
            <a:p>
              <a:pPr eaLnBrk="0" hangingPunct="0"/>
              <a:endParaRPr lang="en-US" altLang="zh-CN" sz="2000" b="1" dirty="0">
                <a:latin typeface="Calibri" pitchFamily="34" charset="0"/>
              </a:endParaRPr>
            </a:p>
          </p:txBody>
        </p:sp>
        <p:sp>
          <p:nvSpPr>
            <p:cNvPr id="96272" name="Rectangle 19"/>
            <p:cNvSpPr/>
            <p:nvPr/>
          </p:nvSpPr>
          <p:spPr>
            <a:xfrm>
              <a:off x="173" y="3444"/>
              <a:ext cx="1358" cy="27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eaLnBrk="0" hangingPunct="0"/>
              <a:r>
                <a:rPr lang="zh-CN" altLang="en-US" sz="2000" b="1" dirty="0">
                  <a:latin typeface="Calibri" pitchFamily="34" charset="0"/>
                  <a:ea typeface="微软雅黑" pitchFamily="34" charset="-122"/>
                </a:rPr>
                <a:t>已读入并出缓冲</a:t>
              </a:r>
              <a:endParaRPr lang="en-US" altLang="zh-CN" sz="2000" b="1" dirty="0">
                <a:latin typeface="Calibri" pitchFamily="34" charset="0"/>
                <a:ea typeface="微软雅黑" pitchFamily="34" charset="-122"/>
              </a:endParaRPr>
            </a:p>
          </p:txBody>
        </p:sp>
        <p:sp>
          <p:nvSpPr>
            <p:cNvPr id="96273" name="Rectangle 20"/>
            <p:cNvSpPr/>
            <p:nvPr/>
          </p:nvSpPr>
          <p:spPr>
            <a:xfrm>
              <a:off x="4507" y="3444"/>
              <a:ext cx="1107" cy="27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eaLnBrk="0" hangingPunct="0"/>
              <a:r>
                <a:rPr lang="zh-CN" altLang="en-US" sz="2000" b="1" dirty="0">
                  <a:latin typeface="Calibri" pitchFamily="34" charset="0"/>
                  <a:ea typeface="微软雅黑" pitchFamily="34" charset="-122"/>
                </a:rPr>
                <a:t>文件中未缓存</a:t>
              </a:r>
              <a:endParaRPr lang="zh-CN" altLang="en-US" sz="2000" b="1" dirty="0">
                <a:latin typeface="Calibri" pitchFamily="34" charset="0"/>
                <a:ea typeface="微软雅黑" pitchFamily="34" charset="-122"/>
              </a:endParaRPr>
            </a:p>
          </p:txBody>
        </p:sp>
        <p:sp>
          <p:nvSpPr>
            <p:cNvPr id="96274" name="Arc 21"/>
            <p:cNvSpPr/>
            <p:nvPr/>
          </p:nvSpPr>
          <p:spPr>
            <a:xfrm rot="-5400000" flipH="1" flipV="1">
              <a:off x="4217" y="3731"/>
              <a:ext cx="288" cy="290"/>
            </a:xfrm>
            <a:custGeom>
              <a:avLst/>
              <a:gdLst/>
              <a:ahLst/>
              <a:cxnLst>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96275" name="Rectangle 22"/>
            <p:cNvSpPr/>
            <p:nvPr/>
          </p:nvSpPr>
          <p:spPr>
            <a:xfrm>
              <a:off x="3064" y="3924"/>
              <a:ext cx="1129" cy="250"/>
            </a:xfrm>
            <a:prstGeom prst="rect">
              <a:avLst/>
            </a:prstGeom>
            <a:noFill/>
            <a:ln w="9525">
              <a:noFill/>
            </a:ln>
          </p:spPr>
          <p:txBody>
            <a:bodyPr>
              <a:spAutoFit/>
            </a:bodyPr>
            <a:p>
              <a:pPr algn="r" eaLnBrk="0" hangingPunct="0"/>
              <a:r>
                <a:rPr lang="zh-CN" altLang="en-US" sz="2000" b="1" dirty="0">
                  <a:latin typeface="Calibri" pitchFamily="34" charset="0"/>
                  <a:ea typeface="微软雅黑" pitchFamily="34" charset="-122"/>
                </a:rPr>
                <a:t>文件当前指针</a:t>
              </a:r>
              <a:endParaRPr lang="zh-CN" altLang="en-US" sz="2000" b="1" dirty="0">
                <a:latin typeface="Calibri" pitchFamily="34" charset="0"/>
                <a:ea typeface="微软雅黑" pitchFamily="34" charset="-122"/>
              </a:endParaRPr>
            </a:p>
          </p:txBody>
        </p:sp>
        <p:sp>
          <p:nvSpPr>
            <p:cNvPr id="96276" name="Line 23"/>
            <p:cNvSpPr/>
            <p:nvPr/>
          </p:nvSpPr>
          <p:spPr>
            <a:xfrm flipV="1">
              <a:off x="1531" y="3177"/>
              <a:ext cx="0" cy="192"/>
            </a:xfrm>
            <a:prstGeom prst="line">
              <a:avLst/>
            </a:prstGeom>
            <a:ln w="19050" cap="flat" cmpd="sng">
              <a:solidFill>
                <a:schemeClr val="tx1"/>
              </a:solidFill>
              <a:prstDash val="solid"/>
              <a:headEnd type="none" w="med" len="med"/>
              <a:tailEnd type="none" w="med" len="med"/>
            </a:ln>
          </p:spPr>
        </p:sp>
        <p:sp>
          <p:nvSpPr>
            <p:cNvPr id="96277" name="Line 24"/>
            <p:cNvSpPr/>
            <p:nvPr/>
          </p:nvSpPr>
          <p:spPr>
            <a:xfrm flipV="1">
              <a:off x="4507" y="3177"/>
              <a:ext cx="0" cy="192"/>
            </a:xfrm>
            <a:prstGeom prst="line">
              <a:avLst/>
            </a:prstGeom>
            <a:ln w="19050" cap="flat" cmpd="sng">
              <a:solidFill>
                <a:schemeClr val="tx1"/>
              </a:solidFill>
              <a:prstDash val="solid"/>
              <a:headEnd type="none" w="med" len="med"/>
              <a:tailEnd type="none" w="med" len="med"/>
            </a:ln>
          </p:spPr>
        </p:sp>
        <p:sp>
          <p:nvSpPr>
            <p:cNvPr id="96278" name="Line 25"/>
            <p:cNvSpPr/>
            <p:nvPr/>
          </p:nvSpPr>
          <p:spPr>
            <a:xfrm flipV="1">
              <a:off x="1531" y="3273"/>
              <a:ext cx="2976" cy="5"/>
            </a:xfrm>
            <a:prstGeom prst="line">
              <a:avLst/>
            </a:prstGeom>
            <a:ln w="28575" cap="flat" cmpd="sng">
              <a:solidFill>
                <a:schemeClr val="tx1"/>
              </a:solidFill>
              <a:prstDash val="solid"/>
              <a:headEnd type="triangle" w="med" len="med"/>
              <a:tailEnd type="triangle" w="med" len="med"/>
            </a:ln>
          </p:spPr>
        </p:sp>
        <p:sp>
          <p:nvSpPr>
            <p:cNvPr id="96279" name="Rectangle 26"/>
            <p:cNvSpPr/>
            <p:nvPr/>
          </p:nvSpPr>
          <p:spPr>
            <a:xfrm>
              <a:off x="2671" y="3149"/>
              <a:ext cx="940" cy="250"/>
            </a:xfrm>
            <a:prstGeom prst="rect">
              <a:avLst/>
            </a:prstGeom>
            <a:solidFill>
              <a:schemeClr val="bg1"/>
            </a:solidFill>
            <a:ln w="9525">
              <a:noFill/>
            </a:ln>
          </p:spPr>
          <p:txBody>
            <a:bodyPr>
              <a:spAutoFit/>
            </a:bodyPr>
            <a:p>
              <a:pPr eaLnBrk="0" hangingPunct="0"/>
              <a:r>
                <a:rPr lang="zh-CN" altLang="en-US" sz="2000" b="1" dirty="0">
                  <a:solidFill>
                    <a:schemeClr val="accent1"/>
                  </a:solidFill>
                  <a:latin typeface="Calibri" pitchFamily="34" charset="0"/>
                  <a:ea typeface="微软雅黑" pitchFamily="34" charset="-122"/>
                </a:rPr>
                <a:t>输入流缓冲</a:t>
              </a:r>
              <a:endParaRPr lang="zh-CN" altLang="en-US" sz="2000" b="1" dirty="0">
                <a:solidFill>
                  <a:schemeClr val="accent1"/>
                </a:solidFill>
                <a:latin typeface="Calibri" pitchFamily="34" charset="0"/>
                <a:ea typeface="微软雅黑" pitchFamily="34" charset="-122"/>
              </a:endParaRPr>
            </a:p>
          </p:txBody>
        </p:sp>
        <p:sp>
          <p:nvSpPr>
            <p:cNvPr id="96280" name="直接连接符 904221"/>
            <p:cNvSpPr/>
            <p:nvPr/>
          </p:nvSpPr>
          <p:spPr>
            <a:xfrm flipH="1">
              <a:off x="5608" y="2783"/>
              <a:ext cx="0" cy="641"/>
            </a:xfrm>
            <a:prstGeom prst="line">
              <a:avLst/>
            </a:prstGeom>
            <a:ln w="19050" cap="flat" cmpd="sng">
              <a:solidFill>
                <a:schemeClr val="tx1"/>
              </a:solidFill>
              <a:prstDash val="solid"/>
              <a:headEnd type="none" w="med" len="med"/>
              <a:tailEnd type="none" w="med" len="med"/>
            </a:ln>
          </p:spPr>
        </p:sp>
        <p:sp>
          <p:nvSpPr>
            <p:cNvPr id="96281" name="直接连接符 904222"/>
            <p:cNvSpPr/>
            <p:nvPr/>
          </p:nvSpPr>
          <p:spPr>
            <a:xfrm flipH="1">
              <a:off x="172" y="2823"/>
              <a:ext cx="0" cy="641"/>
            </a:xfrm>
            <a:prstGeom prst="line">
              <a:avLst/>
            </a:prstGeom>
            <a:ln w="19050" cap="flat" cmpd="sng">
              <a:solidFill>
                <a:schemeClr val="tx1"/>
              </a:solidFill>
              <a:prstDash val="solid"/>
              <a:headEnd type="none" w="med" len="med"/>
              <a:tailEnd type="none" w="med" len="med"/>
            </a:ln>
          </p:spPr>
        </p:sp>
        <p:sp>
          <p:nvSpPr>
            <p:cNvPr id="96282" name="直接连接符 904223"/>
            <p:cNvSpPr/>
            <p:nvPr/>
          </p:nvSpPr>
          <p:spPr>
            <a:xfrm>
              <a:off x="183" y="2898"/>
              <a:ext cx="5385" cy="0"/>
            </a:xfrm>
            <a:prstGeom prst="line">
              <a:avLst/>
            </a:prstGeom>
            <a:ln w="19050" cap="flat" cmpd="sng">
              <a:solidFill>
                <a:schemeClr val="tx1"/>
              </a:solidFill>
              <a:prstDash val="solid"/>
              <a:headEnd type="triangle" w="med" len="med"/>
              <a:tailEnd type="triangle" w="med" len="med"/>
            </a:ln>
          </p:spPr>
        </p:sp>
        <p:sp>
          <p:nvSpPr>
            <p:cNvPr id="96283" name="Rectangle 26"/>
            <p:cNvSpPr/>
            <p:nvPr/>
          </p:nvSpPr>
          <p:spPr>
            <a:xfrm>
              <a:off x="2245" y="2759"/>
              <a:ext cx="1625" cy="250"/>
            </a:xfrm>
            <a:prstGeom prst="rect">
              <a:avLst/>
            </a:prstGeom>
            <a:solidFill>
              <a:schemeClr val="bg1"/>
            </a:solidFill>
            <a:ln w="9525">
              <a:noFill/>
            </a:ln>
          </p:spPr>
          <p:txBody>
            <a:bodyPr>
              <a:spAutoFit/>
            </a:bodyPr>
            <a:p>
              <a:pPr eaLnBrk="0" hangingPunct="0"/>
              <a:r>
                <a:rPr lang="en-US" altLang="zh-CN" sz="2000" b="1" dirty="0">
                  <a:solidFill>
                    <a:schemeClr val="accent1"/>
                  </a:solidFill>
                  <a:latin typeface="微软雅黑" pitchFamily="34" charset="-122"/>
                  <a:ea typeface="微软雅黑" pitchFamily="34" charset="-122"/>
                </a:rPr>
                <a:t>fp</a:t>
              </a:r>
              <a:r>
                <a:rPr lang="zh-CN" altLang="en-US" sz="2000" b="1" dirty="0">
                  <a:solidFill>
                    <a:schemeClr val="accent1"/>
                  </a:solidFill>
                  <a:latin typeface="Calibri" pitchFamily="34" charset="0"/>
                  <a:ea typeface="微软雅黑" pitchFamily="34" charset="-122"/>
                </a:rPr>
                <a:t>文件对应的字节流</a:t>
              </a:r>
              <a:endParaRPr lang="zh-CN" altLang="en-US" sz="2000" b="1" dirty="0">
                <a:solidFill>
                  <a:schemeClr val="accent1"/>
                </a:solidFill>
                <a:latin typeface="Calibri" pitchFamily="34" charset="0"/>
                <a:ea typeface="微软雅黑" pitchFamily="34" charset="-122"/>
              </a:endParaRPr>
            </a:p>
          </p:txBody>
        </p:sp>
      </p:grpSp>
      <p:sp>
        <p:nvSpPr>
          <p:cNvPr id="96262" name="文本框 904228"/>
          <p:cNvSpPr txBox="1"/>
          <p:nvPr/>
        </p:nvSpPr>
        <p:spPr>
          <a:xfrm>
            <a:off x="217488" y="6138863"/>
            <a:ext cx="1989137" cy="396875"/>
          </a:xfrm>
          <a:prstGeom prst="rect">
            <a:avLst/>
          </a:prstGeom>
          <a:noFill/>
          <a:ln w="50800">
            <a:noFill/>
          </a:ln>
        </p:spPr>
        <p:txBody>
          <a:bodyPr>
            <a:spAutoFit/>
          </a:bodyPr>
          <a:p>
            <a:pPr eaLnBrk="0" hangingPunct="0">
              <a:spcBef>
                <a:spcPct val="50000"/>
              </a:spcBef>
            </a:pPr>
            <a:r>
              <a:rPr lang="en-US" altLang="zh-CN" sz="2000" b="1" dirty="0">
                <a:solidFill>
                  <a:schemeClr val="accent2"/>
                </a:solidFill>
                <a:latin typeface="微软雅黑" pitchFamily="34" charset="-122"/>
                <a:ea typeface="微软雅黑" pitchFamily="34" charset="-122"/>
              </a:rPr>
              <a:t>fp</a:t>
            </a:r>
            <a:r>
              <a:rPr lang="zh-CN" altLang="en-US" sz="2000" b="1" dirty="0">
                <a:solidFill>
                  <a:schemeClr val="accent2"/>
                </a:solidFill>
                <a:latin typeface="微软雅黑" pitchFamily="34" charset="-122"/>
                <a:ea typeface="微软雅黑" pitchFamily="34" charset="-122"/>
              </a:rPr>
              <a:t>文件在哪里？</a:t>
            </a:r>
            <a:endParaRPr lang="zh-CN" altLang="en-US" sz="2000" b="1" dirty="0">
              <a:solidFill>
                <a:schemeClr val="accent2"/>
              </a:solidFill>
              <a:latin typeface="微软雅黑" pitchFamily="34" charset="-122"/>
              <a:ea typeface="微软雅黑" pitchFamily="34" charset="-122"/>
            </a:endParaRPr>
          </a:p>
        </p:txBody>
      </p:sp>
      <p:sp>
        <p:nvSpPr>
          <p:cNvPr id="96263" name="文本框 904229"/>
          <p:cNvSpPr txBox="1"/>
          <p:nvPr/>
        </p:nvSpPr>
        <p:spPr>
          <a:xfrm>
            <a:off x="2438400" y="6138863"/>
            <a:ext cx="2349500" cy="396875"/>
          </a:xfrm>
          <a:prstGeom prst="rect">
            <a:avLst/>
          </a:prstGeom>
          <a:noFill/>
          <a:ln w="50800">
            <a:noFill/>
          </a:ln>
        </p:spPr>
        <p:txBody>
          <a:bodyPr>
            <a:spAutoFit/>
          </a:bodyPr>
          <a:p>
            <a:pPr eaLnBrk="0" hangingPunct="0">
              <a:spcBef>
                <a:spcPct val="50000"/>
              </a:spcBef>
            </a:pPr>
            <a:r>
              <a:rPr lang="zh-CN" altLang="en-US" sz="2000" b="1" dirty="0">
                <a:solidFill>
                  <a:schemeClr val="accent1"/>
                </a:solidFill>
                <a:latin typeface="微软雅黑" pitchFamily="34" charset="-122"/>
                <a:ea typeface="微软雅黑" pitchFamily="34" charset="-122"/>
              </a:rPr>
              <a:t>磁盘上或键盘输入</a:t>
            </a:r>
            <a:endParaRPr lang="zh-CN" altLang="en-US" sz="2000" b="1" dirty="0">
              <a:solidFill>
                <a:schemeClr val="accent1"/>
              </a:solidFill>
              <a:latin typeface="微软雅黑" pitchFamily="34" charset="-122"/>
              <a:ea typeface="微软雅黑" pitchFamily="34" charset="-122"/>
            </a:endParaRPr>
          </a:p>
        </p:txBody>
      </p:sp>
      <p:sp>
        <p:nvSpPr>
          <p:cNvPr id="96264" name="文本框 904230"/>
          <p:cNvSpPr txBox="1"/>
          <p:nvPr/>
        </p:nvSpPr>
        <p:spPr>
          <a:xfrm>
            <a:off x="7504113" y="2771775"/>
            <a:ext cx="1392237" cy="701675"/>
          </a:xfrm>
          <a:prstGeom prst="rect">
            <a:avLst/>
          </a:prstGeom>
          <a:noFill/>
          <a:ln w="50800">
            <a:noFill/>
          </a:ln>
        </p:spPr>
        <p:txBody>
          <a:bodyPr>
            <a:spAutoFit/>
          </a:bodyPr>
          <a:p>
            <a:pPr eaLnBrk="0" hangingPunct="0">
              <a:spcBef>
                <a:spcPct val="50000"/>
              </a:spcBef>
            </a:pPr>
            <a:r>
              <a:rPr lang="zh-CN" altLang="en-US" sz="2000" b="1" dirty="0">
                <a:solidFill>
                  <a:srgbClr val="008000"/>
                </a:solidFill>
                <a:latin typeface="微软雅黑" pitchFamily="34" charset="-122"/>
                <a:ea typeface="微软雅黑" pitchFamily="34" charset="-122"/>
              </a:rPr>
              <a:t>用</a:t>
            </a:r>
            <a:r>
              <a:rPr lang="en-US" altLang="zh-CN" sz="2000" b="1" dirty="0">
                <a:solidFill>
                  <a:srgbClr val="008000"/>
                </a:solidFill>
                <a:latin typeface="微软雅黑" pitchFamily="34" charset="-122"/>
                <a:ea typeface="微软雅黑" pitchFamily="34" charset="-122"/>
              </a:rPr>
              <a:t>FILE</a:t>
            </a:r>
            <a:r>
              <a:rPr lang="zh-CN" altLang="en-US" sz="2000" b="1" dirty="0">
                <a:solidFill>
                  <a:srgbClr val="008000"/>
                </a:solidFill>
                <a:latin typeface="微软雅黑" pitchFamily="34" charset="-122"/>
                <a:ea typeface="微软雅黑" pitchFamily="34" charset="-122"/>
              </a:rPr>
              <a:t>结构描述</a:t>
            </a:r>
            <a:endParaRPr lang="zh-CN" altLang="en-US" sz="2000" b="1" dirty="0">
              <a:solidFill>
                <a:srgbClr val="008000"/>
              </a:solidFill>
              <a:latin typeface="微软雅黑" pitchFamily="34" charset="-122"/>
              <a:ea typeface="微软雅黑" pitchFamily="34" charset="-122"/>
            </a:endParaRPr>
          </a:p>
        </p:txBody>
      </p:sp>
      <p:sp>
        <p:nvSpPr>
          <p:cNvPr id="96265" name="文本框 904231"/>
          <p:cNvSpPr txBox="1"/>
          <p:nvPr/>
        </p:nvSpPr>
        <p:spPr>
          <a:xfrm>
            <a:off x="274638" y="3787775"/>
            <a:ext cx="2338387" cy="396875"/>
          </a:xfrm>
          <a:prstGeom prst="rect">
            <a:avLst/>
          </a:prstGeom>
          <a:noFill/>
          <a:ln w="50800">
            <a:noFill/>
          </a:ln>
        </p:spPr>
        <p:txBody>
          <a:bodyPr>
            <a:spAutoFit/>
          </a:bodyPr>
          <a:p>
            <a:pPr eaLnBrk="0" hangingPunct="0">
              <a:spcBef>
                <a:spcPct val="50000"/>
              </a:spcBef>
            </a:pPr>
            <a:r>
              <a:rPr lang="zh-CN" altLang="en-US" sz="2000" b="1" dirty="0">
                <a:solidFill>
                  <a:srgbClr val="A50021"/>
                </a:solidFill>
                <a:latin typeface="微软雅黑" pitchFamily="34" charset="-122"/>
                <a:ea typeface="微软雅黑" pitchFamily="34" charset="-122"/>
              </a:rPr>
              <a:t>相对于</a:t>
            </a:r>
            <a:r>
              <a:rPr lang="en-US" altLang="zh-CN" sz="2000" b="1" dirty="0">
                <a:solidFill>
                  <a:srgbClr val="A50021"/>
                </a:solidFill>
                <a:latin typeface="微软雅黑" pitchFamily="34" charset="-122"/>
                <a:ea typeface="微软雅黑" pitchFamily="34" charset="-122"/>
              </a:rPr>
              <a:t>fp</a:t>
            </a:r>
            <a:r>
              <a:rPr lang="zh-CN" altLang="en-US" sz="2000" b="1" dirty="0">
                <a:solidFill>
                  <a:srgbClr val="A50021"/>
                </a:solidFill>
                <a:latin typeface="微软雅黑" pitchFamily="34" charset="-122"/>
                <a:ea typeface="微软雅黑" pitchFamily="34" charset="-122"/>
              </a:rPr>
              <a:t>首的位移</a:t>
            </a:r>
            <a:endParaRPr lang="zh-CN" altLang="en-US" sz="2000" b="1" dirty="0">
              <a:solidFill>
                <a:srgbClr val="A50021"/>
              </a:solidFill>
              <a:latin typeface="微软雅黑" pitchFamily="34" charset="-122"/>
              <a:ea typeface="微软雅黑" pitchFamily="34" charset="-122"/>
            </a:endParaRPr>
          </a:p>
        </p:txBody>
      </p:sp>
      <p:grpSp>
        <p:nvGrpSpPr>
          <p:cNvPr id="96266" name="组合 904234"/>
          <p:cNvGrpSpPr/>
          <p:nvPr/>
        </p:nvGrpSpPr>
        <p:grpSpPr>
          <a:xfrm>
            <a:off x="6067425" y="3657600"/>
            <a:ext cx="1490663" cy="638175"/>
            <a:chOff x="3822" y="2304"/>
            <a:chExt cx="912" cy="402"/>
          </a:xfrm>
        </p:grpSpPr>
        <p:sp>
          <p:nvSpPr>
            <p:cNvPr id="96267" name="上箭头 904232"/>
            <p:cNvSpPr/>
            <p:nvPr/>
          </p:nvSpPr>
          <p:spPr>
            <a:xfrm>
              <a:off x="3822" y="2304"/>
              <a:ext cx="912" cy="402"/>
            </a:xfrm>
            <a:prstGeom prst="upArrow">
              <a:avLst>
                <a:gd name="adj1" fmla="val 76444"/>
                <a:gd name="adj2" fmla="val 35606"/>
              </a:avLst>
            </a:prstGeom>
            <a:noFill/>
            <a:ln w="50800" cap="flat" cmpd="sng">
              <a:solidFill>
                <a:srgbClr val="FE9AAB"/>
              </a:solidFill>
              <a:prstDash val="solid"/>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6268" name="文本框 904233"/>
            <p:cNvSpPr txBox="1"/>
            <p:nvPr/>
          </p:nvSpPr>
          <p:spPr>
            <a:xfrm>
              <a:off x="4069" y="2405"/>
              <a:ext cx="438" cy="250"/>
            </a:xfrm>
            <a:prstGeom prst="rect">
              <a:avLst/>
            </a:prstGeom>
            <a:noFill/>
            <a:ln w="50800">
              <a:noFill/>
            </a:ln>
          </p:spPr>
          <p:txBody>
            <a:bodyPr>
              <a:spAutoFit/>
            </a:bodyPr>
            <a:p>
              <a:pPr eaLnBrk="0" hangingPunct="0">
                <a:spcBef>
                  <a:spcPct val="50000"/>
                </a:spcBef>
              </a:pPr>
              <a:r>
                <a:rPr lang="zh-CN" altLang="en-US" sz="2000" b="1" dirty="0">
                  <a:solidFill>
                    <a:srgbClr val="A50021"/>
                  </a:solidFill>
                  <a:latin typeface="微软雅黑" pitchFamily="34" charset="-122"/>
                  <a:ea typeface="微软雅黑" pitchFamily="34" charset="-122"/>
                </a:rPr>
                <a:t>输入</a:t>
              </a:r>
              <a:endParaRPr lang="zh-CN" altLang="en-US" sz="2000" b="1" dirty="0">
                <a:solidFill>
                  <a:srgbClr val="A50021"/>
                </a:solidFill>
                <a:latin typeface="微软雅黑" pitchFamily="34" charset="-122"/>
                <a:ea typeface="微软雅黑" pitchFamily="34" charset="-122"/>
              </a:endParaRP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3"/>
          <p:cNvSpPr>
            <a:spLocks noGrp="1"/>
          </p:cNvSpPr>
          <p:nvPr>
            <p:ph type="title"/>
          </p:nvPr>
        </p:nvSpPr>
        <p:spPr>
          <a:xfrm>
            <a:off x="814388" y="144463"/>
            <a:ext cx="7591425" cy="569912"/>
          </a:xfrm>
          <a:ln/>
        </p:spPr>
        <p:txBody>
          <a:bodyPr vert="horz" wrap="square" lIns="91440" tIns="45720" rIns="91440" bIns="45720" anchor="ctr"/>
          <a:p>
            <a:r>
              <a:rPr lang="zh-CN" altLang="en-US" dirty="0"/>
              <a:t>带缓冲</a:t>
            </a:r>
            <a:r>
              <a:rPr lang="en-US" altLang="zh-CN" dirty="0"/>
              <a:t>I/O</a:t>
            </a:r>
            <a:r>
              <a:rPr lang="zh-CN" altLang="en-US" dirty="0"/>
              <a:t>的实现</a:t>
            </a:r>
            <a:endParaRPr lang="en-US" altLang="zh-CN" dirty="0"/>
          </a:p>
        </p:txBody>
      </p:sp>
      <p:sp>
        <p:nvSpPr>
          <p:cNvPr id="97283" name="Rectangle 4"/>
          <p:cNvSpPr>
            <a:spLocks noGrp="1"/>
          </p:cNvSpPr>
          <p:nvPr>
            <p:ph type="body"/>
          </p:nvPr>
        </p:nvSpPr>
        <p:spPr>
          <a:xfrm>
            <a:off x="128588" y="830263"/>
            <a:ext cx="8901112" cy="1487487"/>
          </a:xfrm>
          <a:ln/>
        </p:spPr>
        <p:txBody>
          <a:bodyPr vert="horz" wrap="square" lIns="91440" tIns="45720" rIns="91440" bIns="45720" anchor="t"/>
          <a:p>
            <a:r>
              <a:rPr lang="zh-CN" altLang="en-US" sz="2100" dirty="0">
                <a:latin typeface="微软雅黑" pitchFamily="34" charset="-122"/>
                <a:ea typeface="微软雅黑" pitchFamily="34" charset="-122"/>
              </a:rPr>
              <a:t>向文件</a:t>
            </a:r>
            <a:r>
              <a:rPr lang="en-US" altLang="zh-CN" sz="2100" dirty="0">
                <a:latin typeface="微软雅黑" pitchFamily="34" charset="-122"/>
                <a:ea typeface="微软雅黑" pitchFamily="34" charset="-122"/>
              </a:rPr>
              <a:t>fp</a:t>
            </a:r>
            <a:r>
              <a:rPr lang="zh-CN" altLang="en-US" sz="2100" dirty="0">
                <a:latin typeface="微软雅黑" pitchFamily="34" charset="-122"/>
                <a:ea typeface="微软雅黑" pitchFamily="34" charset="-122"/>
              </a:rPr>
              <a:t>中写数据时，</a:t>
            </a:r>
            <a:r>
              <a:rPr lang="en-US" altLang="zh-CN" sz="2100" dirty="0">
                <a:latin typeface="微软雅黑" pitchFamily="34" charset="-122"/>
                <a:ea typeface="微软雅黑" pitchFamily="34" charset="-122"/>
              </a:rPr>
              <a:t>FILE</a:t>
            </a:r>
            <a:r>
              <a:rPr lang="zh-CN" altLang="en-US" sz="2100" dirty="0">
                <a:latin typeface="微软雅黑" pitchFamily="34" charset="-122"/>
                <a:ea typeface="微软雅黑" pitchFamily="34" charset="-122"/>
              </a:rPr>
              <a:t>中定义的缓冲区为</a:t>
            </a:r>
            <a:r>
              <a:rPr lang="zh-CN" altLang="en-US" sz="2100" dirty="0">
                <a:solidFill>
                  <a:schemeClr val="accent1"/>
                </a:solidFill>
                <a:latin typeface="微软雅黑" pitchFamily="34" charset="-122"/>
                <a:ea typeface="微软雅黑" pitchFamily="34" charset="-122"/>
              </a:rPr>
              <a:t>输出流缓冲</a:t>
            </a:r>
            <a:endParaRPr lang="zh-CN" altLang="en-US" sz="2100" dirty="0">
              <a:solidFill>
                <a:schemeClr val="accent1"/>
              </a:solidFill>
              <a:latin typeface="微软雅黑" pitchFamily="34" charset="-122"/>
              <a:ea typeface="微软雅黑" pitchFamily="34" charset="-122"/>
            </a:endParaRPr>
          </a:p>
          <a:p>
            <a:r>
              <a:rPr lang="zh-CN" altLang="en-US" sz="2100" dirty="0">
                <a:latin typeface="微软雅黑" pitchFamily="34" charset="-122"/>
                <a:ea typeface="微软雅黑" pitchFamily="34" charset="-122"/>
              </a:rPr>
              <a:t>先按需</a:t>
            </a:r>
            <a:r>
              <a:rPr lang="zh-CN" altLang="en-US" sz="2100" dirty="0">
                <a:solidFill>
                  <a:schemeClr val="accent1"/>
                </a:solidFill>
                <a:latin typeface="微软雅黑" pitchFamily="34" charset="-122"/>
                <a:ea typeface="微软雅黑" pitchFamily="34" charset="-122"/>
              </a:rPr>
              <a:t>不断地</a:t>
            </a:r>
            <a:r>
              <a:rPr lang="zh-CN" altLang="en-US" sz="2100" dirty="0">
                <a:latin typeface="微软雅黑" pitchFamily="34" charset="-122"/>
                <a:ea typeface="微软雅黑" pitchFamily="34" charset="-122"/>
              </a:rPr>
              <a:t>向缓存写</a:t>
            </a:r>
            <a:r>
              <a:rPr lang="en-US" altLang="zh-CN" sz="2100" dirty="0">
                <a:latin typeface="微软雅黑" pitchFamily="34" charset="-122"/>
                <a:ea typeface="微软雅黑" pitchFamily="34" charset="-122"/>
              </a:rPr>
              <a:t>1</a:t>
            </a:r>
            <a:r>
              <a:rPr lang="zh-CN" altLang="en-US" sz="2100" dirty="0">
                <a:latin typeface="微软雅黑" pitchFamily="34" charset="-122"/>
                <a:ea typeface="微软雅黑" pitchFamily="34" charset="-122"/>
              </a:rPr>
              <a:t>个（如</a:t>
            </a:r>
            <a:r>
              <a:rPr lang="en-US" altLang="zh-CN" sz="2100" dirty="0">
                <a:latin typeface="微软雅黑" pitchFamily="34" charset="-122"/>
                <a:ea typeface="微软雅黑" pitchFamily="34" charset="-122"/>
              </a:rPr>
              <a:t>putc</a:t>
            </a:r>
            <a:r>
              <a:rPr lang="zh-CN" altLang="en-US" sz="2100" dirty="0">
                <a:latin typeface="微软雅黑" pitchFamily="34" charset="-122"/>
                <a:ea typeface="微软雅黑" pitchFamily="34" charset="-122"/>
              </a:rPr>
              <a:t>）或</a:t>
            </a:r>
            <a:r>
              <a:rPr lang="en-US" altLang="zh-CN" sz="2100" dirty="0">
                <a:latin typeface="微软雅黑" pitchFamily="34" charset="-122"/>
                <a:ea typeface="微软雅黑" pitchFamily="34" charset="-122"/>
              </a:rPr>
              <a:t>n</a:t>
            </a:r>
            <a:r>
              <a:rPr lang="zh-CN" altLang="en-US" sz="2100" dirty="0">
                <a:latin typeface="微软雅黑" pitchFamily="34" charset="-122"/>
                <a:ea typeface="微软雅黑" pitchFamily="34" charset="-122"/>
              </a:rPr>
              <a:t>个（如</a:t>
            </a:r>
            <a:r>
              <a:rPr lang="en-US" altLang="zh-CN" sz="2100" dirty="0">
                <a:latin typeface="微软雅黑" pitchFamily="34" charset="-122"/>
                <a:ea typeface="微软雅黑" pitchFamily="34" charset="-122"/>
              </a:rPr>
              <a:t>fwrite</a:t>
            </a:r>
            <a:r>
              <a:rPr lang="zh-CN" altLang="en-US" sz="2100" dirty="0">
                <a:latin typeface="微软雅黑" pitchFamily="34" charset="-122"/>
                <a:ea typeface="微软雅黑" pitchFamily="34" charset="-122"/>
              </a:rPr>
              <a:t>）字节，遇到</a:t>
            </a:r>
            <a:r>
              <a:rPr lang="zh-CN" altLang="en-US" sz="2100" dirty="0">
                <a:solidFill>
                  <a:srgbClr val="A50021"/>
                </a:solidFill>
                <a:latin typeface="微软雅黑" pitchFamily="34" charset="-122"/>
                <a:ea typeface="微软雅黑" pitchFamily="34" charset="-122"/>
              </a:rPr>
              <a:t>换行符</a:t>
            </a:r>
            <a:r>
              <a:rPr lang="en-US" altLang="zh-CN" sz="2100" dirty="0">
                <a:solidFill>
                  <a:srgbClr val="A50021"/>
                </a:solidFill>
                <a:latin typeface="微软雅黑" pitchFamily="34" charset="-122"/>
                <a:ea typeface="微软雅黑" pitchFamily="34" charset="-122"/>
              </a:rPr>
              <a:t>\n</a:t>
            </a:r>
            <a:r>
              <a:rPr lang="zh-CN" altLang="en-US" sz="2100" dirty="0">
                <a:solidFill>
                  <a:srgbClr val="A50021"/>
                </a:solidFill>
                <a:latin typeface="微软雅黑" pitchFamily="34" charset="-122"/>
                <a:ea typeface="微软雅黑" pitchFamily="34" charset="-122"/>
              </a:rPr>
              <a:t>或缓存被写满</a:t>
            </a:r>
            <a:r>
              <a:rPr lang="en-US" altLang="zh-CN" sz="2100" dirty="0">
                <a:solidFill>
                  <a:srgbClr val="A50021"/>
                </a:solidFill>
                <a:latin typeface="微软雅黑" pitchFamily="34" charset="-122"/>
                <a:ea typeface="微软雅黑" pitchFamily="34" charset="-122"/>
              </a:rPr>
              <a:t>1024</a:t>
            </a:r>
            <a:r>
              <a:rPr lang="zh-CN" altLang="en-US" sz="2100" dirty="0">
                <a:solidFill>
                  <a:srgbClr val="A50021"/>
                </a:solidFill>
                <a:latin typeface="微软雅黑" pitchFamily="34" charset="-122"/>
                <a:ea typeface="微软雅黑" pitchFamily="34" charset="-122"/>
              </a:rPr>
              <a:t>（缓冲大小</a:t>
            </a:r>
            <a:r>
              <a:rPr lang="en-US" altLang="zh-CN" sz="2100" dirty="0">
                <a:solidFill>
                  <a:srgbClr val="A50021"/>
                </a:solidFill>
                <a:latin typeface="微软雅黑" pitchFamily="34" charset="-122"/>
                <a:ea typeface="微软雅黑" pitchFamily="34" charset="-122"/>
              </a:rPr>
              <a:t>BUFSIZ=1024</a:t>
            </a:r>
            <a:r>
              <a:rPr lang="zh-CN" altLang="en-US" sz="2100" dirty="0">
                <a:solidFill>
                  <a:srgbClr val="A50021"/>
                </a:solidFill>
                <a:latin typeface="微软雅黑" pitchFamily="34" charset="-122"/>
                <a:ea typeface="微软雅黑" pitchFamily="34" charset="-122"/>
              </a:rPr>
              <a:t>）个字节</a:t>
            </a:r>
            <a:r>
              <a:rPr lang="zh-CN" altLang="en-US" sz="2100" dirty="0">
                <a:latin typeface="微软雅黑" pitchFamily="34" charset="-122"/>
                <a:ea typeface="微软雅黑" pitchFamily="34" charset="-122"/>
              </a:rPr>
              <a:t>，则将缓存内容一次写入文件</a:t>
            </a:r>
            <a:r>
              <a:rPr lang="en-US" altLang="zh-CN" sz="2100" dirty="0">
                <a:latin typeface="微软雅黑" pitchFamily="34" charset="-122"/>
                <a:ea typeface="微软雅黑" pitchFamily="34" charset="-122"/>
              </a:rPr>
              <a:t>fp</a:t>
            </a:r>
            <a:r>
              <a:rPr lang="zh-CN" altLang="en-US" sz="2100" dirty="0">
                <a:latin typeface="微软雅黑" pitchFamily="34" charset="-122"/>
                <a:ea typeface="微软雅黑" pitchFamily="34" charset="-122"/>
              </a:rPr>
              <a:t>中</a:t>
            </a:r>
            <a:endParaRPr lang="en-US" altLang="zh-CN" sz="2100" dirty="0">
              <a:latin typeface="微软雅黑" pitchFamily="34" charset="-122"/>
              <a:ea typeface="微软雅黑" pitchFamily="34" charset="-122"/>
            </a:endParaRPr>
          </a:p>
        </p:txBody>
      </p:sp>
      <p:grpSp>
        <p:nvGrpSpPr>
          <p:cNvPr id="97284" name="组合 906270"/>
          <p:cNvGrpSpPr/>
          <p:nvPr/>
        </p:nvGrpSpPr>
        <p:grpSpPr>
          <a:xfrm>
            <a:off x="387350" y="2387600"/>
            <a:ext cx="6707188" cy="1566863"/>
            <a:chOff x="244" y="1504"/>
            <a:chExt cx="4225" cy="987"/>
          </a:xfrm>
        </p:grpSpPr>
        <p:sp>
          <p:nvSpPr>
            <p:cNvPr id="97302" name="Rectangle 2"/>
            <p:cNvSpPr/>
            <p:nvPr/>
          </p:nvSpPr>
          <p:spPr>
            <a:xfrm>
              <a:off x="2976" y="1789"/>
              <a:ext cx="1488" cy="278"/>
            </a:xfrm>
            <a:prstGeom prst="rect">
              <a:avLst/>
            </a:prstGeom>
            <a:solidFill>
              <a:srgbClr val="F1C7C7"/>
            </a:solidFill>
            <a:ln w="19050" cap="flat" cmpd="sng">
              <a:solidFill>
                <a:schemeClr val="tx1"/>
              </a:solidFill>
              <a:prstDash val="solid"/>
              <a:miter/>
              <a:headEnd type="none" w="med" len="med"/>
              <a:tailEnd type="none" w="med" len="med"/>
            </a:ln>
          </p:spPr>
          <p:txBody>
            <a:bodyPr wrap="none" anchor="ctr"/>
            <a:p>
              <a:pPr eaLnBrk="0" hangingPunct="0"/>
              <a:r>
                <a:rPr lang="en-US" altLang="zh-CN" sz="2000" b="1" dirty="0">
                  <a:latin typeface="Calibri" pitchFamily="34" charset="0"/>
                </a:rPr>
                <a:t>            </a:t>
              </a:r>
              <a:r>
                <a:rPr lang="zh-CN" altLang="en-US" sz="2000" b="1" dirty="0">
                  <a:latin typeface="Calibri" pitchFamily="34" charset="0"/>
                  <a:ea typeface="微软雅黑" pitchFamily="34" charset="-122"/>
                </a:rPr>
                <a:t>未写部分</a:t>
              </a:r>
              <a:endParaRPr lang="zh-CN" altLang="en-US" sz="2000" b="1" dirty="0">
                <a:latin typeface="Calibri" pitchFamily="34" charset="0"/>
                <a:ea typeface="微软雅黑" pitchFamily="34" charset="-122"/>
              </a:endParaRPr>
            </a:p>
          </p:txBody>
        </p:sp>
        <p:sp>
          <p:nvSpPr>
            <p:cNvPr id="97303" name="Rectangle 5"/>
            <p:cNvSpPr/>
            <p:nvPr/>
          </p:nvSpPr>
          <p:spPr>
            <a:xfrm>
              <a:off x="1488" y="1789"/>
              <a:ext cx="1488" cy="278"/>
            </a:xfrm>
            <a:prstGeom prst="rect">
              <a:avLst/>
            </a:prstGeom>
            <a:solidFill>
              <a:srgbClr val="D5F1CF"/>
            </a:solidFill>
            <a:ln w="19050" cap="flat" cmpd="sng">
              <a:solidFill>
                <a:schemeClr val="tx1"/>
              </a:solidFill>
              <a:prstDash val="solid"/>
              <a:miter/>
              <a:headEnd type="none" w="med" len="med"/>
              <a:tailEnd type="none" w="med" len="med"/>
            </a:ln>
          </p:spPr>
          <p:txBody>
            <a:bodyPr wrap="none" anchor="ctr"/>
            <a:p>
              <a:pPr eaLnBrk="0" hangingPunct="0"/>
              <a:r>
                <a:rPr lang="en-US" altLang="zh-CN" sz="2000" b="1" dirty="0">
                  <a:latin typeface="Calibri" pitchFamily="34" charset="0"/>
                </a:rPr>
                <a:t>      </a:t>
              </a:r>
              <a:r>
                <a:rPr lang="zh-CN" altLang="en-US" sz="2000" b="1" dirty="0">
                  <a:latin typeface="Calibri" pitchFamily="34" charset="0"/>
                  <a:ea typeface="微软雅黑" pitchFamily="34" charset="-122"/>
                </a:rPr>
                <a:t>已写部分</a:t>
              </a:r>
              <a:endParaRPr lang="zh-CN" altLang="en-US" sz="2000" b="1" dirty="0">
                <a:latin typeface="Calibri" pitchFamily="34" charset="0"/>
                <a:ea typeface="微软雅黑" pitchFamily="34" charset="-122"/>
              </a:endParaRPr>
            </a:p>
          </p:txBody>
        </p:sp>
        <p:sp>
          <p:nvSpPr>
            <p:cNvPr id="97304" name="Rectangle 6"/>
            <p:cNvSpPr/>
            <p:nvPr/>
          </p:nvSpPr>
          <p:spPr>
            <a:xfrm>
              <a:off x="1488" y="1789"/>
              <a:ext cx="2981" cy="278"/>
            </a:xfrm>
            <a:prstGeom prst="rect">
              <a:avLst/>
            </a:prstGeom>
            <a:noFill/>
            <a:ln w="28575"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Calibri" pitchFamily="34" charset="0"/>
              </a:endParaRPr>
            </a:p>
          </p:txBody>
        </p:sp>
        <p:sp>
          <p:nvSpPr>
            <p:cNvPr id="97305" name="Text Box 7"/>
            <p:cNvSpPr txBox="1"/>
            <p:nvPr/>
          </p:nvSpPr>
          <p:spPr>
            <a:xfrm>
              <a:off x="463" y="1799"/>
              <a:ext cx="1012" cy="250"/>
            </a:xfrm>
            <a:prstGeom prst="rect">
              <a:avLst/>
            </a:prstGeom>
            <a:noFill/>
            <a:ln w="9525">
              <a:noFill/>
            </a:ln>
          </p:spPr>
          <p:txBody>
            <a:bodyPr>
              <a:spAutoFit/>
            </a:bodyPr>
            <a:p>
              <a:pPr eaLnBrk="0" hangingPunct="0"/>
              <a:r>
                <a:rPr lang="zh-CN" altLang="en-US" sz="2000" b="1" dirty="0">
                  <a:solidFill>
                    <a:schemeClr val="accent1"/>
                  </a:solidFill>
                  <a:latin typeface="Calibri" pitchFamily="34" charset="0"/>
                  <a:ea typeface="微软雅黑" pitchFamily="34" charset="-122"/>
                </a:rPr>
                <a:t>输出流缓冲</a:t>
              </a:r>
              <a:endParaRPr lang="zh-CN" altLang="en-US" sz="2000" b="1" dirty="0">
                <a:solidFill>
                  <a:schemeClr val="accent1"/>
                </a:solidFill>
                <a:latin typeface="Calibri" pitchFamily="34" charset="0"/>
                <a:ea typeface="微软雅黑" pitchFamily="34" charset="-122"/>
              </a:endParaRPr>
            </a:p>
          </p:txBody>
        </p:sp>
        <p:sp>
          <p:nvSpPr>
            <p:cNvPr id="97306" name="Arc 8"/>
            <p:cNvSpPr/>
            <p:nvPr/>
          </p:nvSpPr>
          <p:spPr>
            <a:xfrm rot="-5400000" flipH="1" flipV="1">
              <a:off x="1246" y="2028"/>
              <a:ext cx="192" cy="290"/>
            </a:xfrm>
            <a:custGeom>
              <a:avLst/>
              <a:gdLst/>
              <a:ahLst/>
              <a:cxnLst>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97307" name="Arc 9"/>
            <p:cNvSpPr/>
            <p:nvPr/>
          </p:nvSpPr>
          <p:spPr>
            <a:xfrm rot="-5400000" flipH="1" flipV="1">
              <a:off x="2686" y="2076"/>
              <a:ext cx="288" cy="290"/>
            </a:xfrm>
            <a:custGeom>
              <a:avLst/>
              <a:gdLst/>
              <a:ahLst/>
              <a:cxnLst>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97308" name="Rectangle 10"/>
            <p:cNvSpPr/>
            <p:nvPr/>
          </p:nvSpPr>
          <p:spPr>
            <a:xfrm>
              <a:off x="244" y="2137"/>
              <a:ext cx="1084" cy="250"/>
            </a:xfrm>
            <a:prstGeom prst="rect">
              <a:avLst/>
            </a:prstGeom>
            <a:noFill/>
            <a:ln w="9525">
              <a:noFill/>
            </a:ln>
          </p:spPr>
          <p:txBody>
            <a:bodyPr>
              <a:spAutoFit/>
            </a:bodyPr>
            <a:p>
              <a:pPr eaLnBrk="0" hangingPunct="0"/>
              <a:r>
                <a:rPr lang="en-US" altLang="zh-CN" sz="2000" b="1" dirty="0">
                  <a:latin typeface="微软雅黑" pitchFamily="34" charset="-122"/>
                  <a:ea typeface="微软雅黑" pitchFamily="34" charset="-122"/>
                </a:rPr>
                <a:t>(fp)-&gt;base</a:t>
              </a:r>
              <a:endParaRPr lang="en-US" altLang="zh-CN" sz="2000" b="1" dirty="0">
                <a:latin typeface="微软雅黑" pitchFamily="34" charset="-122"/>
                <a:ea typeface="微软雅黑" pitchFamily="34" charset="-122"/>
              </a:endParaRPr>
            </a:p>
          </p:txBody>
        </p:sp>
        <p:sp>
          <p:nvSpPr>
            <p:cNvPr id="97309" name="Rectangle 11"/>
            <p:cNvSpPr/>
            <p:nvPr/>
          </p:nvSpPr>
          <p:spPr>
            <a:xfrm>
              <a:off x="1831" y="2241"/>
              <a:ext cx="925" cy="250"/>
            </a:xfrm>
            <a:prstGeom prst="rect">
              <a:avLst/>
            </a:prstGeom>
            <a:noFill/>
            <a:ln w="9525">
              <a:noFill/>
            </a:ln>
          </p:spPr>
          <p:txBody>
            <a:bodyPr>
              <a:spAutoFit/>
            </a:bodyPr>
            <a:p>
              <a:pPr eaLnBrk="0" hangingPunct="0"/>
              <a:r>
                <a:rPr lang="en-US" altLang="zh-CN" sz="2000" b="1" dirty="0">
                  <a:latin typeface="微软雅黑" pitchFamily="34" charset="-122"/>
                  <a:ea typeface="微软雅黑" pitchFamily="34" charset="-122"/>
                </a:rPr>
                <a:t>(fp)-&gt;ptr</a:t>
              </a:r>
              <a:endParaRPr lang="en-US" altLang="zh-CN" sz="2000" b="1" dirty="0">
                <a:latin typeface="微软雅黑" pitchFamily="34" charset="-122"/>
                <a:ea typeface="微软雅黑" pitchFamily="34" charset="-122"/>
              </a:endParaRPr>
            </a:p>
          </p:txBody>
        </p:sp>
        <p:sp>
          <p:nvSpPr>
            <p:cNvPr id="97310" name="Line 12"/>
            <p:cNvSpPr/>
            <p:nvPr/>
          </p:nvSpPr>
          <p:spPr>
            <a:xfrm flipV="1">
              <a:off x="2976" y="1549"/>
              <a:ext cx="0" cy="192"/>
            </a:xfrm>
            <a:prstGeom prst="line">
              <a:avLst/>
            </a:prstGeom>
            <a:ln w="19050" cap="flat" cmpd="sng">
              <a:solidFill>
                <a:schemeClr val="tx1"/>
              </a:solidFill>
              <a:prstDash val="solid"/>
              <a:headEnd type="none" w="med" len="med"/>
              <a:tailEnd type="none" w="med" len="med"/>
            </a:ln>
          </p:spPr>
        </p:sp>
        <p:sp>
          <p:nvSpPr>
            <p:cNvPr id="97311" name="Line 13"/>
            <p:cNvSpPr/>
            <p:nvPr/>
          </p:nvSpPr>
          <p:spPr>
            <a:xfrm flipV="1">
              <a:off x="4464" y="1549"/>
              <a:ext cx="0" cy="192"/>
            </a:xfrm>
            <a:prstGeom prst="line">
              <a:avLst/>
            </a:prstGeom>
            <a:ln w="19050" cap="flat" cmpd="sng">
              <a:solidFill>
                <a:schemeClr val="tx1"/>
              </a:solidFill>
              <a:prstDash val="solid"/>
              <a:headEnd type="none" w="med" len="med"/>
              <a:tailEnd type="none" w="med" len="med"/>
            </a:ln>
          </p:spPr>
        </p:sp>
        <p:sp>
          <p:nvSpPr>
            <p:cNvPr id="97312" name="Line 14"/>
            <p:cNvSpPr/>
            <p:nvPr/>
          </p:nvSpPr>
          <p:spPr>
            <a:xfrm>
              <a:off x="2976" y="1645"/>
              <a:ext cx="1488" cy="0"/>
            </a:xfrm>
            <a:prstGeom prst="line">
              <a:avLst/>
            </a:prstGeom>
            <a:ln w="28575" cap="flat" cmpd="sng">
              <a:solidFill>
                <a:schemeClr val="tx1"/>
              </a:solidFill>
              <a:prstDash val="solid"/>
              <a:headEnd type="triangle" w="med" len="med"/>
              <a:tailEnd type="triangle" w="med" len="med"/>
            </a:ln>
          </p:spPr>
        </p:sp>
        <p:sp>
          <p:nvSpPr>
            <p:cNvPr id="97313" name="Rectangle 15"/>
            <p:cNvSpPr/>
            <p:nvPr/>
          </p:nvSpPr>
          <p:spPr>
            <a:xfrm>
              <a:off x="3312" y="1504"/>
              <a:ext cx="970" cy="250"/>
            </a:xfrm>
            <a:prstGeom prst="rect">
              <a:avLst/>
            </a:prstGeom>
            <a:solidFill>
              <a:schemeClr val="bg1"/>
            </a:solidFill>
            <a:ln w="9525">
              <a:noFill/>
            </a:ln>
          </p:spPr>
          <p:txBody>
            <a:bodyPr>
              <a:spAutoFit/>
            </a:bodyPr>
            <a:p>
              <a:pPr eaLnBrk="0" hangingPunct="0"/>
              <a:r>
                <a:rPr lang="en-US" altLang="zh-CN" sz="2000" b="1" dirty="0">
                  <a:latin typeface="微软雅黑" pitchFamily="34" charset="-122"/>
                  <a:ea typeface="微软雅黑" pitchFamily="34" charset="-122"/>
                </a:rPr>
                <a:t>(fp)-&gt;cnt</a:t>
              </a:r>
              <a:endParaRPr lang="en-US" altLang="zh-CN" sz="2000" b="1" dirty="0">
                <a:latin typeface="微软雅黑" pitchFamily="34" charset="-122"/>
                <a:ea typeface="微软雅黑" pitchFamily="34" charset="-122"/>
              </a:endParaRPr>
            </a:p>
          </p:txBody>
        </p:sp>
      </p:grpSp>
      <p:grpSp>
        <p:nvGrpSpPr>
          <p:cNvPr id="97285" name="组合 906271"/>
          <p:cNvGrpSpPr/>
          <p:nvPr/>
        </p:nvGrpSpPr>
        <p:grpSpPr>
          <a:xfrm>
            <a:off x="1060450" y="4349750"/>
            <a:ext cx="6965950" cy="2290763"/>
            <a:chOff x="668" y="2740"/>
            <a:chExt cx="4388" cy="1443"/>
          </a:xfrm>
        </p:grpSpPr>
        <p:sp>
          <p:nvSpPr>
            <p:cNvPr id="97288" name="Rectangle 16"/>
            <p:cNvSpPr/>
            <p:nvPr/>
          </p:nvSpPr>
          <p:spPr>
            <a:xfrm>
              <a:off x="3568" y="3471"/>
              <a:ext cx="1488" cy="278"/>
            </a:xfrm>
            <a:prstGeom prst="rect">
              <a:avLst/>
            </a:prstGeom>
            <a:solidFill>
              <a:srgbClr val="F1C7C7"/>
            </a:solidFill>
            <a:ln w="19050" cap="flat" cmpd="sng">
              <a:solidFill>
                <a:schemeClr val="tx1"/>
              </a:solidFill>
              <a:prstDash val="solid"/>
              <a:miter/>
              <a:headEnd type="none" w="med" len="med"/>
              <a:tailEnd type="none" w="med" len="med"/>
            </a:ln>
          </p:spPr>
          <p:txBody>
            <a:bodyPr wrap="none" anchor="ctr"/>
            <a:p>
              <a:pPr algn="ctr" eaLnBrk="0" hangingPunct="0"/>
              <a:r>
                <a:rPr lang="zh-CN" altLang="en-US" sz="2000" b="1" dirty="0">
                  <a:latin typeface="Calibri" pitchFamily="34" charset="0"/>
                  <a:ea typeface="微软雅黑" pitchFamily="34" charset="-122"/>
                </a:rPr>
                <a:t>未写部分</a:t>
              </a:r>
              <a:endParaRPr lang="zh-CN" altLang="en-US" sz="2000" b="1" dirty="0">
                <a:latin typeface="Calibri" pitchFamily="34" charset="0"/>
                <a:ea typeface="微软雅黑" pitchFamily="34" charset="-122"/>
              </a:endParaRPr>
            </a:p>
          </p:txBody>
        </p:sp>
        <p:sp>
          <p:nvSpPr>
            <p:cNvPr id="97289" name="Rectangle 17"/>
            <p:cNvSpPr/>
            <p:nvPr/>
          </p:nvSpPr>
          <p:spPr>
            <a:xfrm>
              <a:off x="2080" y="3471"/>
              <a:ext cx="1488" cy="278"/>
            </a:xfrm>
            <a:prstGeom prst="rect">
              <a:avLst/>
            </a:prstGeom>
            <a:solidFill>
              <a:srgbClr val="D5F1CF"/>
            </a:solidFill>
            <a:ln w="19050" cap="flat" cmpd="sng">
              <a:solidFill>
                <a:schemeClr val="tx1"/>
              </a:solidFill>
              <a:prstDash val="solid"/>
              <a:miter/>
              <a:headEnd type="none" w="med" len="med"/>
              <a:tailEnd type="none" w="med" len="med"/>
            </a:ln>
          </p:spPr>
          <p:txBody>
            <a:bodyPr wrap="none" anchor="ctr"/>
            <a:p>
              <a:pPr algn="ctr" eaLnBrk="0" hangingPunct="0"/>
              <a:r>
                <a:rPr lang="zh-CN" altLang="en-US" sz="2000" b="1" dirty="0">
                  <a:latin typeface="微软雅黑" pitchFamily="34" charset="-122"/>
                  <a:ea typeface="微软雅黑" pitchFamily="34" charset="-122"/>
                </a:rPr>
                <a:t>已写部分</a:t>
              </a:r>
              <a:endParaRPr lang="zh-CN" altLang="en-US" sz="2000" b="1" dirty="0">
                <a:latin typeface="微软雅黑" pitchFamily="34" charset="-122"/>
                <a:ea typeface="微软雅黑" pitchFamily="34" charset="-122"/>
              </a:endParaRPr>
            </a:p>
          </p:txBody>
        </p:sp>
        <p:sp>
          <p:nvSpPr>
            <p:cNvPr id="97290" name="Rectangle 18"/>
            <p:cNvSpPr/>
            <p:nvPr/>
          </p:nvSpPr>
          <p:spPr>
            <a:xfrm>
              <a:off x="832" y="3471"/>
              <a:ext cx="4215" cy="278"/>
            </a:xfrm>
            <a:prstGeom prst="rect">
              <a:avLst/>
            </a:prstGeom>
            <a:noFill/>
            <a:ln w="28575" cap="flat" cmpd="sng">
              <a:solidFill>
                <a:schemeClr val="tx1"/>
              </a:solidFill>
              <a:prstDash val="solid"/>
              <a:miter/>
              <a:headEnd type="none" w="med" len="med"/>
              <a:tailEnd type="none" w="med" len="med"/>
            </a:ln>
          </p:spPr>
          <p:txBody>
            <a:bodyPr wrap="none" anchor="ctr"/>
            <a:p>
              <a:pPr eaLnBrk="0" hangingPunct="0"/>
              <a:endParaRPr lang="en-US" altLang="zh-CN" sz="2000" b="1" dirty="0">
                <a:latin typeface="Calibri" pitchFamily="34" charset="0"/>
              </a:endParaRPr>
            </a:p>
          </p:txBody>
        </p:sp>
        <p:sp>
          <p:nvSpPr>
            <p:cNvPr id="97291" name="Rectangle 19"/>
            <p:cNvSpPr/>
            <p:nvPr/>
          </p:nvSpPr>
          <p:spPr>
            <a:xfrm>
              <a:off x="668" y="3471"/>
              <a:ext cx="1404" cy="27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eaLnBrk="0" hangingPunct="0"/>
              <a:r>
                <a:rPr lang="zh-CN" altLang="en-US" sz="2000" b="1" dirty="0">
                  <a:latin typeface="Calibri" pitchFamily="34" charset="0"/>
                  <a:ea typeface="微软雅黑" pitchFamily="34" charset="-122"/>
                </a:rPr>
                <a:t>已写入</a:t>
              </a:r>
              <a:r>
                <a:rPr lang="en-US" altLang="zh-CN" sz="2000" b="1" dirty="0">
                  <a:latin typeface="微软雅黑" pitchFamily="34" charset="-122"/>
                  <a:ea typeface="微软雅黑" pitchFamily="34" charset="-122"/>
                </a:rPr>
                <a:t>fp</a:t>
              </a:r>
              <a:r>
                <a:rPr lang="zh-CN" altLang="en-US" sz="2000" b="1" dirty="0">
                  <a:latin typeface="Calibri" pitchFamily="34" charset="0"/>
                  <a:ea typeface="微软雅黑" pitchFamily="34" charset="-122"/>
                </a:rPr>
                <a:t>并出缓冲</a:t>
              </a:r>
              <a:endParaRPr lang="zh-CN" altLang="en-US" sz="2000" b="1" dirty="0">
                <a:latin typeface="Calibri" pitchFamily="34" charset="0"/>
                <a:ea typeface="微软雅黑" pitchFamily="34" charset="-122"/>
              </a:endParaRPr>
            </a:p>
          </p:txBody>
        </p:sp>
        <p:sp>
          <p:nvSpPr>
            <p:cNvPr id="97292" name="Arc 21"/>
            <p:cNvSpPr/>
            <p:nvPr/>
          </p:nvSpPr>
          <p:spPr>
            <a:xfrm rot="-5400000" flipH="1" flipV="1">
              <a:off x="1776" y="3767"/>
              <a:ext cx="288" cy="290"/>
            </a:xfrm>
            <a:custGeom>
              <a:avLst/>
              <a:gdLst/>
              <a:ahLst/>
              <a:cxnLst>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chemeClr val="tx1">
                  <a:alpha val="100000"/>
                </a:schemeClr>
              </a:solidFill>
              <a:prstDash val="solid"/>
              <a:round/>
              <a:headEnd type="triangle" w="med" len="med"/>
              <a:tailEnd type="none" w="med" len="med"/>
            </a:ln>
          </p:spPr>
          <p:txBody>
            <a:bodyPr/>
            <a:p>
              <a:endParaRPr lang="zh-CN" altLang="en-US"/>
            </a:p>
          </p:txBody>
        </p:sp>
        <p:sp>
          <p:nvSpPr>
            <p:cNvPr id="97293" name="Rectangle 22"/>
            <p:cNvSpPr/>
            <p:nvPr/>
          </p:nvSpPr>
          <p:spPr>
            <a:xfrm>
              <a:off x="716" y="3933"/>
              <a:ext cx="1129" cy="250"/>
            </a:xfrm>
            <a:prstGeom prst="rect">
              <a:avLst/>
            </a:prstGeom>
            <a:noFill/>
            <a:ln w="9525">
              <a:noFill/>
            </a:ln>
          </p:spPr>
          <p:txBody>
            <a:bodyPr>
              <a:spAutoFit/>
            </a:bodyPr>
            <a:p>
              <a:pPr algn="r" eaLnBrk="0" hangingPunct="0"/>
              <a:r>
                <a:rPr lang="zh-CN" altLang="en-US" sz="2000" b="1" dirty="0">
                  <a:latin typeface="Calibri" pitchFamily="34" charset="0"/>
                  <a:ea typeface="微软雅黑" pitchFamily="34" charset="-122"/>
                </a:rPr>
                <a:t>文件当前指针</a:t>
              </a:r>
              <a:endParaRPr lang="zh-CN" altLang="en-US" sz="2000" b="1" dirty="0">
                <a:latin typeface="Calibri" pitchFamily="34" charset="0"/>
                <a:ea typeface="微软雅黑" pitchFamily="34" charset="-122"/>
              </a:endParaRPr>
            </a:p>
          </p:txBody>
        </p:sp>
        <p:sp>
          <p:nvSpPr>
            <p:cNvPr id="97294" name="Line 23"/>
            <p:cNvSpPr/>
            <p:nvPr/>
          </p:nvSpPr>
          <p:spPr>
            <a:xfrm flipV="1">
              <a:off x="2080" y="3204"/>
              <a:ext cx="0" cy="192"/>
            </a:xfrm>
            <a:prstGeom prst="line">
              <a:avLst/>
            </a:prstGeom>
            <a:ln w="19050" cap="flat" cmpd="sng">
              <a:solidFill>
                <a:schemeClr val="tx1"/>
              </a:solidFill>
              <a:prstDash val="solid"/>
              <a:headEnd type="none" w="med" len="med"/>
              <a:tailEnd type="none" w="med" len="med"/>
            </a:ln>
          </p:spPr>
        </p:sp>
        <p:sp>
          <p:nvSpPr>
            <p:cNvPr id="97295" name="Line 24"/>
            <p:cNvSpPr/>
            <p:nvPr/>
          </p:nvSpPr>
          <p:spPr>
            <a:xfrm flipV="1">
              <a:off x="5056" y="3204"/>
              <a:ext cx="0" cy="192"/>
            </a:xfrm>
            <a:prstGeom prst="line">
              <a:avLst/>
            </a:prstGeom>
            <a:ln w="19050" cap="flat" cmpd="sng">
              <a:solidFill>
                <a:schemeClr val="tx1"/>
              </a:solidFill>
              <a:prstDash val="solid"/>
              <a:headEnd type="none" w="med" len="med"/>
              <a:tailEnd type="none" w="med" len="med"/>
            </a:ln>
          </p:spPr>
        </p:sp>
        <p:sp>
          <p:nvSpPr>
            <p:cNvPr id="97296" name="Line 25"/>
            <p:cNvSpPr/>
            <p:nvPr/>
          </p:nvSpPr>
          <p:spPr>
            <a:xfrm flipV="1">
              <a:off x="2080" y="3300"/>
              <a:ext cx="2976" cy="5"/>
            </a:xfrm>
            <a:prstGeom prst="line">
              <a:avLst/>
            </a:prstGeom>
            <a:ln w="28575" cap="flat" cmpd="sng">
              <a:solidFill>
                <a:schemeClr val="tx1"/>
              </a:solidFill>
              <a:prstDash val="solid"/>
              <a:headEnd type="triangle" w="med" len="med"/>
              <a:tailEnd type="triangle" w="med" len="med"/>
            </a:ln>
          </p:spPr>
        </p:sp>
        <p:sp>
          <p:nvSpPr>
            <p:cNvPr id="97297" name="Rectangle 26"/>
            <p:cNvSpPr/>
            <p:nvPr/>
          </p:nvSpPr>
          <p:spPr>
            <a:xfrm>
              <a:off x="3101" y="3176"/>
              <a:ext cx="1068" cy="250"/>
            </a:xfrm>
            <a:prstGeom prst="rect">
              <a:avLst/>
            </a:prstGeom>
            <a:solidFill>
              <a:schemeClr val="bg1"/>
            </a:solidFill>
            <a:ln w="9525">
              <a:noFill/>
            </a:ln>
          </p:spPr>
          <p:txBody>
            <a:bodyPr>
              <a:spAutoFit/>
            </a:bodyPr>
            <a:p>
              <a:pPr eaLnBrk="0" hangingPunct="0"/>
              <a:r>
                <a:rPr lang="zh-CN" altLang="en-US" sz="2000" b="1" dirty="0">
                  <a:solidFill>
                    <a:schemeClr val="accent1"/>
                  </a:solidFill>
                  <a:latin typeface="Calibri" pitchFamily="34" charset="0"/>
                  <a:ea typeface="微软雅黑" pitchFamily="34" charset="-122"/>
                </a:rPr>
                <a:t>输出流缓冲</a:t>
              </a:r>
              <a:endParaRPr lang="zh-CN" altLang="en-US" sz="2000" b="1" dirty="0">
                <a:solidFill>
                  <a:schemeClr val="accent1"/>
                </a:solidFill>
                <a:latin typeface="Calibri" pitchFamily="34" charset="0"/>
                <a:ea typeface="微软雅黑" pitchFamily="34" charset="-122"/>
              </a:endParaRPr>
            </a:p>
          </p:txBody>
        </p:sp>
        <p:sp>
          <p:nvSpPr>
            <p:cNvPr id="97298" name="直接连接符 906266"/>
            <p:cNvSpPr/>
            <p:nvPr/>
          </p:nvSpPr>
          <p:spPr>
            <a:xfrm flipH="1">
              <a:off x="2079" y="2801"/>
              <a:ext cx="0" cy="641"/>
            </a:xfrm>
            <a:prstGeom prst="line">
              <a:avLst/>
            </a:prstGeom>
            <a:ln w="19050" cap="flat" cmpd="sng">
              <a:solidFill>
                <a:schemeClr val="tx1"/>
              </a:solidFill>
              <a:prstDash val="solid"/>
              <a:headEnd type="none" w="med" len="med"/>
              <a:tailEnd type="none" w="med" len="med"/>
            </a:ln>
          </p:spPr>
        </p:sp>
        <p:sp>
          <p:nvSpPr>
            <p:cNvPr id="97299" name="直接连接符 906267"/>
            <p:cNvSpPr/>
            <p:nvPr/>
          </p:nvSpPr>
          <p:spPr>
            <a:xfrm flipH="1">
              <a:off x="675" y="2850"/>
              <a:ext cx="0" cy="641"/>
            </a:xfrm>
            <a:prstGeom prst="line">
              <a:avLst/>
            </a:prstGeom>
            <a:ln w="19050" cap="flat" cmpd="sng">
              <a:solidFill>
                <a:schemeClr val="tx1"/>
              </a:solidFill>
              <a:prstDash val="solid"/>
              <a:headEnd type="none" w="med" len="med"/>
              <a:tailEnd type="none" w="med" len="med"/>
            </a:ln>
          </p:spPr>
        </p:sp>
        <p:sp>
          <p:nvSpPr>
            <p:cNvPr id="97300" name="直接连接符 906268"/>
            <p:cNvSpPr/>
            <p:nvPr/>
          </p:nvSpPr>
          <p:spPr>
            <a:xfrm>
              <a:off x="686" y="2925"/>
              <a:ext cx="1390" cy="0"/>
            </a:xfrm>
            <a:prstGeom prst="line">
              <a:avLst/>
            </a:prstGeom>
            <a:ln w="19050" cap="flat" cmpd="sng">
              <a:solidFill>
                <a:schemeClr val="tx1"/>
              </a:solidFill>
              <a:prstDash val="solid"/>
              <a:headEnd type="triangle" w="med" len="med"/>
              <a:tailEnd type="triangle" w="med" len="med"/>
            </a:ln>
          </p:spPr>
        </p:sp>
        <p:sp>
          <p:nvSpPr>
            <p:cNvPr id="97301" name="Rectangle 26"/>
            <p:cNvSpPr/>
            <p:nvPr/>
          </p:nvSpPr>
          <p:spPr>
            <a:xfrm>
              <a:off x="911" y="2740"/>
              <a:ext cx="976" cy="442"/>
            </a:xfrm>
            <a:prstGeom prst="rect">
              <a:avLst/>
            </a:prstGeom>
            <a:solidFill>
              <a:schemeClr val="bg1"/>
            </a:solidFill>
            <a:ln w="9525">
              <a:noFill/>
            </a:ln>
          </p:spPr>
          <p:txBody>
            <a:bodyPr>
              <a:spAutoFit/>
            </a:bodyPr>
            <a:p>
              <a:pPr eaLnBrk="0" hangingPunct="0"/>
              <a:r>
                <a:rPr lang="en-US" altLang="zh-CN" sz="2000" b="1" dirty="0">
                  <a:solidFill>
                    <a:schemeClr val="accent1"/>
                  </a:solidFill>
                  <a:latin typeface="微软雅黑" pitchFamily="34" charset="-122"/>
                  <a:ea typeface="微软雅黑" pitchFamily="34" charset="-122"/>
                </a:rPr>
                <a:t>fp</a:t>
              </a:r>
              <a:r>
                <a:rPr lang="zh-CN" altLang="en-US" sz="2000" b="1" dirty="0">
                  <a:solidFill>
                    <a:schemeClr val="accent1"/>
                  </a:solidFill>
                  <a:latin typeface="Calibri" pitchFamily="34" charset="0"/>
                  <a:ea typeface="微软雅黑" pitchFamily="34" charset="-122"/>
                </a:rPr>
                <a:t>文件对应的字节流</a:t>
              </a:r>
              <a:endParaRPr lang="zh-CN" altLang="en-US" sz="2000" b="1" dirty="0">
                <a:solidFill>
                  <a:schemeClr val="accent1"/>
                </a:solidFill>
                <a:latin typeface="Calibri" pitchFamily="34" charset="0"/>
                <a:ea typeface="微软雅黑" pitchFamily="34" charset="-122"/>
              </a:endParaRPr>
            </a:p>
          </p:txBody>
        </p:sp>
      </p:grpSp>
      <p:sp>
        <p:nvSpPr>
          <p:cNvPr id="97286" name="上箭头 906273"/>
          <p:cNvSpPr/>
          <p:nvPr/>
        </p:nvSpPr>
        <p:spPr>
          <a:xfrm flipV="1">
            <a:off x="6240463" y="3657600"/>
            <a:ext cx="1274762" cy="928688"/>
          </a:xfrm>
          <a:prstGeom prst="upArrow">
            <a:avLst>
              <a:gd name="adj1" fmla="val 76537"/>
              <a:gd name="adj2" fmla="val 52805"/>
            </a:avLst>
          </a:prstGeom>
          <a:noFill/>
          <a:ln w="50800" cap="flat" cmpd="sng">
            <a:solidFill>
              <a:srgbClr val="FE9AAB"/>
            </a:solidFill>
            <a:prstDash val="solid"/>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7287" name="文本框 906274"/>
          <p:cNvSpPr txBox="1"/>
          <p:nvPr/>
        </p:nvSpPr>
        <p:spPr>
          <a:xfrm>
            <a:off x="6459538" y="3817938"/>
            <a:ext cx="696912" cy="396875"/>
          </a:xfrm>
          <a:prstGeom prst="rect">
            <a:avLst/>
          </a:prstGeom>
          <a:noFill/>
          <a:ln w="50800">
            <a:noFill/>
          </a:ln>
        </p:spPr>
        <p:txBody>
          <a:bodyPr>
            <a:spAutoFit/>
          </a:bodyPr>
          <a:p>
            <a:pPr eaLnBrk="0" hangingPunct="0">
              <a:spcBef>
                <a:spcPct val="50000"/>
              </a:spcBef>
            </a:pPr>
            <a:r>
              <a:rPr lang="zh-CN" altLang="en-US" sz="2000" b="1" dirty="0">
                <a:solidFill>
                  <a:srgbClr val="A50021"/>
                </a:solidFill>
                <a:latin typeface="微软雅黑" pitchFamily="34" charset="-122"/>
                <a:ea typeface="微软雅黑" pitchFamily="34" charset="-122"/>
              </a:rPr>
              <a:t>输出</a:t>
            </a:r>
            <a:endParaRPr lang="zh-CN" altLang="en-US" sz="2000" b="1" dirty="0">
              <a:solidFill>
                <a:srgbClr val="A50021"/>
              </a:solidFill>
              <a:latin typeface="微软雅黑" pitchFamily="34" charset="-122"/>
              <a:ea typeface="微软雅黑" pitchFamily="34"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894977"/>
          <p:cNvSpPr>
            <a:spLocks noGrp="1"/>
          </p:cNvSpPr>
          <p:nvPr>
            <p:ph type="title"/>
          </p:nvPr>
        </p:nvSpPr>
        <p:spPr>
          <a:xfrm>
            <a:off x="136525" y="128588"/>
            <a:ext cx="8807450" cy="528637"/>
          </a:xfrm>
          <a:ln/>
        </p:spPr>
        <p:txBody>
          <a:bodyPr vert="horz" wrap="square" lIns="91440" tIns="45720" rIns="91440" bIns="45720" anchor="ctr"/>
          <a:p>
            <a:pPr algn="l"/>
            <a:r>
              <a:rPr lang="en-US" altLang="zh-CN" dirty="0"/>
              <a:t>stdout</a:t>
            </a:r>
            <a:r>
              <a:rPr lang="zh-CN" altLang="en-US" dirty="0"/>
              <a:t>和</a:t>
            </a:r>
            <a:r>
              <a:rPr lang="en-US" altLang="zh-CN" dirty="0"/>
              <a:t>stderr</a:t>
            </a:r>
            <a:r>
              <a:rPr lang="zh-CN" altLang="en-US" dirty="0"/>
              <a:t>的差别</a:t>
            </a:r>
            <a:endParaRPr lang="zh-CN" altLang="en-US" dirty="0"/>
          </a:p>
        </p:txBody>
      </p:sp>
      <p:sp>
        <p:nvSpPr>
          <p:cNvPr id="894983" name="文本框 894982"/>
          <p:cNvSpPr txBox="1"/>
          <p:nvPr/>
        </p:nvSpPr>
        <p:spPr>
          <a:xfrm>
            <a:off x="176213" y="839788"/>
            <a:ext cx="5254625" cy="396875"/>
          </a:xfrm>
          <a:prstGeom prst="rect">
            <a:avLst/>
          </a:prstGeom>
          <a:noFill/>
          <a:ln w="50800">
            <a:noFill/>
          </a:ln>
        </p:spPr>
        <p:txBody>
          <a:bodyPr>
            <a:spAutoFit/>
          </a:bodyPr>
          <a:p>
            <a:pPr eaLnBrk="0" hangingPunct="0">
              <a:spcBef>
                <a:spcPct val="50000"/>
              </a:spcBef>
            </a:pPr>
            <a:r>
              <a:rPr lang="zh-CN" altLang="en-US" sz="2000" b="1" dirty="0">
                <a:solidFill>
                  <a:schemeClr val="accent2"/>
                </a:solidFill>
                <a:latin typeface="微软雅黑" pitchFamily="34" charset="-122"/>
                <a:ea typeface="微软雅黑" pitchFamily="34" charset="-122"/>
              </a:rPr>
              <a:t>猜一下在</a:t>
            </a:r>
            <a:r>
              <a:rPr lang="en-US" altLang="zh-CN" sz="2000" b="1" dirty="0">
                <a:solidFill>
                  <a:schemeClr val="accent2"/>
                </a:solidFill>
                <a:latin typeface="微软雅黑" pitchFamily="34" charset="-122"/>
                <a:ea typeface="微软雅黑" pitchFamily="34" charset="-122"/>
              </a:rPr>
              <a:t>Linux</a:t>
            </a:r>
            <a:r>
              <a:rPr lang="zh-CN" altLang="en-US" sz="2000" b="1" dirty="0">
                <a:solidFill>
                  <a:schemeClr val="accent2"/>
                </a:solidFill>
                <a:latin typeface="微软雅黑" pitchFamily="34" charset="-122"/>
                <a:ea typeface="微软雅黑" pitchFamily="34" charset="-122"/>
              </a:rPr>
              <a:t>中以下程序输出什么？</a:t>
            </a:r>
            <a:endParaRPr lang="zh-CN" altLang="en-US" sz="2000" b="1" dirty="0">
              <a:solidFill>
                <a:schemeClr val="accent2"/>
              </a:solidFill>
              <a:latin typeface="微软雅黑" pitchFamily="34" charset="-122"/>
              <a:ea typeface="微软雅黑" pitchFamily="34" charset="-122"/>
            </a:endParaRPr>
          </a:p>
        </p:txBody>
      </p:sp>
      <p:sp>
        <p:nvSpPr>
          <p:cNvPr id="894985" name="矩形 894984"/>
          <p:cNvSpPr/>
          <p:nvPr/>
        </p:nvSpPr>
        <p:spPr>
          <a:xfrm>
            <a:off x="307975" y="1314450"/>
            <a:ext cx="3859213" cy="2225675"/>
          </a:xfrm>
          <a:prstGeom prst="rect">
            <a:avLst/>
          </a:prstGeom>
          <a:noFill/>
          <a:ln w="50800">
            <a:noFill/>
          </a:ln>
        </p:spPr>
        <p:txBody>
          <a:bodyPr wrap="none" anchor="ctr">
            <a:spAutoFit/>
          </a:bodyPr>
          <a:p>
            <a:pPr eaLnBrk="0" hangingPunct="0"/>
            <a:r>
              <a:rPr lang="en-US" altLang="zh-CN" sz="2000" b="1" dirty="0">
                <a:latin typeface="微软雅黑" pitchFamily="34" charset="-122"/>
                <a:ea typeface="微软雅黑" pitchFamily="34" charset="-122"/>
              </a:rPr>
              <a:t>#include&lt;stdio.h&gt;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int main()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fprintf(stdout, “hello ");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fprintf(stderr, “world!");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return 0;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p:txBody>
      </p:sp>
      <p:sp>
        <p:nvSpPr>
          <p:cNvPr id="894986" name="文本框 894985"/>
          <p:cNvSpPr txBox="1"/>
          <p:nvPr/>
        </p:nvSpPr>
        <p:spPr>
          <a:xfrm>
            <a:off x="347663" y="3584575"/>
            <a:ext cx="3657600" cy="427038"/>
          </a:xfrm>
          <a:prstGeom prst="rect">
            <a:avLst/>
          </a:prstGeom>
          <a:noFill/>
          <a:ln w="50800">
            <a:noFill/>
          </a:ln>
        </p:spPr>
        <p:txBody>
          <a:bodyPr>
            <a:spAutoFit/>
          </a:bodyPr>
          <a:p>
            <a:pPr eaLnBrk="0" hangingPunct="0">
              <a:spcBef>
                <a:spcPct val="50000"/>
              </a:spcBef>
            </a:pPr>
            <a:r>
              <a:rPr lang="zh-CN" altLang="en-US" sz="2200" b="1" dirty="0">
                <a:solidFill>
                  <a:schemeClr val="accent1"/>
                </a:solidFill>
                <a:latin typeface="微软雅黑" pitchFamily="34" charset="-122"/>
                <a:ea typeface="微软雅黑" pitchFamily="34" charset="-122"/>
              </a:rPr>
              <a:t>输出结果为：</a:t>
            </a:r>
            <a:r>
              <a:rPr lang="en-US" altLang="zh-CN" sz="2200" b="1" dirty="0">
                <a:solidFill>
                  <a:schemeClr val="accent1"/>
                </a:solidFill>
                <a:latin typeface="微软雅黑" pitchFamily="34" charset="-122"/>
                <a:ea typeface="微软雅黑" pitchFamily="34" charset="-122"/>
              </a:rPr>
              <a:t>world!hello </a:t>
            </a:r>
            <a:endParaRPr lang="en-US" altLang="zh-CN" sz="2200" b="1" dirty="0">
              <a:solidFill>
                <a:schemeClr val="accent1"/>
              </a:solidFill>
              <a:latin typeface="微软雅黑" pitchFamily="34" charset="-122"/>
              <a:ea typeface="微软雅黑" pitchFamily="34" charset="-122"/>
            </a:endParaRPr>
          </a:p>
        </p:txBody>
      </p:sp>
      <p:sp>
        <p:nvSpPr>
          <p:cNvPr id="894987" name="矩形 894986"/>
          <p:cNvSpPr/>
          <p:nvPr/>
        </p:nvSpPr>
        <p:spPr>
          <a:xfrm>
            <a:off x="4814888" y="114300"/>
            <a:ext cx="4127500" cy="2225675"/>
          </a:xfrm>
          <a:prstGeom prst="rect">
            <a:avLst/>
          </a:prstGeom>
          <a:solidFill>
            <a:schemeClr val="bg1"/>
          </a:solidFill>
          <a:ln w="50800">
            <a:noFill/>
          </a:ln>
        </p:spPr>
        <p:txBody>
          <a:bodyPr anchor="ctr">
            <a:spAutoFit/>
          </a:bodyPr>
          <a:p>
            <a:pPr eaLnBrk="0" hangingPunct="0"/>
            <a:r>
              <a:rPr lang="en-US" altLang="zh-CN" sz="2000" b="1" dirty="0">
                <a:latin typeface="微软雅黑" pitchFamily="34" charset="-122"/>
                <a:ea typeface="微软雅黑" pitchFamily="34" charset="-122"/>
              </a:rPr>
              <a:t>#include&lt;stdio.h&gt;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int main()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fprintf(stdout, “hello ");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fprintf(stderr, “world!\n");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return 0;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p:txBody>
      </p:sp>
      <p:sp>
        <p:nvSpPr>
          <p:cNvPr id="894988" name="文本框 894987"/>
          <p:cNvSpPr txBox="1"/>
          <p:nvPr/>
        </p:nvSpPr>
        <p:spPr>
          <a:xfrm>
            <a:off x="5414963" y="2125663"/>
            <a:ext cx="2800350" cy="762000"/>
          </a:xfrm>
          <a:prstGeom prst="rect">
            <a:avLst/>
          </a:prstGeom>
          <a:noFill/>
          <a:ln w="50800">
            <a:noFill/>
          </a:ln>
        </p:spPr>
        <p:txBody>
          <a:bodyPr>
            <a:spAutoFit/>
          </a:bodyPr>
          <a:p>
            <a:pPr eaLnBrk="0" hangingPunct="0"/>
            <a:r>
              <a:rPr lang="zh-CN" altLang="en-US" sz="2200" b="1" dirty="0">
                <a:solidFill>
                  <a:schemeClr val="accent1"/>
                </a:solidFill>
                <a:latin typeface="微软雅黑" pitchFamily="34" charset="-122"/>
                <a:ea typeface="微软雅黑" pitchFamily="34" charset="-122"/>
              </a:rPr>
              <a:t>输出结果为：</a:t>
            </a:r>
            <a:r>
              <a:rPr lang="en-US" altLang="zh-CN" sz="2200" b="1" dirty="0">
                <a:solidFill>
                  <a:schemeClr val="accent1"/>
                </a:solidFill>
                <a:latin typeface="微软雅黑" pitchFamily="34" charset="-122"/>
                <a:ea typeface="微软雅黑" pitchFamily="34" charset="-122"/>
              </a:rPr>
              <a:t>world!</a:t>
            </a:r>
            <a:endParaRPr lang="en-US" altLang="zh-CN" sz="2200" b="1" dirty="0">
              <a:solidFill>
                <a:schemeClr val="accent1"/>
              </a:solidFill>
              <a:latin typeface="微软雅黑" pitchFamily="34" charset="-122"/>
              <a:ea typeface="微软雅黑" pitchFamily="34" charset="-122"/>
            </a:endParaRPr>
          </a:p>
          <a:p>
            <a:pPr eaLnBrk="0" hangingPunct="0"/>
            <a:r>
              <a:rPr lang="en-US" altLang="zh-CN" sz="2200" b="1" dirty="0">
                <a:solidFill>
                  <a:schemeClr val="accent1"/>
                </a:solidFill>
                <a:latin typeface="微软雅黑" pitchFamily="34" charset="-122"/>
                <a:ea typeface="微软雅黑" pitchFamily="34" charset="-122"/>
              </a:rPr>
              <a:t>                    hello </a:t>
            </a:r>
            <a:endParaRPr lang="en-US" altLang="zh-CN" sz="2200" b="1" dirty="0">
              <a:solidFill>
                <a:schemeClr val="accent1"/>
              </a:solidFill>
              <a:latin typeface="微软雅黑" pitchFamily="34" charset="-122"/>
              <a:ea typeface="微软雅黑" pitchFamily="34" charset="-122"/>
            </a:endParaRPr>
          </a:p>
        </p:txBody>
      </p:sp>
      <p:sp>
        <p:nvSpPr>
          <p:cNvPr id="894989" name="矩形 894988"/>
          <p:cNvSpPr/>
          <p:nvPr/>
        </p:nvSpPr>
        <p:spPr>
          <a:xfrm>
            <a:off x="4756150" y="3076575"/>
            <a:ext cx="4095750" cy="2225675"/>
          </a:xfrm>
          <a:prstGeom prst="rect">
            <a:avLst/>
          </a:prstGeom>
          <a:noFill/>
          <a:ln w="50800">
            <a:noFill/>
          </a:ln>
        </p:spPr>
        <p:txBody>
          <a:bodyPr wrap="none" anchor="ctr">
            <a:spAutoFit/>
          </a:bodyPr>
          <a:p>
            <a:pPr eaLnBrk="0" hangingPunct="0"/>
            <a:r>
              <a:rPr lang="en-US" altLang="zh-CN" sz="2000" b="1" dirty="0">
                <a:latin typeface="微软雅黑" pitchFamily="34" charset="-122"/>
                <a:ea typeface="微软雅黑" pitchFamily="34" charset="-122"/>
              </a:rPr>
              <a:t>#include&lt;stdio.h&gt;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int main()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fprintf(stdout, “hello \n");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fprintf(stderr, “world!");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return 0;  </a:t>
            </a:r>
            <a:endParaRPr lang="en-US" altLang="zh-CN" sz="2000" b="1" dirty="0">
              <a:latin typeface="微软雅黑" pitchFamily="34" charset="-122"/>
              <a:ea typeface="微软雅黑" pitchFamily="34" charset="-122"/>
            </a:endParaRPr>
          </a:p>
          <a:p>
            <a:pPr eaLnBrk="0" hangingPunct="0"/>
            <a:r>
              <a:rPr lang="en-US" altLang="zh-CN"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p:txBody>
      </p:sp>
      <p:sp>
        <p:nvSpPr>
          <p:cNvPr id="894990" name="文本框 894989"/>
          <p:cNvSpPr txBox="1"/>
          <p:nvPr/>
        </p:nvSpPr>
        <p:spPr>
          <a:xfrm>
            <a:off x="5729288" y="5045075"/>
            <a:ext cx="2859087" cy="762000"/>
          </a:xfrm>
          <a:prstGeom prst="rect">
            <a:avLst/>
          </a:prstGeom>
          <a:noFill/>
          <a:ln w="50800">
            <a:noFill/>
          </a:ln>
        </p:spPr>
        <p:txBody>
          <a:bodyPr>
            <a:spAutoFit/>
          </a:bodyPr>
          <a:p>
            <a:pPr eaLnBrk="0" hangingPunct="0"/>
            <a:r>
              <a:rPr lang="zh-CN" altLang="en-US" sz="2200" b="1" dirty="0">
                <a:solidFill>
                  <a:schemeClr val="accent1"/>
                </a:solidFill>
                <a:latin typeface="微软雅黑" pitchFamily="34" charset="-122"/>
                <a:ea typeface="微软雅黑" pitchFamily="34" charset="-122"/>
              </a:rPr>
              <a:t>输出结果为：</a:t>
            </a:r>
            <a:r>
              <a:rPr lang="en-US" altLang="zh-CN" sz="2200" b="1" dirty="0">
                <a:solidFill>
                  <a:schemeClr val="accent1"/>
                </a:solidFill>
                <a:latin typeface="微软雅黑" pitchFamily="34" charset="-122"/>
                <a:ea typeface="微软雅黑" pitchFamily="34" charset="-122"/>
              </a:rPr>
              <a:t>hello </a:t>
            </a:r>
            <a:endParaRPr lang="en-US" altLang="zh-CN" sz="2200" b="1" dirty="0">
              <a:solidFill>
                <a:schemeClr val="accent1"/>
              </a:solidFill>
              <a:latin typeface="微软雅黑" pitchFamily="34" charset="-122"/>
              <a:ea typeface="微软雅黑" pitchFamily="34" charset="-122"/>
            </a:endParaRPr>
          </a:p>
          <a:p>
            <a:pPr eaLnBrk="0" hangingPunct="0"/>
            <a:r>
              <a:rPr lang="en-US" altLang="zh-CN" sz="2200" b="1" dirty="0">
                <a:solidFill>
                  <a:schemeClr val="accent1"/>
                </a:solidFill>
                <a:latin typeface="微软雅黑" pitchFamily="34" charset="-122"/>
                <a:ea typeface="微软雅黑" pitchFamily="34" charset="-122"/>
              </a:rPr>
              <a:t>                    world!</a:t>
            </a:r>
            <a:endParaRPr lang="en-US" altLang="zh-CN" sz="2200" b="1" dirty="0">
              <a:solidFill>
                <a:schemeClr val="accent1"/>
              </a:solidFill>
              <a:latin typeface="微软雅黑" pitchFamily="34" charset="-122"/>
              <a:ea typeface="微软雅黑" pitchFamily="34" charset="-122"/>
            </a:endParaRPr>
          </a:p>
        </p:txBody>
      </p:sp>
      <p:sp>
        <p:nvSpPr>
          <p:cNvPr id="894991" name="文本框 894990"/>
          <p:cNvSpPr txBox="1"/>
          <p:nvPr/>
        </p:nvSpPr>
        <p:spPr>
          <a:xfrm>
            <a:off x="184150" y="4195763"/>
            <a:ext cx="4381500" cy="1695450"/>
          </a:xfrm>
          <a:prstGeom prst="rect">
            <a:avLst/>
          </a:prstGeom>
          <a:noFill/>
          <a:ln w="50800">
            <a:noFill/>
          </a:ln>
        </p:spPr>
        <p:txBody>
          <a:bodyPr>
            <a:spAutoFit/>
          </a:bodyPr>
          <a:p>
            <a:pPr eaLnBrk="0" hangingPunct="0">
              <a:spcBef>
                <a:spcPct val="50000"/>
              </a:spcBef>
            </a:pPr>
            <a:r>
              <a:rPr lang="en-US" altLang="zh-CN" sz="2100" b="1" dirty="0">
                <a:solidFill>
                  <a:schemeClr val="accent2"/>
                </a:solidFill>
                <a:latin typeface="微软雅黑" pitchFamily="34" charset="-122"/>
                <a:ea typeface="微软雅黑" pitchFamily="34" charset="-122"/>
              </a:rPr>
              <a:t>stdout</a:t>
            </a:r>
            <a:r>
              <a:rPr lang="zh-CN" altLang="en-US" sz="2100" b="1" dirty="0">
                <a:solidFill>
                  <a:schemeClr val="accent2"/>
                </a:solidFill>
                <a:latin typeface="微软雅黑" pitchFamily="34" charset="-122"/>
                <a:ea typeface="微软雅黑" pitchFamily="34" charset="-122"/>
              </a:rPr>
              <a:t>和</a:t>
            </a:r>
            <a:r>
              <a:rPr lang="en-US" altLang="zh-CN" sz="2100" b="1" dirty="0">
                <a:solidFill>
                  <a:schemeClr val="accent2"/>
                </a:solidFill>
                <a:latin typeface="微软雅黑" pitchFamily="34" charset="-122"/>
                <a:ea typeface="微软雅黑" pitchFamily="34" charset="-122"/>
              </a:rPr>
              <a:t>stderr</a:t>
            </a:r>
            <a:r>
              <a:rPr lang="zh-CN" altLang="en-US" sz="2100" b="1" dirty="0">
                <a:solidFill>
                  <a:schemeClr val="accent2"/>
                </a:solidFill>
                <a:latin typeface="微软雅黑" pitchFamily="34" charset="-122"/>
                <a:ea typeface="微软雅黑" pitchFamily="34" charset="-122"/>
              </a:rPr>
              <a:t>都用于标准输出，</a:t>
            </a:r>
            <a:r>
              <a:rPr lang="zh-CN" altLang="en-US" sz="2100" b="1" dirty="0">
                <a:solidFill>
                  <a:srgbClr val="009900"/>
                </a:solidFill>
                <a:latin typeface="微软雅黑" pitchFamily="34" charset="-122"/>
                <a:ea typeface="微软雅黑" pitchFamily="34" charset="-122"/>
              </a:rPr>
              <a:t>但是，</a:t>
            </a:r>
            <a:endParaRPr lang="zh-CN" altLang="en-US" sz="2100" b="1" dirty="0">
              <a:solidFill>
                <a:srgbClr val="009900"/>
              </a:solidFill>
              <a:latin typeface="微软雅黑" pitchFamily="34" charset="-122"/>
              <a:ea typeface="微软雅黑" pitchFamily="34" charset="-122"/>
            </a:endParaRPr>
          </a:p>
          <a:p>
            <a:pPr eaLnBrk="0" hangingPunct="0">
              <a:spcBef>
                <a:spcPct val="50000"/>
              </a:spcBef>
            </a:pPr>
            <a:r>
              <a:rPr lang="en-US" altLang="zh-CN" sz="2100" b="1" dirty="0">
                <a:solidFill>
                  <a:schemeClr val="accent2"/>
                </a:solidFill>
                <a:latin typeface="微软雅黑" pitchFamily="34" charset="-122"/>
                <a:ea typeface="微软雅黑" pitchFamily="34" charset="-122"/>
              </a:rPr>
              <a:t>stderr</a:t>
            </a:r>
            <a:r>
              <a:rPr lang="zh-CN" altLang="en-US" sz="2100" b="1" dirty="0">
                <a:solidFill>
                  <a:schemeClr val="accent2"/>
                </a:solidFill>
                <a:latin typeface="微软雅黑" pitchFamily="34" charset="-122"/>
                <a:ea typeface="微软雅黑" pitchFamily="34" charset="-122"/>
              </a:rPr>
              <a:t>为 </a:t>
            </a:r>
            <a:r>
              <a:rPr lang="en-US" altLang="zh-CN" sz="2000" b="1" dirty="0">
                <a:solidFill>
                  <a:schemeClr val="accent2"/>
                </a:solidFill>
                <a:latin typeface="微软雅黑" pitchFamily="34" charset="-122"/>
                <a:ea typeface="微软雅黑" pitchFamily="34" charset="-122"/>
              </a:rPr>
              <a:t>_WRITE | </a:t>
            </a:r>
            <a:r>
              <a:rPr lang="en-US" altLang="zh-CN" sz="2000" b="1" dirty="0">
                <a:solidFill>
                  <a:schemeClr val="accent1"/>
                </a:solidFill>
                <a:latin typeface="微软雅黑" pitchFamily="34" charset="-122"/>
                <a:ea typeface="微软雅黑" pitchFamily="34" charset="-122"/>
              </a:rPr>
              <a:t>_UNBUF</a:t>
            </a:r>
            <a:endParaRPr lang="en-US" altLang="zh-CN" sz="2000" b="1" dirty="0">
              <a:solidFill>
                <a:schemeClr val="accent1"/>
              </a:solidFill>
              <a:latin typeface="微软雅黑" pitchFamily="34" charset="-122"/>
              <a:ea typeface="微软雅黑" pitchFamily="34" charset="-122"/>
            </a:endParaRPr>
          </a:p>
          <a:p>
            <a:pPr eaLnBrk="0" hangingPunct="0">
              <a:spcBef>
                <a:spcPct val="50000"/>
              </a:spcBef>
            </a:pPr>
            <a:r>
              <a:rPr lang="en-US" altLang="zh-CN" sz="2100" b="1" dirty="0">
                <a:solidFill>
                  <a:schemeClr val="accent2"/>
                </a:solidFill>
                <a:latin typeface="微软雅黑" pitchFamily="34" charset="-122"/>
                <a:ea typeface="微软雅黑" pitchFamily="34" charset="-122"/>
              </a:rPr>
              <a:t>stdout</a:t>
            </a:r>
            <a:r>
              <a:rPr lang="zh-CN" altLang="en-US" sz="2100" b="1" dirty="0">
                <a:solidFill>
                  <a:schemeClr val="accent2"/>
                </a:solidFill>
                <a:latin typeface="微软雅黑" pitchFamily="34" charset="-122"/>
                <a:ea typeface="微软雅黑" pitchFamily="34" charset="-122"/>
              </a:rPr>
              <a:t>为 </a:t>
            </a:r>
            <a:r>
              <a:rPr lang="en-US" altLang="zh-CN" sz="2100" b="1" dirty="0">
                <a:solidFill>
                  <a:schemeClr val="accent2"/>
                </a:solidFill>
                <a:latin typeface="微软雅黑" pitchFamily="34" charset="-122"/>
                <a:ea typeface="微软雅黑" pitchFamily="34" charset="-122"/>
              </a:rPr>
              <a:t>_WRITE</a:t>
            </a:r>
            <a:endParaRPr lang="zh-CN" altLang="en-US" sz="2100" b="1" dirty="0">
              <a:solidFill>
                <a:schemeClr val="accent2"/>
              </a:solidFill>
              <a:latin typeface="微软雅黑" pitchFamily="34" charset="-122"/>
              <a:ea typeface="微软雅黑" pitchFamily="34" charset="-122"/>
            </a:endParaRPr>
          </a:p>
        </p:txBody>
      </p:sp>
      <p:sp>
        <p:nvSpPr>
          <p:cNvPr id="894992" name="文本框 894991"/>
          <p:cNvSpPr txBox="1"/>
          <p:nvPr/>
        </p:nvSpPr>
        <p:spPr>
          <a:xfrm>
            <a:off x="169863" y="5980113"/>
            <a:ext cx="7969250" cy="396875"/>
          </a:xfrm>
          <a:prstGeom prst="rect">
            <a:avLst/>
          </a:prstGeom>
          <a:noFill/>
          <a:ln w="50800">
            <a:noFill/>
          </a:ln>
        </p:spPr>
        <p:txBody>
          <a:bodyPr>
            <a:spAutoFit/>
          </a:bodyPr>
          <a:p>
            <a:pPr eaLnBrk="0" hangingPunct="0">
              <a:spcBef>
                <a:spcPct val="50000"/>
              </a:spcBef>
            </a:pPr>
            <a:r>
              <a:rPr lang="zh-CN" altLang="en-US" sz="2000" b="1" dirty="0">
                <a:latin typeface="微软雅黑" pitchFamily="34" charset="-122"/>
                <a:ea typeface="微软雅黑" pitchFamily="34" charset="-122"/>
              </a:rPr>
              <a:t>有缓冲：</a:t>
            </a:r>
            <a:r>
              <a:rPr lang="zh-CN" altLang="en-US" sz="2000" b="1" dirty="0">
                <a:solidFill>
                  <a:srgbClr val="A50021"/>
                </a:solidFill>
                <a:latin typeface="微软雅黑" pitchFamily="34" charset="-122"/>
                <a:ea typeface="微软雅黑" pitchFamily="34" charset="-122"/>
              </a:rPr>
              <a:t>遇到换行符</a:t>
            </a:r>
            <a:r>
              <a:rPr lang="en-US" altLang="zh-CN" sz="2000" b="1" dirty="0">
                <a:solidFill>
                  <a:srgbClr val="A50021"/>
                </a:solidFill>
                <a:latin typeface="微软雅黑" pitchFamily="34" charset="-122"/>
                <a:ea typeface="微软雅黑" pitchFamily="34" charset="-122"/>
              </a:rPr>
              <a:t>\n</a:t>
            </a:r>
            <a:r>
              <a:rPr lang="zh-CN" altLang="en-US" sz="2000" b="1" dirty="0">
                <a:solidFill>
                  <a:srgbClr val="A50021"/>
                </a:solidFill>
                <a:latin typeface="微软雅黑" pitchFamily="34" charset="-122"/>
                <a:ea typeface="微软雅黑" pitchFamily="34" charset="-122"/>
              </a:rPr>
              <a:t>或缓冲满（</a:t>
            </a:r>
            <a:r>
              <a:rPr lang="en-US" altLang="zh-CN" sz="2000" b="1" dirty="0">
                <a:solidFill>
                  <a:srgbClr val="A50021"/>
                </a:solidFill>
                <a:latin typeface="微软雅黑" pitchFamily="34" charset="-122"/>
                <a:ea typeface="微软雅黑" pitchFamily="34" charset="-122"/>
              </a:rPr>
              <a:t>BUFSIZE=1024</a:t>
            </a:r>
            <a:r>
              <a:rPr lang="zh-CN" altLang="en-US" sz="2000" b="1" dirty="0">
                <a:solidFill>
                  <a:srgbClr val="A50021"/>
                </a:solidFill>
                <a:latin typeface="微软雅黑" pitchFamily="34" charset="-122"/>
                <a:ea typeface="微软雅黑" pitchFamily="34" charset="-122"/>
              </a:rPr>
              <a:t>）才写文件！</a:t>
            </a:r>
            <a:endParaRPr lang="zh-CN" altLang="en-US" sz="2000" b="1" dirty="0">
              <a:solidFill>
                <a:srgbClr val="A5002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4983"/>
                                        </p:tgtEl>
                                        <p:attrNameLst>
                                          <p:attrName>style.visibility</p:attrName>
                                        </p:attrNameLst>
                                      </p:cBhvr>
                                      <p:to>
                                        <p:strVal val="visible"/>
                                      </p:to>
                                    </p:set>
                                    <p:animEffect transition="in" filter="blinds(horizontal)">
                                      <p:cBhvr>
                                        <p:cTn id="7" dur="500"/>
                                        <p:tgtEl>
                                          <p:spTgt spid="8949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4985"/>
                                        </p:tgtEl>
                                        <p:attrNameLst>
                                          <p:attrName>style.visibility</p:attrName>
                                        </p:attrNameLst>
                                      </p:cBhvr>
                                      <p:to>
                                        <p:strVal val="visible"/>
                                      </p:to>
                                    </p:set>
                                    <p:animEffect transition="in" filter="blinds(horizontal)">
                                      <p:cBhvr>
                                        <p:cTn id="12" dur="500"/>
                                        <p:tgtEl>
                                          <p:spTgt spid="8949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4986"/>
                                        </p:tgtEl>
                                        <p:attrNameLst>
                                          <p:attrName>style.visibility</p:attrName>
                                        </p:attrNameLst>
                                      </p:cBhvr>
                                      <p:to>
                                        <p:strVal val="visible"/>
                                      </p:to>
                                    </p:set>
                                    <p:animEffect transition="in" filter="blinds(horizontal)">
                                      <p:cBhvr>
                                        <p:cTn id="17" dur="500"/>
                                        <p:tgtEl>
                                          <p:spTgt spid="8949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4987"/>
                                        </p:tgtEl>
                                        <p:attrNameLst>
                                          <p:attrName>style.visibility</p:attrName>
                                        </p:attrNameLst>
                                      </p:cBhvr>
                                      <p:to>
                                        <p:strVal val="visible"/>
                                      </p:to>
                                    </p:set>
                                    <p:animEffect transition="in" filter="blinds(horizontal)">
                                      <p:cBhvr>
                                        <p:cTn id="22" dur="500"/>
                                        <p:tgtEl>
                                          <p:spTgt spid="8949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4988"/>
                                        </p:tgtEl>
                                        <p:attrNameLst>
                                          <p:attrName>style.visibility</p:attrName>
                                        </p:attrNameLst>
                                      </p:cBhvr>
                                      <p:to>
                                        <p:strVal val="visible"/>
                                      </p:to>
                                    </p:set>
                                    <p:animEffect transition="in" filter="blinds(horizontal)">
                                      <p:cBhvr>
                                        <p:cTn id="27" dur="500"/>
                                        <p:tgtEl>
                                          <p:spTgt spid="8949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4989"/>
                                        </p:tgtEl>
                                        <p:attrNameLst>
                                          <p:attrName>style.visibility</p:attrName>
                                        </p:attrNameLst>
                                      </p:cBhvr>
                                      <p:to>
                                        <p:strVal val="visible"/>
                                      </p:to>
                                    </p:set>
                                    <p:animEffect transition="in" filter="blinds(horizontal)">
                                      <p:cBhvr>
                                        <p:cTn id="32" dur="500"/>
                                        <p:tgtEl>
                                          <p:spTgt spid="8949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4990"/>
                                        </p:tgtEl>
                                        <p:attrNameLst>
                                          <p:attrName>style.visibility</p:attrName>
                                        </p:attrNameLst>
                                      </p:cBhvr>
                                      <p:to>
                                        <p:strVal val="visible"/>
                                      </p:to>
                                    </p:set>
                                    <p:animEffect transition="in" filter="blinds(horizontal)">
                                      <p:cBhvr>
                                        <p:cTn id="37" dur="500"/>
                                        <p:tgtEl>
                                          <p:spTgt spid="89499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4991"/>
                                        </p:tgtEl>
                                        <p:attrNameLst>
                                          <p:attrName>style.visibility</p:attrName>
                                        </p:attrNameLst>
                                      </p:cBhvr>
                                      <p:to>
                                        <p:strVal val="visible"/>
                                      </p:to>
                                    </p:set>
                                    <p:animEffect transition="in" filter="blinds(horizontal)">
                                      <p:cBhvr>
                                        <p:cTn id="42" dur="500"/>
                                        <p:tgtEl>
                                          <p:spTgt spid="89499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94992"/>
                                        </p:tgtEl>
                                        <p:attrNameLst>
                                          <p:attrName>style.visibility</p:attrName>
                                        </p:attrNameLst>
                                      </p:cBhvr>
                                      <p:to>
                                        <p:strVal val="visible"/>
                                      </p:to>
                                    </p:set>
                                    <p:animEffect transition="in" filter="blinds(horizontal)">
                                      <p:cBhvr>
                                        <p:cTn id="47" dur="500"/>
                                        <p:tgtEl>
                                          <p:spTgt spid="89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3" grpId="0"/>
      <p:bldP spid="894985" grpId="0"/>
      <p:bldP spid="894986" grpId="0"/>
      <p:bldP spid="894987" grpId="0" animBg="1"/>
      <p:bldP spid="894988" grpId="0"/>
      <p:bldP spid="894989" grpId="0"/>
      <p:bldP spid="894990" grpId="0"/>
      <p:bldP spid="894991" grpId="0"/>
      <p:bldP spid="8949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ctr"/>
          <a:p>
            <a:r>
              <a:rPr lang="zh-CN" altLang="en-US" dirty="0"/>
              <a:t>进程的概念</a:t>
            </a:r>
            <a:endParaRPr lang="zh-CN" altLang="en-US" dirty="0"/>
          </a:p>
        </p:txBody>
      </p:sp>
      <p:sp>
        <p:nvSpPr>
          <p:cNvPr id="745475" name="Rectangle 3"/>
          <p:cNvSpPr>
            <a:spLocks noGrp="1"/>
          </p:cNvSpPr>
          <p:nvPr>
            <p:ph idx="1"/>
          </p:nvPr>
        </p:nvSpPr>
        <p:spPr>
          <a:xfrm>
            <a:off x="85725" y="836613"/>
            <a:ext cx="8872538" cy="5784850"/>
          </a:xfrm>
          <a:ln/>
        </p:spPr>
        <p:txBody>
          <a:bodyPr vert="horz" wrap="square" lIns="91440" tIns="45720" rIns="91440" bIns="45720" anchor="t"/>
          <a:p>
            <a:pPr>
              <a:lnSpc>
                <a:spcPct val="125000"/>
              </a:lnSpc>
              <a:spcBef>
                <a:spcPct val="25000"/>
              </a:spcBef>
            </a:pPr>
            <a:r>
              <a:rPr lang="zh-CN" altLang="en-US" dirty="0">
                <a:latin typeface="微软雅黑" pitchFamily="34" charset="-122"/>
                <a:ea typeface="微软雅黑" pitchFamily="34" charset="-122"/>
              </a:rPr>
              <a:t>操作系统（管理任务）以外的都属于“用户”的任务。</a:t>
            </a:r>
            <a:endParaRPr lang="zh-CN" altLang="en-US" dirty="0">
              <a:latin typeface="微软雅黑" pitchFamily="34" charset="-122"/>
              <a:ea typeface="微软雅黑" pitchFamily="34" charset="-122"/>
            </a:endParaRPr>
          </a:p>
          <a:p>
            <a:pPr>
              <a:lnSpc>
                <a:spcPct val="125000"/>
              </a:lnSpc>
              <a:spcBef>
                <a:spcPct val="25000"/>
              </a:spcBef>
            </a:pPr>
            <a:r>
              <a:rPr lang="zh-CN" altLang="en-US" dirty="0">
                <a:latin typeface="微软雅黑" pitchFamily="34" charset="-122"/>
                <a:ea typeface="微软雅黑" pitchFamily="34" charset="-122"/>
              </a:rPr>
              <a:t>计算机处理的所有</a:t>
            </a:r>
            <a:r>
              <a:rPr lang="zh-CN" altLang="en-US" dirty="0">
                <a:solidFill>
                  <a:srgbClr val="FF0000"/>
                </a:solidFill>
                <a:latin typeface="微软雅黑" pitchFamily="34" charset="-122"/>
                <a:ea typeface="微软雅黑" pitchFamily="34" charset="-122"/>
              </a:rPr>
              <a:t>“用户”的任务</a:t>
            </a:r>
            <a:r>
              <a:rPr lang="zh-CN" altLang="en-US" dirty="0">
                <a:latin typeface="微软雅黑" pitchFamily="34" charset="-122"/>
                <a:ea typeface="微软雅黑" pitchFamily="34" charset="-122"/>
              </a:rPr>
              <a:t>由进程完成。</a:t>
            </a:r>
            <a:endParaRPr lang="zh-CN" altLang="en-US" dirty="0">
              <a:latin typeface="微软雅黑" pitchFamily="34" charset="-122"/>
              <a:ea typeface="微软雅黑" pitchFamily="34" charset="-122"/>
            </a:endParaRPr>
          </a:p>
          <a:p>
            <a:pPr>
              <a:lnSpc>
                <a:spcPct val="125000"/>
              </a:lnSpc>
              <a:spcBef>
                <a:spcPct val="25000"/>
              </a:spcBef>
            </a:pPr>
            <a:r>
              <a:rPr lang="zh-CN" altLang="en-US" dirty="0">
                <a:latin typeface="微软雅黑" pitchFamily="34" charset="-122"/>
                <a:ea typeface="微软雅黑" pitchFamily="34" charset="-122"/>
              </a:rPr>
              <a:t>为强调进程完成的是用户的任务，通常将进程称为</a:t>
            </a:r>
            <a:r>
              <a:rPr lang="zh-CN" altLang="en-US" dirty="0">
                <a:solidFill>
                  <a:srgbClr val="FF0000"/>
                </a:solidFill>
                <a:latin typeface="微软雅黑" pitchFamily="34" charset="-122"/>
                <a:ea typeface="微软雅黑" pitchFamily="34" charset="-122"/>
              </a:rPr>
              <a:t>用户进程</a:t>
            </a:r>
            <a:r>
              <a:rPr lang="zh-CN" alt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a:lnSpc>
                <a:spcPct val="125000"/>
              </a:lnSpc>
              <a:spcBef>
                <a:spcPct val="25000"/>
              </a:spcBef>
            </a:pPr>
            <a:r>
              <a:rPr lang="zh-CN" altLang="en-US" dirty="0">
                <a:latin typeface="微软雅黑" pitchFamily="34" charset="-122"/>
                <a:ea typeface="微软雅黑" pitchFamily="34" charset="-122"/>
              </a:rPr>
              <a:t>计算机系统中的</a:t>
            </a:r>
            <a:r>
              <a:rPr lang="zh-CN" altLang="en-US" dirty="0">
                <a:solidFill>
                  <a:srgbClr val="FF0000"/>
                </a:solidFill>
                <a:latin typeface="微软雅黑" pitchFamily="34" charset="-122"/>
                <a:ea typeface="微软雅黑" pitchFamily="34" charset="-122"/>
              </a:rPr>
              <a:t>任务通常就是指进程</a:t>
            </a:r>
            <a:r>
              <a:rPr lang="zh-CN" altLang="en-US" dirty="0">
                <a:latin typeface="微软雅黑" pitchFamily="34" charset="-122"/>
                <a:ea typeface="微软雅黑" pitchFamily="34" charset="-122"/>
              </a:rPr>
              <a:t>。</a:t>
            </a:r>
            <a:r>
              <a:rPr lang="zh-CN" altLang="en-US" sz="2600" dirty="0">
                <a:latin typeface="微软雅黑" pitchFamily="34" charset="-122"/>
                <a:ea typeface="微软雅黑" pitchFamily="34" charset="-122"/>
              </a:rPr>
              <a:t>例如，</a:t>
            </a:r>
            <a:endParaRPr lang="zh-CN" altLang="en-US" dirty="0">
              <a:latin typeface="微软雅黑" pitchFamily="34" charset="-122"/>
              <a:ea typeface="微软雅黑" pitchFamily="34" charset="-122"/>
            </a:endParaRPr>
          </a:p>
          <a:p>
            <a:pPr lvl="1">
              <a:lnSpc>
                <a:spcPct val="125000"/>
              </a:lnSpc>
              <a:spcBef>
                <a:spcPct val="25000"/>
              </a:spcBef>
            </a:pPr>
            <a:r>
              <a:rPr lang="en-US" altLang="zh-CN" sz="2200" dirty="0">
                <a:latin typeface="微软雅黑" pitchFamily="34" charset="-122"/>
                <a:ea typeface="微软雅黑" pitchFamily="34" charset="-122"/>
              </a:rPr>
              <a:t>Linux</a:t>
            </a:r>
            <a:r>
              <a:rPr lang="zh-CN" altLang="en-US" sz="2200" dirty="0">
                <a:latin typeface="微软雅黑" pitchFamily="34" charset="-122"/>
                <a:ea typeface="微软雅黑" pitchFamily="34" charset="-122"/>
              </a:rPr>
              <a:t>内核中通常把进程称为任务，每个进程主要通过一个称为</a:t>
            </a:r>
            <a:r>
              <a:rPr lang="zh-CN" altLang="en-US" sz="2200" dirty="0">
                <a:solidFill>
                  <a:srgbClr val="FF0000"/>
                </a:solidFill>
                <a:latin typeface="微软雅黑" pitchFamily="34" charset="-122"/>
                <a:ea typeface="微软雅黑" pitchFamily="34" charset="-122"/>
              </a:rPr>
              <a:t>进程描述符（</a:t>
            </a:r>
            <a:r>
              <a:rPr lang="en-US" altLang="zh-CN" sz="2200" dirty="0">
                <a:solidFill>
                  <a:srgbClr val="FF0000"/>
                </a:solidFill>
                <a:latin typeface="微软雅黑" pitchFamily="34" charset="-122"/>
                <a:ea typeface="微软雅黑" pitchFamily="34" charset="-122"/>
              </a:rPr>
              <a:t>process descriptor</a:t>
            </a:r>
            <a:r>
              <a:rPr lang="zh-CN" altLang="en-US" sz="2200" dirty="0">
                <a:solidFill>
                  <a:srgbClr val="FF0000"/>
                </a:solidFill>
                <a:latin typeface="微软雅黑" pitchFamily="34" charset="-122"/>
                <a:ea typeface="微软雅黑" pitchFamily="34" charset="-122"/>
              </a:rPr>
              <a:t>）</a:t>
            </a:r>
            <a:r>
              <a:rPr lang="zh-CN" altLang="en-US" sz="2200" dirty="0">
                <a:latin typeface="微软雅黑" pitchFamily="34" charset="-122"/>
                <a:ea typeface="微软雅黑" pitchFamily="34" charset="-122"/>
              </a:rPr>
              <a:t>的结构来描述，其结构类型定义为</a:t>
            </a:r>
            <a:r>
              <a:rPr lang="en-US" altLang="zh-CN" sz="2200" dirty="0">
                <a:solidFill>
                  <a:srgbClr val="FF0000"/>
                </a:solidFill>
                <a:latin typeface="微软雅黑" pitchFamily="34" charset="-122"/>
                <a:ea typeface="微软雅黑" pitchFamily="34" charset="-122"/>
              </a:rPr>
              <a:t>task_struct</a:t>
            </a:r>
            <a:r>
              <a:rPr lang="zh-CN" altLang="en-US" sz="2200" dirty="0">
                <a:latin typeface="微软雅黑" pitchFamily="34" charset="-122"/>
                <a:ea typeface="微软雅黑" pitchFamily="34" charset="-122"/>
              </a:rPr>
              <a:t>，包含了一个进程的所有信息。</a:t>
            </a:r>
            <a:endParaRPr lang="zh-CN" altLang="en-US" sz="2200" dirty="0">
              <a:latin typeface="微软雅黑" pitchFamily="34" charset="-122"/>
              <a:ea typeface="微软雅黑" pitchFamily="34" charset="-122"/>
            </a:endParaRPr>
          </a:p>
          <a:p>
            <a:pPr lvl="1">
              <a:lnSpc>
                <a:spcPct val="125000"/>
              </a:lnSpc>
              <a:spcBef>
                <a:spcPct val="25000"/>
              </a:spcBef>
            </a:pPr>
            <a:r>
              <a:rPr lang="zh-CN" altLang="en-US" sz="2200" dirty="0">
                <a:latin typeface="微软雅黑" pitchFamily="34" charset="-122"/>
                <a:ea typeface="微软雅黑" pitchFamily="34" charset="-122"/>
              </a:rPr>
              <a:t>所有进程通过一个双向循环链表实现的任务列表（</a:t>
            </a:r>
            <a:r>
              <a:rPr lang="en-US" altLang="zh-CN" sz="2200" dirty="0">
                <a:solidFill>
                  <a:srgbClr val="FF0000"/>
                </a:solidFill>
                <a:latin typeface="微软雅黑" pitchFamily="34" charset="-122"/>
                <a:ea typeface="微软雅黑" pitchFamily="34" charset="-122"/>
              </a:rPr>
              <a:t>task list</a:t>
            </a:r>
            <a:r>
              <a:rPr lang="zh-CN" altLang="en-US" sz="2200" dirty="0">
                <a:latin typeface="微软雅黑" pitchFamily="34" charset="-122"/>
                <a:ea typeface="微软雅黑" pitchFamily="34" charset="-122"/>
              </a:rPr>
              <a:t>）来描述，任务列表中每个元素是一个进程描述符。</a:t>
            </a:r>
            <a:endParaRPr lang="zh-CN" altLang="en-US" sz="2200" dirty="0">
              <a:latin typeface="微软雅黑" pitchFamily="34" charset="-122"/>
              <a:ea typeface="微软雅黑" pitchFamily="34" charset="-122"/>
            </a:endParaRPr>
          </a:p>
          <a:p>
            <a:pPr lvl="1">
              <a:lnSpc>
                <a:spcPct val="125000"/>
              </a:lnSpc>
              <a:spcBef>
                <a:spcPct val="25000"/>
              </a:spcBef>
            </a:pPr>
            <a:r>
              <a:rPr lang="en-US" altLang="zh-CN" sz="2200" dirty="0">
                <a:latin typeface="微软雅黑" pitchFamily="34" charset="-122"/>
                <a:ea typeface="微软雅黑" pitchFamily="34" charset="-122"/>
              </a:rPr>
              <a:t>IA-32</a:t>
            </a:r>
            <a:r>
              <a:rPr lang="zh-CN" altLang="en-US" sz="2200" dirty="0">
                <a:latin typeface="微软雅黑" pitchFamily="34" charset="-122"/>
                <a:ea typeface="微软雅黑" pitchFamily="34" charset="-122"/>
              </a:rPr>
              <a:t>中的任务状态段（</a:t>
            </a:r>
            <a:r>
              <a:rPr lang="en-US" altLang="zh-CN" sz="2200" dirty="0">
                <a:latin typeface="微软雅黑" pitchFamily="34" charset="-122"/>
                <a:ea typeface="微软雅黑" pitchFamily="34" charset="-122"/>
              </a:rPr>
              <a:t>TSS</a:t>
            </a:r>
            <a:r>
              <a:rPr lang="zh-CN" altLang="en-US" sz="2200" dirty="0">
                <a:latin typeface="微软雅黑" pitchFamily="34" charset="-122"/>
                <a:ea typeface="微软雅黑" pitchFamily="34" charset="-122"/>
              </a:rPr>
              <a:t>）、任务门（</a:t>
            </a:r>
            <a:r>
              <a:rPr lang="en-US" altLang="zh-CN" sz="2200" dirty="0">
                <a:solidFill>
                  <a:srgbClr val="FF0000"/>
                </a:solidFill>
                <a:latin typeface="微软雅黑" pitchFamily="34" charset="-122"/>
                <a:ea typeface="微软雅黑" pitchFamily="34" charset="-122"/>
              </a:rPr>
              <a:t>task gate</a:t>
            </a:r>
            <a:r>
              <a:rPr lang="zh-CN" altLang="en-US" sz="2200" dirty="0">
                <a:latin typeface="微软雅黑" pitchFamily="34" charset="-122"/>
                <a:ea typeface="微软雅黑" pitchFamily="34" charset="-122"/>
              </a:rPr>
              <a:t>）等概念中所称的任务，实际上也是指进程。</a:t>
            </a:r>
            <a:r>
              <a:rPr lang="zh-CN" altLang="en-US" sz="2200" dirty="0"/>
              <a:t> </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5475">
                                            <p:txEl>
                                              <p:charRg st="0" end="25"/>
                                            </p:txEl>
                                          </p:spTgt>
                                        </p:tgtEl>
                                        <p:attrNameLst>
                                          <p:attrName>style.visibility</p:attrName>
                                        </p:attrNameLst>
                                      </p:cBhvr>
                                      <p:to>
                                        <p:strVal val="visible"/>
                                      </p:to>
                                    </p:set>
                                    <p:animEffect transition="in" filter="blinds(horizontal)">
                                      <p:cBhvr>
                                        <p:cTn id="7" dur="500"/>
                                        <p:tgtEl>
                                          <p:spTgt spid="745475">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5475">
                                            <p:txEl>
                                              <p:charRg st="25" end="47"/>
                                            </p:txEl>
                                          </p:spTgt>
                                        </p:tgtEl>
                                        <p:attrNameLst>
                                          <p:attrName>style.visibility</p:attrName>
                                        </p:attrNameLst>
                                      </p:cBhvr>
                                      <p:to>
                                        <p:strVal val="visible"/>
                                      </p:to>
                                    </p:set>
                                    <p:animEffect transition="in" filter="blinds(horizontal)">
                                      <p:cBhvr>
                                        <p:cTn id="12" dur="500"/>
                                        <p:tgtEl>
                                          <p:spTgt spid="745475">
                                            <p:txEl>
                                              <p:charRg st="2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5">
                                            <p:txEl>
                                              <p:charRg st="47" end="75"/>
                                            </p:txEl>
                                          </p:spTgt>
                                        </p:tgtEl>
                                        <p:attrNameLst>
                                          <p:attrName>style.visibility</p:attrName>
                                        </p:attrNameLst>
                                      </p:cBhvr>
                                      <p:to>
                                        <p:strVal val="visible"/>
                                      </p:to>
                                    </p:set>
                                    <p:animEffect transition="in" filter="blinds(horizontal)">
                                      <p:cBhvr>
                                        <p:cTn id="17" dur="500"/>
                                        <p:tgtEl>
                                          <p:spTgt spid="745475">
                                            <p:txEl>
                                              <p:charRg st="47"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75">
                                            <p:txEl>
                                              <p:charRg st="75" end="96"/>
                                            </p:txEl>
                                          </p:spTgt>
                                        </p:tgtEl>
                                        <p:attrNameLst>
                                          <p:attrName>style.visibility</p:attrName>
                                        </p:attrNameLst>
                                      </p:cBhvr>
                                      <p:to>
                                        <p:strVal val="visible"/>
                                      </p:to>
                                    </p:set>
                                    <p:animEffect transition="in" filter="blinds(horizontal)">
                                      <p:cBhvr>
                                        <p:cTn id="22" dur="500"/>
                                        <p:tgtEl>
                                          <p:spTgt spid="745475">
                                            <p:txEl>
                                              <p:charRg st="75"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75">
                                            <p:txEl>
                                              <p:charRg st="96" end="192"/>
                                            </p:txEl>
                                          </p:spTgt>
                                        </p:tgtEl>
                                        <p:attrNameLst>
                                          <p:attrName>style.visibility</p:attrName>
                                        </p:attrNameLst>
                                      </p:cBhvr>
                                      <p:to>
                                        <p:strVal val="visible"/>
                                      </p:to>
                                    </p:set>
                                    <p:animEffect transition="in" filter="blinds(horizontal)">
                                      <p:cBhvr>
                                        <p:cTn id="27" dur="500"/>
                                        <p:tgtEl>
                                          <p:spTgt spid="745475">
                                            <p:txEl>
                                              <p:charRg st="96" end="1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5475">
                                            <p:txEl>
                                              <p:charRg st="192" end="247"/>
                                            </p:txEl>
                                          </p:spTgt>
                                        </p:tgtEl>
                                        <p:attrNameLst>
                                          <p:attrName>style.visibility</p:attrName>
                                        </p:attrNameLst>
                                      </p:cBhvr>
                                      <p:to>
                                        <p:strVal val="visible"/>
                                      </p:to>
                                    </p:set>
                                    <p:animEffect transition="in" filter="blinds(horizontal)">
                                      <p:cBhvr>
                                        <p:cTn id="32" dur="500"/>
                                        <p:tgtEl>
                                          <p:spTgt spid="745475">
                                            <p:txEl>
                                              <p:charRg st="192" end="24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5475">
                                            <p:txEl>
                                              <p:charRg st="247" end="300"/>
                                            </p:txEl>
                                          </p:spTgt>
                                        </p:tgtEl>
                                        <p:attrNameLst>
                                          <p:attrName>style.visibility</p:attrName>
                                        </p:attrNameLst>
                                      </p:cBhvr>
                                      <p:to>
                                        <p:strVal val="visible"/>
                                      </p:to>
                                    </p:set>
                                    <p:animEffect transition="in" filter="blinds(horizontal)">
                                      <p:cBhvr>
                                        <p:cTn id="37" dur="500"/>
                                        <p:tgtEl>
                                          <p:spTgt spid="745475">
                                            <p:txEl>
                                              <p:charRg st="247" end="3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899073"/>
          <p:cNvSpPr>
            <a:spLocks noGrp="1"/>
          </p:cNvSpPr>
          <p:nvPr>
            <p:ph type="title"/>
          </p:nvPr>
        </p:nvSpPr>
        <p:spPr>
          <a:ln/>
        </p:spPr>
        <p:txBody>
          <a:bodyPr vert="horz" wrap="square" lIns="91440" tIns="45720" rIns="91440" bIns="45720" anchor="ctr"/>
          <a:p>
            <a:r>
              <a:rPr lang="zh-CN" altLang="en-US" dirty="0"/>
              <a:t>举例：文件复制功能的实现</a:t>
            </a:r>
            <a:endParaRPr lang="zh-CN" altLang="en-US" dirty="0"/>
          </a:p>
        </p:txBody>
      </p:sp>
      <p:sp>
        <p:nvSpPr>
          <p:cNvPr id="899075" name="内容占位符 899074"/>
          <p:cNvSpPr>
            <a:spLocks noGrp="1"/>
          </p:cNvSpPr>
          <p:nvPr>
            <p:ph idx="1"/>
          </p:nvPr>
        </p:nvSpPr>
        <p:spPr>
          <a:xfrm>
            <a:off x="277813" y="781050"/>
            <a:ext cx="5100637" cy="4652963"/>
          </a:xfrm>
          <a:ln/>
        </p:spPr>
        <p:txBody>
          <a:bodyPr vert="horz" wrap="square" lIns="91440" tIns="45720" rIns="91440" bIns="45720" anchor="t"/>
          <a:p>
            <a:pPr>
              <a:spcBef>
                <a:spcPct val="15000"/>
              </a:spcBef>
              <a:buNone/>
            </a:pPr>
            <a:r>
              <a:rPr lang="en-US" altLang="zh-CN" sz="1900" dirty="0">
                <a:solidFill>
                  <a:schemeClr val="accent2"/>
                </a:solidFill>
                <a:latin typeface="微软雅黑" pitchFamily="34" charset="-122"/>
                <a:ea typeface="微软雅黑" pitchFamily="34" charset="-122"/>
              </a:rPr>
              <a:t>/* </a:t>
            </a:r>
            <a:r>
              <a:rPr lang="zh-CN" altLang="en-US" sz="1900" dirty="0">
                <a:solidFill>
                  <a:schemeClr val="accent2"/>
                </a:solidFill>
                <a:latin typeface="微软雅黑" pitchFamily="34" charset="-122"/>
                <a:ea typeface="微软雅黑" pitchFamily="34" charset="-122"/>
              </a:rPr>
              <a:t>方式一</a:t>
            </a:r>
            <a:r>
              <a:rPr lang="en-US" altLang="zh-CN" sz="1900" dirty="0">
                <a:solidFill>
                  <a:schemeClr val="accent2"/>
                </a:solidFill>
                <a:latin typeface="微软雅黑" pitchFamily="34" charset="-122"/>
                <a:ea typeface="微软雅黑" pitchFamily="34" charset="-122"/>
              </a:rPr>
              <a:t>: getc/putc</a:t>
            </a:r>
            <a:r>
              <a:rPr lang="zh-CN" altLang="en-US" sz="1900" dirty="0">
                <a:solidFill>
                  <a:schemeClr val="accent2"/>
                </a:solidFill>
                <a:latin typeface="微软雅黑" pitchFamily="34" charset="-122"/>
                <a:ea typeface="微软雅黑" pitchFamily="34" charset="-122"/>
              </a:rPr>
              <a:t>版本 *</a:t>
            </a:r>
            <a:r>
              <a:rPr lang="en-US" altLang="zh-CN" sz="1900" dirty="0">
                <a:solidFill>
                  <a:schemeClr val="accent2"/>
                </a:solidFill>
                <a:latin typeface="微软雅黑" pitchFamily="34" charset="-122"/>
                <a:ea typeface="微软雅黑" pitchFamily="34" charset="-122"/>
              </a:rPr>
              <a:t>/</a:t>
            </a:r>
            <a:endParaRPr lang="en-US" altLang="zh-CN" sz="1900" dirty="0">
              <a:solidFill>
                <a:schemeClr val="accent2"/>
              </a:solidFill>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void filecopy(FILE *infp, FILE *outfp)</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int c;</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while ((c=getc(infp)) != EOF)</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putc(c, outfp);</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a:t>
            </a:r>
            <a:endParaRPr lang="en-US" altLang="zh-CN" sz="1900" dirty="0">
              <a:latin typeface="微软雅黑" pitchFamily="34" charset="-122"/>
              <a:ea typeface="微软雅黑" pitchFamily="34" charset="-122"/>
            </a:endParaRPr>
          </a:p>
          <a:p>
            <a:pPr>
              <a:spcBef>
                <a:spcPct val="15000"/>
              </a:spcBef>
              <a:buNone/>
            </a:pPr>
            <a:r>
              <a:rPr lang="en-US" altLang="zh-CN" sz="1900" dirty="0">
                <a:solidFill>
                  <a:schemeClr val="accent2"/>
                </a:solidFill>
                <a:latin typeface="微软雅黑" pitchFamily="34" charset="-122"/>
                <a:ea typeface="微软雅黑" pitchFamily="34" charset="-122"/>
              </a:rPr>
              <a:t>/* </a:t>
            </a:r>
            <a:r>
              <a:rPr lang="zh-CN" altLang="en-US" sz="1900" dirty="0">
                <a:solidFill>
                  <a:schemeClr val="accent2"/>
                </a:solidFill>
                <a:latin typeface="微软雅黑" pitchFamily="34" charset="-122"/>
                <a:ea typeface="微软雅黑" pitchFamily="34" charset="-122"/>
              </a:rPr>
              <a:t>方式二</a:t>
            </a:r>
            <a:r>
              <a:rPr lang="en-US" altLang="zh-CN" sz="1900" dirty="0">
                <a:solidFill>
                  <a:schemeClr val="accent2"/>
                </a:solidFill>
                <a:latin typeface="微软雅黑" pitchFamily="34" charset="-122"/>
                <a:ea typeface="微软雅黑" pitchFamily="34" charset="-122"/>
              </a:rPr>
              <a:t>: read/write</a:t>
            </a:r>
            <a:r>
              <a:rPr lang="zh-CN" altLang="en-US" sz="1900" dirty="0">
                <a:solidFill>
                  <a:schemeClr val="accent2"/>
                </a:solidFill>
                <a:latin typeface="微软雅黑" pitchFamily="34" charset="-122"/>
                <a:ea typeface="微软雅黑" pitchFamily="34" charset="-122"/>
              </a:rPr>
              <a:t>版本 *</a:t>
            </a:r>
            <a:r>
              <a:rPr lang="en-US" altLang="zh-CN" sz="1900" dirty="0">
                <a:solidFill>
                  <a:schemeClr val="accent2"/>
                </a:solidFill>
                <a:latin typeface="微软雅黑" pitchFamily="34" charset="-122"/>
                <a:ea typeface="微软雅黑" pitchFamily="34" charset="-122"/>
              </a:rPr>
              <a:t>/</a:t>
            </a:r>
            <a:endParaRPr lang="en-US" altLang="zh-CN" sz="1900" dirty="0">
              <a:solidFill>
                <a:schemeClr val="accent2"/>
              </a:solidFill>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void filecopy(int *infp, int *outfp)</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char c;</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while (read(infp,&amp;c,1) != 0)</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write(outfp,&amp;c,1);</a:t>
            </a:r>
            <a:endParaRPr lang="en-US" altLang="zh-CN" sz="1900" dirty="0">
              <a:latin typeface="微软雅黑" pitchFamily="34" charset="-122"/>
              <a:ea typeface="微软雅黑" pitchFamily="34" charset="-122"/>
            </a:endParaRPr>
          </a:p>
          <a:p>
            <a:pPr>
              <a:spcBef>
                <a:spcPct val="15000"/>
              </a:spcBef>
              <a:buNone/>
            </a:pPr>
            <a:r>
              <a:rPr lang="en-US" altLang="zh-CN" sz="1900" dirty="0">
                <a:latin typeface="微软雅黑" pitchFamily="34" charset="-122"/>
                <a:ea typeface="微软雅黑" pitchFamily="34" charset="-122"/>
              </a:rPr>
              <a:t>} </a:t>
            </a:r>
            <a:endParaRPr lang="zh-CN" altLang="en-US" sz="1900" dirty="0">
              <a:latin typeface="微软雅黑" pitchFamily="34" charset="-122"/>
              <a:ea typeface="微软雅黑" pitchFamily="34" charset="-122"/>
            </a:endParaRPr>
          </a:p>
        </p:txBody>
      </p:sp>
      <p:sp>
        <p:nvSpPr>
          <p:cNvPr id="899077" name="文本框 899076"/>
          <p:cNvSpPr txBox="1"/>
          <p:nvPr/>
        </p:nvSpPr>
        <p:spPr>
          <a:xfrm>
            <a:off x="4905375" y="760413"/>
            <a:ext cx="3586163" cy="396875"/>
          </a:xfrm>
          <a:prstGeom prst="rect">
            <a:avLst/>
          </a:prstGeom>
          <a:noFill/>
          <a:ln w="50800">
            <a:noFill/>
          </a:ln>
        </p:spPr>
        <p:txBody>
          <a:bodyPr>
            <a:spAutoFit/>
          </a:bodyPr>
          <a:p>
            <a:pPr eaLnBrk="0" hangingPunct="0">
              <a:spcBef>
                <a:spcPct val="20000"/>
              </a:spcBef>
            </a:pPr>
            <a:r>
              <a:rPr lang="zh-CN" altLang="en-US" sz="2000" b="1" dirty="0">
                <a:solidFill>
                  <a:schemeClr val="accent1"/>
                </a:solidFill>
                <a:latin typeface="微软雅黑" pitchFamily="34" charset="-122"/>
                <a:ea typeface="微软雅黑" pitchFamily="34" charset="-122"/>
              </a:rPr>
              <a:t>哪种方式更好？</a:t>
            </a:r>
            <a:endParaRPr lang="zh-CN" altLang="en-US" sz="2000" b="1" dirty="0">
              <a:solidFill>
                <a:schemeClr val="accent1"/>
              </a:solidFill>
              <a:latin typeface="微软雅黑" pitchFamily="34" charset="-122"/>
              <a:ea typeface="微软雅黑" pitchFamily="34" charset="-122"/>
            </a:endParaRPr>
          </a:p>
        </p:txBody>
      </p:sp>
      <p:sp>
        <p:nvSpPr>
          <p:cNvPr id="899078" name="文本框 899077"/>
          <p:cNvSpPr txBox="1"/>
          <p:nvPr/>
        </p:nvSpPr>
        <p:spPr>
          <a:xfrm>
            <a:off x="4845050" y="1230313"/>
            <a:ext cx="4124325" cy="3232150"/>
          </a:xfrm>
          <a:prstGeom prst="rect">
            <a:avLst/>
          </a:prstGeom>
          <a:noFill/>
          <a:ln w="50800">
            <a:noFill/>
          </a:ln>
        </p:spPr>
        <p:txBody>
          <a:bodyPr>
            <a:spAutoFit/>
          </a:bodyPr>
          <a:p>
            <a:pPr eaLnBrk="0" hangingPunct="0">
              <a:lnSpc>
                <a:spcPct val="120000"/>
              </a:lnSpc>
              <a:spcBef>
                <a:spcPct val="20000"/>
              </a:spcBef>
            </a:pPr>
            <a:r>
              <a:rPr lang="zh-CN" altLang="en-US" sz="2000" b="1" dirty="0">
                <a:solidFill>
                  <a:srgbClr val="A50021"/>
                </a:solidFill>
                <a:latin typeface="微软雅黑" pitchFamily="34" charset="-122"/>
                <a:ea typeface="微软雅黑" pitchFamily="34" charset="-122"/>
              </a:rPr>
              <a:t>方式一更好！</a:t>
            </a:r>
            <a:r>
              <a:rPr lang="en-US" altLang="zh-CN" sz="2000" b="1" dirty="0">
                <a:solidFill>
                  <a:srgbClr val="A50021"/>
                </a:solidFill>
                <a:latin typeface="微软雅黑" pitchFamily="34" charset="-122"/>
                <a:ea typeface="微软雅黑" pitchFamily="34" charset="-122"/>
              </a:rPr>
              <a:t>Why</a:t>
            </a:r>
            <a:r>
              <a:rPr lang="zh-CN" altLang="en-US" sz="2000" b="1" dirty="0">
                <a:solidFill>
                  <a:srgbClr val="A50021"/>
                </a:solidFill>
                <a:latin typeface="微软雅黑" pitchFamily="34" charset="-122"/>
                <a:ea typeface="微软雅黑" pitchFamily="34" charset="-122"/>
              </a:rPr>
              <a:t>？</a:t>
            </a:r>
            <a:endParaRPr lang="zh-CN" altLang="en-US" sz="2000" b="1" dirty="0">
              <a:solidFill>
                <a:srgbClr val="A50021"/>
              </a:solidFill>
              <a:latin typeface="微软雅黑" pitchFamily="34" charset="-122"/>
              <a:ea typeface="微软雅黑" pitchFamily="34" charset="-122"/>
            </a:endParaRPr>
          </a:p>
          <a:p>
            <a:pPr eaLnBrk="0" hangingPunct="0">
              <a:lnSpc>
                <a:spcPct val="120000"/>
              </a:lnSpc>
              <a:spcBef>
                <a:spcPct val="20000"/>
              </a:spcBef>
            </a:pPr>
            <a:r>
              <a:rPr lang="zh-CN" altLang="en-US" sz="2000" b="1" dirty="0">
                <a:solidFill>
                  <a:schemeClr val="accent2"/>
                </a:solidFill>
                <a:latin typeface="微软雅黑" pitchFamily="34" charset="-122"/>
                <a:ea typeface="微软雅黑" pitchFamily="34" charset="-122"/>
              </a:rPr>
              <a:t>因其系统调用次数少！</a:t>
            </a:r>
            <a:endParaRPr lang="zh-CN" altLang="en-US" sz="2000" b="1" dirty="0">
              <a:solidFill>
                <a:schemeClr val="accent2"/>
              </a:solidFill>
              <a:latin typeface="微软雅黑" pitchFamily="34" charset="-122"/>
              <a:ea typeface="微软雅黑" pitchFamily="34" charset="-122"/>
            </a:endParaRPr>
          </a:p>
          <a:p>
            <a:pPr eaLnBrk="0" hangingPunct="0">
              <a:lnSpc>
                <a:spcPct val="120000"/>
              </a:lnSpc>
              <a:spcBef>
                <a:spcPct val="20000"/>
              </a:spcBef>
            </a:pPr>
            <a:r>
              <a:rPr lang="zh-CN" altLang="en-US" sz="2000" b="1" dirty="0">
                <a:solidFill>
                  <a:srgbClr val="008000"/>
                </a:solidFill>
                <a:latin typeface="微软雅黑" pitchFamily="34" charset="-122"/>
                <a:ea typeface="微软雅黑" pitchFamily="34" charset="-122"/>
              </a:rPr>
              <a:t>对于方式二，若文件长度为</a:t>
            </a:r>
            <a:r>
              <a:rPr lang="en-US" altLang="zh-CN" sz="2000" b="1" dirty="0">
                <a:solidFill>
                  <a:srgbClr val="008000"/>
                </a:solidFill>
                <a:latin typeface="微软雅黑" pitchFamily="34" charset="-122"/>
                <a:ea typeface="微软雅黑" pitchFamily="34" charset="-122"/>
              </a:rPr>
              <a:t>n</a:t>
            </a:r>
            <a:r>
              <a:rPr lang="zh-CN" altLang="en-US" sz="2000" b="1" dirty="0">
                <a:solidFill>
                  <a:srgbClr val="008000"/>
                </a:solidFill>
                <a:latin typeface="微软雅黑" pitchFamily="34" charset="-122"/>
                <a:ea typeface="微软雅黑" pitchFamily="34" charset="-122"/>
              </a:rPr>
              <a:t>，则需执行</a:t>
            </a:r>
            <a:r>
              <a:rPr lang="en-US" altLang="zh-CN" sz="2000" b="1" dirty="0">
                <a:solidFill>
                  <a:srgbClr val="008000"/>
                </a:solidFill>
                <a:latin typeface="微软雅黑" pitchFamily="34" charset="-122"/>
                <a:ea typeface="微软雅黑" pitchFamily="34" charset="-122"/>
              </a:rPr>
              <a:t>2n</a:t>
            </a:r>
            <a:r>
              <a:rPr lang="zh-CN" altLang="en-US" sz="2000" b="1" dirty="0">
                <a:solidFill>
                  <a:srgbClr val="008000"/>
                </a:solidFill>
                <a:latin typeface="微软雅黑" pitchFamily="34" charset="-122"/>
                <a:ea typeface="微软雅黑" pitchFamily="34" charset="-122"/>
              </a:rPr>
              <a:t>次系统调用；</a:t>
            </a:r>
            <a:endParaRPr lang="zh-CN" altLang="en-US" sz="2000" b="1" dirty="0">
              <a:solidFill>
                <a:srgbClr val="008000"/>
              </a:solidFill>
              <a:latin typeface="微软雅黑" pitchFamily="34" charset="-122"/>
              <a:ea typeface="微软雅黑" pitchFamily="34" charset="-122"/>
            </a:endParaRPr>
          </a:p>
          <a:p>
            <a:pPr eaLnBrk="0" hangingPunct="0">
              <a:lnSpc>
                <a:spcPct val="120000"/>
              </a:lnSpc>
              <a:spcBef>
                <a:spcPct val="20000"/>
              </a:spcBef>
            </a:pPr>
            <a:r>
              <a:rPr lang="zh-CN" altLang="en-US" sz="2000" b="1" dirty="0">
                <a:solidFill>
                  <a:srgbClr val="008000"/>
                </a:solidFill>
                <a:latin typeface="微软雅黑" pitchFamily="34" charset="-122"/>
                <a:ea typeface="微软雅黑" pitchFamily="34" charset="-122"/>
              </a:rPr>
              <a:t>对于方式一，可通过一次系统调用一次性读入</a:t>
            </a:r>
            <a:r>
              <a:rPr lang="en-US" altLang="zh-CN" sz="2000" b="1" dirty="0">
                <a:solidFill>
                  <a:srgbClr val="008000"/>
                </a:solidFill>
                <a:latin typeface="微软雅黑" pitchFamily="34" charset="-122"/>
                <a:ea typeface="微软雅黑" pitchFamily="34" charset="-122"/>
              </a:rPr>
              <a:t>1024</a:t>
            </a:r>
            <a:r>
              <a:rPr lang="zh-CN" altLang="en-US" sz="2000" b="1" dirty="0">
                <a:solidFill>
                  <a:srgbClr val="008000"/>
                </a:solidFill>
                <a:latin typeface="微软雅黑" pitchFamily="34" charset="-122"/>
                <a:ea typeface="微软雅黑" pitchFamily="34" charset="-122"/>
              </a:rPr>
              <a:t>个字符到缓冲区。因此，若文件长度小于</a:t>
            </a:r>
            <a:r>
              <a:rPr lang="en-US" altLang="zh-CN" sz="2000" b="1" dirty="0">
                <a:solidFill>
                  <a:srgbClr val="008000"/>
                </a:solidFill>
                <a:latin typeface="微软雅黑" pitchFamily="34" charset="-122"/>
                <a:ea typeface="微软雅黑" pitchFamily="34" charset="-122"/>
              </a:rPr>
              <a:t>1024</a:t>
            </a:r>
            <a:r>
              <a:rPr lang="zh-CN" altLang="en-US" sz="2000" b="1" dirty="0">
                <a:solidFill>
                  <a:srgbClr val="008000"/>
                </a:solidFill>
                <a:latin typeface="微软雅黑" pitchFamily="34" charset="-122"/>
                <a:ea typeface="微软雅黑" pitchFamily="34" charset="-122"/>
              </a:rPr>
              <a:t>，只有一次系统调用</a:t>
            </a:r>
            <a:endParaRPr lang="zh-CN" altLang="en-US" sz="2000" b="1" dirty="0">
              <a:solidFill>
                <a:srgbClr val="008000"/>
              </a:solidFill>
              <a:latin typeface="微软雅黑" pitchFamily="34" charset="-122"/>
              <a:ea typeface="微软雅黑" pitchFamily="34" charset="-122"/>
            </a:endParaRPr>
          </a:p>
        </p:txBody>
      </p:sp>
      <p:sp>
        <p:nvSpPr>
          <p:cNvPr id="899079" name="文本框 899078"/>
          <p:cNvSpPr txBox="1"/>
          <p:nvPr/>
        </p:nvSpPr>
        <p:spPr>
          <a:xfrm>
            <a:off x="4316413" y="4970463"/>
            <a:ext cx="4675187" cy="1492250"/>
          </a:xfrm>
          <a:prstGeom prst="rect">
            <a:avLst/>
          </a:prstGeom>
          <a:noFill/>
          <a:ln w="50800">
            <a:noFill/>
          </a:ln>
        </p:spPr>
        <p:txBody>
          <a:bodyPr>
            <a:spAutoFit/>
          </a:bodyPr>
          <a:p>
            <a:pPr eaLnBrk="0" hangingPunct="0">
              <a:spcBef>
                <a:spcPct val="20000"/>
              </a:spcBef>
            </a:pPr>
            <a:r>
              <a:rPr lang="zh-CN" altLang="en-US" sz="2000" b="1" dirty="0">
                <a:solidFill>
                  <a:schemeClr val="accent1"/>
                </a:solidFill>
                <a:latin typeface="微软雅黑" pitchFamily="34" charset="-122"/>
                <a:ea typeface="微软雅黑" pitchFamily="34" charset="-122"/>
              </a:rPr>
              <a:t>还有其他的实现方式吗？</a:t>
            </a:r>
            <a:endParaRPr lang="zh-CN" altLang="en-US" sz="2000" b="1" dirty="0">
              <a:solidFill>
                <a:schemeClr val="accent1"/>
              </a:solidFill>
              <a:latin typeface="微软雅黑" pitchFamily="34" charset="-122"/>
              <a:ea typeface="微软雅黑" pitchFamily="34" charset="-122"/>
            </a:endParaRPr>
          </a:p>
          <a:p>
            <a:pPr eaLnBrk="0" hangingPunct="0">
              <a:spcBef>
                <a:spcPct val="20000"/>
              </a:spcBef>
            </a:pPr>
            <a:r>
              <a:rPr lang="zh-CN" altLang="en-US" sz="2000" b="1" dirty="0">
                <a:solidFill>
                  <a:srgbClr val="008000"/>
                </a:solidFill>
                <a:latin typeface="微软雅黑" pitchFamily="34" charset="-122"/>
                <a:ea typeface="微软雅黑" pitchFamily="34" charset="-122"/>
              </a:rPr>
              <a:t>使用</a:t>
            </a:r>
            <a:r>
              <a:rPr lang="en-US" altLang="zh-CN" sz="2000" b="1" dirty="0">
                <a:solidFill>
                  <a:srgbClr val="008000"/>
                </a:solidFill>
                <a:latin typeface="微软雅黑" pitchFamily="34" charset="-122"/>
                <a:ea typeface="微软雅黑" pitchFamily="34" charset="-122"/>
              </a:rPr>
              <a:t>fread()</a:t>
            </a:r>
            <a:r>
              <a:rPr lang="zh-CN" altLang="en-US" sz="2000" b="1" dirty="0">
                <a:solidFill>
                  <a:srgbClr val="008000"/>
                </a:solidFill>
                <a:latin typeface="微软雅黑" pitchFamily="34" charset="-122"/>
                <a:ea typeface="微软雅黑" pitchFamily="34" charset="-122"/>
              </a:rPr>
              <a:t>和</a:t>
            </a:r>
            <a:r>
              <a:rPr lang="en-US" altLang="zh-CN" sz="2000" b="1" dirty="0">
                <a:solidFill>
                  <a:srgbClr val="008000"/>
                </a:solidFill>
                <a:latin typeface="微软雅黑" pitchFamily="34" charset="-122"/>
                <a:ea typeface="微软雅黑" pitchFamily="34" charset="-122"/>
              </a:rPr>
              <a:t>fwrite()</a:t>
            </a:r>
            <a:endParaRPr lang="zh-CN" altLang="en-US" sz="2000" b="1" dirty="0">
              <a:solidFill>
                <a:srgbClr val="008000"/>
              </a:solidFill>
              <a:latin typeface="微软雅黑" pitchFamily="34" charset="-122"/>
              <a:ea typeface="微软雅黑" pitchFamily="34" charset="-122"/>
            </a:endParaRPr>
          </a:p>
          <a:p>
            <a:pPr eaLnBrk="0" hangingPunct="0">
              <a:spcBef>
                <a:spcPct val="20000"/>
              </a:spcBef>
            </a:pPr>
            <a:r>
              <a:rPr lang="zh-CN" altLang="en-US" sz="2000" b="1" dirty="0">
                <a:solidFill>
                  <a:srgbClr val="008000"/>
                </a:solidFill>
                <a:latin typeface="微软雅黑" pitchFamily="34" charset="-122"/>
                <a:ea typeface="微软雅黑" pitchFamily="34" charset="-122"/>
              </a:rPr>
              <a:t>使用</a:t>
            </a:r>
            <a:r>
              <a:rPr lang="en-US" altLang="zh-CN" sz="2000" b="1" dirty="0">
                <a:solidFill>
                  <a:srgbClr val="008000"/>
                </a:solidFill>
                <a:latin typeface="微软雅黑" pitchFamily="34" charset="-122"/>
                <a:ea typeface="微软雅黑" pitchFamily="34" charset="-122"/>
              </a:rPr>
              <a:t>fgetc()</a:t>
            </a:r>
            <a:r>
              <a:rPr lang="zh-CN" altLang="en-US" sz="2000" b="1" dirty="0">
                <a:solidFill>
                  <a:srgbClr val="008000"/>
                </a:solidFill>
                <a:latin typeface="微软雅黑" pitchFamily="34" charset="-122"/>
                <a:ea typeface="微软雅黑" pitchFamily="34" charset="-122"/>
              </a:rPr>
              <a:t>和</a:t>
            </a:r>
            <a:r>
              <a:rPr lang="en-US" altLang="zh-CN" sz="2000" b="1" dirty="0">
                <a:solidFill>
                  <a:srgbClr val="008000"/>
                </a:solidFill>
                <a:latin typeface="微软雅黑" pitchFamily="34" charset="-122"/>
                <a:ea typeface="微软雅黑" pitchFamily="34" charset="-122"/>
              </a:rPr>
              <a:t>fputc()</a:t>
            </a:r>
            <a:endParaRPr lang="zh-CN" altLang="en-US" sz="2000" b="1" dirty="0">
              <a:solidFill>
                <a:srgbClr val="008000"/>
              </a:solidFill>
              <a:latin typeface="微软雅黑" pitchFamily="34" charset="-122"/>
              <a:ea typeface="微软雅黑" pitchFamily="34" charset="-122"/>
            </a:endParaRPr>
          </a:p>
          <a:p>
            <a:pPr eaLnBrk="0" hangingPunct="0">
              <a:spcBef>
                <a:spcPct val="20000"/>
              </a:spcBef>
            </a:pPr>
            <a:r>
              <a:rPr lang="zh-CN" altLang="en-US" sz="2000" b="1" dirty="0">
                <a:solidFill>
                  <a:srgbClr val="008000"/>
                </a:solidFill>
                <a:latin typeface="微软雅黑" pitchFamily="34" charset="-122"/>
                <a:ea typeface="微软雅黑" pitchFamily="34" charset="-122"/>
              </a:rPr>
              <a:t>使用</a:t>
            </a:r>
            <a:r>
              <a:rPr lang="en-US" altLang="zh-CN" sz="2000" b="1" dirty="0">
                <a:solidFill>
                  <a:srgbClr val="008000"/>
                </a:solidFill>
                <a:latin typeface="微软雅黑" pitchFamily="34" charset="-122"/>
                <a:ea typeface="微软雅黑" pitchFamily="34" charset="-122"/>
              </a:rPr>
              <a:t>WindowsAPI</a:t>
            </a:r>
            <a:r>
              <a:rPr lang="zh-CN" altLang="en-US" sz="2000" b="1" dirty="0">
                <a:solidFill>
                  <a:srgbClr val="008000"/>
                </a:solidFill>
                <a:latin typeface="微软雅黑" pitchFamily="34" charset="-122"/>
                <a:ea typeface="微软雅黑" pitchFamily="34" charset="-122"/>
              </a:rPr>
              <a:t>函数</a:t>
            </a:r>
            <a:r>
              <a:rPr lang="en-US" altLang="zh-CN" sz="2000" b="1" dirty="0">
                <a:solidFill>
                  <a:srgbClr val="008000"/>
                </a:solidFill>
                <a:latin typeface="微软雅黑" pitchFamily="34" charset="-122"/>
                <a:ea typeface="微软雅黑" pitchFamily="34" charset="-122"/>
              </a:rPr>
              <a:t>CopyFile()</a:t>
            </a:r>
            <a:r>
              <a:rPr lang="en-US" altLang="zh-CN" sz="2000" b="1" dirty="0">
                <a:solidFill>
                  <a:schemeClr val="accent1"/>
                </a:solidFill>
                <a:latin typeface="微软雅黑" pitchFamily="34" charset="-122"/>
                <a:ea typeface="微软雅黑" pitchFamily="34" charset="-122"/>
              </a:rPr>
              <a:t> </a:t>
            </a:r>
            <a:endParaRPr lang="zh-CN" altLang="en-US" sz="2000" b="1" dirty="0">
              <a:solidFill>
                <a:schemeClr val="accent1"/>
              </a:solidFill>
              <a:latin typeface="微软雅黑" pitchFamily="34" charset="-122"/>
              <a:ea typeface="微软雅黑" pitchFamily="34" charset="-122"/>
            </a:endParaRPr>
          </a:p>
        </p:txBody>
      </p:sp>
      <p:sp>
        <p:nvSpPr>
          <p:cNvPr id="899080" name="文本框 899079"/>
          <p:cNvSpPr txBox="1"/>
          <p:nvPr/>
        </p:nvSpPr>
        <p:spPr>
          <a:xfrm>
            <a:off x="4692650" y="4521200"/>
            <a:ext cx="4122738" cy="400050"/>
          </a:xfrm>
          <a:prstGeom prst="rect">
            <a:avLst/>
          </a:prstGeom>
          <a:noFill/>
          <a:ln w="50800">
            <a:noFill/>
          </a:ln>
        </p:spPr>
        <p:txBody>
          <a:bodyPr>
            <a:spAutoFit/>
          </a:bodyPr>
          <a:p>
            <a:pPr eaLnBrk="0" hangingPunct="0">
              <a:spcBef>
                <a:spcPct val="20000"/>
              </a:spcBef>
            </a:pPr>
            <a:r>
              <a:rPr lang="zh-CN" altLang="en-US" sz="2000" b="1" dirty="0">
                <a:solidFill>
                  <a:schemeClr val="accent1"/>
                </a:solidFill>
                <a:latin typeface="微软雅黑" pitchFamily="34" charset="-122"/>
                <a:ea typeface="微软雅黑" pitchFamily="34" charset="-122"/>
              </a:rPr>
              <a:t>减少系统调用次数</a:t>
            </a:r>
            <a:r>
              <a:rPr lang="en-US" altLang="zh-CN" sz="2000" b="1" dirty="0">
                <a:solidFill>
                  <a:schemeClr val="accent1"/>
                </a:solidFill>
                <a:latin typeface="微软雅黑" pitchFamily="34" charset="-122"/>
                <a:ea typeface="微软雅黑" pitchFamily="34" charset="-122"/>
                <a:sym typeface="Wingdings" panose="05000000000000000000" pitchFamily="2" charset="2"/>
              </a:rPr>
              <a:t></a:t>
            </a:r>
            <a:r>
              <a:rPr lang="zh-CN" altLang="en-US" sz="2000" b="1" dirty="0">
                <a:solidFill>
                  <a:schemeClr val="accent1"/>
                </a:solidFill>
                <a:latin typeface="微软雅黑" pitchFamily="34" charset="-122"/>
                <a:ea typeface="微软雅黑" pitchFamily="34" charset="-122"/>
                <a:sym typeface="Wingdings" panose="05000000000000000000" pitchFamily="2" charset="2"/>
              </a:rPr>
              <a:t>降低开销</a:t>
            </a:r>
            <a:endParaRPr lang="zh-CN" altLang="en-US" sz="2000" b="1" dirty="0">
              <a:solidFill>
                <a:schemeClr val="accent1"/>
              </a:solidFill>
              <a:latin typeface="微软雅黑" pitchFamily="34" charset="-122"/>
              <a:ea typeface="微软雅黑" pitchFamily="34" charset="-122"/>
            </a:endParaRPr>
          </a:p>
        </p:txBody>
      </p:sp>
      <p:sp>
        <p:nvSpPr>
          <p:cNvPr id="899082" name="文本框 899081"/>
          <p:cNvSpPr txBox="1"/>
          <p:nvPr/>
        </p:nvSpPr>
        <p:spPr>
          <a:xfrm>
            <a:off x="114300" y="5822950"/>
            <a:ext cx="3702050" cy="701675"/>
          </a:xfrm>
          <a:prstGeom prst="rect">
            <a:avLst/>
          </a:prstGeom>
          <a:noFill/>
          <a:ln w="50800">
            <a:noFill/>
          </a:ln>
        </p:spPr>
        <p:txBody>
          <a:bodyPr>
            <a:spAutoFit/>
          </a:bodyPr>
          <a:p>
            <a:pPr eaLnBrk="0" hangingPunct="0">
              <a:spcBef>
                <a:spcPct val="50000"/>
              </a:spcBef>
            </a:pPr>
            <a:r>
              <a:rPr lang="zh-CN" altLang="en-US" sz="2000" b="1" dirty="0">
                <a:solidFill>
                  <a:srgbClr val="993300"/>
                </a:solidFill>
                <a:latin typeface="微软雅黑" pitchFamily="34" charset="-122"/>
                <a:ea typeface="微软雅黑" pitchFamily="34" charset="-122"/>
              </a:rPr>
              <a:t>实现一个功能有多种方式，但开销和性能不同，需要权衡！</a:t>
            </a:r>
            <a:endParaRPr lang="zh-CN" altLang="en-US" sz="2000" b="1" dirty="0">
              <a:solidFill>
                <a:srgbClr val="9933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9075">
                                            <p:txEl>
                                              <p:charRg st="0" end="23"/>
                                            </p:txEl>
                                          </p:spTgt>
                                        </p:tgtEl>
                                        <p:attrNameLst>
                                          <p:attrName>style.visibility</p:attrName>
                                        </p:attrNameLst>
                                      </p:cBhvr>
                                      <p:to>
                                        <p:strVal val="visible"/>
                                      </p:to>
                                    </p:set>
                                    <p:animEffect transition="in" filter="blinds(horizontal)">
                                      <p:cBhvr>
                                        <p:cTn id="7" dur="500"/>
                                        <p:tgtEl>
                                          <p:spTgt spid="899075">
                                            <p:txEl>
                                              <p:charRg st="0" end="2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99075">
                                            <p:txEl>
                                              <p:charRg st="23" end="62"/>
                                            </p:txEl>
                                          </p:spTgt>
                                        </p:tgtEl>
                                        <p:attrNameLst>
                                          <p:attrName>style.visibility</p:attrName>
                                        </p:attrNameLst>
                                      </p:cBhvr>
                                      <p:to>
                                        <p:strVal val="visible"/>
                                      </p:to>
                                    </p:set>
                                    <p:animEffect transition="in" filter="blinds(horizontal)">
                                      <p:cBhvr>
                                        <p:cTn id="10" dur="500"/>
                                        <p:tgtEl>
                                          <p:spTgt spid="899075">
                                            <p:txEl>
                                              <p:charRg st="23" end="6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99075">
                                            <p:txEl>
                                              <p:charRg st="62" end="64"/>
                                            </p:txEl>
                                          </p:spTgt>
                                        </p:tgtEl>
                                        <p:attrNameLst>
                                          <p:attrName>style.visibility</p:attrName>
                                        </p:attrNameLst>
                                      </p:cBhvr>
                                      <p:to>
                                        <p:strVal val="visible"/>
                                      </p:to>
                                    </p:set>
                                    <p:animEffect transition="in" filter="blinds(horizontal)">
                                      <p:cBhvr>
                                        <p:cTn id="13" dur="500"/>
                                        <p:tgtEl>
                                          <p:spTgt spid="899075">
                                            <p:txEl>
                                              <p:charRg st="62" end="6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99075">
                                            <p:txEl>
                                              <p:charRg st="64" end="72"/>
                                            </p:txEl>
                                          </p:spTgt>
                                        </p:tgtEl>
                                        <p:attrNameLst>
                                          <p:attrName>style.visibility</p:attrName>
                                        </p:attrNameLst>
                                      </p:cBhvr>
                                      <p:to>
                                        <p:strVal val="visible"/>
                                      </p:to>
                                    </p:set>
                                    <p:animEffect transition="in" filter="blinds(horizontal)">
                                      <p:cBhvr>
                                        <p:cTn id="16" dur="500"/>
                                        <p:tgtEl>
                                          <p:spTgt spid="899075">
                                            <p:txEl>
                                              <p:charRg st="64" end="7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99075">
                                            <p:txEl>
                                              <p:charRg st="72" end="103"/>
                                            </p:txEl>
                                          </p:spTgt>
                                        </p:tgtEl>
                                        <p:attrNameLst>
                                          <p:attrName>style.visibility</p:attrName>
                                        </p:attrNameLst>
                                      </p:cBhvr>
                                      <p:to>
                                        <p:strVal val="visible"/>
                                      </p:to>
                                    </p:set>
                                    <p:animEffect transition="in" filter="blinds(horizontal)">
                                      <p:cBhvr>
                                        <p:cTn id="19" dur="500"/>
                                        <p:tgtEl>
                                          <p:spTgt spid="899075">
                                            <p:txEl>
                                              <p:charRg st="72" end="10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899075">
                                            <p:txEl>
                                              <p:charRg st="103" end="121"/>
                                            </p:txEl>
                                          </p:spTgt>
                                        </p:tgtEl>
                                        <p:attrNameLst>
                                          <p:attrName>style.visibility</p:attrName>
                                        </p:attrNameLst>
                                      </p:cBhvr>
                                      <p:to>
                                        <p:strVal val="visible"/>
                                      </p:to>
                                    </p:set>
                                    <p:animEffect transition="in" filter="blinds(horizontal)">
                                      <p:cBhvr>
                                        <p:cTn id="22" dur="500"/>
                                        <p:tgtEl>
                                          <p:spTgt spid="899075">
                                            <p:txEl>
                                              <p:charRg st="103" end="12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99075">
                                            <p:txEl>
                                              <p:charRg st="121" end="124"/>
                                            </p:txEl>
                                          </p:spTgt>
                                        </p:tgtEl>
                                        <p:attrNameLst>
                                          <p:attrName>style.visibility</p:attrName>
                                        </p:attrNameLst>
                                      </p:cBhvr>
                                      <p:to>
                                        <p:strVal val="visible"/>
                                      </p:to>
                                    </p:set>
                                    <p:animEffect transition="in" filter="blinds(horizontal)">
                                      <p:cBhvr>
                                        <p:cTn id="25" dur="500"/>
                                        <p:tgtEl>
                                          <p:spTgt spid="899075">
                                            <p:txEl>
                                              <p:charRg st="121" end="12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99075">
                                            <p:txEl>
                                              <p:charRg st="124" end="148"/>
                                            </p:txEl>
                                          </p:spTgt>
                                        </p:tgtEl>
                                        <p:attrNameLst>
                                          <p:attrName>style.visibility</p:attrName>
                                        </p:attrNameLst>
                                      </p:cBhvr>
                                      <p:to>
                                        <p:strVal val="visible"/>
                                      </p:to>
                                    </p:set>
                                    <p:animEffect transition="in" filter="blinds(horizontal)">
                                      <p:cBhvr>
                                        <p:cTn id="30" dur="500"/>
                                        <p:tgtEl>
                                          <p:spTgt spid="899075">
                                            <p:txEl>
                                              <p:charRg st="124" end="14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99075">
                                            <p:txEl>
                                              <p:charRg st="148" end="185"/>
                                            </p:txEl>
                                          </p:spTgt>
                                        </p:tgtEl>
                                        <p:attrNameLst>
                                          <p:attrName>style.visibility</p:attrName>
                                        </p:attrNameLst>
                                      </p:cBhvr>
                                      <p:to>
                                        <p:strVal val="visible"/>
                                      </p:to>
                                    </p:set>
                                    <p:animEffect transition="in" filter="blinds(horizontal)">
                                      <p:cBhvr>
                                        <p:cTn id="33" dur="500"/>
                                        <p:tgtEl>
                                          <p:spTgt spid="899075">
                                            <p:txEl>
                                              <p:charRg st="148" end="18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99075">
                                            <p:txEl>
                                              <p:charRg st="185" end="187"/>
                                            </p:txEl>
                                          </p:spTgt>
                                        </p:tgtEl>
                                        <p:attrNameLst>
                                          <p:attrName>style.visibility</p:attrName>
                                        </p:attrNameLst>
                                      </p:cBhvr>
                                      <p:to>
                                        <p:strVal val="visible"/>
                                      </p:to>
                                    </p:set>
                                    <p:animEffect transition="in" filter="blinds(horizontal)">
                                      <p:cBhvr>
                                        <p:cTn id="36" dur="500"/>
                                        <p:tgtEl>
                                          <p:spTgt spid="899075">
                                            <p:txEl>
                                              <p:charRg st="185" end="18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899075">
                                            <p:txEl>
                                              <p:charRg st="187" end="196"/>
                                            </p:txEl>
                                          </p:spTgt>
                                        </p:tgtEl>
                                        <p:attrNameLst>
                                          <p:attrName>style.visibility</p:attrName>
                                        </p:attrNameLst>
                                      </p:cBhvr>
                                      <p:to>
                                        <p:strVal val="visible"/>
                                      </p:to>
                                    </p:set>
                                    <p:animEffect transition="in" filter="blinds(horizontal)">
                                      <p:cBhvr>
                                        <p:cTn id="39" dur="500"/>
                                        <p:tgtEl>
                                          <p:spTgt spid="899075">
                                            <p:txEl>
                                              <p:charRg st="187" end="196"/>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899075">
                                            <p:txEl>
                                              <p:charRg st="196" end="226"/>
                                            </p:txEl>
                                          </p:spTgt>
                                        </p:tgtEl>
                                        <p:attrNameLst>
                                          <p:attrName>style.visibility</p:attrName>
                                        </p:attrNameLst>
                                      </p:cBhvr>
                                      <p:to>
                                        <p:strVal val="visible"/>
                                      </p:to>
                                    </p:set>
                                    <p:animEffect transition="in" filter="blinds(horizontal)">
                                      <p:cBhvr>
                                        <p:cTn id="42" dur="500"/>
                                        <p:tgtEl>
                                          <p:spTgt spid="899075">
                                            <p:txEl>
                                              <p:charRg st="196" end="226"/>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899075">
                                            <p:txEl>
                                              <p:charRg st="226" end="247"/>
                                            </p:txEl>
                                          </p:spTgt>
                                        </p:tgtEl>
                                        <p:attrNameLst>
                                          <p:attrName>style.visibility</p:attrName>
                                        </p:attrNameLst>
                                      </p:cBhvr>
                                      <p:to>
                                        <p:strVal val="visible"/>
                                      </p:to>
                                    </p:set>
                                    <p:animEffect transition="in" filter="blinds(horizontal)">
                                      <p:cBhvr>
                                        <p:cTn id="45" dur="500"/>
                                        <p:tgtEl>
                                          <p:spTgt spid="899075">
                                            <p:txEl>
                                              <p:charRg st="226" end="247"/>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899075">
                                            <p:txEl>
                                              <p:charRg st="247" end="250"/>
                                            </p:txEl>
                                          </p:spTgt>
                                        </p:tgtEl>
                                        <p:attrNameLst>
                                          <p:attrName>style.visibility</p:attrName>
                                        </p:attrNameLst>
                                      </p:cBhvr>
                                      <p:to>
                                        <p:strVal val="visible"/>
                                      </p:to>
                                    </p:set>
                                    <p:animEffect transition="in" filter="blinds(horizontal)">
                                      <p:cBhvr>
                                        <p:cTn id="48" dur="500"/>
                                        <p:tgtEl>
                                          <p:spTgt spid="899075">
                                            <p:txEl>
                                              <p:charRg st="247" end="25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99077"/>
                                        </p:tgtEl>
                                        <p:attrNameLst>
                                          <p:attrName>style.visibility</p:attrName>
                                        </p:attrNameLst>
                                      </p:cBhvr>
                                      <p:to>
                                        <p:strVal val="visible"/>
                                      </p:to>
                                    </p:set>
                                    <p:animEffect transition="in" filter="blinds(horizontal)">
                                      <p:cBhvr>
                                        <p:cTn id="53" dur="500"/>
                                        <p:tgtEl>
                                          <p:spTgt spid="89907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899078">
                                            <p:txEl>
                                              <p:charRg st="0" end="11"/>
                                            </p:txEl>
                                          </p:spTgt>
                                        </p:tgtEl>
                                        <p:attrNameLst>
                                          <p:attrName>style.visibility</p:attrName>
                                        </p:attrNameLst>
                                      </p:cBhvr>
                                      <p:to>
                                        <p:strVal val="visible"/>
                                      </p:to>
                                    </p:set>
                                    <p:animEffect transition="in" filter="blinds(horizontal)">
                                      <p:cBhvr>
                                        <p:cTn id="58" dur="500"/>
                                        <p:tgtEl>
                                          <p:spTgt spid="899078">
                                            <p:txEl>
                                              <p:charRg st="0"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899078">
                                            <p:txEl>
                                              <p:charRg st="11" end="22"/>
                                            </p:txEl>
                                          </p:spTgt>
                                        </p:tgtEl>
                                        <p:attrNameLst>
                                          <p:attrName>style.visibility</p:attrName>
                                        </p:attrNameLst>
                                      </p:cBhvr>
                                      <p:to>
                                        <p:strVal val="visible"/>
                                      </p:to>
                                    </p:set>
                                    <p:animEffect transition="in" filter="blinds(horizontal)">
                                      <p:cBhvr>
                                        <p:cTn id="63" dur="500"/>
                                        <p:tgtEl>
                                          <p:spTgt spid="899078">
                                            <p:txEl>
                                              <p:charRg st="11" end="2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99078">
                                            <p:txEl>
                                              <p:charRg st="22" end="49"/>
                                            </p:txEl>
                                          </p:spTgt>
                                        </p:tgtEl>
                                        <p:attrNameLst>
                                          <p:attrName>style.visibility</p:attrName>
                                        </p:attrNameLst>
                                      </p:cBhvr>
                                      <p:to>
                                        <p:strVal val="visible"/>
                                      </p:to>
                                    </p:set>
                                    <p:animEffect transition="in" filter="blinds(horizontal)">
                                      <p:cBhvr>
                                        <p:cTn id="68" dur="500"/>
                                        <p:tgtEl>
                                          <p:spTgt spid="899078">
                                            <p:txEl>
                                              <p:charRg st="22" end="4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899078">
                                            <p:txEl>
                                              <p:charRg st="49" end="105"/>
                                            </p:txEl>
                                          </p:spTgt>
                                        </p:tgtEl>
                                        <p:attrNameLst>
                                          <p:attrName>style.visibility</p:attrName>
                                        </p:attrNameLst>
                                      </p:cBhvr>
                                      <p:to>
                                        <p:strVal val="visible"/>
                                      </p:to>
                                    </p:set>
                                    <p:animEffect transition="in" filter="blinds(horizontal)">
                                      <p:cBhvr>
                                        <p:cTn id="73" dur="500"/>
                                        <p:tgtEl>
                                          <p:spTgt spid="899078">
                                            <p:txEl>
                                              <p:charRg st="49" end="10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899080">
                                            <p:txEl>
                                              <p:charRg st="0" end="14"/>
                                            </p:txEl>
                                          </p:spTgt>
                                        </p:tgtEl>
                                        <p:attrNameLst>
                                          <p:attrName>style.visibility</p:attrName>
                                        </p:attrNameLst>
                                      </p:cBhvr>
                                      <p:to>
                                        <p:strVal val="visible"/>
                                      </p:to>
                                    </p:set>
                                    <p:animEffect transition="in" filter="blinds(horizontal)">
                                      <p:cBhvr>
                                        <p:cTn id="78" dur="500"/>
                                        <p:tgtEl>
                                          <p:spTgt spid="899080">
                                            <p:txEl>
                                              <p:charRg st="0" end="1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899079">
                                            <p:txEl>
                                              <p:charRg st="0" end="12"/>
                                            </p:txEl>
                                          </p:spTgt>
                                        </p:tgtEl>
                                        <p:attrNameLst>
                                          <p:attrName>style.visibility</p:attrName>
                                        </p:attrNameLst>
                                      </p:cBhvr>
                                      <p:to>
                                        <p:strVal val="visible"/>
                                      </p:to>
                                    </p:set>
                                    <p:animEffect transition="in" filter="blinds(horizontal)">
                                      <p:cBhvr>
                                        <p:cTn id="83" dur="500"/>
                                        <p:tgtEl>
                                          <p:spTgt spid="899079">
                                            <p:txEl>
                                              <p:charRg st="0"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899079">
                                            <p:txEl>
                                              <p:charRg st="12" end="31"/>
                                            </p:txEl>
                                          </p:spTgt>
                                        </p:tgtEl>
                                        <p:attrNameLst>
                                          <p:attrName>style.visibility</p:attrName>
                                        </p:attrNameLst>
                                      </p:cBhvr>
                                      <p:to>
                                        <p:strVal val="visible"/>
                                      </p:to>
                                    </p:set>
                                    <p:animEffect transition="in" filter="blinds(horizontal)">
                                      <p:cBhvr>
                                        <p:cTn id="88" dur="500"/>
                                        <p:tgtEl>
                                          <p:spTgt spid="899079">
                                            <p:txEl>
                                              <p:charRg st="12" end="3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899079">
                                            <p:txEl>
                                              <p:charRg st="31" end="49"/>
                                            </p:txEl>
                                          </p:spTgt>
                                        </p:tgtEl>
                                        <p:attrNameLst>
                                          <p:attrName>style.visibility</p:attrName>
                                        </p:attrNameLst>
                                      </p:cBhvr>
                                      <p:to>
                                        <p:strVal val="visible"/>
                                      </p:to>
                                    </p:set>
                                    <p:animEffect transition="in" filter="blinds(horizontal)">
                                      <p:cBhvr>
                                        <p:cTn id="93" dur="500"/>
                                        <p:tgtEl>
                                          <p:spTgt spid="899079">
                                            <p:txEl>
                                              <p:charRg st="31" end="49"/>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899079">
                                            <p:txEl>
                                              <p:charRg st="49" end="75"/>
                                            </p:txEl>
                                          </p:spTgt>
                                        </p:tgtEl>
                                        <p:attrNameLst>
                                          <p:attrName>style.visibility</p:attrName>
                                        </p:attrNameLst>
                                      </p:cBhvr>
                                      <p:to>
                                        <p:strVal val="visible"/>
                                      </p:to>
                                    </p:set>
                                    <p:animEffect transition="in" filter="blinds(horizontal)">
                                      <p:cBhvr>
                                        <p:cTn id="98" dur="500"/>
                                        <p:tgtEl>
                                          <p:spTgt spid="899079">
                                            <p:txEl>
                                              <p:charRg st="49" end="7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899082"/>
                                        </p:tgtEl>
                                        <p:attrNameLst>
                                          <p:attrName>style.visibility</p:attrName>
                                        </p:attrNameLst>
                                      </p:cBhvr>
                                      <p:to>
                                        <p:strVal val="visible"/>
                                      </p:to>
                                    </p:set>
                                    <p:animEffect transition="in" filter="blinds(horizontal)">
                                      <p:cBhvr>
                                        <p:cTn id="103" dur="500"/>
                                        <p:tgtEl>
                                          <p:spTgt spid="899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7" grpId="0"/>
      <p:bldP spid="89908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908289"/>
          <p:cNvSpPr>
            <a:spLocks noGrp="1"/>
          </p:cNvSpPr>
          <p:nvPr>
            <p:ph type="title"/>
          </p:nvPr>
        </p:nvSpPr>
        <p:spPr>
          <a:ln/>
        </p:spPr>
        <p:txBody>
          <a:bodyPr vert="horz" wrap="square" lIns="91440" tIns="45720" rIns="91440" bIns="45720" anchor="ctr"/>
          <a:p>
            <a:r>
              <a:rPr lang="en-US" altLang="zh-CN" dirty="0"/>
              <a:t>I/O</a:t>
            </a:r>
            <a:r>
              <a:rPr lang="zh-CN" altLang="en-US" dirty="0"/>
              <a:t>操作的实现</a:t>
            </a:r>
            <a:endParaRPr lang="zh-CN" altLang="en-US" dirty="0"/>
          </a:p>
        </p:txBody>
      </p:sp>
      <p:sp>
        <p:nvSpPr>
          <p:cNvPr id="100355" name="文本占位符 908290"/>
          <p:cNvSpPr>
            <a:spLocks noGrp="1"/>
          </p:cNvSpPr>
          <p:nvPr>
            <p:ph idx="1"/>
          </p:nvPr>
        </p:nvSpPr>
        <p:spPr>
          <a:xfrm>
            <a:off x="436563" y="815975"/>
            <a:ext cx="8191500" cy="5605463"/>
          </a:xfrm>
          <a:ln/>
        </p:spPr>
        <p:txBody>
          <a:bodyPr vert="horz" wrap="square" lIns="91440" tIns="45720" rIns="91440" bIns="45720" anchor="t"/>
          <a:p>
            <a:r>
              <a:rPr lang="zh-CN" altLang="en-US" sz="2200" dirty="0">
                <a:latin typeface="微软雅黑" pitchFamily="34" charset="-122"/>
                <a:ea typeface="微软雅黑" pitchFamily="34" charset="-122"/>
              </a:rPr>
              <a:t>分以下三个部分介绍</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第一讲：用户空间</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软件</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子系统概述</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文件的基本概念</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用户空间的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函数</a:t>
            </a:r>
            <a:endParaRPr lang="zh-CN" altLang="en-US" sz="2200" dirty="0">
              <a:latin typeface="微软雅黑" pitchFamily="34" charset="-122"/>
              <a:ea typeface="微软雅黑" pitchFamily="34" charset="-122"/>
            </a:endParaRPr>
          </a:p>
          <a:p>
            <a:pPr lvl="1">
              <a:spcBef>
                <a:spcPct val="30000"/>
              </a:spcBef>
            </a:pPr>
            <a:r>
              <a:rPr lang="zh-CN" altLang="en-US" sz="2200" dirty="0">
                <a:solidFill>
                  <a:schemeClr val="accent1"/>
                </a:solidFill>
                <a:latin typeface="微软雅黑" pitchFamily="34" charset="-122"/>
                <a:ea typeface="微软雅黑" pitchFamily="34" charset="-122"/>
              </a:rPr>
              <a:t>第二讲：</a:t>
            </a:r>
            <a:r>
              <a:rPr lang="en-US" altLang="zh-CN" sz="2200" dirty="0">
                <a:solidFill>
                  <a:schemeClr val="accent1"/>
                </a:solidFill>
                <a:latin typeface="微软雅黑" pitchFamily="34" charset="-122"/>
                <a:ea typeface="微软雅黑" pitchFamily="34" charset="-122"/>
              </a:rPr>
              <a:t>I/O</a:t>
            </a:r>
            <a:r>
              <a:rPr lang="zh-CN" altLang="en-US" sz="2200" dirty="0">
                <a:solidFill>
                  <a:schemeClr val="accent1"/>
                </a:solidFill>
                <a:latin typeface="微软雅黑" pitchFamily="34" charset="-122"/>
                <a:ea typeface="微软雅黑" pitchFamily="34" charset="-122"/>
              </a:rPr>
              <a:t>硬件和软件的接口</a:t>
            </a:r>
            <a:endParaRPr lang="zh-CN" altLang="en-US" sz="2200" dirty="0">
              <a:solidFill>
                <a:schemeClr val="accent1"/>
              </a:solidFill>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设备和设备控制器</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端口及其编址方式</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控制方式</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第三讲：内核空间</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软件</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与设备无关的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软件</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设备驱动程序</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中断服务程序</a:t>
            </a:r>
            <a:endParaRPr lang="zh-CN" altLang="en-US" sz="2200" dirty="0">
              <a:latin typeface="微软雅黑" pitchFamily="34" charset="-122"/>
              <a:ea typeface="微软雅黑"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852993"/>
          <p:cNvSpPr>
            <a:spLocks noGrp="1"/>
          </p:cNvSpPr>
          <p:nvPr>
            <p:ph type="title"/>
          </p:nvPr>
        </p:nvSpPr>
        <p:spPr>
          <a:ln/>
        </p:spPr>
        <p:txBody>
          <a:bodyPr vert="horz" wrap="square" lIns="91440" tIns="45720" rIns="91440" bIns="45720" anchor="ctr"/>
          <a:p>
            <a:r>
              <a:rPr lang="en-US" altLang="zh-CN" dirty="0"/>
              <a:t>I/O</a:t>
            </a:r>
            <a:r>
              <a:rPr lang="zh-CN" altLang="en-US" dirty="0"/>
              <a:t>硬件的组成</a:t>
            </a:r>
            <a:endParaRPr lang="zh-CN" altLang="en-US" dirty="0"/>
          </a:p>
        </p:txBody>
      </p:sp>
      <p:pic>
        <p:nvPicPr>
          <p:cNvPr id="101379" name="图片 852995"/>
          <p:cNvPicPr>
            <a:picLocks noChangeAspect="1"/>
          </p:cNvPicPr>
          <p:nvPr/>
        </p:nvPicPr>
        <p:blipFill>
          <a:blip r:embed="rId1"/>
          <a:stretch>
            <a:fillRect/>
          </a:stretch>
        </p:blipFill>
        <p:spPr>
          <a:xfrm>
            <a:off x="257175" y="2197100"/>
            <a:ext cx="8458200" cy="4467225"/>
          </a:xfrm>
          <a:prstGeom prst="rect">
            <a:avLst/>
          </a:prstGeom>
          <a:noFill/>
          <a:ln w="9525">
            <a:noFill/>
          </a:ln>
        </p:spPr>
      </p:pic>
      <p:sp>
        <p:nvSpPr>
          <p:cNvPr id="852998" name="矩形 852997"/>
          <p:cNvSpPr/>
          <p:nvPr/>
        </p:nvSpPr>
        <p:spPr>
          <a:xfrm>
            <a:off x="465138" y="4530725"/>
            <a:ext cx="7953375" cy="2179638"/>
          </a:xfrm>
          <a:prstGeom prst="rect">
            <a:avLst/>
          </a:prstGeom>
          <a:solidFill>
            <a:schemeClr val="accent1">
              <a:alpha val="18039"/>
            </a:scheme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852999" name="矩形 852998"/>
          <p:cNvSpPr/>
          <p:nvPr/>
        </p:nvSpPr>
        <p:spPr>
          <a:xfrm>
            <a:off x="177800" y="709613"/>
            <a:ext cx="8499475" cy="1495425"/>
          </a:xfrm>
          <a:prstGeom prst="rect">
            <a:avLst/>
          </a:prstGeom>
          <a:noFill/>
          <a:ln w="50800">
            <a:noFill/>
          </a:ln>
        </p:spPr>
        <p:txBody>
          <a:bodyPr anchor="ctr">
            <a:spAutoFit/>
          </a:bodyPr>
          <a:p>
            <a:pPr eaLnBrk="0" hangingPunct="0">
              <a:lnSpc>
                <a:spcPct val="115000"/>
              </a:lnSpc>
            </a:pPr>
            <a:r>
              <a:rPr lang="en-US" altLang="zh-CN" sz="2000" b="1" dirty="0">
                <a:latin typeface="微软雅黑" pitchFamily="34" charset="-122"/>
                <a:ea typeface="微软雅黑" pitchFamily="34" charset="-122"/>
              </a:rPr>
              <a:t>I/O</a:t>
            </a:r>
            <a:r>
              <a:rPr lang="zh-CN" altLang="en-US" sz="2000" b="1" dirty="0">
                <a:latin typeface="微软雅黑" pitchFamily="34" charset="-122"/>
                <a:ea typeface="微软雅黑" pitchFamily="34" charset="-122"/>
              </a:rPr>
              <a:t>硬件建立了外设与主机之间的“通路”：</a:t>
            </a:r>
            <a:endParaRPr lang="zh-CN" altLang="en-US" sz="2000" b="1" dirty="0">
              <a:latin typeface="微软雅黑" pitchFamily="34" charset="-122"/>
              <a:ea typeface="微软雅黑" pitchFamily="34" charset="-122"/>
            </a:endParaRPr>
          </a:p>
          <a:p>
            <a:pPr lvl="1" eaLnBrk="0" hangingPunct="0">
              <a:lnSpc>
                <a:spcPct val="115000"/>
              </a:lnSpc>
            </a:pPr>
            <a:r>
              <a:rPr lang="zh-CN" altLang="en-US" sz="2000" b="1" dirty="0">
                <a:solidFill>
                  <a:schemeClr val="accent2"/>
                </a:solidFill>
                <a:latin typeface="微软雅黑" pitchFamily="34" charset="-122"/>
                <a:ea typeface="微软雅黑" pitchFamily="34" charset="-122"/>
              </a:rPr>
              <a:t>主机</a:t>
            </a:r>
            <a:r>
              <a:rPr lang="en-US" altLang="zh-CN" sz="2000" b="1" dirty="0">
                <a:solidFill>
                  <a:schemeClr val="accent2"/>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I/O</a:t>
            </a:r>
            <a:r>
              <a:rPr lang="zh-CN" altLang="en-US" sz="2000" b="1" dirty="0">
                <a:solidFill>
                  <a:srgbClr val="008000"/>
                </a:solidFill>
                <a:latin typeface="微软雅黑" pitchFamily="34" charset="-122"/>
                <a:ea typeface="微软雅黑" pitchFamily="34" charset="-122"/>
              </a:rPr>
              <a:t>总线（桥）</a:t>
            </a:r>
            <a:r>
              <a:rPr lang="en-US" altLang="zh-CN"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设备控制器</a:t>
            </a:r>
            <a:r>
              <a:rPr lang="en-US" altLang="zh-CN" sz="2000" b="1" dirty="0">
                <a:solidFill>
                  <a:schemeClr val="accent2"/>
                </a:solidFill>
                <a:latin typeface="微软雅黑" pitchFamily="34" charset="-122"/>
                <a:ea typeface="微软雅黑" pitchFamily="34" charset="-122"/>
              </a:rPr>
              <a:t>----</a:t>
            </a:r>
            <a:r>
              <a:rPr lang="zh-CN" altLang="en-US" sz="2000" b="1" dirty="0">
                <a:solidFill>
                  <a:srgbClr val="008000"/>
                </a:solidFill>
                <a:latin typeface="微软雅黑" pitchFamily="34" charset="-122"/>
                <a:ea typeface="微软雅黑" pitchFamily="34" charset="-122"/>
              </a:rPr>
              <a:t>电缆</a:t>
            </a:r>
            <a:r>
              <a:rPr lang="en-US" altLang="zh-CN"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外设</a:t>
            </a:r>
            <a:endParaRPr lang="zh-CN" altLang="en-US" sz="2000" b="1" dirty="0">
              <a:solidFill>
                <a:schemeClr val="accent2"/>
              </a:solidFill>
              <a:latin typeface="微软雅黑" pitchFamily="34" charset="-122"/>
              <a:ea typeface="微软雅黑" pitchFamily="34" charset="-122"/>
            </a:endParaRPr>
          </a:p>
          <a:p>
            <a:pPr eaLnBrk="0" hangingPunct="0">
              <a:lnSpc>
                <a:spcPct val="115000"/>
              </a:lnSpc>
            </a:pPr>
            <a:r>
              <a:rPr lang="zh-CN" altLang="en-US" sz="2000" b="1" dirty="0">
                <a:latin typeface="微软雅黑" pitchFamily="34" charset="-122"/>
                <a:ea typeface="微软雅黑" pitchFamily="34" charset="-122"/>
              </a:rPr>
              <a:t>如何把</a:t>
            </a:r>
            <a:r>
              <a:rPr lang="zh-CN" altLang="en-US" sz="2000" b="1" dirty="0">
                <a:solidFill>
                  <a:schemeClr val="accent1"/>
                </a:solidFill>
                <a:latin typeface="微软雅黑" pitchFamily="34" charset="-122"/>
                <a:ea typeface="微软雅黑" pitchFamily="34" charset="-122"/>
              </a:rPr>
              <a:t>用户</a:t>
            </a:r>
            <a:r>
              <a:rPr lang="en-US" altLang="zh-CN" sz="2000" b="1" dirty="0">
                <a:solidFill>
                  <a:schemeClr val="accent1"/>
                </a:solidFill>
                <a:latin typeface="微软雅黑" pitchFamily="34" charset="-122"/>
                <a:ea typeface="微软雅黑" pitchFamily="34" charset="-122"/>
              </a:rPr>
              <a:t>I/O</a:t>
            </a:r>
            <a:r>
              <a:rPr lang="zh-CN" altLang="en-US" sz="2000" b="1" dirty="0">
                <a:solidFill>
                  <a:schemeClr val="accent1"/>
                </a:solidFill>
                <a:latin typeface="微软雅黑" pitchFamily="34" charset="-122"/>
                <a:ea typeface="微软雅黑" pitchFamily="34" charset="-122"/>
              </a:rPr>
              <a:t>请求</a:t>
            </a:r>
            <a:r>
              <a:rPr lang="zh-CN" altLang="en-US" sz="2000" b="1" dirty="0">
                <a:latin typeface="微软雅黑" pitchFamily="34" charset="-122"/>
                <a:ea typeface="微软雅黑" pitchFamily="34" charset="-122"/>
              </a:rPr>
              <a:t>转换为对设备的控制命令并完成设备</a:t>
            </a:r>
            <a:r>
              <a:rPr lang="en-US" altLang="zh-CN" sz="2000" b="1" dirty="0">
                <a:latin typeface="微软雅黑" pitchFamily="34" charset="-122"/>
                <a:ea typeface="微软雅黑" pitchFamily="34" charset="-122"/>
              </a:rPr>
              <a:t>I/O</a:t>
            </a:r>
            <a:r>
              <a:rPr lang="zh-CN" altLang="en-US" sz="2000" b="1" dirty="0">
                <a:latin typeface="微软雅黑" pitchFamily="34" charset="-122"/>
                <a:ea typeface="微软雅黑" pitchFamily="34" charset="-122"/>
              </a:rPr>
              <a:t>任务，需要</a:t>
            </a:r>
            <a:r>
              <a:rPr lang="en-US" altLang="zh-CN" sz="2000" b="1" dirty="0">
                <a:latin typeface="微软雅黑" pitchFamily="34" charset="-122"/>
                <a:ea typeface="微软雅黑" pitchFamily="34" charset="-122"/>
              </a:rPr>
              <a:t>I/O</a:t>
            </a:r>
            <a:r>
              <a:rPr lang="zh-CN" altLang="en-US" sz="2000" b="1" dirty="0">
                <a:latin typeface="微软雅黑" pitchFamily="34" charset="-122"/>
                <a:ea typeface="微软雅黑" pitchFamily="34" charset="-122"/>
              </a:rPr>
              <a:t>软件与</a:t>
            </a:r>
            <a:r>
              <a:rPr lang="en-US" altLang="zh-CN" sz="2000" b="1" dirty="0">
                <a:latin typeface="微软雅黑" pitchFamily="34" charset="-122"/>
                <a:ea typeface="微软雅黑" pitchFamily="34" charset="-122"/>
              </a:rPr>
              <a:t>I/O</a:t>
            </a:r>
            <a:r>
              <a:rPr lang="zh-CN" altLang="en-US" sz="2000" b="1" dirty="0">
                <a:latin typeface="微软雅黑" pitchFamily="34" charset="-122"/>
                <a:ea typeface="微软雅黑" pitchFamily="34" charset="-122"/>
              </a:rPr>
              <a:t>硬件之间的协调工作</a:t>
            </a:r>
            <a:endParaRPr lang="zh-CN" altLang="en-US" sz="2000" b="1" dirty="0">
              <a:latin typeface="微软雅黑" pitchFamily="34" charset="-122"/>
              <a:ea typeface="微软雅黑" pitchFamily="34" charset="-122"/>
            </a:endParaRPr>
          </a:p>
        </p:txBody>
      </p:sp>
      <p:sp>
        <p:nvSpPr>
          <p:cNvPr id="853000" name="文本框 852999"/>
          <p:cNvSpPr txBox="1"/>
          <p:nvPr/>
        </p:nvSpPr>
        <p:spPr>
          <a:xfrm>
            <a:off x="4529138" y="2119313"/>
            <a:ext cx="4122737" cy="396875"/>
          </a:xfrm>
          <a:prstGeom prst="rect">
            <a:avLst/>
          </a:prstGeom>
          <a:noFill/>
          <a:ln w="50800">
            <a:noFill/>
          </a:ln>
        </p:spPr>
        <p:txBody>
          <a:bodyPr>
            <a:spAutoFit/>
          </a:bodyPr>
          <a:p>
            <a:pPr eaLnBrk="0" hangingPunct="0">
              <a:spcBef>
                <a:spcPct val="50000"/>
              </a:spcBef>
            </a:pPr>
            <a:r>
              <a:rPr lang="zh-CN" altLang="en-US" sz="2000" b="1" dirty="0">
                <a:latin typeface="微软雅黑" pitchFamily="34" charset="-122"/>
                <a:ea typeface="微软雅黑" pitchFamily="34" charset="-122"/>
              </a:rPr>
              <a:t>如：</a:t>
            </a:r>
            <a:r>
              <a:rPr lang="en-US" altLang="zh-CN" sz="2000" b="1" dirty="0">
                <a:solidFill>
                  <a:schemeClr val="accent2"/>
                </a:solidFill>
                <a:latin typeface="微软雅黑" pitchFamily="34" charset="-122"/>
                <a:ea typeface="微软雅黑" pitchFamily="34" charset="-122"/>
              </a:rPr>
              <a:t>printf("hello, world\n");</a:t>
            </a:r>
            <a:endParaRPr lang="zh-CN" altLang="en-US" sz="2000" b="1" dirty="0">
              <a:latin typeface="微软雅黑" pitchFamily="34" charset="-122"/>
              <a:ea typeface="微软雅黑" pitchFamily="34" charset="-122"/>
            </a:endParaRPr>
          </a:p>
        </p:txBody>
      </p:sp>
      <p:sp>
        <p:nvSpPr>
          <p:cNvPr id="853001" name="直接连接符 853000"/>
          <p:cNvSpPr/>
          <p:nvPr/>
        </p:nvSpPr>
        <p:spPr>
          <a:xfrm>
            <a:off x="2322513" y="1770063"/>
            <a:ext cx="3527425" cy="392112"/>
          </a:xfrm>
          <a:prstGeom prst="line">
            <a:avLst/>
          </a:prstGeom>
          <a:ln w="50800" cap="flat" cmpd="sng">
            <a:solidFill>
              <a:srgbClr val="FE9AAB"/>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2999">
                                            <p:txEl>
                                              <p:charRg st="0" end="22"/>
                                            </p:txEl>
                                          </p:spTgt>
                                        </p:tgtEl>
                                        <p:attrNameLst>
                                          <p:attrName>style.visibility</p:attrName>
                                        </p:attrNameLst>
                                      </p:cBhvr>
                                      <p:to>
                                        <p:strVal val="visible"/>
                                      </p:to>
                                    </p:set>
                                    <p:animEffect transition="in" filter="blinds(horizontal)">
                                      <p:cBhvr>
                                        <p:cTn id="7" dur="500"/>
                                        <p:tgtEl>
                                          <p:spTgt spid="852999">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2999">
                                            <p:txEl>
                                              <p:charRg st="22" end="58"/>
                                            </p:txEl>
                                          </p:spTgt>
                                        </p:tgtEl>
                                        <p:attrNameLst>
                                          <p:attrName>style.visibility</p:attrName>
                                        </p:attrNameLst>
                                      </p:cBhvr>
                                      <p:to>
                                        <p:strVal val="visible"/>
                                      </p:to>
                                    </p:set>
                                    <p:animEffect transition="in" filter="blinds(horizontal)">
                                      <p:cBhvr>
                                        <p:cTn id="12" dur="500"/>
                                        <p:tgtEl>
                                          <p:spTgt spid="852999">
                                            <p:txEl>
                                              <p:charRg st="22"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2998"/>
                                        </p:tgtEl>
                                        <p:attrNameLst>
                                          <p:attrName>style.visibility</p:attrName>
                                        </p:attrNameLst>
                                      </p:cBhvr>
                                      <p:to>
                                        <p:strVal val="visible"/>
                                      </p:to>
                                    </p:set>
                                    <p:animEffect transition="in" filter="blinds(horizontal)">
                                      <p:cBhvr>
                                        <p:cTn id="17" dur="500"/>
                                        <p:tgtEl>
                                          <p:spTgt spid="8529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2999">
                                            <p:txEl>
                                              <p:charRg st="58" end="111"/>
                                            </p:txEl>
                                          </p:spTgt>
                                        </p:tgtEl>
                                        <p:attrNameLst>
                                          <p:attrName>style.visibility</p:attrName>
                                        </p:attrNameLst>
                                      </p:cBhvr>
                                      <p:to>
                                        <p:strVal val="visible"/>
                                      </p:to>
                                    </p:set>
                                    <p:animEffect transition="in" filter="blinds(horizontal)">
                                      <p:cBhvr>
                                        <p:cTn id="22" dur="500"/>
                                        <p:tgtEl>
                                          <p:spTgt spid="852999">
                                            <p:txEl>
                                              <p:charRg st="58"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3000"/>
                                        </p:tgtEl>
                                        <p:attrNameLst>
                                          <p:attrName>style.visibility</p:attrName>
                                        </p:attrNameLst>
                                      </p:cBhvr>
                                      <p:to>
                                        <p:strVal val="visible"/>
                                      </p:to>
                                    </p:set>
                                    <p:animEffect transition="in" filter="blinds(horizontal)">
                                      <p:cBhvr>
                                        <p:cTn id="27" dur="500"/>
                                        <p:tgtEl>
                                          <p:spTgt spid="8530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3001"/>
                                        </p:tgtEl>
                                        <p:attrNameLst>
                                          <p:attrName>style.visibility</p:attrName>
                                        </p:attrNameLst>
                                      </p:cBhvr>
                                      <p:to>
                                        <p:strVal val="visible"/>
                                      </p:to>
                                    </p:set>
                                    <p:animEffect transition="in" filter="blinds(horizontal)">
                                      <p:cBhvr>
                                        <p:cTn id="32" dur="500"/>
                                        <p:tgtEl>
                                          <p:spTgt spid="85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02" name="内容占位符 910337"/>
          <p:cNvPicPr>
            <a:picLocks noGrp="1" noChangeAspect="1"/>
          </p:cNvPicPr>
          <p:nvPr>
            <p:ph idx="1"/>
          </p:nvPr>
        </p:nvPicPr>
        <p:blipFill>
          <a:blip r:embed="rId1"/>
          <a:srcRect/>
          <a:stretch>
            <a:fillRect/>
          </a:stretch>
        </p:blipFill>
        <p:spPr>
          <a:xfrm>
            <a:off x="0" y="0"/>
            <a:ext cx="9144000" cy="6858000"/>
          </a:xfrm>
          <a:ln/>
        </p:spPr>
      </p:pic>
      <p:sp>
        <p:nvSpPr>
          <p:cNvPr id="102403" name="矩形 910338"/>
          <p:cNvSpPr/>
          <p:nvPr/>
        </p:nvSpPr>
        <p:spPr>
          <a:xfrm>
            <a:off x="57150" y="46038"/>
            <a:ext cx="8972550" cy="460375"/>
          </a:xfrm>
          <a:prstGeom prst="rect">
            <a:avLst/>
          </a:prstGeom>
          <a:solidFill>
            <a:schemeClr val="bg1"/>
          </a:solidFill>
          <a:ln w="50800">
            <a:noFill/>
          </a:ln>
        </p:spPr>
        <p:txBody>
          <a:bodyPr>
            <a:spAutoFit/>
          </a:bodyPr>
          <a:p>
            <a:pPr lvl="1" eaLnBrk="0" hangingPunct="0">
              <a:lnSpc>
                <a:spcPct val="115000"/>
              </a:lnSpc>
            </a:pPr>
            <a:r>
              <a:rPr lang="zh-CN" altLang="en-US" sz="2100" b="1" dirty="0">
                <a:solidFill>
                  <a:schemeClr val="accent2"/>
                </a:solidFill>
                <a:latin typeface="微软雅黑" pitchFamily="34" charset="-122"/>
                <a:ea typeface="微软雅黑" pitchFamily="34" charset="-122"/>
              </a:rPr>
              <a:t>主机</a:t>
            </a:r>
            <a:r>
              <a:rPr lang="en-US" altLang="zh-CN" sz="2100" b="1" dirty="0">
                <a:solidFill>
                  <a:schemeClr val="accent2"/>
                </a:solidFill>
                <a:latin typeface="微软雅黑" pitchFamily="34" charset="-122"/>
                <a:ea typeface="微软雅黑" pitchFamily="34" charset="-122"/>
              </a:rPr>
              <a:t>----</a:t>
            </a:r>
            <a:r>
              <a:rPr lang="en-US" altLang="zh-CN" sz="2100" b="1" dirty="0">
                <a:solidFill>
                  <a:srgbClr val="008000"/>
                </a:solidFill>
                <a:latin typeface="微软雅黑" pitchFamily="34" charset="-122"/>
                <a:ea typeface="微软雅黑" pitchFamily="34" charset="-122"/>
              </a:rPr>
              <a:t>I/O</a:t>
            </a:r>
            <a:r>
              <a:rPr lang="zh-CN" altLang="en-US" sz="2100" b="1" dirty="0">
                <a:solidFill>
                  <a:srgbClr val="008000"/>
                </a:solidFill>
                <a:latin typeface="微软雅黑" pitchFamily="34" charset="-122"/>
                <a:ea typeface="微软雅黑" pitchFamily="34" charset="-122"/>
              </a:rPr>
              <a:t>总线（桥）</a:t>
            </a:r>
            <a:r>
              <a:rPr lang="en-US" altLang="zh-CN" sz="2100" b="1" dirty="0">
                <a:solidFill>
                  <a:schemeClr val="accent2"/>
                </a:solidFill>
                <a:latin typeface="微软雅黑" pitchFamily="34" charset="-122"/>
                <a:ea typeface="微软雅黑" pitchFamily="34" charset="-122"/>
              </a:rPr>
              <a:t>----</a:t>
            </a:r>
            <a:r>
              <a:rPr lang="zh-CN" altLang="en-US" sz="2100" b="1" dirty="0">
                <a:solidFill>
                  <a:schemeClr val="accent2"/>
                </a:solidFill>
                <a:latin typeface="微软雅黑" pitchFamily="34" charset="-122"/>
                <a:ea typeface="微软雅黑" pitchFamily="34" charset="-122"/>
              </a:rPr>
              <a:t>设备控制器</a:t>
            </a:r>
            <a:r>
              <a:rPr lang="zh-CN" altLang="en-US" sz="2100" b="1" dirty="0">
                <a:solidFill>
                  <a:schemeClr val="accent1"/>
                </a:solidFill>
                <a:latin typeface="微软雅黑" pitchFamily="34" charset="-122"/>
                <a:ea typeface="微软雅黑" pitchFamily="34" charset="-122"/>
              </a:rPr>
              <a:t>（带连接器）</a:t>
            </a:r>
            <a:r>
              <a:rPr lang="en-US" altLang="zh-CN" sz="2100" b="1" dirty="0">
                <a:solidFill>
                  <a:schemeClr val="accent2"/>
                </a:solidFill>
                <a:latin typeface="微软雅黑" pitchFamily="34" charset="-122"/>
                <a:ea typeface="微软雅黑" pitchFamily="34" charset="-122"/>
              </a:rPr>
              <a:t>----</a:t>
            </a:r>
            <a:r>
              <a:rPr lang="zh-CN" altLang="en-US" sz="2100" b="1" dirty="0">
                <a:solidFill>
                  <a:srgbClr val="008000"/>
                </a:solidFill>
                <a:latin typeface="微软雅黑" pitchFamily="34" charset="-122"/>
                <a:ea typeface="微软雅黑" pitchFamily="34" charset="-122"/>
              </a:rPr>
              <a:t>电缆</a:t>
            </a:r>
            <a:r>
              <a:rPr lang="en-US" altLang="zh-CN" sz="2100" b="1" dirty="0">
                <a:solidFill>
                  <a:schemeClr val="accent2"/>
                </a:solidFill>
                <a:latin typeface="微软雅黑" pitchFamily="34" charset="-122"/>
                <a:ea typeface="微软雅黑" pitchFamily="34" charset="-122"/>
              </a:rPr>
              <a:t>----</a:t>
            </a:r>
            <a:r>
              <a:rPr lang="zh-CN" altLang="en-US" sz="2100" b="1" dirty="0">
                <a:solidFill>
                  <a:schemeClr val="accent2"/>
                </a:solidFill>
                <a:latin typeface="微软雅黑" pitchFamily="34" charset="-122"/>
                <a:ea typeface="微软雅黑" pitchFamily="34" charset="-122"/>
              </a:rPr>
              <a:t>外设</a:t>
            </a:r>
            <a:endParaRPr lang="zh-CN" altLang="en-US" sz="2100" b="1" dirty="0">
              <a:solidFill>
                <a:schemeClr val="accent2"/>
              </a:solidFill>
              <a:latin typeface="微软雅黑" pitchFamily="34" charset="-122"/>
              <a:ea typeface="微软雅黑"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912385"/>
          <p:cNvSpPr>
            <a:spLocks noGrp="1"/>
          </p:cNvSpPr>
          <p:nvPr>
            <p:ph type="title"/>
          </p:nvPr>
        </p:nvSpPr>
        <p:spPr>
          <a:ln/>
        </p:spPr>
        <p:txBody>
          <a:bodyPr vert="horz" wrap="square" lIns="91440" tIns="45720" rIns="91440" bIns="45720" anchor="ctr"/>
          <a:p>
            <a:r>
              <a:rPr lang="zh-CN" altLang="en-US" dirty="0"/>
              <a:t>连接外部设备的连接器</a:t>
            </a:r>
            <a:endParaRPr lang="en-US" altLang="zh-CN" dirty="0"/>
          </a:p>
        </p:txBody>
      </p:sp>
      <p:pic>
        <p:nvPicPr>
          <p:cNvPr id="103427" name="图片 912387"/>
          <p:cNvPicPr>
            <a:picLocks noChangeAspect="1"/>
          </p:cNvPicPr>
          <p:nvPr/>
        </p:nvPicPr>
        <p:blipFill>
          <a:blip r:embed="rId1"/>
          <a:stretch>
            <a:fillRect/>
          </a:stretch>
        </p:blipFill>
        <p:spPr>
          <a:xfrm>
            <a:off x="1668463" y="1038225"/>
            <a:ext cx="5981700" cy="4310063"/>
          </a:xfrm>
          <a:prstGeom prst="rect">
            <a:avLst/>
          </a:prstGeom>
          <a:noFill/>
          <a:ln w="9525">
            <a:noFill/>
          </a:ln>
        </p:spPr>
      </p:pic>
      <p:sp>
        <p:nvSpPr>
          <p:cNvPr id="103428" name="矩形 912388"/>
          <p:cNvSpPr/>
          <p:nvPr/>
        </p:nvSpPr>
        <p:spPr>
          <a:xfrm>
            <a:off x="85725" y="5514975"/>
            <a:ext cx="8972550" cy="460375"/>
          </a:xfrm>
          <a:prstGeom prst="rect">
            <a:avLst/>
          </a:prstGeom>
          <a:noFill/>
          <a:ln w="50800">
            <a:noFill/>
          </a:ln>
        </p:spPr>
        <p:txBody>
          <a:bodyPr>
            <a:spAutoFit/>
          </a:bodyPr>
          <a:p>
            <a:pPr lvl="1" eaLnBrk="0" hangingPunct="0">
              <a:lnSpc>
                <a:spcPct val="115000"/>
              </a:lnSpc>
            </a:pPr>
            <a:r>
              <a:rPr lang="zh-CN" altLang="en-US" sz="2100" b="1" dirty="0">
                <a:solidFill>
                  <a:schemeClr val="accent2"/>
                </a:solidFill>
                <a:latin typeface="微软雅黑" pitchFamily="34" charset="-122"/>
                <a:ea typeface="微软雅黑" pitchFamily="34" charset="-122"/>
              </a:rPr>
              <a:t>主机</a:t>
            </a:r>
            <a:r>
              <a:rPr lang="en-US" altLang="zh-CN" sz="2100" b="1" dirty="0">
                <a:solidFill>
                  <a:schemeClr val="accent2"/>
                </a:solidFill>
                <a:latin typeface="微软雅黑" pitchFamily="34" charset="-122"/>
                <a:ea typeface="微软雅黑" pitchFamily="34" charset="-122"/>
              </a:rPr>
              <a:t>----</a:t>
            </a:r>
            <a:r>
              <a:rPr lang="en-US" altLang="zh-CN" sz="2100" b="1" dirty="0">
                <a:solidFill>
                  <a:srgbClr val="008000"/>
                </a:solidFill>
                <a:latin typeface="微软雅黑" pitchFamily="34" charset="-122"/>
                <a:ea typeface="微软雅黑" pitchFamily="34" charset="-122"/>
              </a:rPr>
              <a:t>I/O</a:t>
            </a:r>
            <a:r>
              <a:rPr lang="zh-CN" altLang="en-US" sz="2100" b="1" dirty="0">
                <a:solidFill>
                  <a:srgbClr val="008000"/>
                </a:solidFill>
                <a:latin typeface="微软雅黑" pitchFamily="34" charset="-122"/>
                <a:ea typeface="微软雅黑" pitchFamily="34" charset="-122"/>
              </a:rPr>
              <a:t>总线（桥）</a:t>
            </a:r>
            <a:r>
              <a:rPr lang="en-US" altLang="zh-CN" sz="2100" b="1" dirty="0">
                <a:solidFill>
                  <a:schemeClr val="accent2"/>
                </a:solidFill>
                <a:latin typeface="微软雅黑" pitchFamily="34" charset="-122"/>
                <a:ea typeface="微软雅黑" pitchFamily="34" charset="-122"/>
              </a:rPr>
              <a:t>----</a:t>
            </a:r>
            <a:r>
              <a:rPr lang="zh-CN" altLang="en-US" sz="2100" b="1" dirty="0">
                <a:solidFill>
                  <a:schemeClr val="accent2"/>
                </a:solidFill>
                <a:latin typeface="微软雅黑" pitchFamily="34" charset="-122"/>
                <a:ea typeface="微软雅黑" pitchFamily="34" charset="-122"/>
              </a:rPr>
              <a:t>设备控制器</a:t>
            </a:r>
            <a:r>
              <a:rPr lang="zh-CN" altLang="en-US" sz="2100" b="1" dirty="0">
                <a:solidFill>
                  <a:schemeClr val="accent1"/>
                </a:solidFill>
                <a:latin typeface="微软雅黑" pitchFamily="34" charset="-122"/>
                <a:ea typeface="微软雅黑" pitchFamily="34" charset="-122"/>
              </a:rPr>
              <a:t>（带连接器）</a:t>
            </a:r>
            <a:r>
              <a:rPr lang="en-US" altLang="zh-CN" sz="2100" b="1" dirty="0">
                <a:solidFill>
                  <a:schemeClr val="accent2"/>
                </a:solidFill>
                <a:latin typeface="微软雅黑" pitchFamily="34" charset="-122"/>
                <a:ea typeface="微软雅黑" pitchFamily="34" charset="-122"/>
              </a:rPr>
              <a:t>----</a:t>
            </a:r>
            <a:r>
              <a:rPr lang="zh-CN" altLang="en-US" sz="2100" b="1" dirty="0">
                <a:solidFill>
                  <a:srgbClr val="008000"/>
                </a:solidFill>
                <a:latin typeface="微软雅黑" pitchFamily="34" charset="-122"/>
                <a:ea typeface="微软雅黑" pitchFamily="34" charset="-122"/>
              </a:rPr>
              <a:t>电缆</a:t>
            </a:r>
            <a:r>
              <a:rPr lang="en-US" altLang="zh-CN" sz="2100" b="1" dirty="0">
                <a:solidFill>
                  <a:schemeClr val="accent2"/>
                </a:solidFill>
                <a:latin typeface="微软雅黑" pitchFamily="34" charset="-122"/>
                <a:ea typeface="微软雅黑" pitchFamily="34" charset="-122"/>
              </a:rPr>
              <a:t>----</a:t>
            </a:r>
            <a:r>
              <a:rPr lang="zh-CN" altLang="en-US" sz="2100" b="1" dirty="0">
                <a:solidFill>
                  <a:schemeClr val="accent2"/>
                </a:solidFill>
                <a:latin typeface="微软雅黑" pitchFamily="34" charset="-122"/>
                <a:ea typeface="微软雅黑" pitchFamily="34" charset="-122"/>
              </a:rPr>
              <a:t>外设</a:t>
            </a:r>
            <a:endParaRPr lang="zh-CN" altLang="en-US" sz="2100" b="1" dirty="0">
              <a:solidFill>
                <a:schemeClr val="accent2"/>
              </a:solidFill>
              <a:latin typeface="微软雅黑" pitchFamily="34" charset="-122"/>
              <a:ea typeface="微软雅黑"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911361"/>
          <p:cNvSpPr>
            <a:spLocks noGrp="1"/>
          </p:cNvSpPr>
          <p:nvPr>
            <p:ph type="title"/>
          </p:nvPr>
        </p:nvSpPr>
        <p:spPr>
          <a:ln/>
        </p:spPr>
        <p:txBody>
          <a:bodyPr vert="horz" wrap="square" lIns="91440" tIns="45720" rIns="91440" bIns="45720" anchor="ctr"/>
          <a:p>
            <a:r>
              <a:rPr lang="zh-CN" altLang="en-US" dirty="0">
                <a:latin typeface="黑体" pitchFamily="49" charset="-122"/>
              </a:rPr>
              <a:t>外部设备的通用模型</a:t>
            </a:r>
            <a:endParaRPr lang="zh-CN" altLang="en-US" dirty="0">
              <a:latin typeface="黑体" pitchFamily="49" charset="-122"/>
            </a:endParaRPr>
          </a:p>
        </p:txBody>
      </p:sp>
      <p:sp>
        <p:nvSpPr>
          <p:cNvPr id="104451" name="内容占位符 911362"/>
          <p:cNvSpPr>
            <a:spLocks noGrp="1"/>
          </p:cNvSpPr>
          <p:nvPr>
            <p:ph idx="1"/>
          </p:nvPr>
        </p:nvSpPr>
        <p:spPr>
          <a:xfrm>
            <a:off x="76200" y="1200150"/>
            <a:ext cx="4449763" cy="4048125"/>
          </a:xfrm>
          <a:ln/>
        </p:spPr>
        <p:txBody>
          <a:bodyPr vert="horz" wrap="square" lIns="91440" tIns="45720" rIns="91440" bIns="45720" anchor="t"/>
          <a:p>
            <a:pPr>
              <a:lnSpc>
                <a:spcPct val="130000"/>
              </a:lnSpc>
            </a:pPr>
            <a:r>
              <a:rPr lang="zh-CN" altLang="en-US" sz="2000" dirty="0">
                <a:latin typeface="微软雅黑" pitchFamily="34" charset="-122"/>
                <a:ea typeface="微软雅黑" pitchFamily="34" charset="-122"/>
              </a:rPr>
              <a:t>通过</a:t>
            </a:r>
            <a:r>
              <a:rPr lang="zh-CN" altLang="en-US" sz="2000" dirty="0">
                <a:solidFill>
                  <a:srgbClr val="D1390F"/>
                </a:solidFill>
                <a:latin typeface="微软雅黑" pitchFamily="34" charset="-122"/>
                <a:ea typeface="微软雅黑" pitchFamily="34" charset="-122"/>
              </a:rPr>
              <a:t>电缆</a:t>
            </a:r>
            <a:r>
              <a:rPr lang="zh-CN" altLang="en-US" sz="2000" dirty="0">
                <a:latin typeface="微软雅黑" pitchFamily="34" charset="-122"/>
                <a:ea typeface="微软雅黑" pitchFamily="34" charset="-122"/>
              </a:rPr>
              <a:t>与设备控制器（</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接口）进行数据、状态和控制信息的传送</a:t>
            </a:r>
            <a:endParaRPr lang="zh-CN" altLang="en-US" sz="2000" dirty="0">
              <a:latin typeface="微软雅黑" pitchFamily="34" charset="-122"/>
              <a:ea typeface="微软雅黑" pitchFamily="34" charset="-122"/>
            </a:endParaRPr>
          </a:p>
          <a:p>
            <a:pPr>
              <a:lnSpc>
                <a:spcPct val="130000"/>
              </a:lnSpc>
            </a:pPr>
            <a:r>
              <a:rPr lang="zh-CN" altLang="en-US" sz="2000" dirty="0">
                <a:solidFill>
                  <a:srgbClr val="D1390F"/>
                </a:solidFill>
                <a:latin typeface="微软雅黑" pitchFamily="34" charset="-122"/>
                <a:ea typeface="微软雅黑" pitchFamily="34" charset="-122"/>
              </a:rPr>
              <a:t>控制逻辑</a:t>
            </a:r>
            <a:r>
              <a:rPr lang="zh-CN" altLang="en-US" sz="2000" dirty="0">
                <a:latin typeface="微软雅黑" pitchFamily="34" charset="-122"/>
                <a:ea typeface="微软雅黑" pitchFamily="34" charset="-122"/>
              </a:rPr>
              <a:t>根据控制信息控制设备的操作，并检测设备状态</a:t>
            </a:r>
            <a:endParaRPr lang="zh-CN" altLang="en-US" sz="2000" dirty="0">
              <a:latin typeface="微软雅黑" pitchFamily="34" charset="-122"/>
              <a:ea typeface="微软雅黑" pitchFamily="34" charset="-122"/>
            </a:endParaRPr>
          </a:p>
          <a:p>
            <a:pPr>
              <a:lnSpc>
                <a:spcPct val="130000"/>
              </a:lnSpc>
            </a:pPr>
            <a:r>
              <a:rPr lang="zh-CN" altLang="en-US" sz="2000" dirty="0">
                <a:solidFill>
                  <a:srgbClr val="D1390F"/>
                </a:solidFill>
                <a:latin typeface="微软雅黑" pitchFamily="34" charset="-122"/>
                <a:ea typeface="微软雅黑" pitchFamily="34" charset="-122"/>
              </a:rPr>
              <a:t>缓冲器</a:t>
            </a:r>
            <a:r>
              <a:rPr lang="zh-CN" altLang="en-US" sz="2000" dirty="0">
                <a:latin typeface="微软雅黑" pitchFamily="34" charset="-122"/>
                <a:ea typeface="微软雅黑" pitchFamily="34" charset="-122"/>
              </a:rPr>
              <a:t>用于保存交换的数据信息</a:t>
            </a:r>
            <a:endParaRPr lang="zh-CN" altLang="en-US" sz="2000" dirty="0">
              <a:latin typeface="微软雅黑" pitchFamily="34" charset="-122"/>
              <a:ea typeface="微软雅黑" pitchFamily="34" charset="-122"/>
            </a:endParaRPr>
          </a:p>
          <a:p>
            <a:pPr>
              <a:lnSpc>
                <a:spcPct val="130000"/>
              </a:lnSpc>
            </a:pPr>
            <a:r>
              <a:rPr lang="zh-CN" altLang="en-US" sz="2000" dirty="0">
                <a:solidFill>
                  <a:srgbClr val="D1390F"/>
                </a:solidFill>
                <a:latin typeface="微软雅黑" pitchFamily="34" charset="-122"/>
                <a:ea typeface="微软雅黑" pitchFamily="34" charset="-122"/>
              </a:rPr>
              <a:t>变换器</a:t>
            </a:r>
            <a:r>
              <a:rPr lang="zh-CN" altLang="en-US" sz="2000" dirty="0">
                <a:latin typeface="微软雅黑" pitchFamily="34" charset="-122"/>
                <a:ea typeface="微软雅黑" pitchFamily="34" charset="-122"/>
              </a:rPr>
              <a:t>用于在电信号形式（内部数据）和其他形式的设备数据之间进行转换</a:t>
            </a:r>
            <a:endParaRPr lang="zh-CN" altLang="en-US" sz="2000" dirty="0">
              <a:latin typeface="微软雅黑" pitchFamily="34" charset="-122"/>
              <a:ea typeface="微软雅黑" pitchFamily="34" charset="-122"/>
            </a:endParaRPr>
          </a:p>
          <a:p>
            <a:pPr>
              <a:lnSpc>
                <a:spcPct val="130000"/>
              </a:lnSpc>
            </a:pPr>
            <a:endParaRPr lang="zh-CN" altLang="en-US" sz="2000" dirty="0">
              <a:latin typeface="微软雅黑" pitchFamily="34" charset="-122"/>
              <a:ea typeface="微软雅黑" pitchFamily="34" charset="-122"/>
            </a:endParaRPr>
          </a:p>
        </p:txBody>
      </p:sp>
      <p:sp>
        <p:nvSpPr>
          <p:cNvPr id="104452" name="矩形 911363"/>
          <p:cNvSpPr/>
          <p:nvPr/>
        </p:nvSpPr>
        <p:spPr>
          <a:xfrm>
            <a:off x="4627563" y="3290888"/>
            <a:ext cx="4191000" cy="2286000"/>
          </a:xfrm>
          <a:prstGeom prst="rect">
            <a:avLst/>
          </a:prstGeom>
          <a:solidFill>
            <a:schemeClr val="accent1">
              <a:alpha val="7843"/>
            </a:schemeClr>
          </a:solidFill>
          <a:ln w="28575" cap="flat" cmpd="sng">
            <a:solidFill>
              <a:srgbClr val="FF00FF"/>
            </a:solidFill>
            <a:prstDash val="solid"/>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104453" name="文本框 911364"/>
          <p:cNvSpPr txBox="1"/>
          <p:nvPr/>
        </p:nvSpPr>
        <p:spPr>
          <a:xfrm>
            <a:off x="4894263" y="4129088"/>
            <a:ext cx="1295400" cy="482600"/>
          </a:xfrm>
          <a:prstGeom prst="rect">
            <a:avLst/>
          </a:prstGeom>
          <a:noFill/>
          <a:ln w="9525" cap="flat" cmpd="sng">
            <a:solidFill>
              <a:schemeClr val="tx1"/>
            </a:solidFill>
            <a:prstDash val="solid"/>
            <a:miter/>
            <a:headEnd type="none" w="med" len="med"/>
            <a:tailEnd type="none" w="med" len="med"/>
          </a:ln>
        </p:spPr>
        <p:txBody>
          <a:bodyPr lIns="0" tIns="0" rIns="0" bIns="108000">
            <a:spAutoFit/>
          </a:bodyPr>
          <a:p>
            <a:pPr algn="ctr">
              <a:lnSpc>
                <a:spcPct val="120000"/>
              </a:lnSpc>
              <a:spcBef>
                <a:spcPct val="50000"/>
              </a:spcBef>
            </a:pPr>
            <a:r>
              <a:rPr lang="zh-CN" altLang="en-US" sz="2000" b="1" dirty="0">
                <a:solidFill>
                  <a:srgbClr val="D1390F"/>
                </a:solidFill>
                <a:latin typeface="Times New Roman" panose="02020603050405020304" pitchFamily="18" charset="0"/>
                <a:ea typeface="微软雅黑" pitchFamily="34" charset="-122"/>
              </a:rPr>
              <a:t>控制逻辑</a:t>
            </a:r>
            <a:endParaRPr lang="zh-CN" altLang="en-US" sz="2000" b="1" dirty="0">
              <a:solidFill>
                <a:srgbClr val="D1390F"/>
              </a:solidFill>
              <a:latin typeface="Times New Roman" panose="02020603050405020304" pitchFamily="18" charset="0"/>
              <a:ea typeface="微软雅黑" pitchFamily="34" charset="-122"/>
            </a:endParaRPr>
          </a:p>
        </p:txBody>
      </p:sp>
      <p:sp>
        <p:nvSpPr>
          <p:cNvPr id="104454" name="文本框 911365"/>
          <p:cNvSpPr txBox="1"/>
          <p:nvPr/>
        </p:nvSpPr>
        <p:spPr>
          <a:xfrm>
            <a:off x="6799263" y="3976688"/>
            <a:ext cx="1600200" cy="1000125"/>
          </a:xfrm>
          <a:prstGeom prst="rect">
            <a:avLst/>
          </a:prstGeom>
          <a:noFill/>
          <a:ln w="9525" cap="flat" cmpd="sng">
            <a:solidFill>
              <a:schemeClr val="tx1"/>
            </a:solidFill>
            <a:prstDash val="solid"/>
            <a:miter/>
            <a:headEnd type="none" w="med" len="med"/>
            <a:tailEnd type="none" w="med" len="med"/>
          </a:ln>
        </p:spPr>
        <p:txBody>
          <a:bodyPr lIns="0" tIns="0" rIns="0" bIns="108000">
            <a:spAutoFit/>
          </a:bodyPr>
          <a:p>
            <a:pPr algn="ctr">
              <a:lnSpc>
                <a:spcPct val="120000"/>
              </a:lnSpc>
              <a:spcBef>
                <a:spcPct val="50000"/>
              </a:spcBef>
            </a:pPr>
            <a:r>
              <a:rPr lang="zh-CN" altLang="en-US" sz="2000" b="1" dirty="0">
                <a:solidFill>
                  <a:srgbClr val="D1390F"/>
                </a:solidFill>
                <a:latin typeface="Times New Roman" panose="02020603050405020304" pitchFamily="18" charset="0"/>
                <a:ea typeface="微软雅黑" pitchFamily="34" charset="-122"/>
              </a:rPr>
              <a:t>缓冲器</a:t>
            </a:r>
            <a:endParaRPr lang="zh-CN" altLang="en-US" sz="2000" b="1" dirty="0">
              <a:solidFill>
                <a:srgbClr val="D1390F"/>
              </a:solidFill>
              <a:latin typeface="Times New Roman" panose="02020603050405020304" pitchFamily="18" charset="0"/>
              <a:ea typeface="微软雅黑" pitchFamily="34" charset="-122"/>
            </a:endParaRPr>
          </a:p>
          <a:p>
            <a:pPr algn="ctr">
              <a:lnSpc>
                <a:spcPct val="120000"/>
              </a:lnSpc>
              <a:spcBef>
                <a:spcPct val="50000"/>
              </a:spcBef>
            </a:pPr>
            <a:r>
              <a:rPr lang="zh-CN" altLang="en-US" sz="2000" b="1" dirty="0">
                <a:solidFill>
                  <a:srgbClr val="D1390F"/>
                </a:solidFill>
                <a:latin typeface="Times New Roman" panose="02020603050405020304" pitchFamily="18" charset="0"/>
                <a:ea typeface="微软雅黑" pitchFamily="34" charset="-122"/>
              </a:rPr>
              <a:t>变换器</a:t>
            </a:r>
            <a:endParaRPr lang="zh-CN" altLang="en-US" sz="2000" b="1" dirty="0">
              <a:solidFill>
                <a:srgbClr val="D1390F"/>
              </a:solidFill>
              <a:latin typeface="Times New Roman" panose="02020603050405020304" pitchFamily="18" charset="0"/>
              <a:ea typeface="微软雅黑" pitchFamily="34" charset="-122"/>
            </a:endParaRPr>
          </a:p>
        </p:txBody>
      </p:sp>
      <p:sp>
        <p:nvSpPr>
          <p:cNvPr id="104455" name="直接连接符 911366"/>
          <p:cNvSpPr/>
          <p:nvPr/>
        </p:nvSpPr>
        <p:spPr>
          <a:xfrm>
            <a:off x="6799263" y="4433888"/>
            <a:ext cx="1600200" cy="0"/>
          </a:xfrm>
          <a:prstGeom prst="line">
            <a:avLst/>
          </a:prstGeom>
          <a:ln w="9525" cap="flat" cmpd="sng">
            <a:solidFill>
              <a:schemeClr val="tx1"/>
            </a:solidFill>
            <a:prstDash val="solid"/>
            <a:headEnd type="none" w="med" len="med"/>
            <a:tailEnd type="none" w="med" len="med"/>
          </a:ln>
        </p:spPr>
      </p:sp>
      <p:sp>
        <p:nvSpPr>
          <p:cNvPr id="104456" name="直接连接符 911367"/>
          <p:cNvSpPr/>
          <p:nvPr/>
        </p:nvSpPr>
        <p:spPr>
          <a:xfrm>
            <a:off x="6189663" y="4281488"/>
            <a:ext cx="609600" cy="0"/>
          </a:xfrm>
          <a:prstGeom prst="line">
            <a:avLst/>
          </a:prstGeom>
          <a:ln w="9525" cap="flat" cmpd="sng">
            <a:solidFill>
              <a:schemeClr val="tx1"/>
            </a:solidFill>
            <a:prstDash val="solid"/>
            <a:headEnd type="none" w="med" len="med"/>
            <a:tailEnd type="triangle" w="med" len="med"/>
          </a:ln>
        </p:spPr>
      </p:sp>
      <p:sp>
        <p:nvSpPr>
          <p:cNvPr id="104457" name="直接连接符 911368"/>
          <p:cNvSpPr/>
          <p:nvPr/>
        </p:nvSpPr>
        <p:spPr>
          <a:xfrm>
            <a:off x="5046663" y="2833688"/>
            <a:ext cx="0" cy="1295400"/>
          </a:xfrm>
          <a:prstGeom prst="line">
            <a:avLst/>
          </a:prstGeom>
          <a:ln w="9525" cap="flat" cmpd="sng">
            <a:solidFill>
              <a:schemeClr val="tx1"/>
            </a:solidFill>
            <a:prstDash val="solid"/>
            <a:headEnd type="none" w="med" len="med"/>
            <a:tailEnd type="triangle" w="med" len="med"/>
          </a:ln>
        </p:spPr>
      </p:sp>
      <p:sp>
        <p:nvSpPr>
          <p:cNvPr id="104458" name="直接连接符 911369"/>
          <p:cNvSpPr/>
          <p:nvPr/>
        </p:nvSpPr>
        <p:spPr>
          <a:xfrm>
            <a:off x="5961063" y="2833688"/>
            <a:ext cx="0" cy="1295400"/>
          </a:xfrm>
          <a:prstGeom prst="line">
            <a:avLst/>
          </a:prstGeom>
          <a:ln w="9525" cap="flat" cmpd="sng">
            <a:solidFill>
              <a:schemeClr val="tx1"/>
            </a:solidFill>
            <a:prstDash val="solid"/>
            <a:headEnd type="triangle" w="med" len="med"/>
            <a:tailEnd type="none" w="med" len="med"/>
          </a:ln>
        </p:spPr>
      </p:sp>
      <p:sp>
        <p:nvSpPr>
          <p:cNvPr id="104459" name="直接连接符 911370"/>
          <p:cNvSpPr/>
          <p:nvPr/>
        </p:nvSpPr>
        <p:spPr>
          <a:xfrm>
            <a:off x="7637463" y="2757488"/>
            <a:ext cx="0" cy="1219200"/>
          </a:xfrm>
          <a:prstGeom prst="line">
            <a:avLst/>
          </a:prstGeom>
          <a:ln w="9525" cap="flat" cmpd="sng">
            <a:solidFill>
              <a:schemeClr val="tx1"/>
            </a:solidFill>
            <a:prstDash val="solid"/>
            <a:headEnd type="triangle" w="med" len="med"/>
            <a:tailEnd type="triangle" w="med" len="med"/>
          </a:ln>
        </p:spPr>
      </p:sp>
      <p:sp>
        <p:nvSpPr>
          <p:cNvPr id="104460" name="直接连接符 911371"/>
          <p:cNvSpPr/>
          <p:nvPr/>
        </p:nvSpPr>
        <p:spPr>
          <a:xfrm>
            <a:off x="7637463" y="4967288"/>
            <a:ext cx="0" cy="1295400"/>
          </a:xfrm>
          <a:prstGeom prst="line">
            <a:avLst/>
          </a:prstGeom>
          <a:ln w="9525" cap="flat" cmpd="sng">
            <a:solidFill>
              <a:schemeClr val="tx1"/>
            </a:solidFill>
            <a:prstDash val="solid"/>
            <a:headEnd type="triangle" w="med" len="med"/>
            <a:tailEnd type="triangle" w="med" len="med"/>
          </a:ln>
        </p:spPr>
      </p:sp>
      <p:sp>
        <p:nvSpPr>
          <p:cNvPr id="104461" name="矩形 911372"/>
          <p:cNvSpPr/>
          <p:nvPr/>
        </p:nvSpPr>
        <p:spPr>
          <a:xfrm>
            <a:off x="5040313" y="2833688"/>
            <a:ext cx="1089025" cy="396875"/>
          </a:xfrm>
          <a:prstGeom prst="rect">
            <a:avLst/>
          </a:prstGeom>
          <a:noFill/>
          <a:ln w="9525">
            <a:noFill/>
          </a:ln>
        </p:spPr>
        <p:txBody>
          <a:bodyPr>
            <a:spAutoFit/>
          </a:bodyPr>
          <a:p>
            <a:r>
              <a:rPr lang="zh-CN" altLang="en-US" sz="2000" b="1" dirty="0">
                <a:solidFill>
                  <a:srgbClr val="008000"/>
                </a:solidFill>
                <a:latin typeface="Times New Roman" panose="02020603050405020304" pitchFamily="18" charset="0"/>
                <a:ea typeface="微软雅黑" pitchFamily="34" charset="-122"/>
              </a:rPr>
              <a:t>控制</a:t>
            </a:r>
            <a:endParaRPr lang="zh-CN" altLang="en-US" sz="2000" b="1" dirty="0">
              <a:solidFill>
                <a:srgbClr val="008000"/>
              </a:solidFill>
              <a:latin typeface="Times New Roman" panose="02020603050405020304" pitchFamily="18" charset="0"/>
              <a:ea typeface="微软雅黑" pitchFamily="34" charset="-122"/>
            </a:endParaRPr>
          </a:p>
        </p:txBody>
      </p:sp>
      <p:sp>
        <p:nvSpPr>
          <p:cNvPr id="104462" name="矩形 911373"/>
          <p:cNvSpPr/>
          <p:nvPr/>
        </p:nvSpPr>
        <p:spPr>
          <a:xfrm>
            <a:off x="5961063" y="2833688"/>
            <a:ext cx="974725" cy="396875"/>
          </a:xfrm>
          <a:prstGeom prst="rect">
            <a:avLst/>
          </a:prstGeom>
          <a:noFill/>
          <a:ln w="9525">
            <a:noFill/>
          </a:ln>
        </p:spPr>
        <p:txBody>
          <a:bodyPr>
            <a:spAutoFit/>
          </a:bodyPr>
          <a:p>
            <a:r>
              <a:rPr lang="zh-CN" altLang="en-US" sz="2000" b="1" dirty="0">
                <a:solidFill>
                  <a:srgbClr val="008000"/>
                </a:solidFill>
                <a:latin typeface="Times New Roman" panose="02020603050405020304" pitchFamily="18" charset="0"/>
                <a:ea typeface="微软雅黑" pitchFamily="34" charset="-122"/>
              </a:rPr>
              <a:t>状态</a:t>
            </a:r>
            <a:endParaRPr lang="zh-CN" altLang="en-US" sz="2000" b="1" dirty="0">
              <a:solidFill>
                <a:srgbClr val="008000"/>
              </a:solidFill>
              <a:latin typeface="Times New Roman" panose="02020603050405020304" pitchFamily="18" charset="0"/>
              <a:ea typeface="微软雅黑" pitchFamily="34" charset="-122"/>
            </a:endParaRPr>
          </a:p>
        </p:txBody>
      </p:sp>
      <p:sp>
        <p:nvSpPr>
          <p:cNvPr id="104463" name="矩形 911374"/>
          <p:cNvSpPr/>
          <p:nvPr/>
        </p:nvSpPr>
        <p:spPr>
          <a:xfrm>
            <a:off x="7637463" y="2833688"/>
            <a:ext cx="946150" cy="396875"/>
          </a:xfrm>
          <a:prstGeom prst="rect">
            <a:avLst/>
          </a:prstGeom>
          <a:noFill/>
          <a:ln w="9525">
            <a:noFill/>
          </a:ln>
        </p:spPr>
        <p:txBody>
          <a:bodyPr>
            <a:spAutoFit/>
          </a:bodyPr>
          <a:p>
            <a:r>
              <a:rPr lang="zh-CN" altLang="en-US" sz="2000" b="1" dirty="0">
                <a:solidFill>
                  <a:srgbClr val="008000"/>
                </a:solidFill>
                <a:latin typeface="Times New Roman" panose="02020603050405020304" pitchFamily="18" charset="0"/>
                <a:ea typeface="微软雅黑" pitchFamily="34" charset="-122"/>
              </a:rPr>
              <a:t>数据</a:t>
            </a:r>
            <a:endParaRPr lang="zh-CN" altLang="en-US" sz="2000" b="1" dirty="0">
              <a:solidFill>
                <a:srgbClr val="008000"/>
              </a:solidFill>
              <a:latin typeface="Times New Roman" panose="02020603050405020304" pitchFamily="18" charset="0"/>
              <a:ea typeface="微软雅黑" pitchFamily="34" charset="-122"/>
            </a:endParaRPr>
          </a:p>
        </p:txBody>
      </p:sp>
      <p:sp>
        <p:nvSpPr>
          <p:cNvPr id="104464" name="左大括号 911375"/>
          <p:cNvSpPr/>
          <p:nvPr/>
        </p:nvSpPr>
        <p:spPr>
          <a:xfrm rot="5426823">
            <a:off x="6492875" y="1004888"/>
            <a:ext cx="228600" cy="3276600"/>
          </a:xfrm>
          <a:prstGeom prst="leftBrace">
            <a:avLst>
              <a:gd name="adj1" fmla="val 119245"/>
              <a:gd name="adj2" fmla="val 50662"/>
            </a:avLst>
          </a:prstGeom>
          <a:noFill/>
          <a:ln w="9525" cap="flat" cmpd="sng">
            <a:solidFill>
              <a:schemeClr val="tx1"/>
            </a:solidFill>
            <a:prstDash val="solid"/>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104465" name="文本框 911376"/>
          <p:cNvSpPr txBox="1"/>
          <p:nvPr/>
        </p:nvSpPr>
        <p:spPr>
          <a:xfrm>
            <a:off x="5788025" y="1069975"/>
            <a:ext cx="1658938" cy="1311275"/>
          </a:xfrm>
          <a:prstGeom prst="rect">
            <a:avLst/>
          </a:prstGeom>
          <a:noFill/>
          <a:ln w="9525">
            <a:noFill/>
          </a:ln>
        </p:spPr>
        <p:txBody>
          <a:bodyPr>
            <a:spAutoFit/>
          </a:bodyPr>
          <a:p>
            <a:pPr algn="ctr">
              <a:spcBef>
                <a:spcPct val="50000"/>
              </a:spcBef>
            </a:pPr>
            <a:r>
              <a:rPr lang="zh-CN" altLang="en-US" sz="2000" b="1" dirty="0">
                <a:solidFill>
                  <a:srgbClr val="0000FF"/>
                </a:solidFill>
                <a:latin typeface="微软雅黑" pitchFamily="34" charset="-122"/>
                <a:ea typeface="微软雅黑" pitchFamily="34" charset="-122"/>
              </a:rPr>
              <a:t>设备控制器</a:t>
            </a:r>
            <a:endParaRPr lang="zh-CN" altLang="en-US" sz="2000" b="1" dirty="0">
              <a:solidFill>
                <a:srgbClr val="0000FF"/>
              </a:solidFill>
              <a:latin typeface="微软雅黑" pitchFamily="34" charset="-122"/>
              <a:ea typeface="微软雅黑" pitchFamily="34" charset="-122"/>
            </a:endParaRPr>
          </a:p>
          <a:p>
            <a:pPr algn="ctr">
              <a:spcBef>
                <a:spcPct val="50000"/>
              </a:spcBef>
            </a:pPr>
            <a:r>
              <a:rPr lang="zh-CN" altLang="en-US" sz="2000" b="1" dirty="0">
                <a:solidFill>
                  <a:srgbClr val="0000FF"/>
                </a:solidFill>
                <a:latin typeface="微软雅黑" pitchFamily="34" charset="-122"/>
                <a:ea typeface="微软雅黑" pitchFamily="34" charset="-122"/>
              </a:rPr>
              <a:t>（连接器）</a:t>
            </a:r>
            <a:endParaRPr lang="zh-CN" altLang="en-US" sz="2000" b="1" dirty="0">
              <a:solidFill>
                <a:srgbClr val="0000FF"/>
              </a:solidFill>
              <a:latin typeface="微软雅黑" pitchFamily="34" charset="-122"/>
              <a:ea typeface="微软雅黑" pitchFamily="34" charset="-122"/>
            </a:endParaRPr>
          </a:p>
          <a:p>
            <a:pPr algn="ctr">
              <a:spcBef>
                <a:spcPct val="50000"/>
              </a:spcBef>
            </a:pPr>
            <a:r>
              <a:rPr lang="zh-CN" altLang="en-US" sz="2000" b="1" dirty="0">
                <a:solidFill>
                  <a:srgbClr val="008000"/>
                </a:solidFill>
                <a:latin typeface="微软雅黑" pitchFamily="34" charset="-122"/>
                <a:ea typeface="微软雅黑" pitchFamily="34" charset="-122"/>
              </a:rPr>
              <a:t>电缆</a:t>
            </a:r>
            <a:endParaRPr lang="zh-CN" altLang="en-US" sz="2000" b="1" dirty="0">
              <a:solidFill>
                <a:srgbClr val="008000"/>
              </a:solidFill>
              <a:latin typeface="微软雅黑" pitchFamily="34" charset="-122"/>
              <a:ea typeface="微软雅黑" pitchFamily="34" charset="-122"/>
            </a:endParaRPr>
          </a:p>
        </p:txBody>
      </p:sp>
      <p:sp>
        <p:nvSpPr>
          <p:cNvPr id="104466" name="矩形 911377"/>
          <p:cNvSpPr/>
          <p:nvPr/>
        </p:nvSpPr>
        <p:spPr>
          <a:xfrm>
            <a:off x="7637463" y="5653088"/>
            <a:ext cx="1397000" cy="396875"/>
          </a:xfrm>
          <a:prstGeom prst="rect">
            <a:avLst/>
          </a:prstGeom>
          <a:noFill/>
          <a:ln w="9525">
            <a:noFill/>
          </a:ln>
        </p:spPr>
        <p:txBody>
          <a:bodyPr>
            <a:spAutoFit/>
          </a:bodyPr>
          <a:p>
            <a:r>
              <a:rPr lang="zh-CN" altLang="en-US" sz="2000" b="1" dirty="0">
                <a:solidFill>
                  <a:srgbClr val="008000"/>
                </a:solidFill>
                <a:latin typeface="Times New Roman" panose="02020603050405020304" pitchFamily="18" charset="0"/>
                <a:ea typeface="微软雅黑" pitchFamily="34" charset="-122"/>
              </a:rPr>
              <a:t>设备数据</a:t>
            </a:r>
            <a:endParaRPr lang="zh-CN" altLang="en-US" sz="2000" b="1" dirty="0">
              <a:solidFill>
                <a:srgbClr val="008000"/>
              </a:solidFill>
              <a:latin typeface="Times New Roman" panose="02020603050405020304" pitchFamily="18" charset="0"/>
              <a:ea typeface="微软雅黑" pitchFamily="34" charset="-122"/>
            </a:endParaRPr>
          </a:p>
        </p:txBody>
      </p:sp>
      <p:sp>
        <p:nvSpPr>
          <p:cNvPr id="104467" name="矩形 911378"/>
          <p:cNvSpPr/>
          <p:nvPr/>
        </p:nvSpPr>
        <p:spPr>
          <a:xfrm>
            <a:off x="7332663" y="6338888"/>
            <a:ext cx="1076325" cy="396875"/>
          </a:xfrm>
          <a:prstGeom prst="rect">
            <a:avLst/>
          </a:prstGeom>
          <a:noFill/>
          <a:ln w="9525">
            <a:noFill/>
          </a:ln>
        </p:spPr>
        <p:txBody>
          <a:bodyPr>
            <a:spAutoFit/>
          </a:bodyPr>
          <a:p>
            <a:r>
              <a:rPr lang="zh-CN" altLang="en-US" sz="2000" b="1" dirty="0">
                <a:solidFill>
                  <a:srgbClr val="0000FF"/>
                </a:solidFill>
                <a:latin typeface="Times New Roman" panose="02020603050405020304" pitchFamily="18" charset="0"/>
                <a:ea typeface="微软雅黑" pitchFamily="34" charset="-122"/>
              </a:rPr>
              <a:t>环境</a:t>
            </a:r>
            <a:endParaRPr lang="zh-CN" altLang="en-US" sz="2000" b="1" dirty="0">
              <a:solidFill>
                <a:srgbClr val="0000FF"/>
              </a:solidFill>
              <a:latin typeface="Times New Roman" panose="02020603050405020304" pitchFamily="18" charset="0"/>
              <a:ea typeface="微软雅黑" pitchFamily="34" charset="-122"/>
            </a:endParaRPr>
          </a:p>
        </p:txBody>
      </p:sp>
      <p:sp>
        <p:nvSpPr>
          <p:cNvPr id="104468" name="直接连接符 911379"/>
          <p:cNvSpPr/>
          <p:nvPr/>
        </p:nvSpPr>
        <p:spPr>
          <a:xfrm>
            <a:off x="4948238" y="3556000"/>
            <a:ext cx="188912" cy="144463"/>
          </a:xfrm>
          <a:prstGeom prst="line">
            <a:avLst/>
          </a:prstGeom>
          <a:ln w="12700" cap="flat" cmpd="sng">
            <a:solidFill>
              <a:schemeClr val="tx1"/>
            </a:solidFill>
            <a:prstDash val="solid"/>
            <a:headEnd type="none" w="med" len="med"/>
            <a:tailEnd type="none" w="med" len="med"/>
          </a:ln>
        </p:spPr>
      </p:sp>
      <p:sp>
        <p:nvSpPr>
          <p:cNvPr id="104469" name="直接连接符 911380"/>
          <p:cNvSpPr/>
          <p:nvPr/>
        </p:nvSpPr>
        <p:spPr>
          <a:xfrm>
            <a:off x="5861050" y="3641725"/>
            <a:ext cx="188913" cy="144463"/>
          </a:xfrm>
          <a:prstGeom prst="line">
            <a:avLst/>
          </a:prstGeom>
          <a:ln w="12700" cap="flat" cmpd="sng">
            <a:solidFill>
              <a:schemeClr val="tx1"/>
            </a:solidFill>
            <a:prstDash val="solid"/>
            <a:headEnd type="none" w="med" len="med"/>
            <a:tailEnd type="none" w="med" len="med"/>
          </a:ln>
        </p:spPr>
      </p:sp>
      <p:sp>
        <p:nvSpPr>
          <p:cNvPr id="104470" name="直接连接符 911381"/>
          <p:cNvSpPr/>
          <p:nvPr/>
        </p:nvSpPr>
        <p:spPr>
          <a:xfrm>
            <a:off x="7543800" y="3582988"/>
            <a:ext cx="188913" cy="144462"/>
          </a:xfrm>
          <a:prstGeom prst="line">
            <a:avLst/>
          </a:prstGeom>
          <a:ln w="12700" cap="flat" cmpd="sng">
            <a:solidFill>
              <a:schemeClr val="tx1"/>
            </a:solidFill>
            <a:prstDash val="solid"/>
            <a:headEnd type="none" w="med" len="med"/>
            <a:tailEnd type="none" w="med" len="med"/>
          </a:ln>
        </p:spPr>
      </p:sp>
      <p:sp>
        <p:nvSpPr>
          <p:cNvPr id="104471" name="直接连接符 911382"/>
          <p:cNvSpPr/>
          <p:nvPr/>
        </p:nvSpPr>
        <p:spPr>
          <a:xfrm>
            <a:off x="7531100" y="5310188"/>
            <a:ext cx="188913" cy="144462"/>
          </a:xfrm>
          <a:prstGeom prst="line">
            <a:avLst/>
          </a:prstGeom>
          <a:ln w="12700" cap="flat" cmpd="sng">
            <a:solidFill>
              <a:schemeClr val="tx1"/>
            </a:solidFill>
            <a:prstDash val="solid"/>
            <a:headEnd type="none" w="med" len="med"/>
            <a:tailEnd type="none" w="med" len="med"/>
          </a:ln>
        </p:spPr>
      </p:sp>
      <p:sp>
        <p:nvSpPr>
          <p:cNvPr id="104472" name="文本框 911383"/>
          <p:cNvSpPr txBox="1"/>
          <p:nvPr/>
        </p:nvSpPr>
        <p:spPr>
          <a:xfrm>
            <a:off x="250825" y="4929188"/>
            <a:ext cx="4819650" cy="1311275"/>
          </a:xfrm>
          <a:prstGeom prst="rect">
            <a:avLst/>
          </a:prstGeom>
          <a:noFill/>
          <a:ln w="12700">
            <a:noFill/>
          </a:ln>
        </p:spPr>
        <p:txBody>
          <a:bodyPr>
            <a:spAutoFit/>
          </a:bodyPr>
          <a:p>
            <a:pPr eaLnBrk="0" hangingPunct="0">
              <a:spcBef>
                <a:spcPct val="50000"/>
              </a:spcBef>
            </a:pPr>
            <a:r>
              <a:rPr lang="zh-CN" altLang="en-US" sz="2000" b="1" dirty="0">
                <a:solidFill>
                  <a:srgbClr val="0000FF"/>
                </a:solidFill>
                <a:latin typeface="Arial" panose="020B0604020202090204" pitchFamily="34" charset="0"/>
                <a:ea typeface="微软雅黑" pitchFamily="34" charset="-122"/>
              </a:rPr>
              <a:t>所有设备都可抽象成该通用模型！</a:t>
            </a:r>
            <a:endParaRPr lang="zh-CN" altLang="en-US" sz="2000" b="1" dirty="0">
              <a:solidFill>
                <a:srgbClr val="0000FF"/>
              </a:solidFill>
              <a:latin typeface="Arial" panose="020B0604020202090204" pitchFamily="34" charset="0"/>
              <a:ea typeface="微软雅黑" pitchFamily="34" charset="-122"/>
            </a:endParaRPr>
          </a:p>
          <a:p>
            <a:pPr eaLnBrk="0" hangingPunct="0">
              <a:spcBef>
                <a:spcPct val="50000"/>
              </a:spcBef>
            </a:pPr>
            <a:r>
              <a:rPr lang="zh-CN" altLang="en-US" sz="2000" b="1" dirty="0">
                <a:solidFill>
                  <a:srgbClr val="0000FF"/>
                </a:solidFill>
                <a:latin typeface="Arial" panose="020B0604020202090204" pitchFamily="34" charset="0"/>
                <a:ea typeface="微软雅黑" pitchFamily="34" charset="-122"/>
              </a:rPr>
              <a:t>设备所用电缆中有三种信号线：</a:t>
            </a:r>
            <a:endParaRPr lang="zh-CN" altLang="en-US" sz="2000" b="1" dirty="0">
              <a:solidFill>
                <a:srgbClr val="0000FF"/>
              </a:solidFill>
              <a:latin typeface="Arial" panose="020B0604020202090204" pitchFamily="34" charset="0"/>
              <a:ea typeface="微软雅黑" pitchFamily="34" charset="-122"/>
            </a:endParaRPr>
          </a:p>
          <a:p>
            <a:pPr eaLnBrk="0" hangingPunct="0">
              <a:spcBef>
                <a:spcPct val="50000"/>
              </a:spcBef>
            </a:pPr>
            <a:r>
              <a:rPr lang="zh-CN" altLang="en-US" sz="2000" b="1" dirty="0">
                <a:solidFill>
                  <a:srgbClr val="008000"/>
                </a:solidFill>
                <a:latin typeface="Arial" panose="020B0604020202090204" pitchFamily="34" charset="0"/>
                <a:ea typeface="微软雅黑" pitchFamily="34" charset="-122"/>
              </a:rPr>
              <a:t>控制信号、状态信号、数据信号</a:t>
            </a:r>
            <a:endParaRPr lang="zh-CN" altLang="en-US" sz="2000" b="1" dirty="0">
              <a:solidFill>
                <a:srgbClr val="008000"/>
              </a:solidFill>
              <a:latin typeface="Arial" panose="020B0604020202090204" pitchFamily="34" charset="0"/>
              <a:ea typeface="微软雅黑"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474" name="图片 860161" descr="IO接口的结构"/>
          <p:cNvPicPr>
            <a:picLocks noChangeAspect="1"/>
          </p:cNvPicPr>
          <p:nvPr/>
        </p:nvPicPr>
        <p:blipFill>
          <a:blip r:embed="rId1"/>
          <a:stretch>
            <a:fillRect/>
          </a:stretch>
        </p:blipFill>
        <p:spPr>
          <a:xfrm>
            <a:off x="781050" y="1189038"/>
            <a:ext cx="7627938" cy="3930650"/>
          </a:xfrm>
          <a:prstGeom prst="rect">
            <a:avLst/>
          </a:prstGeom>
          <a:noFill/>
          <a:ln w="9525">
            <a:noFill/>
          </a:ln>
        </p:spPr>
      </p:pic>
      <p:sp>
        <p:nvSpPr>
          <p:cNvPr id="105475" name="标题 860162"/>
          <p:cNvSpPr>
            <a:spLocks noGrp="1"/>
          </p:cNvSpPr>
          <p:nvPr>
            <p:ph type="title"/>
          </p:nvPr>
        </p:nvSpPr>
        <p:spPr>
          <a:xfrm>
            <a:off x="1395413" y="144463"/>
            <a:ext cx="5945187" cy="528637"/>
          </a:xfrm>
          <a:ln/>
        </p:spPr>
        <p:txBody>
          <a:bodyPr vert="horz" wrap="square" lIns="91440" tIns="45720" rIns="91440" bIns="45720" anchor="ctr"/>
          <a:p>
            <a:r>
              <a:rPr lang="zh-CN" altLang="en-US" dirty="0">
                <a:latin typeface="黑体" pitchFamily="49" charset="-122"/>
                <a:cs typeface="Arial" panose="020B0604020202090204" pitchFamily="34" charset="0"/>
              </a:rPr>
              <a:t>设备控制器的结构</a:t>
            </a:r>
            <a:endParaRPr lang="zh-CN" altLang="en-US" dirty="0">
              <a:latin typeface="黑体" pitchFamily="49" charset="-122"/>
              <a:ea typeface="Arial" panose="020B0604020202090204" pitchFamily="34" charset="0"/>
            </a:endParaRPr>
          </a:p>
        </p:txBody>
      </p:sp>
      <p:sp>
        <p:nvSpPr>
          <p:cNvPr id="860164" name="内容占位符 860163"/>
          <p:cNvSpPr>
            <a:spLocks noGrp="1"/>
          </p:cNvSpPr>
          <p:nvPr>
            <p:ph idx="1"/>
          </p:nvPr>
        </p:nvSpPr>
        <p:spPr>
          <a:xfrm>
            <a:off x="128588" y="806450"/>
            <a:ext cx="8915400" cy="368300"/>
          </a:xfrm>
          <a:ln/>
        </p:spPr>
        <p:txBody>
          <a:bodyPr vert="horz" wrap="square" lIns="91440" tIns="45720" rIns="91440" bIns="45720" anchor="t"/>
          <a:p>
            <a:pPr>
              <a:lnSpc>
                <a:spcPct val="110000"/>
              </a:lnSpc>
            </a:pPr>
            <a:r>
              <a:rPr lang="zh-CN" altLang="en-US" sz="1900" dirty="0">
                <a:ea typeface="黑体" pitchFamily="49" charset="-122"/>
              </a:rPr>
              <a:t>设备控制器的一般结构：</a:t>
            </a:r>
            <a:r>
              <a:rPr lang="zh-CN" altLang="en-US" sz="1900" dirty="0">
                <a:solidFill>
                  <a:srgbClr val="008000"/>
                </a:solidFill>
                <a:ea typeface="黑体" pitchFamily="49" charset="-122"/>
              </a:rPr>
              <a:t>不同</a:t>
            </a:r>
            <a:r>
              <a:rPr lang="en-US" altLang="zh-CN" sz="1900" dirty="0">
                <a:solidFill>
                  <a:srgbClr val="008000"/>
                </a:solidFill>
                <a:ea typeface="黑体" pitchFamily="49" charset="-122"/>
              </a:rPr>
              <a:t>I/O</a:t>
            </a:r>
            <a:r>
              <a:rPr lang="zh-CN" altLang="en-US" sz="1900" dirty="0">
                <a:solidFill>
                  <a:srgbClr val="008000"/>
                </a:solidFill>
                <a:ea typeface="黑体" pitchFamily="49" charset="-122"/>
              </a:rPr>
              <a:t>模块在复杂性和控制外设的数量上相差很大</a:t>
            </a:r>
            <a:endParaRPr lang="zh-CN" altLang="en-US" sz="1900" dirty="0">
              <a:solidFill>
                <a:srgbClr val="008000"/>
              </a:solidFill>
              <a:ea typeface="黑体" pitchFamily="49" charset="-122"/>
            </a:endParaRPr>
          </a:p>
        </p:txBody>
      </p:sp>
      <p:sp>
        <p:nvSpPr>
          <p:cNvPr id="860165" name="矩形 860164"/>
          <p:cNvSpPr/>
          <p:nvPr/>
        </p:nvSpPr>
        <p:spPr>
          <a:xfrm>
            <a:off x="836613" y="5137150"/>
            <a:ext cx="7651750" cy="1016000"/>
          </a:xfrm>
          <a:prstGeom prst="rect">
            <a:avLst/>
          </a:prstGeom>
          <a:noFill/>
          <a:ln w="12700">
            <a:noFill/>
          </a:ln>
        </p:spPr>
        <p:txBody>
          <a:bodyPr>
            <a:spAutoFit/>
          </a:bodyPr>
          <a:p>
            <a:pPr eaLnBrk="0" hangingPunct="0">
              <a:spcBef>
                <a:spcPct val="10000"/>
              </a:spcBef>
            </a:pPr>
            <a:r>
              <a:rPr lang="zh-CN" altLang="en-US" sz="1900" b="1" dirty="0">
                <a:solidFill>
                  <a:srgbClr val="D1390F"/>
                </a:solidFill>
                <a:latin typeface="微软雅黑" pitchFamily="34" charset="-122"/>
                <a:ea typeface="微软雅黑" pitchFamily="34" charset="-122"/>
              </a:rPr>
              <a:t>通过发送命令字到</a:t>
            </a:r>
            <a:r>
              <a:rPr lang="en-US" altLang="zh-CN" sz="1900" b="1" dirty="0">
                <a:solidFill>
                  <a:srgbClr val="D1390F"/>
                </a:solidFill>
                <a:latin typeface="微软雅黑" pitchFamily="34" charset="-122"/>
                <a:ea typeface="微软雅黑" pitchFamily="34" charset="-122"/>
              </a:rPr>
              <a:t>I/O</a:t>
            </a:r>
            <a:r>
              <a:rPr lang="zh-CN" altLang="en-US" sz="1900" b="1" dirty="0">
                <a:solidFill>
                  <a:srgbClr val="D1390F"/>
                </a:solidFill>
                <a:latin typeface="微软雅黑" pitchFamily="34" charset="-122"/>
                <a:ea typeface="微软雅黑" pitchFamily="34" charset="-122"/>
              </a:rPr>
              <a:t>控制寄存器来向设备发送命令</a:t>
            </a:r>
            <a:endParaRPr lang="zh-CN" altLang="en-US" sz="1900" b="1" dirty="0">
              <a:solidFill>
                <a:srgbClr val="D1390F"/>
              </a:solidFill>
              <a:latin typeface="微软雅黑" pitchFamily="34" charset="-122"/>
              <a:ea typeface="微软雅黑" pitchFamily="34" charset="-122"/>
            </a:endParaRPr>
          </a:p>
          <a:p>
            <a:pPr eaLnBrk="0" hangingPunct="0">
              <a:spcBef>
                <a:spcPct val="10000"/>
              </a:spcBef>
            </a:pPr>
            <a:r>
              <a:rPr lang="zh-CN" altLang="en-US" sz="1900" b="1" dirty="0">
                <a:solidFill>
                  <a:srgbClr val="0000FF"/>
                </a:solidFill>
                <a:latin typeface="微软雅黑" pitchFamily="34" charset="-122"/>
                <a:ea typeface="微软雅黑" pitchFamily="34" charset="-122"/>
              </a:rPr>
              <a:t>通过从状态寄存器读取状态字来获取外设或</a:t>
            </a:r>
            <a:r>
              <a:rPr lang="en-US" altLang="zh-CN" sz="1900" b="1" dirty="0">
                <a:solidFill>
                  <a:srgbClr val="0000FF"/>
                </a:solidFill>
                <a:latin typeface="微软雅黑" pitchFamily="34" charset="-122"/>
                <a:ea typeface="微软雅黑" pitchFamily="34" charset="-122"/>
              </a:rPr>
              <a:t>I/O</a:t>
            </a:r>
            <a:r>
              <a:rPr lang="zh-CN" altLang="en-US" sz="1900" b="1" dirty="0">
                <a:solidFill>
                  <a:srgbClr val="0000FF"/>
                </a:solidFill>
                <a:latin typeface="微软雅黑" pitchFamily="34" charset="-122"/>
                <a:ea typeface="微软雅黑" pitchFamily="34" charset="-122"/>
              </a:rPr>
              <a:t>控制器的状态信息</a:t>
            </a:r>
            <a:endParaRPr lang="zh-CN" altLang="en-US" sz="1900" b="1" dirty="0">
              <a:solidFill>
                <a:srgbClr val="0000FF"/>
              </a:solidFill>
              <a:latin typeface="微软雅黑" pitchFamily="34" charset="-122"/>
              <a:ea typeface="微软雅黑" pitchFamily="34" charset="-122"/>
            </a:endParaRPr>
          </a:p>
          <a:p>
            <a:pPr eaLnBrk="0" hangingPunct="0">
              <a:spcBef>
                <a:spcPct val="10000"/>
              </a:spcBef>
            </a:pPr>
            <a:r>
              <a:rPr lang="zh-CN" altLang="en-US" sz="1900" b="1" dirty="0">
                <a:solidFill>
                  <a:srgbClr val="146C18"/>
                </a:solidFill>
                <a:latin typeface="微软雅黑" pitchFamily="34" charset="-122"/>
                <a:ea typeface="微软雅黑" pitchFamily="34" charset="-122"/>
              </a:rPr>
              <a:t>通过向</a:t>
            </a:r>
            <a:r>
              <a:rPr lang="en-US" altLang="zh-CN" sz="1900" b="1" dirty="0">
                <a:solidFill>
                  <a:srgbClr val="146C18"/>
                </a:solidFill>
                <a:latin typeface="微软雅黑" pitchFamily="34" charset="-122"/>
                <a:ea typeface="微软雅黑" pitchFamily="34" charset="-122"/>
              </a:rPr>
              <a:t>I/O</a:t>
            </a:r>
            <a:r>
              <a:rPr lang="zh-CN" altLang="en-US" sz="1900" b="1" dirty="0">
                <a:solidFill>
                  <a:srgbClr val="146C18"/>
                </a:solidFill>
                <a:latin typeface="微软雅黑" pitchFamily="34" charset="-122"/>
                <a:ea typeface="微软雅黑" pitchFamily="34" charset="-122"/>
              </a:rPr>
              <a:t>控制器发送或读取数据来和外设进行数据交换</a:t>
            </a:r>
            <a:endParaRPr lang="zh-CN" altLang="en-US" sz="1900" b="1" dirty="0">
              <a:solidFill>
                <a:srgbClr val="146C18"/>
              </a:solidFill>
              <a:latin typeface="微软雅黑" pitchFamily="34" charset="-122"/>
              <a:ea typeface="微软雅黑" pitchFamily="34" charset="-122"/>
            </a:endParaRPr>
          </a:p>
        </p:txBody>
      </p:sp>
      <p:sp>
        <p:nvSpPr>
          <p:cNvPr id="860166" name="矩形 860165"/>
          <p:cNvSpPr/>
          <p:nvPr/>
        </p:nvSpPr>
        <p:spPr>
          <a:xfrm>
            <a:off x="2978150" y="3321050"/>
            <a:ext cx="1770063" cy="347663"/>
          </a:xfrm>
          <a:prstGeom prst="rect">
            <a:avLst/>
          </a:prstGeom>
          <a:noFill/>
          <a:ln w="28575" cap="flat" cmpd="sng">
            <a:solidFill>
              <a:srgbClr val="D1390F"/>
            </a:solidFill>
            <a:prstDash val="solid"/>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860167" name="矩形 860166"/>
          <p:cNvSpPr/>
          <p:nvPr/>
        </p:nvSpPr>
        <p:spPr>
          <a:xfrm>
            <a:off x="2967038" y="3333750"/>
            <a:ext cx="1798637" cy="347663"/>
          </a:xfrm>
          <a:prstGeom prst="rect">
            <a:avLst/>
          </a:prstGeom>
          <a:noFill/>
          <a:ln w="28575" cap="flat" cmpd="sng">
            <a:solidFill>
              <a:srgbClr val="0000FF"/>
            </a:solidFill>
            <a:prstDash val="solid"/>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860168" name="矩形 860167"/>
          <p:cNvSpPr/>
          <p:nvPr/>
        </p:nvSpPr>
        <p:spPr>
          <a:xfrm>
            <a:off x="2978150" y="2519363"/>
            <a:ext cx="1697038" cy="347662"/>
          </a:xfrm>
          <a:prstGeom prst="rect">
            <a:avLst/>
          </a:prstGeom>
          <a:noFill/>
          <a:ln w="28575" cap="flat" cmpd="sng">
            <a:solidFill>
              <a:srgbClr val="146C18"/>
            </a:solidFill>
            <a:prstDash val="solid"/>
            <a:miter/>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860169" name="文本框 860168"/>
          <p:cNvSpPr txBox="1"/>
          <p:nvPr/>
        </p:nvSpPr>
        <p:spPr>
          <a:xfrm>
            <a:off x="806450" y="6127750"/>
            <a:ext cx="7254875" cy="669925"/>
          </a:xfrm>
          <a:prstGeom prst="rect">
            <a:avLst/>
          </a:prstGeom>
          <a:noFill/>
          <a:ln w="12700">
            <a:noFill/>
          </a:ln>
        </p:spPr>
        <p:txBody>
          <a:bodyPr>
            <a:spAutoFit/>
          </a:bodyPr>
          <a:p>
            <a:pPr eaLnBrk="0" hangingPunct="0"/>
            <a:r>
              <a:rPr lang="zh-CN" altLang="en-US" sz="1900" b="1" dirty="0">
                <a:solidFill>
                  <a:srgbClr val="990000"/>
                </a:solidFill>
                <a:latin typeface="微软雅黑" pitchFamily="34" charset="-122"/>
                <a:ea typeface="微软雅黑" pitchFamily="34" charset="-122"/>
              </a:rPr>
              <a:t>将</a:t>
            </a:r>
            <a:r>
              <a:rPr lang="en-US" altLang="zh-CN" sz="1900" b="1" dirty="0">
                <a:solidFill>
                  <a:srgbClr val="990000"/>
                </a:solidFill>
                <a:latin typeface="微软雅黑" pitchFamily="34" charset="-122"/>
                <a:ea typeface="微软雅黑" pitchFamily="34" charset="-122"/>
              </a:rPr>
              <a:t>I/O</a:t>
            </a:r>
            <a:r>
              <a:rPr lang="zh-CN" altLang="en-US" sz="1900" b="1" dirty="0">
                <a:solidFill>
                  <a:srgbClr val="990000"/>
                </a:solidFill>
                <a:latin typeface="微软雅黑" pitchFamily="34" charset="-122"/>
                <a:ea typeface="微软雅黑" pitchFamily="34" charset="-122"/>
              </a:rPr>
              <a:t>控制器中</a:t>
            </a:r>
            <a:r>
              <a:rPr lang="en-US" altLang="zh-CN" sz="1900" b="1" dirty="0">
                <a:solidFill>
                  <a:srgbClr val="990000"/>
                </a:solidFill>
                <a:latin typeface="微软雅黑" pitchFamily="34" charset="-122"/>
                <a:ea typeface="微软雅黑" pitchFamily="34" charset="-122"/>
              </a:rPr>
              <a:t>CPU</a:t>
            </a:r>
            <a:r>
              <a:rPr lang="zh-CN" altLang="en-US" sz="1900" b="1" dirty="0">
                <a:solidFill>
                  <a:srgbClr val="990000"/>
                </a:solidFill>
                <a:latin typeface="微软雅黑" pitchFamily="34" charset="-122"/>
                <a:ea typeface="微软雅黑" pitchFamily="34" charset="-122"/>
              </a:rPr>
              <a:t>能够访问的各类寄存器称为</a:t>
            </a:r>
            <a:r>
              <a:rPr lang="en-US" altLang="zh-CN" sz="1900" b="1" dirty="0">
                <a:solidFill>
                  <a:schemeClr val="accent1"/>
                </a:solidFill>
                <a:latin typeface="微软雅黑" pitchFamily="34" charset="-122"/>
                <a:ea typeface="微软雅黑" pitchFamily="34" charset="-122"/>
              </a:rPr>
              <a:t>I/O</a:t>
            </a:r>
            <a:r>
              <a:rPr lang="zh-CN" altLang="en-US" sz="1900" b="1" dirty="0">
                <a:solidFill>
                  <a:schemeClr val="accent1"/>
                </a:solidFill>
                <a:latin typeface="微软雅黑" pitchFamily="34" charset="-122"/>
                <a:ea typeface="微软雅黑" pitchFamily="34" charset="-122"/>
              </a:rPr>
              <a:t>端口</a:t>
            </a:r>
            <a:endParaRPr lang="zh-CN" altLang="en-US" sz="1900" b="1" dirty="0">
              <a:solidFill>
                <a:schemeClr val="accent1"/>
              </a:solidFill>
              <a:latin typeface="微软雅黑" pitchFamily="34" charset="-122"/>
              <a:ea typeface="微软雅黑" pitchFamily="34" charset="-122"/>
            </a:endParaRPr>
          </a:p>
          <a:p>
            <a:pPr eaLnBrk="0" hangingPunct="0"/>
            <a:r>
              <a:rPr lang="zh-CN" altLang="en-US" sz="1900" b="1" dirty="0">
                <a:solidFill>
                  <a:srgbClr val="990000"/>
                </a:solidFill>
                <a:latin typeface="微软雅黑" pitchFamily="34" charset="-122"/>
                <a:ea typeface="微软雅黑" pitchFamily="34" charset="-122"/>
              </a:rPr>
              <a:t>对外设的访问通过向</a:t>
            </a:r>
            <a:r>
              <a:rPr lang="en-US" altLang="zh-CN" sz="1900" b="1" dirty="0">
                <a:solidFill>
                  <a:srgbClr val="990000"/>
                </a:solidFill>
                <a:latin typeface="微软雅黑" pitchFamily="34" charset="-122"/>
                <a:ea typeface="微软雅黑" pitchFamily="34" charset="-122"/>
              </a:rPr>
              <a:t>I/O</a:t>
            </a:r>
            <a:r>
              <a:rPr lang="zh-CN" altLang="en-US" sz="1900" b="1" dirty="0">
                <a:solidFill>
                  <a:srgbClr val="990000"/>
                </a:solidFill>
                <a:latin typeface="微软雅黑" pitchFamily="34" charset="-122"/>
                <a:ea typeface="微软雅黑" pitchFamily="34" charset="-122"/>
              </a:rPr>
              <a:t>端口发命令、读状态、读</a:t>
            </a:r>
            <a:r>
              <a:rPr lang="en-US" altLang="zh-CN" sz="1900" b="1" dirty="0">
                <a:solidFill>
                  <a:srgbClr val="990000"/>
                </a:solidFill>
                <a:latin typeface="微软雅黑" pitchFamily="34" charset="-122"/>
                <a:ea typeface="微软雅黑" pitchFamily="34" charset="-122"/>
              </a:rPr>
              <a:t>/</a:t>
            </a:r>
            <a:r>
              <a:rPr lang="zh-CN" altLang="en-US" sz="1900" b="1" dirty="0">
                <a:solidFill>
                  <a:srgbClr val="990000"/>
                </a:solidFill>
                <a:latin typeface="微软雅黑" pitchFamily="34" charset="-122"/>
                <a:ea typeface="微软雅黑" pitchFamily="34" charset="-122"/>
              </a:rPr>
              <a:t>写数据来进行</a:t>
            </a:r>
            <a:endParaRPr lang="zh-CN" altLang="en-US" sz="1900" b="1" dirty="0">
              <a:solidFill>
                <a:srgbClr val="990000"/>
              </a:solidFill>
              <a:latin typeface="微软雅黑" pitchFamily="34" charset="-122"/>
              <a:ea typeface="微软雅黑" pitchFamily="34" charset="-122"/>
            </a:endParaRPr>
          </a:p>
        </p:txBody>
      </p:sp>
      <p:sp>
        <p:nvSpPr>
          <p:cNvPr id="860170" name="矩形 860169"/>
          <p:cNvSpPr/>
          <p:nvPr/>
        </p:nvSpPr>
        <p:spPr>
          <a:xfrm>
            <a:off x="3233738" y="1854200"/>
            <a:ext cx="3068637" cy="641350"/>
          </a:xfrm>
          <a:prstGeom prst="rect">
            <a:avLst/>
          </a:prstGeom>
          <a:noFill/>
          <a:ln w="50800">
            <a:noFill/>
          </a:ln>
        </p:spPr>
        <p:txBody>
          <a:bodyPr>
            <a:spAutoFit/>
          </a:bodyPr>
          <a:p>
            <a:pPr eaLnBrk="0" hangingPunct="0"/>
            <a:r>
              <a:rPr lang="zh-CN" altLang="en-US" b="1" dirty="0">
                <a:solidFill>
                  <a:schemeClr val="accent1"/>
                </a:solidFill>
                <a:latin typeface="微软雅黑" pitchFamily="34" charset="-122"/>
                <a:ea typeface="微软雅黑" pitchFamily="34" charset="-122"/>
              </a:rPr>
              <a:t>设备控制器</a:t>
            </a:r>
            <a:r>
              <a:rPr lang="zh-CN" altLang="en-US" b="1" dirty="0">
                <a:latin typeface="微软雅黑" pitchFamily="34" charset="-122"/>
                <a:ea typeface="微软雅黑" pitchFamily="34" charset="-122"/>
              </a:rPr>
              <a:t>又称</a:t>
            </a:r>
            <a:r>
              <a:rPr lang="zh-CN" altLang="en-US" b="1" dirty="0">
                <a:solidFill>
                  <a:schemeClr val="accent1"/>
                </a:solidFill>
                <a:latin typeface="微软雅黑" pitchFamily="34" charset="-122"/>
                <a:ea typeface="微软雅黑" pitchFamily="34" charset="-122"/>
              </a:rPr>
              <a:t> </a:t>
            </a:r>
            <a:r>
              <a:rPr lang="en-US" altLang="zh-CN" b="1" dirty="0">
                <a:solidFill>
                  <a:schemeClr val="accent1"/>
                </a:solidFill>
                <a:latin typeface="微软雅黑" pitchFamily="34" charset="-122"/>
                <a:ea typeface="微软雅黑" pitchFamily="34" charset="-122"/>
              </a:rPr>
              <a:t>I/O</a:t>
            </a:r>
            <a:r>
              <a:rPr lang="zh-CN" altLang="en-US" b="1" dirty="0">
                <a:solidFill>
                  <a:schemeClr val="accent1"/>
                </a:solidFill>
                <a:latin typeface="微软雅黑" pitchFamily="34" charset="-122"/>
                <a:ea typeface="微软雅黑" pitchFamily="34" charset="-122"/>
              </a:rPr>
              <a:t>控制器</a:t>
            </a:r>
            <a:r>
              <a:rPr lang="zh-CN" altLang="en-US" b="1" dirty="0">
                <a:latin typeface="微软雅黑" pitchFamily="34" charset="-122"/>
                <a:ea typeface="微软雅黑" pitchFamily="34" charset="-122"/>
              </a:rPr>
              <a:t>简称</a:t>
            </a:r>
            <a:r>
              <a:rPr lang="zh-CN" altLang="en-US" b="1" dirty="0">
                <a:solidFill>
                  <a:schemeClr val="accent1"/>
                </a:solidFill>
                <a:latin typeface="微软雅黑" pitchFamily="34" charset="-122"/>
                <a:ea typeface="微软雅黑" pitchFamily="34" charset="-122"/>
              </a:rPr>
              <a:t> </a:t>
            </a:r>
            <a:r>
              <a:rPr lang="en-US" altLang="zh-CN" b="1" dirty="0">
                <a:solidFill>
                  <a:schemeClr val="accent1"/>
                </a:solidFill>
                <a:latin typeface="微软雅黑" pitchFamily="34" charset="-122"/>
                <a:ea typeface="微软雅黑" pitchFamily="34" charset="-122"/>
              </a:rPr>
              <a:t>I/O</a:t>
            </a:r>
            <a:r>
              <a:rPr lang="zh-CN" altLang="en-US" b="1" dirty="0">
                <a:solidFill>
                  <a:schemeClr val="accent1"/>
                </a:solidFill>
                <a:latin typeface="微软雅黑" pitchFamily="34" charset="-122"/>
                <a:ea typeface="微软雅黑" pitchFamily="34" charset="-122"/>
              </a:rPr>
              <a:t>模块 </a:t>
            </a:r>
            <a:r>
              <a:rPr lang="zh-CN" altLang="en-US" b="1" dirty="0">
                <a:latin typeface="微软雅黑" pitchFamily="34" charset="-122"/>
                <a:ea typeface="微软雅黑" pitchFamily="34" charset="-122"/>
              </a:rPr>
              <a:t>或</a:t>
            </a:r>
            <a:r>
              <a:rPr lang="zh-CN" altLang="en-US" b="1" dirty="0">
                <a:solidFill>
                  <a:schemeClr val="accent1"/>
                </a:solidFill>
                <a:latin typeface="微软雅黑" pitchFamily="34" charset="-122"/>
                <a:ea typeface="微软雅黑" pitchFamily="34" charset="-122"/>
              </a:rPr>
              <a:t> </a:t>
            </a:r>
            <a:r>
              <a:rPr lang="en-US" altLang="zh-CN" b="1" dirty="0">
                <a:solidFill>
                  <a:schemeClr val="accent1"/>
                </a:solidFill>
                <a:latin typeface="微软雅黑" pitchFamily="34" charset="-122"/>
                <a:ea typeface="微软雅黑" pitchFamily="34" charset="-122"/>
              </a:rPr>
              <a:t>I/O</a:t>
            </a:r>
            <a:r>
              <a:rPr lang="zh-CN" altLang="en-US" b="1" dirty="0">
                <a:solidFill>
                  <a:schemeClr val="accent1"/>
                </a:solidFill>
                <a:latin typeface="微软雅黑" pitchFamily="34" charset="-122"/>
                <a:ea typeface="微软雅黑" pitchFamily="34" charset="-122"/>
              </a:rPr>
              <a:t>接口</a:t>
            </a:r>
            <a:r>
              <a:rPr lang="zh-CN" altLang="en-US" b="1"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64">
                                            <p:txEl>
                                              <p:charRg st="0" end="36"/>
                                            </p:txEl>
                                          </p:spTgt>
                                        </p:tgtEl>
                                        <p:attrNameLst>
                                          <p:attrName>style.visibility</p:attrName>
                                        </p:attrNameLst>
                                      </p:cBhvr>
                                      <p:to>
                                        <p:strVal val="visible"/>
                                      </p:to>
                                    </p:set>
                                    <p:animEffect transition="in" filter="blinds(horizontal)">
                                      <p:cBhvr>
                                        <p:cTn id="7" dur="500"/>
                                        <p:tgtEl>
                                          <p:spTgt spid="860164">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70"/>
                                        </p:tgtEl>
                                        <p:attrNameLst>
                                          <p:attrName>style.visibility</p:attrName>
                                        </p:attrNameLst>
                                      </p:cBhvr>
                                      <p:to>
                                        <p:strVal val="visible"/>
                                      </p:to>
                                    </p:set>
                                    <p:animEffect transition="in" filter="blinds(horizontal)">
                                      <p:cBhvr>
                                        <p:cTn id="12" dur="500"/>
                                        <p:tgtEl>
                                          <p:spTgt spid="8601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60165">
                                            <p:txEl>
                                              <p:charRg st="0" end="25"/>
                                            </p:txEl>
                                          </p:spTgt>
                                        </p:tgtEl>
                                        <p:attrNameLst>
                                          <p:attrName>style.visibility</p:attrName>
                                        </p:attrNameLst>
                                      </p:cBhvr>
                                      <p:to>
                                        <p:strVal val="visible"/>
                                      </p:to>
                                    </p:set>
                                    <p:animEffect transition="in" filter="checkerboard(across)">
                                      <p:cBhvr>
                                        <p:cTn id="17" dur="500"/>
                                        <p:tgtEl>
                                          <p:spTgt spid="860165">
                                            <p:txEl>
                                              <p:charRg st="0"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60166"/>
                                        </p:tgtEl>
                                        <p:attrNameLst>
                                          <p:attrName>style.visibility</p:attrName>
                                        </p:attrNameLst>
                                      </p:cBhvr>
                                      <p:to>
                                        <p:strVal val="visible"/>
                                      </p:to>
                                    </p:set>
                                    <p:animEffect transition="in" filter="checkerboard(across)">
                                      <p:cBhvr>
                                        <p:cTn id="22" dur="500"/>
                                        <p:tgtEl>
                                          <p:spTgt spid="86016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60165">
                                            <p:txEl>
                                              <p:charRg st="25" end="56"/>
                                            </p:txEl>
                                          </p:spTgt>
                                        </p:tgtEl>
                                        <p:attrNameLst>
                                          <p:attrName>style.visibility</p:attrName>
                                        </p:attrNameLst>
                                      </p:cBhvr>
                                      <p:to>
                                        <p:strVal val="visible"/>
                                      </p:to>
                                    </p:set>
                                    <p:animEffect transition="in" filter="checkerboard(across)">
                                      <p:cBhvr>
                                        <p:cTn id="27" dur="500"/>
                                        <p:tgtEl>
                                          <p:spTgt spid="860165">
                                            <p:txEl>
                                              <p:charRg st="25" end="5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60167"/>
                                        </p:tgtEl>
                                        <p:attrNameLst>
                                          <p:attrName>style.visibility</p:attrName>
                                        </p:attrNameLst>
                                      </p:cBhvr>
                                      <p:to>
                                        <p:strVal val="visible"/>
                                      </p:to>
                                    </p:set>
                                    <p:animEffect transition="in" filter="checkerboard(across)">
                                      <p:cBhvr>
                                        <p:cTn id="32" dur="500"/>
                                        <p:tgtEl>
                                          <p:spTgt spid="86016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60165">
                                            <p:txEl>
                                              <p:charRg st="56" end="83"/>
                                            </p:txEl>
                                          </p:spTgt>
                                        </p:tgtEl>
                                        <p:attrNameLst>
                                          <p:attrName>style.visibility</p:attrName>
                                        </p:attrNameLst>
                                      </p:cBhvr>
                                      <p:to>
                                        <p:strVal val="visible"/>
                                      </p:to>
                                    </p:set>
                                    <p:animEffect transition="in" filter="checkerboard(across)">
                                      <p:cBhvr>
                                        <p:cTn id="37" dur="500"/>
                                        <p:tgtEl>
                                          <p:spTgt spid="860165">
                                            <p:txEl>
                                              <p:charRg st="56" end="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60168"/>
                                        </p:tgtEl>
                                        <p:attrNameLst>
                                          <p:attrName>style.visibility</p:attrName>
                                        </p:attrNameLst>
                                      </p:cBhvr>
                                      <p:to>
                                        <p:strVal val="visible"/>
                                      </p:to>
                                    </p:set>
                                    <p:animEffect transition="in" filter="checkerboard(across)">
                                      <p:cBhvr>
                                        <p:cTn id="42" dur="500"/>
                                        <p:tgtEl>
                                          <p:spTgt spid="8601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60169"/>
                                        </p:tgtEl>
                                        <p:attrNameLst>
                                          <p:attrName>style.visibility</p:attrName>
                                        </p:attrNameLst>
                                      </p:cBhvr>
                                      <p:to>
                                        <p:strVal val="visible"/>
                                      </p:to>
                                    </p:set>
                                    <p:animEffect transition="in" filter="blinds(horizontal)">
                                      <p:cBhvr>
                                        <p:cTn id="47" dur="500"/>
                                        <p:tgtEl>
                                          <p:spTgt spid="86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build="p"/>
      <p:bldP spid="860169" grpId="0"/>
      <p:bldP spid="86017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960513"/>
          <p:cNvSpPr>
            <a:spLocks noGrp="1"/>
          </p:cNvSpPr>
          <p:nvPr>
            <p:ph type="title"/>
          </p:nvPr>
        </p:nvSpPr>
        <p:spPr>
          <a:ln/>
        </p:spPr>
        <p:txBody>
          <a:bodyPr vert="horz" wrap="square" lIns="91440" tIns="45720" rIns="91440" bIns="45720" anchor="ctr"/>
          <a:p>
            <a:r>
              <a:rPr lang="zh-CN" altLang="en-US" dirty="0"/>
              <a:t>显卡的外部连接特征</a:t>
            </a:r>
            <a:endParaRPr lang="zh-CN" altLang="en-US" dirty="0"/>
          </a:p>
        </p:txBody>
      </p:sp>
      <p:sp>
        <p:nvSpPr>
          <p:cNvPr id="106499" name="文本占位符 960514"/>
          <p:cNvSpPr>
            <a:spLocks noGrp="1"/>
          </p:cNvSpPr>
          <p:nvPr>
            <p:ph idx="1"/>
          </p:nvPr>
        </p:nvSpPr>
        <p:spPr>
          <a:ln/>
        </p:spPr>
        <p:txBody>
          <a:bodyPr vert="horz" wrap="square" lIns="91440" tIns="45720" rIns="91440" bIns="45720" anchor="t"/>
          <a:p>
            <a:endParaRPr lang="zh-CN" altLang="en-US" dirty="0"/>
          </a:p>
        </p:txBody>
      </p:sp>
      <p:pic>
        <p:nvPicPr>
          <p:cNvPr id="106500" name="图片 960515" descr="001244897"/>
          <p:cNvPicPr>
            <a:picLocks noChangeAspect="1"/>
          </p:cNvPicPr>
          <p:nvPr/>
        </p:nvPicPr>
        <p:blipFill>
          <a:blip r:embed="rId1"/>
          <a:stretch>
            <a:fillRect/>
          </a:stretch>
        </p:blipFill>
        <p:spPr>
          <a:xfrm>
            <a:off x="654050" y="842963"/>
            <a:ext cx="7766050" cy="5214937"/>
          </a:xfrm>
          <a:prstGeom prst="rect">
            <a:avLst/>
          </a:prstGeom>
          <a:noFill/>
          <a:ln w="9525">
            <a:noFill/>
          </a:ln>
        </p:spPr>
      </p:pic>
      <p:sp>
        <p:nvSpPr>
          <p:cNvPr id="106501" name="文本框 960516"/>
          <p:cNvSpPr txBox="1"/>
          <p:nvPr/>
        </p:nvSpPr>
        <p:spPr>
          <a:xfrm>
            <a:off x="204788" y="4021138"/>
            <a:ext cx="2103437" cy="854075"/>
          </a:xfrm>
          <a:prstGeom prst="rect">
            <a:avLst/>
          </a:prstGeom>
          <a:noFill/>
          <a:ln w="50800">
            <a:noFill/>
          </a:ln>
        </p:spPr>
        <p:txBody>
          <a:bodyPr>
            <a:spAutoFit/>
          </a:bodyPr>
          <a:p>
            <a:pPr algn="ctr" eaLnBrk="0" hangingPunct="0">
              <a:spcBef>
                <a:spcPct val="50000"/>
              </a:spcBef>
            </a:pPr>
            <a:r>
              <a:rPr lang="en-US" altLang="zh-CN" sz="2000" b="1" dirty="0">
                <a:latin typeface="微软雅黑" pitchFamily="34" charset="-122"/>
                <a:ea typeface="微软雅黑" pitchFamily="34" charset="-122"/>
              </a:rPr>
              <a:t>VGA</a:t>
            </a:r>
            <a:r>
              <a:rPr lang="zh-CN" altLang="en-US" sz="2000" b="1" dirty="0">
                <a:latin typeface="微软雅黑" pitchFamily="34" charset="-122"/>
                <a:ea typeface="微软雅黑" pitchFamily="34" charset="-122"/>
              </a:rPr>
              <a:t>连接器</a:t>
            </a:r>
            <a:endParaRPr lang="zh-CN" altLang="en-US" sz="2000" b="1" dirty="0">
              <a:latin typeface="微软雅黑" pitchFamily="34" charset="-122"/>
              <a:ea typeface="微软雅黑" pitchFamily="34" charset="-122"/>
            </a:endParaRPr>
          </a:p>
          <a:p>
            <a:pPr algn="ctr" eaLnBrk="0" hangingPunct="0">
              <a:spcBef>
                <a:spcPct val="50000"/>
              </a:spcBef>
            </a:pPr>
            <a:r>
              <a:rPr lang="zh-CN" altLang="en-US" sz="2000" b="1" dirty="0">
                <a:latin typeface="微软雅黑" pitchFamily="34" charset="-122"/>
                <a:ea typeface="微软雅黑" pitchFamily="34" charset="-122"/>
              </a:rPr>
              <a:t>连接到显示器</a:t>
            </a:r>
            <a:endParaRPr lang="zh-CN" altLang="en-US" sz="2000" b="1" dirty="0">
              <a:latin typeface="微软雅黑" pitchFamily="34" charset="-122"/>
              <a:ea typeface="微软雅黑" pitchFamily="34" charset="-122"/>
            </a:endParaRPr>
          </a:p>
        </p:txBody>
      </p:sp>
      <p:sp>
        <p:nvSpPr>
          <p:cNvPr id="106502" name="矩形 960517"/>
          <p:cNvSpPr/>
          <p:nvPr/>
        </p:nvSpPr>
        <p:spPr>
          <a:xfrm>
            <a:off x="5799138" y="4879975"/>
            <a:ext cx="2379662" cy="701675"/>
          </a:xfrm>
          <a:prstGeom prst="rect">
            <a:avLst/>
          </a:prstGeom>
          <a:noFill/>
          <a:ln w="50800">
            <a:noFill/>
          </a:ln>
        </p:spPr>
        <p:txBody>
          <a:bodyPr>
            <a:spAutoFit/>
          </a:bodyPr>
          <a:p>
            <a:pPr algn="ctr" eaLnBrk="0" hangingPunct="0"/>
            <a:r>
              <a:rPr lang="zh-CN" altLang="en-US" sz="2000" b="1" dirty="0">
                <a:latin typeface="微软雅黑" pitchFamily="34" charset="-122"/>
                <a:ea typeface="微软雅黑" pitchFamily="34" charset="-122"/>
              </a:rPr>
              <a:t>连接到 </a:t>
            </a:r>
            <a:r>
              <a:rPr lang="en-US" altLang="zh-CN" sz="2000" b="1" dirty="0">
                <a:latin typeface="微软雅黑" pitchFamily="34" charset="-122"/>
                <a:ea typeface="微软雅黑" pitchFamily="34" charset="-122"/>
              </a:rPr>
              <a:t>I/O</a:t>
            </a:r>
            <a:r>
              <a:rPr lang="zh-CN" altLang="en-US" sz="2000" b="1" dirty="0">
                <a:latin typeface="微软雅黑" pitchFamily="34" charset="-122"/>
                <a:ea typeface="微软雅黑" pitchFamily="34" charset="-122"/>
              </a:rPr>
              <a:t>总线</a:t>
            </a:r>
            <a:endParaRPr lang="zh-CN" altLang="en-US" sz="2000" b="1" dirty="0">
              <a:latin typeface="微软雅黑" pitchFamily="34" charset="-122"/>
              <a:ea typeface="微软雅黑" pitchFamily="34" charset="-122"/>
            </a:endParaRPr>
          </a:p>
          <a:p>
            <a:pPr algn="ctr" eaLnBrk="0" hangingPunct="0"/>
            <a:r>
              <a:rPr lang="zh-CN" altLang="en-US" sz="2000" b="1" dirty="0">
                <a:latin typeface="微软雅黑" pitchFamily="34" charset="-122"/>
                <a:ea typeface="微软雅黑" pitchFamily="34" charset="-122"/>
              </a:rPr>
              <a:t>（主机侧）</a:t>
            </a:r>
            <a:endParaRPr lang="zh-CN" altLang="en-US" sz="2000" b="1" dirty="0">
              <a:latin typeface="微软雅黑" pitchFamily="34" charset="-122"/>
              <a:ea typeface="微软雅黑" pitchFamily="34" charset="-122"/>
            </a:endParaRPr>
          </a:p>
        </p:txBody>
      </p:sp>
      <p:sp>
        <p:nvSpPr>
          <p:cNvPr id="106503" name="文本框 960518"/>
          <p:cNvSpPr txBox="1"/>
          <p:nvPr/>
        </p:nvSpPr>
        <p:spPr>
          <a:xfrm>
            <a:off x="777875" y="5967413"/>
            <a:ext cx="7254875" cy="669925"/>
          </a:xfrm>
          <a:prstGeom prst="rect">
            <a:avLst/>
          </a:prstGeom>
          <a:noFill/>
          <a:ln w="12700">
            <a:noFill/>
          </a:ln>
        </p:spPr>
        <p:txBody>
          <a:bodyPr>
            <a:spAutoFit/>
          </a:bodyPr>
          <a:p>
            <a:pPr eaLnBrk="0" hangingPunct="0"/>
            <a:r>
              <a:rPr lang="zh-CN" altLang="en-US" sz="1900" b="1" dirty="0">
                <a:solidFill>
                  <a:srgbClr val="990000"/>
                </a:solidFill>
                <a:latin typeface="微软雅黑" pitchFamily="34" charset="-122"/>
                <a:ea typeface="微软雅黑" pitchFamily="34" charset="-122"/>
              </a:rPr>
              <a:t>将</a:t>
            </a:r>
            <a:r>
              <a:rPr lang="en-US" altLang="zh-CN" sz="1900" b="1" dirty="0">
                <a:solidFill>
                  <a:srgbClr val="990000"/>
                </a:solidFill>
                <a:latin typeface="微软雅黑" pitchFamily="34" charset="-122"/>
                <a:ea typeface="微软雅黑" pitchFamily="34" charset="-122"/>
              </a:rPr>
              <a:t>I/O</a:t>
            </a:r>
            <a:r>
              <a:rPr lang="zh-CN" altLang="en-US" sz="1900" b="1" dirty="0">
                <a:solidFill>
                  <a:srgbClr val="990000"/>
                </a:solidFill>
                <a:latin typeface="微软雅黑" pitchFamily="34" charset="-122"/>
                <a:ea typeface="微软雅黑" pitchFamily="34" charset="-122"/>
              </a:rPr>
              <a:t>控制器中</a:t>
            </a:r>
            <a:r>
              <a:rPr lang="en-US" altLang="zh-CN" sz="1900" b="1" dirty="0">
                <a:solidFill>
                  <a:srgbClr val="990000"/>
                </a:solidFill>
                <a:latin typeface="微软雅黑" pitchFamily="34" charset="-122"/>
                <a:ea typeface="微软雅黑" pitchFamily="34" charset="-122"/>
              </a:rPr>
              <a:t>CPU</a:t>
            </a:r>
            <a:r>
              <a:rPr lang="zh-CN" altLang="en-US" sz="1900" b="1" dirty="0">
                <a:solidFill>
                  <a:srgbClr val="990000"/>
                </a:solidFill>
                <a:latin typeface="微软雅黑" pitchFamily="34" charset="-122"/>
                <a:ea typeface="微软雅黑" pitchFamily="34" charset="-122"/>
              </a:rPr>
              <a:t>能够访问的各类寄存器称为</a:t>
            </a:r>
            <a:r>
              <a:rPr lang="en-US" altLang="zh-CN" sz="1900" b="1" dirty="0">
                <a:solidFill>
                  <a:schemeClr val="accent1"/>
                </a:solidFill>
                <a:latin typeface="微软雅黑" pitchFamily="34" charset="-122"/>
                <a:ea typeface="微软雅黑" pitchFamily="34" charset="-122"/>
              </a:rPr>
              <a:t>I/O</a:t>
            </a:r>
            <a:r>
              <a:rPr lang="zh-CN" altLang="en-US" sz="1900" b="1" dirty="0">
                <a:solidFill>
                  <a:schemeClr val="accent1"/>
                </a:solidFill>
                <a:latin typeface="微软雅黑" pitchFamily="34" charset="-122"/>
                <a:ea typeface="微软雅黑" pitchFamily="34" charset="-122"/>
              </a:rPr>
              <a:t>端口</a:t>
            </a:r>
            <a:endParaRPr lang="zh-CN" altLang="en-US" sz="1900" b="1" dirty="0">
              <a:solidFill>
                <a:schemeClr val="accent1"/>
              </a:solidFill>
              <a:latin typeface="微软雅黑" pitchFamily="34" charset="-122"/>
              <a:ea typeface="微软雅黑" pitchFamily="34" charset="-122"/>
            </a:endParaRPr>
          </a:p>
          <a:p>
            <a:pPr eaLnBrk="0" hangingPunct="0"/>
            <a:r>
              <a:rPr lang="zh-CN" altLang="en-US" sz="1900" b="1" dirty="0">
                <a:solidFill>
                  <a:srgbClr val="990000"/>
                </a:solidFill>
                <a:latin typeface="微软雅黑" pitchFamily="34" charset="-122"/>
                <a:ea typeface="微软雅黑" pitchFamily="34" charset="-122"/>
              </a:rPr>
              <a:t>对外设的访问通过向</a:t>
            </a:r>
            <a:r>
              <a:rPr lang="en-US" altLang="zh-CN" sz="1900" b="1" dirty="0">
                <a:solidFill>
                  <a:srgbClr val="990000"/>
                </a:solidFill>
                <a:latin typeface="微软雅黑" pitchFamily="34" charset="-122"/>
                <a:ea typeface="微软雅黑" pitchFamily="34" charset="-122"/>
              </a:rPr>
              <a:t>I/O</a:t>
            </a:r>
            <a:r>
              <a:rPr lang="zh-CN" altLang="en-US" sz="1900" b="1" dirty="0">
                <a:solidFill>
                  <a:srgbClr val="990000"/>
                </a:solidFill>
                <a:latin typeface="微软雅黑" pitchFamily="34" charset="-122"/>
                <a:ea typeface="微软雅黑" pitchFamily="34" charset="-122"/>
              </a:rPr>
              <a:t>端口发命令、读状态、读</a:t>
            </a:r>
            <a:r>
              <a:rPr lang="en-US" altLang="zh-CN" sz="1900" b="1" dirty="0">
                <a:solidFill>
                  <a:srgbClr val="990000"/>
                </a:solidFill>
                <a:latin typeface="微软雅黑" pitchFamily="34" charset="-122"/>
                <a:ea typeface="微软雅黑" pitchFamily="34" charset="-122"/>
              </a:rPr>
              <a:t>/</a:t>
            </a:r>
            <a:r>
              <a:rPr lang="zh-CN" altLang="en-US" sz="1900" b="1" dirty="0">
                <a:solidFill>
                  <a:srgbClr val="990000"/>
                </a:solidFill>
                <a:latin typeface="微软雅黑" pitchFamily="34" charset="-122"/>
                <a:ea typeface="微软雅黑" pitchFamily="34" charset="-122"/>
              </a:rPr>
              <a:t>写数据来进行</a:t>
            </a:r>
            <a:endParaRPr lang="zh-CN" altLang="en-US" sz="1900" b="1" dirty="0">
              <a:solidFill>
                <a:srgbClr val="990000"/>
              </a:solidFill>
              <a:latin typeface="微软雅黑" pitchFamily="34" charset="-122"/>
              <a:ea typeface="微软雅黑"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960513"/>
          <p:cNvSpPr>
            <a:spLocks noGrp="1"/>
          </p:cNvSpPr>
          <p:nvPr>
            <p:ph type="title"/>
          </p:nvPr>
        </p:nvSpPr>
        <p:spPr>
          <a:ln/>
        </p:spPr>
        <p:txBody>
          <a:bodyPr vert="horz" wrap="square" lIns="91440" tIns="45720" rIns="91440" bIns="45720" anchor="ctr"/>
          <a:p>
            <a:r>
              <a:rPr lang="zh-CN" altLang="en-US" dirty="0"/>
              <a:t>举例：</a:t>
            </a:r>
            <a:r>
              <a:rPr lang="en-US" altLang="zh-CN" dirty="0"/>
              <a:t>I/O</a:t>
            </a:r>
            <a:r>
              <a:rPr lang="zh-CN" altLang="en-US" dirty="0"/>
              <a:t>端口控制电机驱动</a:t>
            </a:r>
            <a:endParaRPr lang="zh-CN" altLang="en-US" dirty="0"/>
          </a:p>
        </p:txBody>
      </p:sp>
      <p:pic>
        <p:nvPicPr>
          <p:cNvPr id="107523" name="Picture 8"/>
          <p:cNvPicPr>
            <a:picLocks noChangeAspect="1"/>
          </p:cNvPicPr>
          <p:nvPr/>
        </p:nvPicPr>
        <p:blipFill>
          <a:blip r:embed="rId1"/>
          <a:stretch>
            <a:fillRect/>
          </a:stretch>
        </p:blipFill>
        <p:spPr>
          <a:xfrm>
            <a:off x="2408238" y="2928938"/>
            <a:ext cx="6430962" cy="3721100"/>
          </a:xfrm>
          <a:prstGeom prst="rect">
            <a:avLst/>
          </a:prstGeom>
          <a:noFill/>
          <a:ln w="9525">
            <a:noFill/>
          </a:ln>
        </p:spPr>
      </p:pic>
      <p:sp>
        <p:nvSpPr>
          <p:cNvPr id="107524" name="矩形 960517"/>
          <p:cNvSpPr/>
          <p:nvPr/>
        </p:nvSpPr>
        <p:spPr>
          <a:xfrm>
            <a:off x="985838" y="4673600"/>
            <a:ext cx="1301750" cy="1014413"/>
          </a:xfrm>
          <a:prstGeom prst="rect">
            <a:avLst/>
          </a:prstGeom>
          <a:noFill/>
          <a:ln w="50800">
            <a:noFill/>
          </a:ln>
        </p:spPr>
        <p:txBody>
          <a:bodyPr>
            <a:spAutoFit/>
          </a:bodyPr>
          <a:p>
            <a:pPr algn="ctr" eaLnBrk="0" hangingPunct="0"/>
            <a:r>
              <a:rPr lang="zh-CN" altLang="en-US" sz="2000" b="1" dirty="0">
                <a:latin typeface="微软雅黑" pitchFamily="34" charset="-122"/>
                <a:ea typeface="微软雅黑" pitchFamily="34" charset="-122"/>
              </a:rPr>
              <a:t>连接到 </a:t>
            </a:r>
            <a:r>
              <a:rPr lang="en-US" altLang="zh-CN" sz="2000" b="1" dirty="0">
                <a:latin typeface="微软雅黑" pitchFamily="34" charset="-122"/>
                <a:ea typeface="微软雅黑" pitchFamily="34" charset="-122"/>
              </a:rPr>
              <a:t>I/O</a:t>
            </a:r>
            <a:r>
              <a:rPr lang="zh-CN" altLang="en-US" sz="2000" b="1" dirty="0">
                <a:latin typeface="微软雅黑" pitchFamily="34" charset="-122"/>
                <a:ea typeface="微软雅黑" pitchFamily="34" charset="-122"/>
              </a:rPr>
              <a:t>总线</a:t>
            </a:r>
            <a:endParaRPr lang="zh-CN" altLang="en-US" sz="2000" b="1" dirty="0">
              <a:latin typeface="微软雅黑" pitchFamily="34" charset="-122"/>
              <a:ea typeface="微软雅黑" pitchFamily="34" charset="-122"/>
            </a:endParaRPr>
          </a:p>
          <a:p>
            <a:pPr algn="ctr" eaLnBrk="0" hangingPunct="0"/>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主机侧</a:t>
            </a:r>
            <a:r>
              <a:rPr lang="en-US" altLang="zh-CN"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pic>
        <p:nvPicPr>
          <p:cNvPr id="107525" name="Picture 9"/>
          <p:cNvPicPr>
            <a:picLocks noChangeAspect="1"/>
          </p:cNvPicPr>
          <p:nvPr/>
        </p:nvPicPr>
        <p:blipFill>
          <a:blip r:embed="rId2"/>
          <a:stretch>
            <a:fillRect/>
          </a:stretch>
        </p:blipFill>
        <p:spPr>
          <a:xfrm>
            <a:off x="214313" y="781050"/>
            <a:ext cx="2463800" cy="2462213"/>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939009"/>
          <p:cNvSpPr>
            <a:spLocks noGrp="1"/>
          </p:cNvSpPr>
          <p:nvPr>
            <p:ph type="title"/>
          </p:nvPr>
        </p:nvSpPr>
        <p:spPr>
          <a:xfrm>
            <a:off x="800100" y="142875"/>
            <a:ext cx="6707188" cy="528638"/>
          </a:xfrm>
          <a:ln/>
        </p:spPr>
        <p:txBody>
          <a:bodyPr vert="horz" wrap="square" lIns="91440" tIns="45720" rIns="91440" bIns="45720" anchor="ctr"/>
          <a:p>
            <a:r>
              <a:rPr lang="en-US" altLang="zh-CN" dirty="0">
                <a:cs typeface="Arial" panose="020B0604020202090204" pitchFamily="34" charset="0"/>
              </a:rPr>
              <a:t>I/O</a:t>
            </a:r>
            <a:r>
              <a:rPr lang="zh-CN" altLang="en-US" dirty="0">
                <a:cs typeface="Arial" panose="020B0604020202090204" pitchFamily="34" charset="0"/>
              </a:rPr>
              <a:t>端口的寻址方式</a:t>
            </a:r>
            <a:endParaRPr lang="zh-CN" altLang="en-US" dirty="0">
              <a:ea typeface="Arial" panose="020B0604020202090204" pitchFamily="34" charset="0"/>
            </a:endParaRPr>
          </a:p>
        </p:txBody>
      </p:sp>
      <p:sp>
        <p:nvSpPr>
          <p:cNvPr id="939011" name="内容占位符 939010"/>
          <p:cNvSpPr>
            <a:spLocks noGrp="1"/>
          </p:cNvSpPr>
          <p:nvPr>
            <p:ph idx="1"/>
          </p:nvPr>
        </p:nvSpPr>
        <p:spPr>
          <a:xfrm>
            <a:off x="247650" y="2571750"/>
            <a:ext cx="8651875" cy="3852863"/>
          </a:xfrm>
          <a:ln/>
        </p:spPr>
        <p:txBody>
          <a:bodyPr vert="horz" wrap="square" lIns="91440" tIns="45720" rIns="91440" bIns="45720" anchor="t"/>
          <a:p>
            <a:pPr>
              <a:spcBef>
                <a:spcPct val="25000"/>
              </a:spcBef>
              <a:buNone/>
            </a:pPr>
            <a:r>
              <a:rPr lang="zh-CN" altLang="en-US" sz="2200" b="0" dirty="0">
                <a:solidFill>
                  <a:srgbClr val="3333CC"/>
                </a:solidFill>
              </a:rPr>
              <a:t>   </a:t>
            </a:r>
            <a:r>
              <a:rPr lang="zh-CN" altLang="en-US" sz="2000" b="0" dirty="0">
                <a:solidFill>
                  <a:srgbClr val="3333CC"/>
                </a:solidFill>
                <a:latin typeface="微软雅黑" pitchFamily="34" charset="-122"/>
                <a:ea typeface="微软雅黑" pitchFamily="34" charset="-122"/>
              </a:rPr>
              <a:t>  </a:t>
            </a:r>
            <a:r>
              <a:rPr lang="zh-CN" altLang="en-US" sz="2000" dirty="0">
                <a:solidFill>
                  <a:srgbClr val="D1390F"/>
                </a:solidFill>
                <a:latin typeface="微软雅黑" pitchFamily="34" charset="-122"/>
                <a:ea typeface="微软雅黑" pitchFamily="34" charset="-122"/>
              </a:rPr>
              <a:t>（</a:t>
            </a:r>
            <a:r>
              <a:rPr lang="en-US" altLang="zh-CN" sz="2000" dirty="0">
                <a:solidFill>
                  <a:srgbClr val="D1390F"/>
                </a:solidFill>
                <a:latin typeface="微软雅黑" pitchFamily="34" charset="-122"/>
                <a:ea typeface="微软雅黑" pitchFamily="34" charset="-122"/>
              </a:rPr>
              <a:t>1</a:t>
            </a:r>
            <a:r>
              <a:rPr lang="zh-CN" altLang="en-US" sz="2000" dirty="0">
                <a:solidFill>
                  <a:srgbClr val="D1390F"/>
                </a:solidFill>
                <a:latin typeface="微软雅黑" pitchFamily="34" charset="-122"/>
                <a:ea typeface="微软雅黑" pitchFamily="34" charset="-122"/>
              </a:rPr>
              <a:t>）统一编址方式（内存映射方式）</a:t>
            </a:r>
            <a:endParaRPr lang="zh-CN" altLang="en-US" sz="2000" dirty="0">
              <a:solidFill>
                <a:srgbClr val="D1390F"/>
              </a:solidFill>
              <a:latin typeface="微软雅黑" pitchFamily="34" charset="-122"/>
              <a:ea typeface="微软雅黑" pitchFamily="34" charset="-122"/>
            </a:endParaRPr>
          </a:p>
          <a:p>
            <a:pPr lvl="1" algn="just">
              <a:spcBef>
                <a:spcPct val="25000"/>
              </a:spcBef>
              <a:buNone/>
            </a:pPr>
            <a:r>
              <a:rPr lang="zh-CN" altLang="en-US" dirty="0">
                <a:solidFill>
                  <a:srgbClr val="006600"/>
                </a:solidFill>
                <a:latin typeface="微软雅黑" pitchFamily="34" charset="-122"/>
                <a:ea typeface="微软雅黑" pitchFamily="34" charset="-122"/>
              </a:rPr>
              <a:t>与主存空间统一编址，主存单元和</a:t>
            </a:r>
            <a:r>
              <a:rPr lang="en-US" altLang="zh-CN" dirty="0">
                <a:solidFill>
                  <a:srgbClr val="006600"/>
                </a:solidFill>
                <a:latin typeface="微软雅黑" pitchFamily="34" charset="-122"/>
                <a:ea typeface="微软雅黑" pitchFamily="34" charset="-122"/>
              </a:rPr>
              <a:t>I/O</a:t>
            </a:r>
            <a:r>
              <a:rPr lang="zh-CN" altLang="en-US" dirty="0">
                <a:solidFill>
                  <a:srgbClr val="006600"/>
                </a:solidFill>
                <a:latin typeface="微软雅黑" pitchFamily="34" charset="-122"/>
                <a:ea typeface="微软雅黑" pitchFamily="34" charset="-122"/>
              </a:rPr>
              <a:t>端口在同一个地址空间中。</a:t>
            </a:r>
            <a:endParaRPr lang="zh-CN" altLang="en-US" dirty="0">
              <a:solidFill>
                <a:srgbClr val="006600"/>
              </a:solidFill>
              <a:latin typeface="微软雅黑" pitchFamily="34" charset="-122"/>
              <a:ea typeface="微软雅黑" pitchFamily="34" charset="-122"/>
            </a:endParaRPr>
          </a:p>
          <a:p>
            <a:pPr lvl="1" algn="just">
              <a:spcBef>
                <a:spcPct val="25000"/>
              </a:spcBef>
              <a:buNone/>
            </a:pPr>
            <a:r>
              <a:rPr lang="zh-CN" altLang="en-US" dirty="0">
                <a:solidFill>
                  <a:srgbClr val="006600"/>
                </a:solidFill>
                <a:latin typeface="微软雅黑" pitchFamily="34" charset="-122"/>
                <a:ea typeface="微软雅黑" pitchFamily="34" charset="-122"/>
              </a:rPr>
              <a:t>     </a:t>
            </a:r>
            <a:r>
              <a:rPr lang="zh-CN" altLang="en-US" dirty="0">
                <a:solidFill>
                  <a:srgbClr val="990000"/>
                </a:solidFill>
                <a:latin typeface="微软雅黑" pitchFamily="34" charset="-122"/>
                <a:ea typeface="微软雅黑" pitchFamily="34" charset="-122"/>
              </a:rPr>
              <a:t>（将</a:t>
            </a:r>
            <a:r>
              <a:rPr lang="en-US" altLang="zh-CN" dirty="0">
                <a:solidFill>
                  <a:srgbClr val="990000"/>
                </a:solidFill>
                <a:latin typeface="微软雅黑" pitchFamily="34" charset="-122"/>
                <a:ea typeface="微软雅黑" pitchFamily="34" charset="-122"/>
              </a:rPr>
              <a:t>I/O</a:t>
            </a:r>
            <a:r>
              <a:rPr lang="zh-CN" altLang="en-US" dirty="0">
                <a:solidFill>
                  <a:srgbClr val="990000"/>
                </a:solidFill>
                <a:latin typeface="微软雅黑" pitchFamily="34" charset="-122"/>
                <a:ea typeface="微软雅黑" pitchFamily="34" charset="-122"/>
              </a:rPr>
              <a:t>端口映射到某个主存区域，故也称“存储器映射方式”）</a:t>
            </a:r>
            <a:endParaRPr lang="zh-CN" altLang="en-US" dirty="0">
              <a:solidFill>
                <a:srgbClr val="990000"/>
              </a:solidFill>
              <a:latin typeface="微软雅黑" pitchFamily="34" charset="-122"/>
              <a:ea typeface="微软雅黑" pitchFamily="34" charset="-122"/>
            </a:endParaRPr>
          </a:p>
          <a:p>
            <a:pPr lvl="1" algn="just">
              <a:spcBef>
                <a:spcPct val="25000"/>
              </a:spcBef>
              <a:buNone/>
            </a:pPr>
            <a:r>
              <a:rPr lang="zh-CN" altLang="en-US" dirty="0">
                <a:solidFill>
                  <a:srgbClr val="006600"/>
                </a:solidFill>
                <a:latin typeface="微软雅黑" pitchFamily="34" charset="-122"/>
                <a:ea typeface="微软雅黑" pitchFamily="34" charset="-122"/>
              </a:rPr>
              <a:t>       </a:t>
            </a:r>
            <a:r>
              <a:rPr lang="zh-CN" altLang="en-US" dirty="0">
                <a:solidFill>
                  <a:schemeClr val="tx1"/>
                </a:solidFill>
                <a:latin typeface="微软雅黑" pitchFamily="34" charset="-122"/>
                <a:ea typeface="微软雅黑" pitchFamily="34" charset="-122"/>
              </a:rPr>
              <a:t>例如，</a:t>
            </a:r>
            <a:r>
              <a:rPr lang="en-US" altLang="zh-CN" dirty="0">
                <a:solidFill>
                  <a:schemeClr val="tx1"/>
                </a:solidFill>
                <a:latin typeface="微软雅黑" pitchFamily="34" charset="-122"/>
                <a:ea typeface="微软雅黑" pitchFamily="34" charset="-122"/>
              </a:rPr>
              <a:t>RISC</a:t>
            </a:r>
            <a:r>
              <a:rPr lang="zh-CN" altLang="en-US" dirty="0">
                <a:solidFill>
                  <a:schemeClr val="tx1"/>
                </a:solidFill>
                <a:latin typeface="微软雅黑" pitchFamily="34" charset="-122"/>
                <a:ea typeface="微软雅黑" pitchFamily="34" charset="-122"/>
              </a:rPr>
              <a:t>机器、</a:t>
            </a:r>
            <a:r>
              <a:rPr lang="en-US" altLang="zh-CN" dirty="0">
                <a:solidFill>
                  <a:schemeClr val="tx1"/>
                </a:solidFill>
                <a:latin typeface="微软雅黑" pitchFamily="34" charset="-122"/>
                <a:ea typeface="微软雅黑" pitchFamily="34" charset="-122"/>
              </a:rPr>
              <a:t>Motorola</a:t>
            </a:r>
            <a:r>
              <a:rPr lang="zh-CN" altLang="en-US" dirty="0">
                <a:solidFill>
                  <a:schemeClr val="tx1"/>
                </a:solidFill>
                <a:latin typeface="微软雅黑" pitchFamily="34" charset="-122"/>
                <a:ea typeface="微软雅黑" pitchFamily="34" charset="-122"/>
              </a:rPr>
              <a:t>公司的处理器等采用该方案</a:t>
            </a:r>
            <a:endParaRPr lang="zh-CN" altLang="en-US" dirty="0">
              <a:solidFill>
                <a:schemeClr val="tx1"/>
              </a:solidFill>
              <a:latin typeface="微软雅黑" pitchFamily="34" charset="-122"/>
              <a:ea typeface="微软雅黑" pitchFamily="34" charset="-122"/>
            </a:endParaRPr>
          </a:p>
          <a:p>
            <a:pPr lvl="1" algn="just">
              <a:spcBef>
                <a:spcPct val="25000"/>
              </a:spcBef>
              <a:buNone/>
            </a:pP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VRAM</a:t>
            </a:r>
            <a:r>
              <a:rPr lang="zh-CN" altLang="en-US" dirty="0">
                <a:solidFill>
                  <a:schemeClr val="tx1"/>
                </a:solidFill>
                <a:latin typeface="微软雅黑" pitchFamily="34" charset="-122"/>
                <a:ea typeface="微软雅黑" pitchFamily="34" charset="-122"/>
              </a:rPr>
              <a:t>（显示存储器）通常也和主存统一编址</a:t>
            </a:r>
            <a:endParaRPr lang="zh-CN" altLang="en-US" dirty="0">
              <a:solidFill>
                <a:schemeClr val="tx1"/>
              </a:solidFill>
              <a:latin typeface="微软雅黑" pitchFamily="34" charset="-122"/>
              <a:ea typeface="微软雅黑" pitchFamily="34" charset="-122"/>
            </a:endParaRPr>
          </a:p>
          <a:p>
            <a:pPr lvl="1" algn="just">
              <a:spcBef>
                <a:spcPct val="25000"/>
              </a:spcBef>
              <a:buNone/>
            </a:pPr>
            <a:r>
              <a:rPr lang="zh-CN" altLang="en-US" dirty="0">
                <a:solidFill>
                  <a:srgbClr val="D1390F"/>
                </a:solidFill>
                <a:latin typeface="微软雅黑" pitchFamily="34" charset="-122"/>
                <a:ea typeface="微软雅黑" pitchFamily="34" charset="-122"/>
              </a:rPr>
              <a:t>（</a:t>
            </a:r>
            <a:r>
              <a:rPr lang="en-US" altLang="zh-CN" dirty="0">
                <a:solidFill>
                  <a:srgbClr val="D1390F"/>
                </a:solidFill>
                <a:latin typeface="微软雅黑" pitchFamily="34" charset="-122"/>
                <a:ea typeface="微软雅黑" pitchFamily="34" charset="-122"/>
              </a:rPr>
              <a:t>2</a:t>
            </a:r>
            <a:r>
              <a:rPr lang="zh-CN" altLang="en-US" dirty="0">
                <a:solidFill>
                  <a:srgbClr val="D1390F"/>
                </a:solidFill>
                <a:latin typeface="微软雅黑" pitchFamily="34" charset="-122"/>
                <a:ea typeface="微软雅黑" pitchFamily="34" charset="-122"/>
              </a:rPr>
              <a:t>）独立编址方式（特殊</a:t>
            </a:r>
            <a:r>
              <a:rPr lang="en-US" altLang="zh-CN" dirty="0">
                <a:solidFill>
                  <a:srgbClr val="D1390F"/>
                </a:solidFill>
                <a:latin typeface="微软雅黑" pitchFamily="34" charset="-122"/>
                <a:ea typeface="微软雅黑" pitchFamily="34" charset="-122"/>
              </a:rPr>
              <a:t>I/O</a:t>
            </a:r>
            <a:r>
              <a:rPr lang="zh-CN" altLang="en-US" dirty="0">
                <a:solidFill>
                  <a:srgbClr val="D1390F"/>
                </a:solidFill>
                <a:latin typeface="微软雅黑" pitchFamily="34" charset="-122"/>
                <a:ea typeface="微软雅黑" pitchFamily="34" charset="-122"/>
              </a:rPr>
              <a:t>指令方式）</a:t>
            </a:r>
            <a:endParaRPr lang="zh-CN" altLang="en-US" dirty="0">
              <a:solidFill>
                <a:srgbClr val="D1390F"/>
              </a:solidFill>
              <a:latin typeface="微软雅黑" pitchFamily="34" charset="-122"/>
              <a:ea typeface="微软雅黑" pitchFamily="34" charset="-122"/>
            </a:endParaRPr>
          </a:p>
          <a:p>
            <a:pPr lvl="1" algn="just">
              <a:spcBef>
                <a:spcPct val="25000"/>
              </a:spcBef>
              <a:buNone/>
            </a:pPr>
            <a:r>
              <a:rPr lang="zh-CN" altLang="en-US" dirty="0">
                <a:solidFill>
                  <a:srgbClr val="006600"/>
                </a:solidFill>
                <a:latin typeface="微软雅黑" pitchFamily="34" charset="-122"/>
                <a:ea typeface="微软雅黑" pitchFamily="34" charset="-122"/>
              </a:rPr>
              <a:t> 单独编号，不和主存单元一起编，使成为一个独立的</a:t>
            </a:r>
            <a:r>
              <a:rPr lang="en-US" altLang="zh-CN" dirty="0">
                <a:solidFill>
                  <a:srgbClr val="006600"/>
                </a:solidFill>
                <a:latin typeface="微软雅黑" pitchFamily="34" charset="-122"/>
                <a:ea typeface="微软雅黑" pitchFamily="34" charset="-122"/>
              </a:rPr>
              <a:t>I/O</a:t>
            </a:r>
            <a:r>
              <a:rPr lang="zh-CN" altLang="en-US" dirty="0">
                <a:solidFill>
                  <a:srgbClr val="006600"/>
                </a:solidFill>
                <a:latin typeface="微软雅黑" pitchFamily="34" charset="-122"/>
                <a:ea typeface="微软雅黑" pitchFamily="34" charset="-122"/>
              </a:rPr>
              <a:t>地址空间</a:t>
            </a:r>
            <a:endParaRPr lang="zh-CN" altLang="en-US" dirty="0">
              <a:solidFill>
                <a:srgbClr val="006600"/>
              </a:solidFill>
              <a:latin typeface="微软雅黑" pitchFamily="34" charset="-122"/>
              <a:ea typeface="微软雅黑" pitchFamily="34" charset="-122"/>
            </a:endParaRPr>
          </a:p>
          <a:p>
            <a:pPr lvl="1" algn="just">
              <a:spcBef>
                <a:spcPct val="25000"/>
              </a:spcBef>
              <a:buNone/>
            </a:pPr>
            <a:r>
              <a:rPr lang="zh-CN" altLang="en-US" dirty="0">
                <a:solidFill>
                  <a:srgbClr val="006600"/>
                </a:solidFill>
                <a:latin typeface="微软雅黑" pitchFamily="34" charset="-122"/>
                <a:ea typeface="微软雅黑" pitchFamily="34" charset="-122"/>
              </a:rPr>
              <a:t>    </a:t>
            </a:r>
            <a:r>
              <a:rPr lang="zh-CN" altLang="en-US" dirty="0">
                <a:solidFill>
                  <a:srgbClr val="990000"/>
                </a:solidFill>
                <a:latin typeface="微软雅黑" pitchFamily="34" charset="-122"/>
                <a:ea typeface="微软雅黑" pitchFamily="34" charset="-122"/>
              </a:rPr>
              <a:t>（因为需专门</a:t>
            </a:r>
            <a:r>
              <a:rPr lang="en-US" altLang="zh-CN" dirty="0">
                <a:solidFill>
                  <a:srgbClr val="990000"/>
                </a:solidFill>
                <a:latin typeface="微软雅黑" pitchFamily="34" charset="-122"/>
                <a:ea typeface="微软雅黑" pitchFamily="34" charset="-122"/>
              </a:rPr>
              <a:t>I/O</a:t>
            </a:r>
            <a:r>
              <a:rPr lang="zh-CN" altLang="en-US" dirty="0">
                <a:solidFill>
                  <a:srgbClr val="990000"/>
                </a:solidFill>
                <a:latin typeface="微软雅黑" pitchFamily="34" charset="-122"/>
                <a:ea typeface="微软雅黑" pitchFamily="34" charset="-122"/>
              </a:rPr>
              <a:t>指令，故也称为“特殊</a:t>
            </a:r>
            <a:r>
              <a:rPr lang="en-US" altLang="zh-CN" dirty="0">
                <a:solidFill>
                  <a:srgbClr val="990000"/>
                </a:solidFill>
                <a:latin typeface="微软雅黑" pitchFamily="34" charset="-122"/>
                <a:ea typeface="微软雅黑" pitchFamily="34" charset="-122"/>
              </a:rPr>
              <a:t>I/O</a:t>
            </a:r>
            <a:r>
              <a:rPr lang="zh-CN" altLang="en-US" dirty="0">
                <a:solidFill>
                  <a:srgbClr val="990000"/>
                </a:solidFill>
                <a:latin typeface="微软雅黑" pitchFamily="34" charset="-122"/>
                <a:ea typeface="微软雅黑" pitchFamily="34" charset="-122"/>
              </a:rPr>
              <a:t>指令方式”）</a:t>
            </a:r>
            <a:endParaRPr lang="zh-CN" altLang="en-US" dirty="0">
              <a:solidFill>
                <a:srgbClr val="990000"/>
              </a:solidFill>
              <a:latin typeface="微软雅黑" pitchFamily="34" charset="-122"/>
              <a:ea typeface="微软雅黑" pitchFamily="34" charset="-122"/>
            </a:endParaRPr>
          </a:p>
          <a:p>
            <a:pPr lvl="1" algn="just">
              <a:spcBef>
                <a:spcPct val="25000"/>
              </a:spcBef>
              <a:buNone/>
            </a:pPr>
            <a:r>
              <a:rPr lang="zh-CN" altLang="en-US" dirty="0">
                <a:solidFill>
                  <a:srgbClr val="006600"/>
                </a:solidFill>
                <a:latin typeface="微软雅黑" pitchFamily="34" charset="-122"/>
                <a:ea typeface="微软雅黑" pitchFamily="34" charset="-122"/>
              </a:rPr>
              <a:t>    </a:t>
            </a:r>
            <a:r>
              <a:rPr lang="zh-CN" altLang="en-US" dirty="0">
                <a:solidFill>
                  <a:schemeClr val="tx1"/>
                </a:solidFill>
                <a:latin typeface="微软雅黑" pitchFamily="34" charset="-122"/>
                <a:ea typeface="微软雅黑" pitchFamily="34" charset="-122"/>
              </a:rPr>
              <a:t>例如，</a:t>
            </a:r>
            <a:r>
              <a:rPr lang="en-US" altLang="zh-CN" dirty="0">
                <a:solidFill>
                  <a:schemeClr val="tx1"/>
                </a:solidFill>
                <a:latin typeface="微软雅黑" pitchFamily="34" charset="-122"/>
                <a:ea typeface="微软雅黑" pitchFamily="34" charset="-122"/>
              </a:rPr>
              <a:t>Intel</a:t>
            </a:r>
            <a:r>
              <a:rPr lang="zh-CN" altLang="en-US" dirty="0">
                <a:solidFill>
                  <a:schemeClr val="tx1"/>
                </a:solidFill>
                <a:latin typeface="微软雅黑" pitchFamily="34" charset="-122"/>
                <a:ea typeface="微软雅黑" pitchFamily="34" charset="-122"/>
              </a:rPr>
              <a:t>公司和</a:t>
            </a:r>
            <a:r>
              <a:rPr lang="en-US" altLang="zh-CN" dirty="0">
                <a:solidFill>
                  <a:schemeClr val="tx1"/>
                </a:solidFill>
                <a:latin typeface="微软雅黑" pitchFamily="34" charset="-122"/>
                <a:ea typeface="微软雅黑" pitchFamily="34" charset="-122"/>
              </a:rPr>
              <a:t>Zilog</a:t>
            </a:r>
            <a:r>
              <a:rPr lang="zh-CN" altLang="en-US" dirty="0">
                <a:solidFill>
                  <a:schemeClr val="tx1"/>
                </a:solidFill>
                <a:latin typeface="微软雅黑" pitchFamily="34" charset="-122"/>
                <a:ea typeface="微软雅黑" pitchFamily="34" charset="-122"/>
              </a:rPr>
              <a:t>公司的处理器就是独立编址方式</a:t>
            </a:r>
            <a:endParaRPr lang="zh-CN" altLang="en-US" dirty="0">
              <a:solidFill>
                <a:schemeClr val="tx1"/>
              </a:solidFill>
              <a:latin typeface="微软雅黑" pitchFamily="34" charset="-122"/>
              <a:ea typeface="微软雅黑" pitchFamily="34" charset="-122"/>
            </a:endParaRPr>
          </a:p>
        </p:txBody>
      </p:sp>
      <p:sp>
        <p:nvSpPr>
          <p:cNvPr id="939012" name="矩形 939011"/>
          <p:cNvSpPr/>
          <p:nvPr/>
        </p:nvSpPr>
        <p:spPr>
          <a:xfrm>
            <a:off x="298450" y="860425"/>
            <a:ext cx="8485188" cy="1603375"/>
          </a:xfrm>
          <a:prstGeom prst="rect">
            <a:avLst/>
          </a:prstGeom>
          <a:noFill/>
          <a:ln w="9525">
            <a:noFill/>
          </a:ln>
        </p:spPr>
        <p:txBody>
          <a:bodyPr>
            <a:spAutoFit/>
          </a:bodyPr>
          <a:p>
            <a:pPr>
              <a:lnSpc>
                <a:spcPct val="105000"/>
              </a:lnSpc>
              <a:spcBef>
                <a:spcPct val="25000"/>
              </a:spcBef>
              <a:buClr>
                <a:schemeClr val="accent2"/>
              </a:buClr>
              <a:buSzPct val="80000"/>
              <a:buFont typeface="Wingdings" panose="05000000000000000000" pitchFamily="2" charset="2"/>
              <a:buChar char="l"/>
            </a:pPr>
            <a:r>
              <a:rPr lang="zh-CN" altLang="en-US" b="1" dirty="0">
                <a:solidFill>
                  <a:srgbClr val="3333CC"/>
                </a:solidFill>
                <a:latin typeface="Arial" panose="020B0604020202090204" pitchFamily="34" charset="0"/>
              </a:rPr>
              <a:t>  </a:t>
            </a:r>
            <a:r>
              <a:rPr lang="zh-CN" altLang="en-US" sz="2000" b="1" dirty="0">
                <a:solidFill>
                  <a:srgbClr val="3333CC"/>
                </a:solidFill>
                <a:latin typeface="微软雅黑" pitchFamily="34" charset="-122"/>
                <a:ea typeface="微软雅黑" pitchFamily="34" charset="-122"/>
              </a:rPr>
              <a:t>对</a:t>
            </a:r>
            <a:r>
              <a:rPr lang="en-US" altLang="zh-CN" sz="2000" b="1" dirty="0">
                <a:solidFill>
                  <a:srgbClr val="3333CC"/>
                </a:solidFill>
                <a:latin typeface="微软雅黑" pitchFamily="34" charset="-122"/>
                <a:ea typeface="微软雅黑" pitchFamily="34" charset="-122"/>
              </a:rPr>
              <a:t>I/O</a:t>
            </a:r>
            <a:r>
              <a:rPr lang="zh-CN" altLang="en-US" sz="2000" b="1" dirty="0">
                <a:solidFill>
                  <a:srgbClr val="3333CC"/>
                </a:solidFill>
                <a:latin typeface="微软雅黑" pitchFamily="34" charset="-122"/>
                <a:ea typeface="微软雅黑" pitchFamily="34" charset="-122"/>
              </a:rPr>
              <a:t>端口读写就是向</a:t>
            </a:r>
            <a:r>
              <a:rPr lang="en-US" altLang="zh-CN" sz="2000" b="1" dirty="0">
                <a:solidFill>
                  <a:srgbClr val="3333CC"/>
                </a:solidFill>
                <a:latin typeface="微软雅黑" pitchFamily="34" charset="-122"/>
                <a:ea typeface="微软雅黑" pitchFamily="34" charset="-122"/>
              </a:rPr>
              <a:t>I/O</a:t>
            </a:r>
            <a:r>
              <a:rPr lang="zh-CN" altLang="en-US" sz="2000" b="1" dirty="0">
                <a:solidFill>
                  <a:srgbClr val="3333CC"/>
                </a:solidFill>
                <a:latin typeface="微软雅黑" pitchFamily="34" charset="-122"/>
                <a:ea typeface="微软雅黑" pitchFamily="34" charset="-122"/>
              </a:rPr>
              <a:t>设备</a:t>
            </a:r>
            <a:r>
              <a:rPr lang="zh-CN" altLang="en-US" sz="2000" b="1" dirty="0">
                <a:solidFill>
                  <a:schemeClr val="accent1"/>
                </a:solidFill>
                <a:latin typeface="微软雅黑" pitchFamily="34" charset="-122"/>
                <a:ea typeface="微软雅黑" pitchFamily="34" charset="-122"/>
              </a:rPr>
              <a:t>送出命令</a:t>
            </a:r>
            <a:r>
              <a:rPr lang="zh-CN" altLang="en-US" sz="2000" b="1" dirty="0">
                <a:solidFill>
                  <a:srgbClr val="3333CC"/>
                </a:solidFill>
                <a:latin typeface="微软雅黑" pitchFamily="34" charset="-122"/>
                <a:ea typeface="微软雅黑" pitchFamily="34" charset="-122"/>
              </a:rPr>
              <a:t>或从设备</a:t>
            </a:r>
            <a:r>
              <a:rPr lang="zh-CN" altLang="en-US" sz="2000" b="1" dirty="0">
                <a:solidFill>
                  <a:schemeClr val="accent1"/>
                </a:solidFill>
                <a:latin typeface="微软雅黑" pitchFamily="34" charset="-122"/>
                <a:ea typeface="微软雅黑" pitchFamily="34" charset="-122"/>
              </a:rPr>
              <a:t>读状态</a:t>
            </a:r>
            <a:r>
              <a:rPr lang="zh-CN" altLang="en-US" sz="2000" b="1" dirty="0">
                <a:solidFill>
                  <a:srgbClr val="3333CC"/>
                </a:solidFill>
                <a:latin typeface="微软雅黑" pitchFamily="34" charset="-122"/>
                <a:ea typeface="微软雅黑" pitchFamily="34" charset="-122"/>
              </a:rPr>
              <a:t>或</a:t>
            </a:r>
            <a:r>
              <a:rPr lang="zh-CN" altLang="en-US" sz="2000" b="1" dirty="0">
                <a:solidFill>
                  <a:schemeClr val="accent1"/>
                </a:solidFill>
                <a:latin typeface="微软雅黑" pitchFamily="34" charset="-122"/>
                <a:ea typeface="微软雅黑" pitchFamily="34" charset="-122"/>
              </a:rPr>
              <a:t>读</a:t>
            </a:r>
            <a:r>
              <a:rPr lang="en-US" altLang="zh-CN" sz="2000" b="1" dirty="0">
                <a:solidFill>
                  <a:schemeClr val="accent1"/>
                </a:solidFill>
                <a:latin typeface="微软雅黑" pitchFamily="34" charset="-122"/>
                <a:ea typeface="微软雅黑" pitchFamily="34" charset="-122"/>
              </a:rPr>
              <a:t>/</a:t>
            </a:r>
            <a:r>
              <a:rPr lang="zh-CN" altLang="en-US" sz="2000" b="1" dirty="0">
                <a:solidFill>
                  <a:schemeClr val="accent1"/>
                </a:solidFill>
                <a:latin typeface="微软雅黑" pitchFamily="34" charset="-122"/>
                <a:ea typeface="微软雅黑" pitchFamily="34" charset="-122"/>
              </a:rPr>
              <a:t>写数据</a:t>
            </a:r>
            <a:endParaRPr lang="zh-CN" altLang="en-US" sz="2000" b="1" dirty="0">
              <a:solidFill>
                <a:schemeClr val="accent1"/>
              </a:solidFill>
              <a:latin typeface="微软雅黑" pitchFamily="34" charset="-122"/>
              <a:ea typeface="微软雅黑" pitchFamily="34" charset="-122"/>
            </a:endParaRPr>
          </a:p>
          <a:p>
            <a:pPr>
              <a:lnSpc>
                <a:spcPct val="105000"/>
              </a:lnSpc>
              <a:spcBef>
                <a:spcPct val="25000"/>
              </a:spcBef>
              <a:buClr>
                <a:schemeClr val="accent2"/>
              </a:buClr>
              <a:buSzPct val="80000"/>
              <a:buFont typeface="Wingdings" panose="05000000000000000000" pitchFamily="2" charset="2"/>
              <a:buChar char="l"/>
            </a:pPr>
            <a:r>
              <a:rPr lang="zh-CN" altLang="en-US" sz="2000" b="1" dirty="0">
                <a:solidFill>
                  <a:srgbClr val="3333CC"/>
                </a:solidFill>
                <a:latin typeface="微软雅黑" pitchFamily="34" charset="-122"/>
                <a:ea typeface="微软雅黑" pitchFamily="34" charset="-122"/>
              </a:rPr>
              <a:t>  一个</a:t>
            </a:r>
            <a:r>
              <a:rPr lang="en-US" altLang="zh-CN" sz="2000" b="1" dirty="0">
                <a:solidFill>
                  <a:srgbClr val="3333CC"/>
                </a:solidFill>
                <a:latin typeface="微软雅黑" pitchFamily="34" charset="-122"/>
                <a:ea typeface="微软雅黑" pitchFamily="34" charset="-122"/>
              </a:rPr>
              <a:t>I/O</a:t>
            </a:r>
            <a:r>
              <a:rPr lang="zh-CN" altLang="en-US" sz="2000" b="1" dirty="0">
                <a:solidFill>
                  <a:srgbClr val="3333CC"/>
                </a:solidFill>
                <a:latin typeface="微软雅黑" pitchFamily="34" charset="-122"/>
                <a:ea typeface="微软雅黑" pitchFamily="34" charset="-122"/>
              </a:rPr>
              <a:t>控制器可能会占有</a:t>
            </a:r>
            <a:r>
              <a:rPr lang="zh-CN" altLang="en-US" sz="2000" b="1" dirty="0">
                <a:solidFill>
                  <a:schemeClr val="accent1"/>
                </a:solidFill>
                <a:latin typeface="微软雅黑" pitchFamily="34" charset="-122"/>
                <a:ea typeface="微软雅黑" pitchFamily="34" charset="-122"/>
              </a:rPr>
              <a:t>多个端口地址</a:t>
            </a:r>
            <a:endParaRPr lang="zh-CN" altLang="en-US" sz="2000" b="1" dirty="0">
              <a:solidFill>
                <a:schemeClr val="accent1"/>
              </a:solidFill>
              <a:latin typeface="微软雅黑" pitchFamily="34" charset="-122"/>
              <a:ea typeface="微软雅黑" pitchFamily="34" charset="-122"/>
            </a:endParaRPr>
          </a:p>
          <a:p>
            <a:pPr>
              <a:lnSpc>
                <a:spcPct val="105000"/>
              </a:lnSpc>
              <a:spcBef>
                <a:spcPct val="25000"/>
              </a:spcBef>
              <a:buClr>
                <a:schemeClr val="accent2"/>
              </a:buClr>
              <a:buSzPct val="80000"/>
              <a:buFont typeface="Wingdings" panose="05000000000000000000" pitchFamily="2" charset="2"/>
              <a:buChar char="l"/>
            </a:pPr>
            <a:r>
              <a:rPr lang="en-US" altLang="zh-CN" sz="2000" b="1" dirty="0">
                <a:solidFill>
                  <a:srgbClr val="3333CC"/>
                </a:solidFill>
                <a:latin typeface="微软雅黑" pitchFamily="34" charset="-122"/>
                <a:ea typeface="微软雅黑" pitchFamily="34" charset="-122"/>
              </a:rPr>
              <a:t>  I/O</a:t>
            </a:r>
            <a:r>
              <a:rPr lang="zh-CN" altLang="en-US" sz="2000" b="1" dirty="0">
                <a:solidFill>
                  <a:srgbClr val="3333CC"/>
                </a:solidFill>
                <a:latin typeface="微软雅黑" pitchFamily="34" charset="-122"/>
                <a:ea typeface="微软雅黑" pitchFamily="34" charset="-122"/>
              </a:rPr>
              <a:t>端口必须编号后，</a:t>
            </a:r>
            <a:r>
              <a:rPr lang="en-US" altLang="zh-CN" sz="2000" b="1" dirty="0">
                <a:solidFill>
                  <a:srgbClr val="3333CC"/>
                </a:solidFill>
                <a:latin typeface="微软雅黑" pitchFamily="34" charset="-122"/>
                <a:ea typeface="微软雅黑" pitchFamily="34" charset="-122"/>
              </a:rPr>
              <a:t>CPU</a:t>
            </a:r>
            <a:r>
              <a:rPr lang="zh-CN" altLang="en-US" sz="2000" b="1" dirty="0">
                <a:solidFill>
                  <a:srgbClr val="3333CC"/>
                </a:solidFill>
                <a:latin typeface="微软雅黑" pitchFamily="34" charset="-122"/>
                <a:ea typeface="微软雅黑" pitchFamily="34" charset="-122"/>
              </a:rPr>
              <a:t>才能访问它</a:t>
            </a:r>
            <a:endParaRPr lang="zh-CN" altLang="en-US" sz="2000" b="1" dirty="0">
              <a:solidFill>
                <a:srgbClr val="3333CC"/>
              </a:solidFill>
              <a:latin typeface="微软雅黑" pitchFamily="34" charset="-122"/>
              <a:ea typeface="微软雅黑" pitchFamily="34" charset="-122"/>
            </a:endParaRPr>
          </a:p>
          <a:p>
            <a:pPr>
              <a:lnSpc>
                <a:spcPct val="105000"/>
              </a:lnSpc>
              <a:spcBef>
                <a:spcPct val="25000"/>
              </a:spcBef>
              <a:buClr>
                <a:schemeClr val="accent2"/>
              </a:buClr>
              <a:buSzPct val="80000"/>
              <a:buFont typeface="Wingdings" panose="05000000000000000000" pitchFamily="2" charset="2"/>
              <a:buChar char="l"/>
            </a:pPr>
            <a:r>
              <a:rPr lang="en-US" altLang="zh-CN" sz="2000" b="1" dirty="0">
                <a:solidFill>
                  <a:srgbClr val="3333CC"/>
                </a:solidFill>
                <a:latin typeface="微软雅黑" pitchFamily="34" charset="-122"/>
                <a:ea typeface="微软雅黑" pitchFamily="34" charset="-122"/>
              </a:rPr>
              <a:t>  I/O</a:t>
            </a:r>
            <a:r>
              <a:rPr lang="zh-CN" altLang="en-US" sz="2000" b="1" dirty="0">
                <a:solidFill>
                  <a:srgbClr val="3333CC"/>
                </a:solidFill>
                <a:latin typeface="微软雅黑" pitchFamily="34" charset="-122"/>
                <a:ea typeface="微软雅黑" pitchFamily="34" charset="-122"/>
              </a:rPr>
              <a:t>设备的寻址方式就是</a:t>
            </a:r>
            <a:r>
              <a:rPr lang="en-US" altLang="zh-CN" sz="2000" b="1" dirty="0">
                <a:solidFill>
                  <a:schemeClr val="accent1"/>
                </a:solidFill>
                <a:latin typeface="微软雅黑" pitchFamily="34" charset="-122"/>
                <a:ea typeface="微软雅黑" pitchFamily="34" charset="-122"/>
              </a:rPr>
              <a:t>I/O</a:t>
            </a:r>
            <a:r>
              <a:rPr lang="zh-CN" altLang="en-US" sz="2000" b="1" dirty="0">
                <a:solidFill>
                  <a:schemeClr val="accent1"/>
                </a:solidFill>
                <a:latin typeface="微软雅黑" pitchFamily="34" charset="-122"/>
                <a:ea typeface="微软雅黑" pitchFamily="34" charset="-122"/>
              </a:rPr>
              <a:t>端口的编号方式</a:t>
            </a:r>
            <a:endParaRPr lang="zh-CN" altLang="en-US" sz="2000" b="1" dirty="0">
              <a:solidFill>
                <a:schemeClr val="accent1"/>
              </a:solidFill>
              <a:latin typeface="微软雅黑" pitchFamily="34" charset="-122"/>
              <a:ea typeface="微软雅黑" pitchFamily="34" charset="-122"/>
            </a:endParaRPr>
          </a:p>
        </p:txBody>
      </p:sp>
      <p:sp>
        <p:nvSpPr>
          <p:cNvPr id="939013" name="文本框 939012"/>
          <p:cNvSpPr txBox="1"/>
          <p:nvPr/>
        </p:nvSpPr>
        <p:spPr>
          <a:xfrm>
            <a:off x="6038850" y="1484313"/>
            <a:ext cx="2771775" cy="1006475"/>
          </a:xfrm>
          <a:prstGeom prst="rect">
            <a:avLst/>
          </a:prstGeom>
          <a:noFill/>
          <a:ln w="50800">
            <a:noFill/>
          </a:ln>
        </p:spPr>
        <p:txBody>
          <a:bodyPr>
            <a:spAutoFit/>
          </a:bodyPr>
          <a:p>
            <a:pPr eaLnBrk="0" hangingPunct="0">
              <a:spcBef>
                <a:spcPct val="50000"/>
              </a:spcBef>
            </a:pPr>
            <a:r>
              <a:rPr lang="zh-CN" altLang="en-US" sz="2000" b="1" dirty="0">
                <a:solidFill>
                  <a:schemeClr val="accent1"/>
                </a:solidFill>
                <a:latin typeface="微软雅黑" pitchFamily="34" charset="-122"/>
                <a:ea typeface="微软雅黑" pitchFamily="34" charset="-122"/>
              </a:rPr>
              <a:t>教室和办公室可以连号（统一编址），也可单独编号（独立编址）</a:t>
            </a:r>
            <a:endParaRPr lang="zh-CN" altLang="en-US" sz="2000" b="1"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9012">
                                            <p:txEl>
                                              <p:charRg st="0" end="36"/>
                                            </p:txEl>
                                          </p:spTgt>
                                        </p:tgtEl>
                                        <p:attrNameLst>
                                          <p:attrName>style.visibility</p:attrName>
                                        </p:attrNameLst>
                                      </p:cBhvr>
                                      <p:to>
                                        <p:strVal val="visible"/>
                                      </p:to>
                                    </p:set>
                                    <p:animEffect transition="in" filter="blinds(horizontal)">
                                      <p:cBhvr>
                                        <p:cTn id="7" dur="500"/>
                                        <p:tgtEl>
                                          <p:spTgt spid="939012">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9012">
                                            <p:txEl>
                                              <p:charRg st="36" end="58"/>
                                            </p:txEl>
                                          </p:spTgt>
                                        </p:tgtEl>
                                        <p:attrNameLst>
                                          <p:attrName>style.visibility</p:attrName>
                                        </p:attrNameLst>
                                      </p:cBhvr>
                                      <p:to>
                                        <p:strVal val="visible"/>
                                      </p:to>
                                    </p:set>
                                    <p:animEffect transition="in" filter="blinds(horizontal)">
                                      <p:cBhvr>
                                        <p:cTn id="12" dur="500"/>
                                        <p:tgtEl>
                                          <p:spTgt spid="939012">
                                            <p:txEl>
                                              <p:charRg st="36"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9012">
                                            <p:txEl>
                                              <p:charRg st="58" end="80"/>
                                            </p:txEl>
                                          </p:spTgt>
                                        </p:tgtEl>
                                        <p:attrNameLst>
                                          <p:attrName>style.visibility</p:attrName>
                                        </p:attrNameLst>
                                      </p:cBhvr>
                                      <p:to>
                                        <p:strVal val="visible"/>
                                      </p:to>
                                    </p:set>
                                    <p:animEffect transition="in" filter="blinds(horizontal)">
                                      <p:cBhvr>
                                        <p:cTn id="17" dur="500"/>
                                        <p:tgtEl>
                                          <p:spTgt spid="939012">
                                            <p:txEl>
                                              <p:charRg st="58"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39012">
                                            <p:txEl>
                                              <p:charRg st="80" end="105"/>
                                            </p:txEl>
                                          </p:spTgt>
                                        </p:tgtEl>
                                        <p:attrNameLst>
                                          <p:attrName>style.visibility</p:attrName>
                                        </p:attrNameLst>
                                      </p:cBhvr>
                                      <p:to>
                                        <p:strVal val="visible"/>
                                      </p:to>
                                    </p:set>
                                    <p:animEffect transition="in" filter="blinds(horizontal)">
                                      <p:cBhvr>
                                        <p:cTn id="22" dur="500"/>
                                        <p:tgtEl>
                                          <p:spTgt spid="939012">
                                            <p:txEl>
                                              <p:charRg st="80" end="1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9013"/>
                                        </p:tgtEl>
                                        <p:attrNameLst>
                                          <p:attrName>style.visibility</p:attrName>
                                        </p:attrNameLst>
                                      </p:cBhvr>
                                      <p:to>
                                        <p:strVal val="visible"/>
                                      </p:to>
                                    </p:set>
                                    <p:animEffect transition="in" filter="blinds(horizontal)">
                                      <p:cBhvr>
                                        <p:cTn id="27" dur="500"/>
                                        <p:tgtEl>
                                          <p:spTgt spid="9390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39011">
                                            <p:txEl>
                                              <p:charRg st="0" end="23"/>
                                            </p:txEl>
                                          </p:spTgt>
                                        </p:tgtEl>
                                        <p:attrNameLst>
                                          <p:attrName>style.visibility</p:attrName>
                                        </p:attrNameLst>
                                      </p:cBhvr>
                                      <p:to>
                                        <p:strVal val="visible"/>
                                      </p:to>
                                    </p:set>
                                    <p:animEffect transition="in" filter="blinds(horizontal)">
                                      <p:cBhvr>
                                        <p:cTn id="32" dur="500"/>
                                        <p:tgtEl>
                                          <p:spTgt spid="939011">
                                            <p:txEl>
                                              <p:charRg st="0" end="2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39011">
                                            <p:txEl>
                                              <p:charRg st="23" end="54"/>
                                            </p:txEl>
                                          </p:spTgt>
                                        </p:tgtEl>
                                        <p:attrNameLst>
                                          <p:attrName>style.visibility</p:attrName>
                                        </p:attrNameLst>
                                      </p:cBhvr>
                                      <p:to>
                                        <p:strVal val="visible"/>
                                      </p:to>
                                    </p:set>
                                    <p:animEffect transition="in" filter="checkerboard(across)">
                                      <p:cBhvr>
                                        <p:cTn id="37" dur="500"/>
                                        <p:tgtEl>
                                          <p:spTgt spid="939011">
                                            <p:txEl>
                                              <p:charRg st="23" end="5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39011">
                                            <p:txEl>
                                              <p:charRg st="54" end="90"/>
                                            </p:txEl>
                                          </p:spTgt>
                                        </p:tgtEl>
                                        <p:attrNameLst>
                                          <p:attrName>style.visibility</p:attrName>
                                        </p:attrNameLst>
                                      </p:cBhvr>
                                      <p:to>
                                        <p:strVal val="visible"/>
                                      </p:to>
                                    </p:set>
                                    <p:animEffect transition="in" filter="checkerboard(across)">
                                      <p:cBhvr>
                                        <p:cTn id="42" dur="500"/>
                                        <p:tgtEl>
                                          <p:spTgt spid="939011">
                                            <p:txEl>
                                              <p:charRg st="54" end="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39011">
                                            <p:txEl>
                                              <p:charRg st="90" end="128"/>
                                            </p:txEl>
                                          </p:spTgt>
                                        </p:tgtEl>
                                        <p:attrNameLst>
                                          <p:attrName>style.visibility</p:attrName>
                                        </p:attrNameLst>
                                      </p:cBhvr>
                                      <p:to>
                                        <p:strVal val="visible"/>
                                      </p:to>
                                    </p:set>
                                    <p:animEffect transition="in" filter="blinds(horizontal)">
                                      <p:cBhvr>
                                        <p:cTn id="47" dur="500"/>
                                        <p:tgtEl>
                                          <p:spTgt spid="939011">
                                            <p:txEl>
                                              <p:charRg st="90" end="12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39011">
                                            <p:txEl>
                                              <p:charRg st="128" end="168"/>
                                            </p:txEl>
                                          </p:spTgt>
                                        </p:tgtEl>
                                        <p:attrNameLst>
                                          <p:attrName>style.visibility</p:attrName>
                                        </p:attrNameLst>
                                      </p:cBhvr>
                                      <p:to>
                                        <p:strVal val="visible"/>
                                      </p:to>
                                    </p:set>
                                    <p:animEffect transition="in" filter="blinds(horizontal)">
                                      <p:cBhvr>
                                        <p:cTn id="52" dur="500"/>
                                        <p:tgtEl>
                                          <p:spTgt spid="939011">
                                            <p:txEl>
                                              <p:charRg st="128" end="16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39011">
                                            <p:txEl>
                                              <p:charRg st="168" end="189"/>
                                            </p:txEl>
                                          </p:spTgt>
                                        </p:tgtEl>
                                        <p:attrNameLst>
                                          <p:attrName>style.visibility</p:attrName>
                                        </p:attrNameLst>
                                      </p:cBhvr>
                                      <p:to>
                                        <p:strVal val="visible"/>
                                      </p:to>
                                    </p:set>
                                    <p:animEffect transition="in" filter="blinds(horizontal)">
                                      <p:cBhvr>
                                        <p:cTn id="57" dur="500"/>
                                        <p:tgtEl>
                                          <p:spTgt spid="939011">
                                            <p:txEl>
                                              <p:charRg st="168" end="18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939011">
                                            <p:txEl>
                                              <p:charRg st="189" end="221"/>
                                            </p:txEl>
                                          </p:spTgt>
                                        </p:tgtEl>
                                        <p:attrNameLst>
                                          <p:attrName>style.visibility</p:attrName>
                                        </p:attrNameLst>
                                      </p:cBhvr>
                                      <p:to>
                                        <p:strVal val="visible"/>
                                      </p:to>
                                    </p:set>
                                    <p:animEffect transition="in" filter="checkerboard(across)">
                                      <p:cBhvr>
                                        <p:cTn id="62" dur="500"/>
                                        <p:tgtEl>
                                          <p:spTgt spid="939011">
                                            <p:txEl>
                                              <p:charRg st="189" end="22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939011">
                                            <p:txEl>
                                              <p:charRg st="221" end="254"/>
                                            </p:txEl>
                                          </p:spTgt>
                                        </p:tgtEl>
                                        <p:attrNameLst>
                                          <p:attrName>style.visibility</p:attrName>
                                        </p:attrNameLst>
                                      </p:cBhvr>
                                      <p:to>
                                        <p:strVal val="visible"/>
                                      </p:to>
                                    </p:set>
                                    <p:animEffect transition="in" filter="checkerboard(across)">
                                      <p:cBhvr>
                                        <p:cTn id="67" dur="500"/>
                                        <p:tgtEl>
                                          <p:spTgt spid="939011">
                                            <p:txEl>
                                              <p:charRg st="221" end="25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39011">
                                            <p:txEl>
                                              <p:charRg st="254" end="289"/>
                                            </p:txEl>
                                          </p:spTgt>
                                        </p:tgtEl>
                                        <p:attrNameLst>
                                          <p:attrName>style.visibility</p:attrName>
                                        </p:attrNameLst>
                                      </p:cBhvr>
                                      <p:to>
                                        <p:strVal val="visible"/>
                                      </p:to>
                                    </p:set>
                                    <p:animEffect transition="in" filter="blinds(horizontal)">
                                      <p:cBhvr>
                                        <p:cTn id="72" dur="500"/>
                                        <p:tgtEl>
                                          <p:spTgt spid="939011">
                                            <p:txEl>
                                              <p:charRg st="254" end="2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3"/>
          <p:cNvSpPr>
            <a:spLocks noGrp="1"/>
          </p:cNvSpPr>
          <p:nvPr>
            <p:ph type="title"/>
          </p:nvPr>
        </p:nvSpPr>
        <p:spPr>
          <a:xfrm>
            <a:off x="187325" y="168275"/>
            <a:ext cx="8782050" cy="515938"/>
          </a:xfrm>
          <a:ln/>
        </p:spPr>
        <p:txBody>
          <a:bodyPr vert="horz" wrap="square" lIns="91440" tIns="45720" rIns="91440" bIns="45720" anchor="ctr"/>
          <a:p>
            <a:pPr marL="119380" indent="-119380" defTabSz="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dirty="0"/>
              <a:t>回顾：</a:t>
            </a:r>
            <a:r>
              <a:rPr lang="en-GB" altLang="zh-CN" sz="3200" dirty="0"/>
              <a:t>Linux</a:t>
            </a:r>
            <a:r>
              <a:rPr lang="zh-CN" altLang="en-GB" sz="3200" dirty="0"/>
              <a:t>将</a:t>
            </a:r>
            <a:r>
              <a:rPr lang="zh-CN" altLang="en-GB" sz="3200" dirty="0">
                <a:solidFill>
                  <a:srgbClr val="FF0000"/>
                </a:solidFill>
              </a:rPr>
              <a:t>虚存空间</a:t>
            </a:r>
            <a:r>
              <a:rPr lang="zh-CN" altLang="en-GB" sz="3200" dirty="0"/>
              <a:t>组织成“区域</a:t>
            </a:r>
            <a:r>
              <a:rPr lang="en-GB" altLang="zh-CN" sz="3200" dirty="0"/>
              <a:t>”</a:t>
            </a:r>
            <a:r>
              <a:rPr lang="zh-CN" altLang="en-GB" sz="3200" dirty="0"/>
              <a:t>的集合</a:t>
            </a:r>
            <a:endParaRPr lang="zh-CN" altLang="en-GB" sz="3200" dirty="0"/>
          </a:p>
        </p:txBody>
      </p:sp>
      <p:sp>
        <p:nvSpPr>
          <p:cNvPr id="54275" name="Rectangle 50"/>
          <p:cNvSpPr>
            <a:spLocks noGrp="1"/>
          </p:cNvSpPr>
          <p:nvPr>
            <p:ph type="body"/>
          </p:nvPr>
        </p:nvSpPr>
        <p:spPr>
          <a:xfrm>
            <a:off x="185738" y="3382963"/>
            <a:ext cx="3963987" cy="1177925"/>
          </a:xfrm>
          <a:ln/>
        </p:spPr>
        <p:txBody>
          <a:bodyPr vert="horz" wrap="square" lIns="91440" tIns="45720" rIns="91440" bIns="45720" anchor="t"/>
          <a:p>
            <a:pPr defTabSz="0">
              <a:lnSpc>
                <a:spcPct val="90000"/>
              </a:lnSpc>
              <a:spcBef>
                <a:spcPts val="565"/>
              </a:spcBef>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dirty="0">
                <a:latin typeface="微软雅黑" pitchFamily="34" charset="-122"/>
                <a:ea typeface="微软雅黑" pitchFamily="34" charset="-122"/>
              </a:rPr>
              <a:t>pgd: </a:t>
            </a:r>
            <a:r>
              <a:rPr lang="zh-CN" altLang="en-US" sz="2200" dirty="0">
                <a:solidFill>
                  <a:srgbClr val="FF0000"/>
                </a:solidFill>
                <a:latin typeface="微软雅黑" pitchFamily="34" charset="-122"/>
                <a:ea typeface="微软雅黑" pitchFamily="34" charset="-122"/>
              </a:rPr>
              <a:t>全局页目录地址</a:t>
            </a:r>
            <a:endParaRPr lang="en-GB" altLang="zh-CN" sz="2200" dirty="0">
              <a:latin typeface="微软雅黑" pitchFamily="34" charset="-122"/>
              <a:ea typeface="微软雅黑" pitchFamily="34" charset="-122"/>
            </a:endParaRPr>
          </a:p>
          <a:p>
            <a:pPr defTabSz="0">
              <a:lnSpc>
                <a:spcPct val="90000"/>
              </a:lnSpc>
              <a:spcBef>
                <a:spcPts val="565"/>
              </a:spcBef>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dirty="0">
                <a:latin typeface="微软雅黑" pitchFamily="34" charset="-122"/>
                <a:ea typeface="微软雅黑" pitchFamily="34" charset="-122"/>
              </a:rPr>
              <a:t>vm_prot: </a:t>
            </a:r>
            <a:r>
              <a:rPr lang="zh-CN" altLang="en-US" sz="2200" dirty="0">
                <a:solidFill>
                  <a:srgbClr val="FF0000"/>
                </a:solidFill>
                <a:latin typeface="微软雅黑" pitchFamily="34" charset="-122"/>
                <a:ea typeface="微软雅黑" pitchFamily="34" charset="-122"/>
              </a:rPr>
              <a:t>访问权限</a:t>
            </a:r>
            <a:endParaRPr lang="en-GB" altLang="zh-CN" sz="2200" dirty="0">
              <a:latin typeface="微软雅黑" pitchFamily="34" charset="-122"/>
              <a:ea typeface="微软雅黑" pitchFamily="34" charset="-122"/>
            </a:endParaRPr>
          </a:p>
          <a:p>
            <a:pPr defTabSz="0">
              <a:lnSpc>
                <a:spcPct val="90000"/>
              </a:lnSpc>
              <a:spcBef>
                <a:spcPts val="565"/>
              </a:spcBef>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dirty="0">
                <a:latin typeface="微软雅黑" pitchFamily="34" charset="-122"/>
                <a:ea typeface="微软雅黑" pitchFamily="34" charset="-122"/>
              </a:rPr>
              <a:t>vm_flags</a:t>
            </a:r>
            <a:r>
              <a:rPr lang="zh-CN" altLang="en-GB" sz="2200" dirty="0">
                <a:latin typeface="微软雅黑" pitchFamily="34" charset="-122"/>
                <a:ea typeface="微软雅黑" pitchFamily="34" charset="-122"/>
              </a:rPr>
              <a:t>： </a:t>
            </a:r>
            <a:r>
              <a:rPr lang="zh-CN" altLang="en-US" sz="2200" dirty="0">
                <a:solidFill>
                  <a:srgbClr val="FF0000"/>
                </a:solidFill>
                <a:latin typeface="微软雅黑" pitchFamily="34" charset="-122"/>
                <a:ea typeface="微软雅黑" pitchFamily="34" charset="-122"/>
              </a:rPr>
              <a:t>共享</a:t>
            </a:r>
            <a:r>
              <a:rPr lang="en-US" altLang="zh-CN" sz="2200" dirty="0">
                <a:solidFill>
                  <a:srgbClr val="FF0000"/>
                </a:solidFill>
                <a:latin typeface="微软雅黑" pitchFamily="34" charset="-122"/>
                <a:ea typeface="微软雅黑" pitchFamily="34" charset="-122"/>
              </a:rPr>
              <a:t>/</a:t>
            </a:r>
            <a:r>
              <a:rPr lang="zh-CN" altLang="en-US" sz="2200" dirty="0">
                <a:solidFill>
                  <a:srgbClr val="FF0000"/>
                </a:solidFill>
                <a:latin typeface="微软雅黑" pitchFamily="34" charset="-122"/>
                <a:ea typeface="微软雅黑" pitchFamily="34" charset="-122"/>
              </a:rPr>
              <a:t>本进程私有</a:t>
            </a:r>
            <a:endParaRPr lang="zh-CN" altLang="en-US" sz="2200" dirty="0">
              <a:solidFill>
                <a:srgbClr val="FF0000"/>
              </a:solidFill>
              <a:latin typeface="微软雅黑" pitchFamily="34" charset="-122"/>
              <a:ea typeface="微软雅黑" pitchFamily="34" charset="-122"/>
            </a:endParaRPr>
          </a:p>
          <a:p>
            <a:pPr defTabSz="0">
              <a:lnSpc>
                <a:spcPct val="90000"/>
              </a:lnSpc>
              <a:spcBef>
                <a:spcPts val="565"/>
              </a:spcBef>
              <a:buNone/>
              <a:tabLst>
                <a:tab pos="669925" algn="l"/>
                <a:tab pos="1584325" algn="l"/>
                <a:tab pos="2498725" algn="l"/>
                <a:tab pos="3413125" algn="l"/>
                <a:tab pos="4327525" algn="l"/>
                <a:tab pos="5241925" algn="l"/>
                <a:tab pos="6156325" algn="l"/>
                <a:tab pos="7070725" algn="l"/>
                <a:tab pos="7985125" algn="l"/>
                <a:tab pos="8899525" algn="l"/>
                <a:tab pos="9813925" algn="l"/>
              </a:tabLst>
            </a:pPr>
            <a:endParaRPr lang="en-GB" altLang="zh-CN" sz="2200" dirty="0">
              <a:latin typeface="微软雅黑" pitchFamily="34" charset="-122"/>
              <a:ea typeface="微软雅黑" pitchFamily="34" charset="-122"/>
            </a:endParaRPr>
          </a:p>
        </p:txBody>
      </p:sp>
      <p:grpSp>
        <p:nvGrpSpPr>
          <p:cNvPr id="54276" name="Group 4"/>
          <p:cNvGrpSpPr/>
          <p:nvPr/>
        </p:nvGrpSpPr>
        <p:grpSpPr>
          <a:xfrm>
            <a:off x="223838" y="771525"/>
            <a:ext cx="8934450" cy="5334000"/>
            <a:chOff x="222" y="531"/>
            <a:chExt cx="5000" cy="3360"/>
          </a:xfrm>
        </p:grpSpPr>
        <p:sp>
          <p:nvSpPr>
            <p:cNvPr id="29697" name="Rectangle 1"/>
            <p:cNvSpPr>
              <a:spLocks noChangeArrowheads="1"/>
            </p:cNvSpPr>
            <p:nvPr/>
          </p:nvSpPr>
          <p:spPr bwMode="auto">
            <a:xfrm>
              <a:off x="2557" y="2739"/>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1200" cap="none" spc="0" normalizeH="0" baseline="0" noProof="0" dirty="0" err="1">
                  <a:ln>
                    <a:noFill/>
                  </a:ln>
                  <a:solidFill>
                    <a:schemeClr val="tx1"/>
                  </a:solidFill>
                  <a:effectLst/>
                  <a:uLnTx/>
                  <a:uFillTx/>
                  <a:latin typeface="Calibri" pitchFamily="34" charset="0"/>
                  <a:ea typeface="+mn-ea"/>
                  <a:cs typeface="+mn-cs"/>
                </a:rPr>
                <a:t>vm_next</a:t>
              </a:r>
              <a:endParaRPr kumimoji="0" lang="en-GB" sz="1600" b="1"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29698" name="Rectangle 2"/>
            <p:cNvSpPr>
              <a:spLocks noChangeArrowheads="1"/>
            </p:cNvSpPr>
            <p:nvPr/>
          </p:nvSpPr>
          <p:spPr bwMode="auto">
            <a:xfrm>
              <a:off x="2557" y="1587"/>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600" b="1" i="0" u="none" strike="noStrike" kern="1200" cap="none" spc="0" normalizeH="0" baseline="0" noProof="0" dirty="0" err="1">
                  <a:ln>
                    <a:noFill/>
                  </a:ln>
                  <a:solidFill>
                    <a:schemeClr val="tx1"/>
                  </a:solidFill>
                  <a:effectLst/>
                  <a:uLnTx/>
                  <a:uFillTx/>
                  <a:latin typeface="Calibri" pitchFamily="34" charset="0"/>
                  <a:ea typeface="+mn-ea"/>
                  <a:cs typeface="+mn-cs"/>
                </a:rPr>
                <a:t>vm_next</a:t>
              </a:r>
              <a:endParaRPr kumimoji="0" lang="en-GB" sz="1600" b="1"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54280" name="Text Box 5"/>
            <p:cNvSpPr txBox="1"/>
            <p:nvPr/>
          </p:nvSpPr>
          <p:spPr>
            <a:xfrm>
              <a:off x="222" y="720"/>
              <a:ext cx="801" cy="192"/>
            </a:xfrm>
            <a:prstGeom prst="rect">
              <a:avLst/>
            </a:prstGeom>
            <a:noFill/>
            <a:ln w="9525">
              <a:noFill/>
            </a:ln>
          </p:spPr>
          <p:txBody>
            <a:bodyPr wrap="none" lIns="90360" tIns="44280" rIns="90360" bIns="44280">
              <a:spAutoFit/>
            </a:bodyPr>
            <a:p>
              <a:pPr algn="ctr" defTabSz="0"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cs typeface="Courier New" panose="02070609020205090404" pitchFamily="49" charset="0"/>
                </a:rPr>
                <a:t>task_struct</a:t>
              </a:r>
              <a:endParaRPr lang="en-GB" altLang="zh-CN" sz="1600" b="1" dirty="0">
                <a:latin typeface="Arial Black" panose="020B0A04020102020204" pitchFamily="34" charset="0"/>
                <a:ea typeface="Courier New" panose="02070609020205090404" pitchFamily="49" charset="0"/>
              </a:endParaRPr>
            </a:p>
          </p:txBody>
        </p:sp>
        <p:sp>
          <p:nvSpPr>
            <p:cNvPr id="54281" name="Text Box 6"/>
            <p:cNvSpPr txBox="1"/>
            <p:nvPr/>
          </p:nvSpPr>
          <p:spPr>
            <a:xfrm>
              <a:off x="1381" y="819"/>
              <a:ext cx="758" cy="192"/>
            </a:xfrm>
            <a:prstGeom prst="rect">
              <a:avLst/>
            </a:prstGeom>
            <a:noFill/>
            <a:ln w="9525">
              <a:noFill/>
            </a:ln>
          </p:spPr>
          <p:txBody>
            <a:bodyPr wrap="none" lIns="90360" tIns="44280" rIns="90360" bIns="44280">
              <a:spAutoFit/>
            </a:bodyPr>
            <a:p>
              <a:pPr algn="ctr" defTabSz="0"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cs typeface="Courier New" panose="02070609020205090404" pitchFamily="49" charset="0"/>
                </a:rPr>
                <a:t>mm_struct</a:t>
              </a:r>
              <a:endParaRPr lang="en-GB" altLang="zh-CN" sz="1600" b="1" dirty="0">
                <a:latin typeface="Arial Black" panose="020B0A04020102020204" pitchFamily="34" charset="0"/>
                <a:ea typeface="Courier New" panose="02070609020205090404" pitchFamily="49" charset="0"/>
              </a:endParaRPr>
            </a:p>
          </p:txBody>
        </p:sp>
        <p:sp>
          <p:nvSpPr>
            <p:cNvPr id="54282" name="Rectangle 7"/>
            <p:cNvSpPr/>
            <p:nvPr/>
          </p:nvSpPr>
          <p:spPr>
            <a:xfrm>
              <a:off x="1405" y="1075"/>
              <a:ext cx="672" cy="992"/>
            </a:xfrm>
            <a:prstGeom prst="rect">
              <a:avLst/>
            </a:prstGeom>
            <a:solidFill>
              <a:srgbClr val="FFFFFF"/>
            </a:solidFill>
            <a:ln w="9360" cap="flat" cmpd="sng">
              <a:solidFill>
                <a:srgbClr val="000000"/>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29704" name="Rectangle 8"/>
            <p:cNvSpPr>
              <a:spLocks noChangeArrowheads="1"/>
            </p:cNvSpPr>
            <p:nvPr/>
          </p:nvSpPr>
          <p:spPr bwMode="auto">
            <a:xfrm>
              <a:off x="1405" y="1059"/>
              <a:ext cx="672"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rPr>
                <a:t>pgd</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endParaRPr>
            </a:p>
          </p:txBody>
        </p:sp>
        <p:sp>
          <p:nvSpPr>
            <p:cNvPr id="54284" name="Rectangle 9"/>
            <p:cNvSpPr/>
            <p:nvPr/>
          </p:nvSpPr>
          <p:spPr>
            <a:xfrm>
              <a:off x="445" y="931"/>
              <a:ext cx="480" cy="1136"/>
            </a:xfrm>
            <a:prstGeom prst="rect">
              <a:avLst/>
            </a:prstGeom>
            <a:solidFill>
              <a:srgbClr val="FFFFFF"/>
            </a:solidFill>
            <a:ln w="9360" cap="flat" cmpd="sng">
              <a:solidFill>
                <a:srgbClr val="000000"/>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29706" name="Rectangle 10"/>
            <p:cNvSpPr>
              <a:spLocks noChangeArrowheads="1"/>
            </p:cNvSpPr>
            <p:nvPr/>
          </p:nvSpPr>
          <p:spPr bwMode="auto">
            <a:xfrm>
              <a:off x="445" y="1059"/>
              <a:ext cx="480"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rPr>
                <a:t>mm</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endParaRPr>
            </a:p>
          </p:txBody>
        </p:sp>
        <p:sp>
          <p:nvSpPr>
            <p:cNvPr id="29707" name="Rectangle 11"/>
            <p:cNvSpPr>
              <a:spLocks noChangeArrowheads="1"/>
            </p:cNvSpPr>
            <p:nvPr/>
          </p:nvSpPr>
          <p:spPr bwMode="auto">
            <a:xfrm>
              <a:off x="1405" y="1347"/>
              <a:ext cx="672"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rPr>
                <a:t>mmap</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endParaRPr>
            </a:p>
          </p:txBody>
        </p:sp>
        <p:sp>
          <p:nvSpPr>
            <p:cNvPr id="54287" name="Text Box 12"/>
            <p:cNvSpPr txBox="1"/>
            <p:nvPr/>
          </p:nvSpPr>
          <p:spPr>
            <a:xfrm>
              <a:off x="2363" y="627"/>
              <a:ext cx="1048" cy="192"/>
            </a:xfrm>
            <a:prstGeom prst="rect">
              <a:avLst/>
            </a:prstGeom>
            <a:noFill/>
            <a:ln w="9525">
              <a:noFill/>
            </a:ln>
          </p:spPr>
          <p:txBody>
            <a:bodyPr wrap="none" lIns="90360" tIns="44280" rIns="90360" bIns="44280">
              <a:spAutoFit/>
            </a:bodyPr>
            <a:p>
              <a:pPr defTabSz="0" eaLnBrk="0" hangingPunct="0">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cs typeface="Courier New" panose="02070609020205090404" pitchFamily="49" charset="0"/>
                </a:rPr>
                <a:t>vm_area_struct</a:t>
              </a:r>
              <a:endParaRPr lang="en-GB" altLang="zh-CN" sz="1600" b="1" dirty="0">
                <a:latin typeface="Arial Black" panose="020B0A04020102020204" pitchFamily="34" charset="0"/>
                <a:ea typeface="Courier New" panose="02070609020205090404" pitchFamily="49" charset="0"/>
              </a:endParaRPr>
            </a:p>
          </p:txBody>
        </p:sp>
        <p:sp>
          <p:nvSpPr>
            <p:cNvPr id="29709" name="Rectangle 13"/>
            <p:cNvSpPr>
              <a:spLocks noChangeArrowheads="1"/>
            </p:cNvSpPr>
            <p:nvPr/>
          </p:nvSpPr>
          <p:spPr bwMode="auto">
            <a:xfrm>
              <a:off x="2557" y="883"/>
              <a:ext cx="673" cy="848"/>
            </a:xfrm>
            <a:prstGeom prst="rect">
              <a:avLst/>
            </a:prstGeom>
            <a:solidFill>
              <a:schemeClr val="bg2">
                <a:lumMod val="20000"/>
                <a:lumOff val="80000"/>
              </a:schemeClr>
            </a:solidFill>
            <a:ln w="9360">
              <a:solidFill>
                <a:srgbClr val="000000"/>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7060202020A0204" pitchFamily="34" charset="0"/>
                <a:ea typeface="+mn-ea"/>
                <a:cs typeface="+mn-cs"/>
              </a:endParaRPr>
            </a:p>
          </p:txBody>
        </p:sp>
        <p:sp>
          <p:nvSpPr>
            <p:cNvPr id="29710" name="Rectangle 14"/>
            <p:cNvSpPr>
              <a:spLocks noChangeArrowheads="1"/>
            </p:cNvSpPr>
            <p:nvPr/>
          </p:nvSpPr>
          <p:spPr bwMode="auto">
            <a:xfrm>
              <a:off x="2557" y="867"/>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rPr>
                <a:t>vm_end</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endParaRPr>
            </a:p>
          </p:txBody>
        </p:sp>
        <p:sp>
          <p:nvSpPr>
            <p:cNvPr id="29711" name="Rectangle 15"/>
            <p:cNvSpPr>
              <a:spLocks noChangeArrowheads="1"/>
            </p:cNvSpPr>
            <p:nvPr/>
          </p:nvSpPr>
          <p:spPr bwMode="auto">
            <a:xfrm>
              <a:off x="2557" y="1155"/>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vm_prot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12" name="Rectangle 16"/>
            <p:cNvSpPr>
              <a:spLocks noChangeArrowheads="1"/>
            </p:cNvSpPr>
            <p:nvPr/>
          </p:nvSpPr>
          <p:spPr bwMode="auto">
            <a:xfrm>
              <a:off x="2557" y="1011"/>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rPr>
                <a:t>vm_start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Courier New" panose="02070609020205090404" pitchFamily="49" charset="0"/>
              </a:endParaRPr>
            </a:p>
          </p:txBody>
        </p:sp>
        <p:sp>
          <p:nvSpPr>
            <p:cNvPr id="29716" name="Rectangle 20"/>
            <p:cNvSpPr>
              <a:spLocks noChangeArrowheads="1"/>
            </p:cNvSpPr>
            <p:nvPr/>
          </p:nvSpPr>
          <p:spPr bwMode="auto">
            <a:xfrm>
              <a:off x="2557" y="2035"/>
              <a:ext cx="673" cy="848"/>
            </a:xfrm>
            <a:prstGeom prst="rect">
              <a:avLst/>
            </a:prstGeom>
            <a:solidFill>
              <a:schemeClr val="bg2">
                <a:lumMod val="20000"/>
                <a:lumOff val="80000"/>
              </a:schemeClr>
            </a:solidFill>
            <a:ln w="9360">
              <a:solidFill>
                <a:srgbClr val="000000"/>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7060202020A0204" pitchFamily="34" charset="0"/>
                <a:ea typeface="+mn-ea"/>
                <a:cs typeface="+mn-cs"/>
              </a:endParaRPr>
            </a:p>
          </p:txBody>
        </p:sp>
        <p:sp>
          <p:nvSpPr>
            <p:cNvPr id="29717" name="Rectangle 21"/>
            <p:cNvSpPr>
              <a:spLocks noChangeArrowheads="1"/>
            </p:cNvSpPr>
            <p:nvPr/>
          </p:nvSpPr>
          <p:spPr bwMode="auto">
            <a:xfrm>
              <a:off x="2557" y="2019"/>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vm_end</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18" name="Rectangle 22"/>
            <p:cNvSpPr>
              <a:spLocks noChangeArrowheads="1"/>
            </p:cNvSpPr>
            <p:nvPr/>
          </p:nvSpPr>
          <p:spPr bwMode="auto">
            <a:xfrm>
              <a:off x="2557" y="2307"/>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vm_prot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19" name="Rectangle 23"/>
            <p:cNvSpPr>
              <a:spLocks noChangeArrowheads="1"/>
            </p:cNvSpPr>
            <p:nvPr/>
          </p:nvSpPr>
          <p:spPr bwMode="auto">
            <a:xfrm>
              <a:off x="2557" y="2163"/>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vm_start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20" name="Rectangle 24"/>
            <p:cNvSpPr>
              <a:spLocks noChangeArrowheads="1"/>
            </p:cNvSpPr>
            <p:nvPr/>
          </p:nvSpPr>
          <p:spPr bwMode="auto">
            <a:xfrm>
              <a:off x="2557" y="3187"/>
              <a:ext cx="673" cy="704"/>
            </a:xfrm>
            <a:prstGeom prst="rect">
              <a:avLst/>
            </a:prstGeom>
            <a:solidFill>
              <a:schemeClr val="bg2">
                <a:lumMod val="20000"/>
                <a:lumOff val="80000"/>
              </a:schemeClr>
            </a:solidFill>
            <a:ln w="9360">
              <a:solidFill>
                <a:srgbClr val="000000"/>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7060202020A0204" pitchFamily="34" charset="0"/>
                <a:ea typeface="+mn-ea"/>
                <a:cs typeface="+mn-cs"/>
              </a:endParaRPr>
            </a:p>
          </p:txBody>
        </p:sp>
        <p:sp>
          <p:nvSpPr>
            <p:cNvPr id="29721" name="Rectangle 25"/>
            <p:cNvSpPr>
              <a:spLocks noChangeArrowheads="1"/>
            </p:cNvSpPr>
            <p:nvPr/>
          </p:nvSpPr>
          <p:spPr bwMode="auto">
            <a:xfrm>
              <a:off x="2557" y="3171"/>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vm_end</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22" name="Rectangle 26"/>
            <p:cNvSpPr>
              <a:spLocks noChangeArrowheads="1"/>
            </p:cNvSpPr>
            <p:nvPr/>
          </p:nvSpPr>
          <p:spPr bwMode="auto">
            <a:xfrm>
              <a:off x="2557" y="3459"/>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vm_prot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23" name="Rectangle 27"/>
            <p:cNvSpPr>
              <a:spLocks noChangeArrowheads="1"/>
            </p:cNvSpPr>
            <p:nvPr/>
          </p:nvSpPr>
          <p:spPr bwMode="auto">
            <a:xfrm>
              <a:off x="2557" y="3747"/>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vm_next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24" name="Rectangle 28"/>
            <p:cNvSpPr>
              <a:spLocks noChangeArrowheads="1"/>
            </p:cNvSpPr>
            <p:nvPr/>
          </p:nvSpPr>
          <p:spPr bwMode="auto">
            <a:xfrm>
              <a:off x="2557" y="3315"/>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vm_start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54301" name="Rectangle 29"/>
            <p:cNvSpPr/>
            <p:nvPr/>
          </p:nvSpPr>
          <p:spPr>
            <a:xfrm>
              <a:off x="3757" y="771"/>
              <a:ext cx="1248" cy="3024"/>
            </a:xfrm>
            <a:prstGeom prst="rect">
              <a:avLst/>
            </a:prstGeom>
            <a:solidFill>
              <a:srgbClr val="FFFFFF"/>
            </a:solidFill>
            <a:ln w="9360" cap="flat" cmpd="sng">
              <a:solidFill>
                <a:srgbClr val="000000"/>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54302" name="Text Box 30"/>
            <p:cNvSpPr txBox="1"/>
            <p:nvPr/>
          </p:nvSpPr>
          <p:spPr>
            <a:xfrm>
              <a:off x="3675" y="531"/>
              <a:ext cx="1547" cy="192"/>
            </a:xfrm>
            <a:prstGeom prst="rect">
              <a:avLst/>
            </a:prstGeom>
            <a:noFill/>
            <a:ln w="9525">
              <a:noFill/>
            </a:ln>
          </p:spPr>
          <p:txBody>
            <a:bodyPr wrap="none" lIns="90360" tIns="44280" rIns="90360" bIns="44280">
              <a:spAutoFit/>
            </a:bodyPr>
            <a:p>
              <a:pPr defTabSz="0" eaLnBrk="0" hangingPunct="0">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rPr>
                <a:t>Process</a:t>
              </a:r>
              <a:r>
                <a:rPr lang="en-GB" altLang="zh-CN" sz="1600" b="1" dirty="0">
                  <a:latin typeface="Calibri" pitchFamily="34" charset="0"/>
                </a:rPr>
                <a:t> </a:t>
              </a:r>
              <a:r>
                <a:rPr lang="en-GB" altLang="zh-CN" sz="1600" b="1" dirty="0">
                  <a:latin typeface="Arial Black" panose="020B0A04020102020204" pitchFamily="34" charset="0"/>
                </a:rPr>
                <a:t>virtual</a:t>
              </a:r>
              <a:r>
                <a:rPr lang="en-GB" altLang="zh-CN" sz="1600" b="1" dirty="0">
                  <a:latin typeface="Calibri" pitchFamily="34" charset="0"/>
                </a:rPr>
                <a:t> </a:t>
              </a:r>
              <a:r>
                <a:rPr lang="en-GB" altLang="zh-CN" sz="1600" b="1" dirty="0">
                  <a:latin typeface="Arial Black" panose="020B0A04020102020204" pitchFamily="34" charset="0"/>
                </a:rPr>
                <a:t>memory</a:t>
              </a:r>
              <a:endParaRPr lang="en-GB" altLang="zh-CN" sz="1600" b="1" dirty="0">
                <a:latin typeface="Arial Black" panose="020B0A04020102020204" pitchFamily="34" charset="0"/>
              </a:endParaRPr>
            </a:p>
          </p:txBody>
        </p:sp>
        <p:sp>
          <p:nvSpPr>
            <p:cNvPr id="29727" name="Rectangle 31"/>
            <p:cNvSpPr>
              <a:spLocks noChangeArrowheads="1"/>
            </p:cNvSpPr>
            <p:nvPr/>
          </p:nvSpPr>
          <p:spPr bwMode="auto">
            <a:xfrm>
              <a:off x="3757" y="2691"/>
              <a:ext cx="1248" cy="720"/>
            </a:xfrm>
            <a:prstGeom prst="rect">
              <a:avLst/>
            </a:prstGeom>
            <a:solidFill>
              <a:schemeClr val="accent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Text</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28" name="Rectangle 32"/>
            <p:cNvSpPr>
              <a:spLocks noChangeArrowheads="1"/>
            </p:cNvSpPr>
            <p:nvPr/>
          </p:nvSpPr>
          <p:spPr bwMode="auto">
            <a:xfrm>
              <a:off x="3757" y="2211"/>
              <a:ext cx="1248" cy="480"/>
            </a:xfrm>
            <a:prstGeom prst="rect">
              <a:avLst/>
            </a:prstGeom>
            <a:solidFill>
              <a:schemeClr val="accent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Data</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29" name="Rectangle 33"/>
            <p:cNvSpPr>
              <a:spLocks noChangeArrowheads="1"/>
            </p:cNvSpPr>
            <p:nvPr/>
          </p:nvSpPr>
          <p:spPr bwMode="auto">
            <a:xfrm>
              <a:off x="3757" y="1395"/>
              <a:ext cx="1248" cy="336"/>
            </a:xfrm>
            <a:prstGeom prst="rect">
              <a:avLst/>
            </a:prstGeom>
            <a:solidFill>
              <a:schemeClr val="accent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Shared</a:t>
              </a:r>
              <a:r>
                <a:rPr kumimoji="0" lang="en-GB" altLang="zh-CN" sz="1600" b="1" i="0" u="none" strike="noStrike" kern="1200" cap="none" spc="0" normalizeH="0" baseline="0" noProof="0">
                  <a:ln>
                    <a:noFill/>
                  </a:ln>
                  <a:solidFill>
                    <a:schemeClr val="tx1"/>
                  </a:solidFill>
                  <a:effectLst/>
                  <a:uLnTx/>
                  <a:uFillTx/>
                  <a:latin typeface="Calibri" pitchFamily="34" charset="0"/>
                  <a:ea typeface="宋体" pitchFamily="2" charset="-122"/>
                  <a:cs typeface="+mn-cs"/>
                </a:rPr>
                <a:t> </a:t>
              </a: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libraries</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54306" name="Line 34"/>
            <p:cNvSpPr/>
            <p:nvPr/>
          </p:nvSpPr>
          <p:spPr>
            <a:xfrm>
              <a:off x="3229" y="963"/>
              <a:ext cx="528" cy="432"/>
            </a:xfrm>
            <a:prstGeom prst="line">
              <a:avLst/>
            </a:prstGeom>
            <a:ln w="9360" cap="flat" cmpd="sng">
              <a:solidFill>
                <a:srgbClr val="000000"/>
              </a:solidFill>
              <a:prstDash val="solid"/>
              <a:miter/>
              <a:headEnd type="none" w="med" len="med"/>
              <a:tailEnd type="triangle" w="med" len="med"/>
            </a:ln>
          </p:spPr>
        </p:sp>
        <p:sp>
          <p:nvSpPr>
            <p:cNvPr id="54307" name="Line 35"/>
            <p:cNvSpPr/>
            <p:nvPr/>
          </p:nvSpPr>
          <p:spPr>
            <a:xfrm>
              <a:off x="3229" y="1107"/>
              <a:ext cx="528" cy="624"/>
            </a:xfrm>
            <a:prstGeom prst="line">
              <a:avLst/>
            </a:prstGeom>
            <a:ln w="9360" cap="flat" cmpd="sng">
              <a:solidFill>
                <a:srgbClr val="000000"/>
              </a:solidFill>
              <a:prstDash val="solid"/>
              <a:miter/>
              <a:headEnd type="none" w="med" len="med"/>
              <a:tailEnd type="triangle" w="med" len="med"/>
            </a:ln>
          </p:spPr>
        </p:sp>
        <p:sp>
          <p:nvSpPr>
            <p:cNvPr id="54308" name="Line 36"/>
            <p:cNvSpPr/>
            <p:nvPr/>
          </p:nvSpPr>
          <p:spPr>
            <a:xfrm>
              <a:off x="3229" y="2115"/>
              <a:ext cx="528" cy="96"/>
            </a:xfrm>
            <a:prstGeom prst="line">
              <a:avLst/>
            </a:prstGeom>
            <a:ln w="9360" cap="flat" cmpd="sng">
              <a:solidFill>
                <a:srgbClr val="000000"/>
              </a:solidFill>
              <a:prstDash val="solid"/>
              <a:miter/>
              <a:headEnd type="none" w="med" len="med"/>
              <a:tailEnd type="triangle" w="med" len="med"/>
            </a:ln>
          </p:spPr>
        </p:sp>
        <p:sp>
          <p:nvSpPr>
            <p:cNvPr id="54309" name="Line 37"/>
            <p:cNvSpPr/>
            <p:nvPr/>
          </p:nvSpPr>
          <p:spPr>
            <a:xfrm>
              <a:off x="3229" y="2211"/>
              <a:ext cx="528" cy="480"/>
            </a:xfrm>
            <a:prstGeom prst="line">
              <a:avLst/>
            </a:prstGeom>
            <a:ln w="9360" cap="flat" cmpd="sng">
              <a:solidFill>
                <a:srgbClr val="000000"/>
              </a:solidFill>
              <a:prstDash val="solid"/>
              <a:miter/>
              <a:headEnd type="none" w="med" len="med"/>
              <a:tailEnd type="triangle" w="med" len="med"/>
            </a:ln>
          </p:spPr>
        </p:sp>
        <p:sp>
          <p:nvSpPr>
            <p:cNvPr id="54310" name="Line 38"/>
            <p:cNvSpPr/>
            <p:nvPr/>
          </p:nvSpPr>
          <p:spPr>
            <a:xfrm flipV="1">
              <a:off x="3229" y="2691"/>
              <a:ext cx="528" cy="576"/>
            </a:xfrm>
            <a:prstGeom prst="line">
              <a:avLst/>
            </a:prstGeom>
            <a:ln w="9360" cap="flat" cmpd="sng">
              <a:solidFill>
                <a:srgbClr val="000000"/>
              </a:solidFill>
              <a:prstDash val="solid"/>
              <a:miter/>
              <a:headEnd type="none" w="med" len="med"/>
              <a:tailEnd type="triangle" w="med" len="med"/>
            </a:ln>
          </p:spPr>
        </p:sp>
        <p:sp>
          <p:nvSpPr>
            <p:cNvPr id="54311" name="Line 39"/>
            <p:cNvSpPr/>
            <p:nvPr/>
          </p:nvSpPr>
          <p:spPr>
            <a:xfrm>
              <a:off x="3229" y="3411"/>
              <a:ext cx="528" cy="0"/>
            </a:xfrm>
            <a:prstGeom prst="line">
              <a:avLst/>
            </a:prstGeom>
            <a:ln w="9360" cap="flat" cmpd="sng">
              <a:solidFill>
                <a:srgbClr val="000000"/>
              </a:solidFill>
              <a:prstDash val="solid"/>
              <a:miter/>
              <a:headEnd type="none" w="med" len="med"/>
              <a:tailEnd type="triangle" w="med" len="med"/>
            </a:ln>
          </p:spPr>
        </p:sp>
        <p:sp>
          <p:nvSpPr>
            <p:cNvPr id="54312" name="Line 40"/>
            <p:cNvSpPr/>
            <p:nvPr/>
          </p:nvSpPr>
          <p:spPr>
            <a:xfrm flipH="1">
              <a:off x="2412" y="1683"/>
              <a:ext cx="146" cy="1"/>
            </a:xfrm>
            <a:prstGeom prst="line">
              <a:avLst/>
            </a:prstGeom>
            <a:ln w="9360" cap="flat" cmpd="sng">
              <a:solidFill>
                <a:srgbClr val="000000"/>
              </a:solidFill>
              <a:prstDash val="solid"/>
              <a:miter/>
              <a:headEnd type="none" w="med" len="med"/>
              <a:tailEnd type="none" w="med" len="med"/>
            </a:ln>
          </p:spPr>
        </p:sp>
        <p:sp>
          <p:nvSpPr>
            <p:cNvPr id="54313" name="Line 41"/>
            <p:cNvSpPr/>
            <p:nvPr/>
          </p:nvSpPr>
          <p:spPr>
            <a:xfrm>
              <a:off x="2413" y="1683"/>
              <a:ext cx="1" cy="336"/>
            </a:xfrm>
            <a:prstGeom prst="line">
              <a:avLst/>
            </a:prstGeom>
            <a:ln w="9360" cap="flat" cmpd="sng">
              <a:solidFill>
                <a:srgbClr val="000000"/>
              </a:solidFill>
              <a:prstDash val="solid"/>
              <a:miter/>
              <a:headEnd type="none" w="med" len="med"/>
              <a:tailEnd type="none" w="med" len="med"/>
            </a:ln>
          </p:spPr>
        </p:sp>
        <p:sp>
          <p:nvSpPr>
            <p:cNvPr id="54314" name="Line 42"/>
            <p:cNvSpPr/>
            <p:nvPr/>
          </p:nvSpPr>
          <p:spPr>
            <a:xfrm>
              <a:off x="2413" y="2019"/>
              <a:ext cx="144" cy="1"/>
            </a:xfrm>
            <a:prstGeom prst="line">
              <a:avLst/>
            </a:prstGeom>
            <a:ln w="9360" cap="flat" cmpd="sng">
              <a:solidFill>
                <a:srgbClr val="000000"/>
              </a:solidFill>
              <a:prstDash val="solid"/>
              <a:miter/>
              <a:headEnd type="none" w="med" len="med"/>
              <a:tailEnd type="triangle" w="med" len="med"/>
            </a:ln>
          </p:spPr>
        </p:sp>
        <p:sp>
          <p:nvSpPr>
            <p:cNvPr id="54315" name="Line 43"/>
            <p:cNvSpPr/>
            <p:nvPr/>
          </p:nvSpPr>
          <p:spPr>
            <a:xfrm flipH="1">
              <a:off x="2412" y="2787"/>
              <a:ext cx="146" cy="1"/>
            </a:xfrm>
            <a:prstGeom prst="line">
              <a:avLst/>
            </a:prstGeom>
            <a:ln w="9360" cap="flat" cmpd="sng">
              <a:solidFill>
                <a:srgbClr val="000000"/>
              </a:solidFill>
              <a:prstDash val="solid"/>
              <a:miter/>
              <a:headEnd type="none" w="med" len="med"/>
              <a:tailEnd type="none" w="med" len="med"/>
            </a:ln>
          </p:spPr>
        </p:sp>
        <p:sp>
          <p:nvSpPr>
            <p:cNvPr id="54316" name="Line 44"/>
            <p:cNvSpPr/>
            <p:nvPr/>
          </p:nvSpPr>
          <p:spPr>
            <a:xfrm>
              <a:off x="2413" y="2787"/>
              <a:ext cx="1" cy="384"/>
            </a:xfrm>
            <a:prstGeom prst="line">
              <a:avLst/>
            </a:prstGeom>
            <a:ln w="9360" cap="flat" cmpd="sng">
              <a:solidFill>
                <a:srgbClr val="000000"/>
              </a:solidFill>
              <a:prstDash val="solid"/>
              <a:miter/>
              <a:headEnd type="none" w="med" len="med"/>
              <a:tailEnd type="none" w="med" len="med"/>
            </a:ln>
          </p:spPr>
        </p:sp>
        <p:sp>
          <p:nvSpPr>
            <p:cNvPr id="54317" name="Line 45"/>
            <p:cNvSpPr/>
            <p:nvPr/>
          </p:nvSpPr>
          <p:spPr>
            <a:xfrm>
              <a:off x="2413" y="3171"/>
              <a:ext cx="144" cy="1"/>
            </a:xfrm>
            <a:prstGeom prst="line">
              <a:avLst/>
            </a:prstGeom>
            <a:ln w="9360" cap="flat" cmpd="sng">
              <a:solidFill>
                <a:srgbClr val="000000"/>
              </a:solidFill>
              <a:prstDash val="solid"/>
              <a:miter/>
              <a:headEnd type="none" w="med" len="med"/>
              <a:tailEnd type="triangle" w="med" len="med"/>
            </a:ln>
          </p:spPr>
        </p:sp>
        <p:sp>
          <p:nvSpPr>
            <p:cNvPr id="54318" name="Text Box 46"/>
            <p:cNvSpPr txBox="1"/>
            <p:nvPr/>
          </p:nvSpPr>
          <p:spPr>
            <a:xfrm>
              <a:off x="5024" y="3698"/>
              <a:ext cx="152" cy="174"/>
            </a:xfrm>
            <a:prstGeom prst="rect">
              <a:avLst/>
            </a:prstGeom>
            <a:noFill/>
            <a:ln w="9525">
              <a:noFill/>
            </a:ln>
          </p:spPr>
          <p:txBody>
            <a:bodyPr wrap="none" lIns="90360" tIns="44280" rIns="90360" bIns="44280">
              <a:spAutoFit/>
            </a:bodyPr>
            <a:p>
              <a:pPr defTabSz="0" eaLnBrk="0" hangingPunct="0">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latin typeface="Calibri" pitchFamily="34" charset="0"/>
                </a:rPr>
                <a:t>0</a:t>
              </a:r>
              <a:endParaRPr lang="en-GB" altLang="zh-CN" sz="1400" b="1" dirty="0">
                <a:latin typeface="Calibri" pitchFamily="34" charset="0"/>
              </a:endParaRPr>
            </a:p>
          </p:txBody>
        </p:sp>
        <p:sp>
          <p:nvSpPr>
            <p:cNvPr id="29747" name="Rectangle 51"/>
            <p:cNvSpPr>
              <a:spLocks noChangeArrowheads="1"/>
            </p:cNvSpPr>
            <p:nvPr/>
          </p:nvSpPr>
          <p:spPr bwMode="auto">
            <a:xfrm>
              <a:off x="2557" y="1299"/>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vm_flags</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48" name="Rectangle 52"/>
            <p:cNvSpPr>
              <a:spLocks noChangeArrowheads="1"/>
            </p:cNvSpPr>
            <p:nvPr/>
          </p:nvSpPr>
          <p:spPr bwMode="auto">
            <a:xfrm>
              <a:off x="2557" y="2451"/>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vm_flags</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sp>
          <p:nvSpPr>
            <p:cNvPr id="29749" name="Rectangle 53"/>
            <p:cNvSpPr>
              <a:spLocks noChangeArrowheads="1"/>
            </p:cNvSpPr>
            <p:nvPr/>
          </p:nvSpPr>
          <p:spPr bwMode="auto">
            <a:xfrm>
              <a:off x="2557" y="3603"/>
              <a:ext cx="673" cy="144"/>
            </a:xfrm>
            <a:prstGeom prst="rect">
              <a:avLst/>
            </a:prstGeom>
            <a:solidFill>
              <a:schemeClr val="bg2">
                <a:lumMod val="20000"/>
                <a:lumOff val="80000"/>
              </a:schemeClr>
            </a:solidFill>
            <a:ln w="9360">
              <a:solidFill>
                <a:srgbClr val="000000"/>
              </a:solidFill>
              <a:miter lim="800000"/>
            </a:ln>
            <a:effectLst/>
          </p:spPr>
          <p:txBody>
            <a:bodyPr wrap="none" lIns="90360" tIns="44280" rIns="90360" bIns="44280" anchor="ctr"/>
            <a:lstStyle/>
            <a:p>
              <a:pPr marL="0" marR="0" lvl="0" indent="0" algn="ctr" defTabSz="914400" rtl="0" eaLnBrk="0" fontAlgn="base" latinLnBrk="0" hangingPunct="0">
                <a:lnSpc>
                  <a:spcPct val="88000"/>
                </a:lnSpc>
                <a:spcBef>
                  <a:spcPts val="60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rPr>
                <a:t>vm_flags</a:t>
              </a:r>
              <a:endParaRPr kumimoji="0" lang="en-GB" altLang="zh-CN" sz="1600" b="1" i="0" u="none" strike="noStrike" kern="1200" cap="none" spc="0" normalizeH="0" baseline="0" noProof="0">
                <a:ln>
                  <a:noFill/>
                </a:ln>
                <a:solidFill>
                  <a:schemeClr val="tx1"/>
                </a:solidFill>
                <a:effectLst/>
                <a:uLnTx/>
                <a:uFillTx/>
                <a:latin typeface="Arial Black" panose="020B0A04020102020204" pitchFamily="34" charset="0"/>
                <a:ea typeface="宋体" pitchFamily="2" charset="-122"/>
                <a:cs typeface="+mn-cs"/>
              </a:endParaRPr>
            </a:p>
          </p:txBody>
        </p:sp>
        <p:cxnSp>
          <p:nvCxnSpPr>
            <p:cNvPr id="54322" name="Elbow Connector 62"/>
            <p:cNvCxnSpPr>
              <a:stCxn id="29707" idx="3"/>
            </p:cNvCxnSpPr>
            <p:nvPr/>
          </p:nvCxnSpPr>
          <p:spPr>
            <a:xfrm flipV="1">
              <a:off x="2077" y="867"/>
              <a:ext cx="478" cy="552"/>
            </a:xfrm>
            <a:prstGeom prst="bentConnector3">
              <a:avLst>
                <a:gd name="adj1" fmla="val 50000"/>
              </a:avLst>
            </a:prstGeom>
            <a:ln w="9360" cap="flat" cmpd="sng">
              <a:solidFill>
                <a:srgbClr val="000000"/>
              </a:solidFill>
              <a:prstDash val="solid"/>
              <a:miter/>
              <a:headEnd type="none" w="med" len="med"/>
              <a:tailEnd type="triangle" w="med" len="med"/>
            </a:ln>
          </p:spPr>
        </p:cxnSp>
        <p:cxnSp>
          <p:nvCxnSpPr>
            <p:cNvPr id="54323" name="Straight Arrow Connector 65"/>
            <p:cNvCxnSpPr>
              <a:stCxn id="29706" idx="3"/>
            </p:cNvCxnSpPr>
            <p:nvPr/>
          </p:nvCxnSpPr>
          <p:spPr>
            <a:xfrm flipV="1">
              <a:off x="925" y="1059"/>
              <a:ext cx="480" cy="72"/>
            </a:xfrm>
            <a:prstGeom prst="straightConnector1">
              <a:avLst/>
            </a:prstGeom>
            <a:ln w="9360" cap="flat" cmpd="sng">
              <a:solidFill>
                <a:srgbClr val="000000"/>
              </a:solidFill>
              <a:prstDash val="solid"/>
              <a:miter/>
              <a:headEnd type="none" w="med" len="med"/>
              <a:tailEnd type="triangle" w="med" len="med"/>
            </a:ln>
          </p:spPr>
        </p:cxnSp>
      </p:grpSp>
      <p:sp>
        <p:nvSpPr>
          <p:cNvPr id="746552" name="Text Box 56"/>
          <p:cNvSpPr txBox="1"/>
          <p:nvPr/>
        </p:nvSpPr>
        <p:spPr>
          <a:xfrm>
            <a:off x="304800" y="4641850"/>
            <a:ext cx="3890963" cy="1768475"/>
          </a:xfrm>
          <a:prstGeom prst="rect">
            <a:avLst/>
          </a:prstGeom>
          <a:noFill/>
          <a:ln w="9525">
            <a:noFill/>
          </a:ln>
        </p:spPr>
        <p:txBody>
          <a:bodyPr>
            <a:spAutoFit/>
          </a:bodyPr>
          <a:p>
            <a:pPr>
              <a:lnSpc>
                <a:spcPct val="125000"/>
              </a:lnSpc>
              <a:spcBef>
                <a:spcPct val="50000"/>
              </a:spcBef>
            </a:pPr>
            <a:r>
              <a:rPr lang="en-US" altLang="zh-CN" sz="2200" b="1" dirty="0">
                <a:solidFill>
                  <a:srgbClr val="0000FF"/>
                </a:solidFill>
                <a:latin typeface="微软雅黑" pitchFamily="34" charset="-122"/>
                <a:ea typeface="微软雅黑" pitchFamily="34" charset="-122"/>
              </a:rPr>
              <a:t>task_struct</a:t>
            </a:r>
            <a:r>
              <a:rPr lang="zh-CN" altLang="en-US" sz="2200" b="1" dirty="0">
                <a:solidFill>
                  <a:srgbClr val="0000FF"/>
                </a:solidFill>
                <a:latin typeface="微软雅黑" pitchFamily="34" charset="-122"/>
                <a:ea typeface="微软雅黑" pitchFamily="34" charset="-122"/>
              </a:rPr>
              <a:t>是某个进程（即任务）所有相关信息的描述结构（称</a:t>
            </a:r>
            <a:r>
              <a:rPr lang="zh-CN" altLang="en-US" sz="2200" b="1" dirty="0">
                <a:solidFill>
                  <a:srgbClr val="FF0000"/>
                </a:solidFill>
                <a:latin typeface="微软雅黑" pitchFamily="34" charset="-122"/>
                <a:ea typeface="微软雅黑" pitchFamily="34" charset="-122"/>
              </a:rPr>
              <a:t>进程描述符</a:t>
            </a:r>
            <a:r>
              <a:rPr lang="zh-CN" altLang="en-US" sz="2200" b="1" dirty="0">
                <a:solidFill>
                  <a:srgbClr val="0000FF"/>
                </a:solidFill>
                <a:latin typeface="微软雅黑" pitchFamily="34" charset="-122"/>
                <a:ea typeface="微软雅黑" pitchFamily="34" charset="-122"/>
              </a:rPr>
              <a:t>），其中</a:t>
            </a:r>
            <a:r>
              <a:rPr lang="en-US" altLang="zh-CN" sz="2200" b="1" dirty="0">
                <a:solidFill>
                  <a:srgbClr val="0000FF"/>
                </a:solidFill>
                <a:latin typeface="微软雅黑" pitchFamily="34" charset="-122"/>
                <a:ea typeface="微软雅黑" pitchFamily="34" charset="-122"/>
              </a:rPr>
              <a:t>mm</a:t>
            </a:r>
            <a:r>
              <a:rPr lang="zh-CN" altLang="en-US" sz="2200" b="1" dirty="0">
                <a:solidFill>
                  <a:srgbClr val="0000FF"/>
                </a:solidFill>
                <a:latin typeface="微软雅黑" pitchFamily="34" charset="-122"/>
                <a:ea typeface="微软雅黑" pitchFamily="34" charset="-122"/>
              </a:rPr>
              <a:t>是其虚拟空间的描述结构</a:t>
            </a:r>
            <a:endParaRPr lang="zh-CN" altLang="en-US" sz="2200" b="1" dirty="0">
              <a:solidFill>
                <a:srgbClr val="0000FF"/>
              </a:solidFill>
              <a:latin typeface="微软雅黑" pitchFamily="34" charset="-122"/>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6552"/>
                                        </p:tgtEl>
                                        <p:attrNameLst>
                                          <p:attrName>style.visibility</p:attrName>
                                        </p:attrNameLst>
                                      </p:cBhvr>
                                      <p:to>
                                        <p:strVal val="visible"/>
                                      </p:to>
                                    </p:set>
                                    <p:animEffect transition="in" filter="blinds(horizontal)">
                                      <p:cBhvr>
                                        <p:cTn id="7" dur="500"/>
                                        <p:tgtEl>
                                          <p:spTgt spid="746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5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913409"/>
          <p:cNvSpPr>
            <a:spLocks noGrp="1"/>
          </p:cNvSpPr>
          <p:nvPr>
            <p:ph type="title"/>
          </p:nvPr>
        </p:nvSpPr>
        <p:spPr>
          <a:ln/>
        </p:spPr>
        <p:txBody>
          <a:bodyPr vert="horz" wrap="square" lIns="91440" tIns="45720" rIns="91440" bIns="45720" anchor="ctr"/>
          <a:p>
            <a:r>
              <a:rPr lang="zh-CN" altLang="en-US" dirty="0"/>
              <a:t>驱动程序与</a:t>
            </a:r>
            <a:r>
              <a:rPr lang="en-US" altLang="zh-CN" dirty="0"/>
              <a:t>I/O</a:t>
            </a:r>
            <a:r>
              <a:rPr lang="zh-CN" altLang="en-US" dirty="0"/>
              <a:t>指令</a:t>
            </a:r>
            <a:endParaRPr lang="zh-CN" altLang="en-US" dirty="0"/>
          </a:p>
        </p:txBody>
      </p:sp>
      <p:sp>
        <p:nvSpPr>
          <p:cNvPr id="913411" name="内容占位符 913410"/>
          <p:cNvSpPr>
            <a:spLocks noGrp="1"/>
          </p:cNvSpPr>
          <p:nvPr>
            <p:ph idx="1"/>
          </p:nvPr>
        </p:nvSpPr>
        <p:spPr>
          <a:xfrm>
            <a:off x="349250" y="831850"/>
            <a:ext cx="8191500" cy="5283200"/>
          </a:xfrm>
          <a:ln/>
        </p:spPr>
        <p:txBody>
          <a:bodyPr vert="horz" wrap="square" lIns="91440" tIns="45720" rIns="91440" bIns="45720" anchor="t"/>
          <a:p>
            <a:pPr>
              <a:lnSpc>
                <a:spcPct val="120000"/>
              </a:lnSpc>
            </a:pPr>
            <a:r>
              <a:rPr lang="zh-CN" altLang="en-US" sz="2000" dirty="0">
                <a:latin typeface="微软雅黑" pitchFamily="34" charset="-122"/>
                <a:ea typeface="微软雅黑" pitchFamily="34" charset="-122"/>
              </a:rPr>
              <a:t>控制外设进行输入</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输出的底层</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软件是</a:t>
            </a:r>
            <a:r>
              <a:rPr lang="zh-CN" altLang="en-US" sz="2000" dirty="0">
                <a:solidFill>
                  <a:schemeClr val="accent1"/>
                </a:solidFill>
                <a:latin typeface="微软雅黑" pitchFamily="34" charset="-122"/>
                <a:ea typeface="微软雅黑" pitchFamily="34" charset="-122"/>
              </a:rPr>
              <a:t>驱动程序</a:t>
            </a:r>
            <a:endParaRPr lang="en-US" altLang="zh-CN" sz="2000" dirty="0">
              <a:latin typeface="微软雅黑" pitchFamily="34" charset="-122"/>
              <a:ea typeface="微软雅黑" pitchFamily="34" charset="-122"/>
            </a:endParaRPr>
          </a:p>
          <a:p>
            <a:pPr>
              <a:lnSpc>
                <a:spcPct val="120000"/>
              </a:lnSpc>
            </a:pPr>
            <a:r>
              <a:rPr lang="zh-CN" altLang="en-US" sz="2000" dirty="0">
                <a:latin typeface="微软雅黑" pitchFamily="34" charset="-122"/>
                <a:ea typeface="微软雅黑" pitchFamily="34" charset="-122"/>
              </a:rPr>
              <a:t>驱动程序设计者应了解设备控制器及设备的工作原理，包括：</a:t>
            </a:r>
            <a:r>
              <a:rPr lang="zh-CN" altLang="en-US" sz="2000" dirty="0">
                <a:solidFill>
                  <a:srgbClr val="008000"/>
                </a:solidFill>
                <a:latin typeface="微软雅黑" pitchFamily="34" charset="-122"/>
                <a:ea typeface="微软雅黑" pitchFamily="34" charset="-122"/>
              </a:rPr>
              <a:t>设备控制器中有哪些用户可访问的寄存器、控制</a:t>
            </a:r>
            <a:r>
              <a:rPr lang="en-US" altLang="zh-CN" sz="2000" dirty="0">
                <a:solidFill>
                  <a:srgbClr val="008000"/>
                </a:solidFill>
                <a:latin typeface="微软雅黑" pitchFamily="34" charset="-122"/>
                <a:ea typeface="微软雅黑" pitchFamily="34" charset="-122"/>
              </a:rPr>
              <a:t>/</a:t>
            </a:r>
            <a:r>
              <a:rPr lang="zh-CN" altLang="en-US" sz="2000" dirty="0">
                <a:solidFill>
                  <a:srgbClr val="008000"/>
                </a:solidFill>
                <a:latin typeface="微软雅黑" pitchFamily="34" charset="-122"/>
                <a:ea typeface="微软雅黑" pitchFamily="34" charset="-122"/>
              </a:rPr>
              <a:t>状态寄存器中每一位的含义、设备控制器与外设之间的通信协议</a:t>
            </a:r>
            <a:r>
              <a:rPr lang="zh-CN" altLang="en-US" sz="2000" dirty="0">
                <a:latin typeface="微软雅黑" pitchFamily="34" charset="-122"/>
                <a:ea typeface="微软雅黑" pitchFamily="34" charset="-122"/>
              </a:rPr>
              <a:t>等，而关于外设的机械特性，程序员则无需了解。驱动程序通过访问</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端口</a:t>
            </a:r>
            <a:r>
              <a:rPr lang="zh-CN" altLang="en-US" sz="2000" dirty="0">
                <a:latin typeface="微软雅黑" pitchFamily="34" charset="-122"/>
                <a:ea typeface="微软雅黑" pitchFamily="34" charset="-122"/>
              </a:rPr>
              <a:t>控制外设进行</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p>
            <a:pPr lvl="1">
              <a:lnSpc>
                <a:spcPct val="120000"/>
              </a:lnSpc>
            </a:pPr>
            <a:r>
              <a:rPr lang="zh-CN" altLang="en-US" dirty="0">
                <a:latin typeface="微软雅黑" pitchFamily="34" charset="-122"/>
                <a:ea typeface="微软雅黑" pitchFamily="34" charset="-122"/>
              </a:rPr>
              <a:t>将控制命令送到</a:t>
            </a:r>
            <a:r>
              <a:rPr lang="zh-CN" altLang="en-US" dirty="0">
                <a:solidFill>
                  <a:schemeClr val="accent1"/>
                </a:solidFill>
                <a:latin typeface="微软雅黑" pitchFamily="34" charset="-122"/>
                <a:ea typeface="微软雅黑" pitchFamily="34" charset="-122"/>
              </a:rPr>
              <a:t>控制寄存器</a:t>
            </a:r>
            <a:r>
              <a:rPr lang="zh-CN" altLang="en-US" dirty="0">
                <a:latin typeface="微软雅黑" pitchFamily="34" charset="-122"/>
                <a:ea typeface="微软雅黑" pitchFamily="34" charset="-122"/>
              </a:rPr>
              <a:t>来启动外设工作；</a:t>
            </a:r>
            <a:endParaRPr lang="zh-CN" altLang="en-US" dirty="0">
              <a:latin typeface="微软雅黑" pitchFamily="34" charset="-122"/>
              <a:ea typeface="微软雅黑" pitchFamily="34" charset="-122"/>
            </a:endParaRPr>
          </a:p>
          <a:p>
            <a:pPr lvl="1">
              <a:lnSpc>
                <a:spcPct val="120000"/>
              </a:lnSpc>
            </a:pPr>
            <a:r>
              <a:rPr lang="zh-CN" altLang="en-US" dirty="0">
                <a:latin typeface="微软雅黑" pitchFamily="34" charset="-122"/>
                <a:ea typeface="微软雅黑" pitchFamily="34" charset="-122"/>
              </a:rPr>
              <a:t>读取</a:t>
            </a:r>
            <a:r>
              <a:rPr lang="zh-CN" altLang="en-US" dirty="0">
                <a:solidFill>
                  <a:schemeClr val="accent1"/>
                </a:solidFill>
                <a:latin typeface="微软雅黑" pitchFamily="34" charset="-122"/>
                <a:ea typeface="微软雅黑" pitchFamily="34" charset="-122"/>
              </a:rPr>
              <a:t>状态寄存器</a:t>
            </a:r>
            <a:r>
              <a:rPr lang="zh-CN" altLang="en-US" dirty="0">
                <a:latin typeface="微软雅黑" pitchFamily="34" charset="-122"/>
                <a:ea typeface="微软雅黑" pitchFamily="34" charset="-122"/>
              </a:rPr>
              <a:t>了解外设和设备控制器的状态；</a:t>
            </a:r>
            <a:endParaRPr lang="zh-CN" altLang="en-US" dirty="0">
              <a:latin typeface="微软雅黑" pitchFamily="34" charset="-122"/>
              <a:ea typeface="微软雅黑" pitchFamily="34" charset="-122"/>
            </a:endParaRPr>
          </a:p>
          <a:p>
            <a:pPr lvl="1">
              <a:lnSpc>
                <a:spcPct val="120000"/>
              </a:lnSpc>
            </a:pPr>
            <a:r>
              <a:rPr lang="zh-CN" altLang="en-US" dirty="0">
                <a:latin typeface="微软雅黑" pitchFamily="34" charset="-122"/>
                <a:ea typeface="微软雅黑" pitchFamily="34" charset="-122"/>
              </a:rPr>
              <a:t>访问</a:t>
            </a:r>
            <a:r>
              <a:rPr lang="zh-CN" altLang="en-US" dirty="0">
                <a:solidFill>
                  <a:schemeClr val="accent1"/>
                </a:solidFill>
                <a:latin typeface="微软雅黑" pitchFamily="34" charset="-122"/>
                <a:ea typeface="微软雅黑" pitchFamily="34" charset="-122"/>
              </a:rPr>
              <a:t>数据缓冲寄存器</a:t>
            </a:r>
            <a:r>
              <a:rPr lang="zh-CN" altLang="en-US" dirty="0">
                <a:latin typeface="微软雅黑" pitchFamily="34" charset="-122"/>
                <a:ea typeface="微软雅黑" pitchFamily="34" charset="-122"/>
              </a:rPr>
              <a:t>进行数据的输入和输出。</a:t>
            </a:r>
            <a:endParaRPr lang="zh-CN" altLang="en-US" dirty="0">
              <a:latin typeface="微软雅黑" pitchFamily="34" charset="-122"/>
              <a:ea typeface="微软雅黑" pitchFamily="34" charset="-122"/>
            </a:endParaRPr>
          </a:p>
          <a:p>
            <a:pPr>
              <a:lnSpc>
                <a:spcPct val="120000"/>
              </a:lnSpc>
            </a:pPr>
            <a:r>
              <a:rPr lang="zh-CN" altLang="en-US" sz="2000" dirty="0">
                <a:latin typeface="微软雅黑" pitchFamily="34" charset="-122"/>
                <a:ea typeface="微软雅黑" pitchFamily="34" charset="-122"/>
              </a:rPr>
              <a:t>对</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端口</a:t>
            </a:r>
            <a:r>
              <a:rPr lang="zh-CN" altLang="en-US" sz="2000" dirty="0">
                <a:latin typeface="微软雅黑" pitchFamily="34" charset="-122"/>
                <a:ea typeface="微软雅黑" pitchFamily="34" charset="-122"/>
              </a:rPr>
              <a:t>的访问操作由</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指令完成，它们是一种特权指令</a:t>
            </a:r>
            <a:endParaRPr lang="zh-CN" altLang="en-US" sz="2000" dirty="0">
              <a:latin typeface="微软雅黑" pitchFamily="34" charset="-122"/>
              <a:ea typeface="微软雅黑" pitchFamily="34" charset="-122"/>
            </a:endParaRPr>
          </a:p>
          <a:p>
            <a:pPr>
              <a:lnSpc>
                <a:spcPct val="120000"/>
              </a:lnSpc>
            </a:pPr>
            <a:r>
              <a:rPr lang="en-US" altLang="zh-CN" sz="2000" dirty="0">
                <a:latin typeface="微软雅黑" pitchFamily="34" charset="-122"/>
                <a:ea typeface="微软雅黑" pitchFamily="34" charset="-122"/>
              </a:rPr>
              <a:t>IA-32</a:t>
            </a:r>
            <a:r>
              <a:rPr lang="zh-CN" altLang="en-US" sz="2000" dirty="0">
                <a:latin typeface="微软雅黑" pitchFamily="34" charset="-122"/>
                <a:ea typeface="微软雅黑" pitchFamily="34" charset="-122"/>
              </a:rPr>
              <a:t>中的</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指令：</a:t>
            </a:r>
            <a:r>
              <a:rPr lang="en-US" altLang="zh-CN" sz="2000" dirty="0">
                <a:latin typeface="微软雅黑" pitchFamily="34" charset="-122"/>
                <a:ea typeface="微软雅黑" pitchFamily="34" charset="-122"/>
              </a:rPr>
              <a:t>in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ins</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out</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outs</a:t>
            </a:r>
            <a:endParaRPr lang="zh-CN" altLang="en-US" sz="2000" dirty="0">
              <a:latin typeface="微软雅黑" pitchFamily="34" charset="-122"/>
              <a:ea typeface="微软雅黑" pitchFamily="34" charset="-122"/>
            </a:endParaRPr>
          </a:p>
          <a:p>
            <a:pPr lvl="1">
              <a:lnSpc>
                <a:spcPct val="120000"/>
              </a:lnSpc>
            </a:pPr>
            <a:r>
              <a:rPr lang="en-US" altLang="zh-CN" dirty="0">
                <a:latin typeface="微软雅黑" pitchFamily="34" charset="-122"/>
                <a:ea typeface="微软雅黑" pitchFamily="34" charset="-122"/>
              </a:rPr>
              <a:t>in</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ins</a:t>
            </a:r>
            <a:r>
              <a:rPr lang="zh-CN" altLang="en-US" dirty="0">
                <a:latin typeface="微软雅黑" pitchFamily="34" charset="-122"/>
                <a:ea typeface="微软雅黑" pitchFamily="34" charset="-122"/>
              </a:rPr>
              <a:t>用于将</a:t>
            </a:r>
            <a:r>
              <a:rPr lang="en-US" altLang="zh-CN" dirty="0">
                <a:solidFill>
                  <a:schemeClr val="accent1"/>
                </a:solidFill>
                <a:latin typeface="微软雅黑" pitchFamily="34" charset="-122"/>
                <a:ea typeface="微软雅黑" pitchFamily="34" charset="-122"/>
              </a:rPr>
              <a:t>I/O</a:t>
            </a:r>
            <a:r>
              <a:rPr lang="zh-CN" altLang="en-US" dirty="0">
                <a:solidFill>
                  <a:schemeClr val="accent1"/>
                </a:solidFill>
                <a:latin typeface="微软雅黑" pitchFamily="34" charset="-122"/>
                <a:ea typeface="微软雅黑" pitchFamily="34" charset="-122"/>
              </a:rPr>
              <a:t>端口</a:t>
            </a:r>
            <a:r>
              <a:rPr lang="zh-CN" altLang="en-US" dirty="0">
                <a:latin typeface="微软雅黑" pitchFamily="34" charset="-122"/>
                <a:ea typeface="微软雅黑" pitchFamily="34" charset="-122"/>
              </a:rPr>
              <a:t>的内容取到</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内的</a:t>
            </a:r>
            <a:r>
              <a:rPr lang="zh-CN" altLang="en-US" dirty="0">
                <a:solidFill>
                  <a:schemeClr val="accent1"/>
                </a:solidFill>
                <a:latin typeface="微软雅黑" pitchFamily="34" charset="-122"/>
                <a:ea typeface="微软雅黑" pitchFamily="34" charset="-122"/>
              </a:rPr>
              <a:t>通用寄存器</a:t>
            </a:r>
            <a:r>
              <a:rPr lang="zh-CN" altLang="en-US" dirty="0">
                <a:latin typeface="微软雅黑" pitchFamily="34" charset="-122"/>
                <a:ea typeface="微软雅黑" pitchFamily="34" charset="-122"/>
              </a:rPr>
              <a:t>中；</a:t>
            </a:r>
            <a:endParaRPr lang="zh-CN" altLang="en-US" dirty="0">
              <a:latin typeface="微软雅黑" pitchFamily="34" charset="-122"/>
              <a:ea typeface="微软雅黑" pitchFamily="34" charset="-122"/>
            </a:endParaRPr>
          </a:p>
          <a:p>
            <a:pPr lvl="1">
              <a:lnSpc>
                <a:spcPct val="120000"/>
              </a:lnSpc>
            </a:pPr>
            <a:r>
              <a:rPr lang="en-US" altLang="zh-CN" dirty="0">
                <a:latin typeface="微软雅黑" pitchFamily="34" charset="-122"/>
                <a:ea typeface="微软雅黑" pitchFamily="34" charset="-122"/>
              </a:rPr>
              <a:t>out</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outs</a:t>
            </a:r>
            <a:r>
              <a:rPr lang="zh-CN" altLang="en-US" dirty="0">
                <a:latin typeface="微软雅黑" pitchFamily="34" charset="-122"/>
                <a:ea typeface="微软雅黑" pitchFamily="34" charset="-122"/>
              </a:rPr>
              <a:t>用于将</a:t>
            </a:r>
            <a:r>
              <a:rPr lang="zh-CN" altLang="en-US" dirty="0">
                <a:solidFill>
                  <a:schemeClr val="accent1"/>
                </a:solidFill>
                <a:latin typeface="微软雅黑" pitchFamily="34" charset="-122"/>
                <a:ea typeface="微软雅黑" pitchFamily="34" charset="-122"/>
              </a:rPr>
              <a:t>通用寄存器</a:t>
            </a:r>
            <a:r>
              <a:rPr lang="zh-CN" altLang="en-US" dirty="0">
                <a:latin typeface="微软雅黑" pitchFamily="34" charset="-122"/>
                <a:ea typeface="微软雅黑" pitchFamily="34" charset="-122"/>
              </a:rPr>
              <a:t>内容输出到</a:t>
            </a:r>
            <a:r>
              <a:rPr lang="en-US" altLang="zh-CN" dirty="0">
                <a:solidFill>
                  <a:schemeClr val="accent1"/>
                </a:solidFill>
                <a:latin typeface="微软雅黑" pitchFamily="34" charset="-122"/>
                <a:ea typeface="微软雅黑" pitchFamily="34" charset="-122"/>
              </a:rPr>
              <a:t>I/O</a:t>
            </a:r>
            <a:r>
              <a:rPr lang="zh-CN" altLang="en-US" dirty="0">
                <a:solidFill>
                  <a:schemeClr val="accent1"/>
                </a:solidFill>
                <a:latin typeface="微软雅黑" pitchFamily="34" charset="-122"/>
                <a:ea typeface="微软雅黑" pitchFamily="34" charset="-122"/>
              </a:rPr>
              <a:t>端口</a:t>
            </a:r>
            <a:r>
              <a:rPr lang="zh-CN" altLang="en-US" dirty="0">
                <a:latin typeface="微软雅黑" pitchFamily="34" charset="-122"/>
                <a:ea typeface="微软雅黑" pitchFamily="34" charset="-122"/>
              </a:rPr>
              <a:t>。</a:t>
            </a:r>
            <a:r>
              <a:rPr lang="zh-CN" altLang="en-US" dirty="0"/>
              <a:t> </a:t>
            </a:r>
            <a:endParaRPr lang="zh-CN" altLang="en-US" dirty="0"/>
          </a:p>
        </p:txBody>
      </p:sp>
      <p:sp>
        <p:nvSpPr>
          <p:cNvPr id="913412" name="文本框 913411"/>
          <p:cNvSpPr txBox="1"/>
          <p:nvPr/>
        </p:nvSpPr>
        <p:spPr>
          <a:xfrm>
            <a:off x="261938" y="6270625"/>
            <a:ext cx="8561387" cy="396875"/>
          </a:xfrm>
          <a:prstGeom prst="rect">
            <a:avLst/>
          </a:prstGeom>
          <a:noFill/>
          <a:ln w="50800">
            <a:noFill/>
          </a:ln>
        </p:spPr>
        <p:txBody>
          <a:bodyPr>
            <a:spAutoFit/>
          </a:bodyPr>
          <a:p>
            <a:pPr algn="just" eaLnBrk="0" hangingPunct="0"/>
            <a:r>
              <a:rPr lang="zh-CN" altLang="en-US" sz="2000" b="1" dirty="0">
                <a:solidFill>
                  <a:schemeClr val="accent1"/>
                </a:solidFill>
                <a:latin typeface="微软雅黑" pitchFamily="34" charset="-122"/>
                <a:ea typeface="微软雅黑" pitchFamily="34" charset="-122"/>
              </a:rPr>
              <a:t>如 </a:t>
            </a:r>
            <a:r>
              <a:rPr lang="en-US" altLang="zh-CN" sz="2000" b="1" dirty="0">
                <a:solidFill>
                  <a:srgbClr val="008000"/>
                </a:solidFill>
                <a:latin typeface="微软雅黑" pitchFamily="34" charset="-122"/>
                <a:ea typeface="微软雅黑" pitchFamily="34" charset="-122"/>
              </a:rPr>
              <a:t>IN AL, DX</a:t>
            </a:r>
            <a:r>
              <a:rPr lang="zh-CN" altLang="en-US" sz="2000" b="1" dirty="0">
                <a:solidFill>
                  <a:schemeClr val="accent1"/>
                </a:solidFill>
                <a:latin typeface="微软雅黑" pitchFamily="34" charset="-122"/>
                <a:ea typeface="微软雅黑" pitchFamily="34" charset="-122"/>
              </a:rPr>
              <a:t>：</a:t>
            </a:r>
            <a:r>
              <a:rPr lang="en-US" altLang="zh-CN" sz="2000" b="1" dirty="0">
                <a:solidFill>
                  <a:schemeClr val="accent1"/>
                </a:solidFill>
                <a:latin typeface="微软雅黑" pitchFamily="34" charset="-122"/>
                <a:ea typeface="微软雅黑" pitchFamily="34" charset="-122"/>
              </a:rPr>
              <a:t>DX</a:t>
            </a:r>
            <a:r>
              <a:rPr lang="zh-CN" altLang="en-US" sz="2000" b="1" dirty="0">
                <a:solidFill>
                  <a:schemeClr val="accent1"/>
                </a:solidFill>
                <a:latin typeface="微软雅黑" pitchFamily="34" charset="-122"/>
                <a:ea typeface="微软雅黑" pitchFamily="34" charset="-122"/>
              </a:rPr>
              <a:t>中存放</a:t>
            </a:r>
            <a:r>
              <a:rPr lang="en-US" altLang="zh-CN" sz="2000" b="1" dirty="0">
                <a:solidFill>
                  <a:schemeClr val="accent1"/>
                </a:solidFill>
                <a:latin typeface="微软雅黑" pitchFamily="34" charset="-122"/>
                <a:ea typeface="微软雅黑" pitchFamily="34" charset="-122"/>
              </a:rPr>
              <a:t>I/O</a:t>
            </a:r>
            <a:r>
              <a:rPr lang="zh-CN" altLang="en-US" sz="2000" b="1" dirty="0">
                <a:solidFill>
                  <a:schemeClr val="accent1"/>
                </a:solidFill>
                <a:latin typeface="微软雅黑" pitchFamily="34" charset="-122"/>
                <a:ea typeface="微软雅黑" pitchFamily="34" charset="-122"/>
              </a:rPr>
              <a:t>端口地址，将</a:t>
            </a:r>
            <a:r>
              <a:rPr lang="en-US" altLang="zh-CN" sz="2000" b="1" dirty="0">
                <a:solidFill>
                  <a:schemeClr val="accent1"/>
                </a:solidFill>
                <a:latin typeface="微软雅黑" pitchFamily="34" charset="-122"/>
                <a:ea typeface="微软雅黑" pitchFamily="34" charset="-122"/>
              </a:rPr>
              <a:t>I/O</a:t>
            </a:r>
            <a:r>
              <a:rPr lang="zh-CN" altLang="en-US" sz="2000" b="1" dirty="0">
                <a:solidFill>
                  <a:schemeClr val="accent1"/>
                </a:solidFill>
                <a:latin typeface="微软雅黑" pitchFamily="34" charset="-122"/>
                <a:ea typeface="微软雅黑" pitchFamily="34" charset="-122"/>
              </a:rPr>
              <a:t>端口中的内容取到</a:t>
            </a:r>
            <a:r>
              <a:rPr lang="en-US" altLang="zh-CN" sz="2000" b="1" dirty="0">
                <a:solidFill>
                  <a:schemeClr val="accent1"/>
                </a:solidFill>
                <a:latin typeface="微软雅黑" pitchFamily="34" charset="-122"/>
                <a:ea typeface="微软雅黑" pitchFamily="34" charset="-122"/>
              </a:rPr>
              <a:t>AL</a:t>
            </a:r>
            <a:r>
              <a:rPr lang="zh-CN" altLang="en-US" sz="2000" b="1" dirty="0">
                <a:solidFill>
                  <a:schemeClr val="accent1"/>
                </a:solidFill>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3411">
                                            <p:txEl>
                                              <p:charRg st="0" end="25"/>
                                            </p:txEl>
                                          </p:spTgt>
                                        </p:tgtEl>
                                        <p:attrNameLst>
                                          <p:attrName>style.visibility</p:attrName>
                                        </p:attrNameLst>
                                      </p:cBhvr>
                                      <p:to>
                                        <p:strVal val="visible"/>
                                      </p:to>
                                    </p:set>
                                    <p:animEffect transition="in" filter="blinds(horizontal)">
                                      <p:cBhvr>
                                        <p:cTn id="7" dur="500"/>
                                        <p:tgtEl>
                                          <p:spTgt spid="913411">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3411">
                                            <p:txEl>
                                              <p:charRg st="25" end="148"/>
                                            </p:txEl>
                                          </p:spTgt>
                                        </p:tgtEl>
                                        <p:attrNameLst>
                                          <p:attrName>style.visibility</p:attrName>
                                        </p:attrNameLst>
                                      </p:cBhvr>
                                      <p:to>
                                        <p:strVal val="visible"/>
                                      </p:to>
                                    </p:set>
                                    <p:animEffect transition="in" filter="blinds(horizontal)">
                                      <p:cBhvr>
                                        <p:cTn id="12" dur="500"/>
                                        <p:tgtEl>
                                          <p:spTgt spid="913411">
                                            <p:txEl>
                                              <p:charRg st="25" end="1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3411">
                                            <p:txEl>
                                              <p:charRg st="148" end="169"/>
                                            </p:txEl>
                                          </p:spTgt>
                                        </p:tgtEl>
                                        <p:attrNameLst>
                                          <p:attrName>style.visibility</p:attrName>
                                        </p:attrNameLst>
                                      </p:cBhvr>
                                      <p:to>
                                        <p:strVal val="visible"/>
                                      </p:to>
                                    </p:set>
                                    <p:animEffect transition="in" filter="blinds(horizontal)">
                                      <p:cBhvr>
                                        <p:cTn id="17" dur="500"/>
                                        <p:tgtEl>
                                          <p:spTgt spid="913411">
                                            <p:txEl>
                                              <p:charRg st="148" end="1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3411">
                                            <p:txEl>
                                              <p:charRg st="169" end="191"/>
                                            </p:txEl>
                                          </p:spTgt>
                                        </p:tgtEl>
                                        <p:attrNameLst>
                                          <p:attrName>style.visibility</p:attrName>
                                        </p:attrNameLst>
                                      </p:cBhvr>
                                      <p:to>
                                        <p:strVal val="visible"/>
                                      </p:to>
                                    </p:set>
                                    <p:animEffect transition="in" filter="blinds(horizontal)">
                                      <p:cBhvr>
                                        <p:cTn id="22" dur="500"/>
                                        <p:tgtEl>
                                          <p:spTgt spid="913411">
                                            <p:txEl>
                                              <p:charRg st="169" end="1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3411">
                                            <p:txEl>
                                              <p:charRg st="191" end="212"/>
                                            </p:txEl>
                                          </p:spTgt>
                                        </p:tgtEl>
                                        <p:attrNameLst>
                                          <p:attrName>style.visibility</p:attrName>
                                        </p:attrNameLst>
                                      </p:cBhvr>
                                      <p:to>
                                        <p:strVal val="visible"/>
                                      </p:to>
                                    </p:set>
                                    <p:animEffect transition="in" filter="blinds(horizontal)">
                                      <p:cBhvr>
                                        <p:cTn id="27" dur="500"/>
                                        <p:tgtEl>
                                          <p:spTgt spid="913411">
                                            <p:txEl>
                                              <p:charRg st="191" end="2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3411">
                                            <p:txEl>
                                              <p:charRg st="212" end="242"/>
                                            </p:txEl>
                                          </p:spTgt>
                                        </p:tgtEl>
                                        <p:attrNameLst>
                                          <p:attrName>style.visibility</p:attrName>
                                        </p:attrNameLst>
                                      </p:cBhvr>
                                      <p:to>
                                        <p:strVal val="visible"/>
                                      </p:to>
                                    </p:set>
                                    <p:animEffect transition="in" filter="blinds(horizontal)">
                                      <p:cBhvr>
                                        <p:cTn id="32" dur="500"/>
                                        <p:tgtEl>
                                          <p:spTgt spid="913411">
                                            <p:txEl>
                                              <p:charRg st="212" end="2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3411">
                                            <p:txEl>
                                              <p:charRg st="242" end="271"/>
                                            </p:txEl>
                                          </p:spTgt>
                                        </p:tgtEl>
                                        <p:attrNameLst>
                                          <p:attrName>style.visibility</p:attrName>
                                        </p:attrNameLst>
                                      </p:cBhvr>
                                      <p:to>
                                        <p:strVal val="visible"/>
                                      </p:to>
                                    </p:set>
                                    <p:animEffect transition="in" filter="blinds(horizontal)">
                                      <p:cBhvr>
                                        <p:cTn id="37" dur="500"/>
                                        <p:tgtEl>
                                          <p:spTgt spid="913411">
                                            <p:txEl>
                                              <p:charRg st="242" end="27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13411">
                                            <p:txEl>
                                              <p:charRg st="271" end="303"/>
                                            </p:txEl>
                                          </p:spTgt>
                                        </p:tgtEl>
                                        <p:attrNameLst>
                                          <p:attrName>style.visibility</p:attrName>
                                        </p:attrNameLst>
                                      </p:cBhvr>
                                      <p:to>
                                        <p:strVal val="visible"/>
                                      </p:to>
                                    </p:set>
                                    <p:animEffect transition="in" filter="blinds(horizontal)">
                                      <p:cBhvr>
                                        <p:cTn id="42" dur="500"/>
                                        <p:tgtEl>
                                          <p:spTgt spid="913411">
                                            <p:txEl>
                                              <p:charRg st="271" end="30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13411">
                                            <p:txEl>
                                              <p:charRg st="303" end="332"/>
                                            </p:txEl>
                                          </p:spTgt>
                                        </p:tgtEl>
                                        <p:attrNameLst>
                                          <p:attrName>style.visibility</p:attrName>
                                        </p:attrNameLst>
                                      </p:cBhvr>
                                      <p:to>
                                        <p:strVal val="visible"/>
                                      </p:to>
                                    </p:set>
                                    <p:animEffect transition="in" filter="blinds(horizontal)">
                                      <p:cBhvr>
                                        <p:cTn id="47" dur="500"/>
                                        <p:tgtEl>
                                          <p:spTgt spid="913411">
                                            <p:txEl>
                                              <p:charRg st="303" end="33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13412"/>
                                        </p:tgtEl>
                                        <p:attrNameLst>
                                          <p:attrName>style.visibility</p:attrName>
                                        </p:attrNameLst>
                                      </p:cBhvr>
                                      <p:to>
                                        <p:strVal val="visible"/>
                                      </p:to>
                                    </p:set>
                                    <p:animEffect transition="in" filter="blinds(horizontal)">
                                      <p:cBhvr>
                                        <p:cTn id="52" dur="500"/>
                                        <p:tgtEl>
                                          <p:spTgt spid="91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862209"/>
          <p:cNvSpPr>
            <a:spLocks noGrp="1"/>
          </p:cNvSpPr>
          <p:nvPr>
            <p:ph type="title"/>
          </p:nvPr>
        </p:nvSpPr>
        <p:spPr>
          <a:xfrm>
            <a:off x="528638" y="157163"/>
            <a:ext cx="8183562" cy="528637"/>
          </a:xfrm>
          <a:ln/>
        </p:spPr>
        <p:txBody>
          <a:bodyPr vert="horz" wrap="square" lIns="91440" tIns="45720" rIns="91440" bIns="45720" anchor="ctr"/>
          <a:p>
            <a:r>
              <a:rPr lang="zh-CN" altLang="en-US" dirty="0"/>
              <a:t>三种基本</a:t>
            </a:r>
            <a:r>
              <a:rPr lang="en-US" altLang="zh-CN" dirty="0"/>
              <a:t>I/O</a:t>
            </a:r>
            <a:r>
              <a:rPr lang="zh-CN" altLang="en-US" dirty="0"/>
              <a:t>方式</a:t>
            </a:r>
            <a:endParaRPr lang="zh-CN" altLang="en-US" dirty="0"/>
          </a:p>
        </p:txBody>
      </p:sp>
      <p:sp>
        <p:nvSpPr>
          <p:cNvPr id="862211" name="内容占位符 862210"/>
          <p:cNvSpPr>
            <a:spLocks noGrp="1"/>
          </p:cNvSpPr>
          <p:nvPr>
            <p:ph idx="1"/>
          </p:nvPr>
        </p:nvSpPr>
        <p:spPr>
          <a:xfrm>
            <a:off x="214313" y="671513"/>
            <a:ext cx="8512175" cy="5062537"/>
          </a:xfrm>
          <a:ln/>
        </p:spPr>
        <p:txBody>
          <a:bodyPr vert="horz" wrap="square" lIns="91440" tIns="45720" rIns="91440" bIns="45720" anchor="t"/>
          <a:p>
            <a:pPr>
              <a:buNone/>
            </a:pPr>
            <a:endParaRPr lang="zh-CN" altLang="en-US" sz="1600" dirty="0"/>
          </a:p>
          <a:p>
            <a:r>
              <a:rPr lang="zh-CN" altLang="en-US" sz="2100" dirty="0">
                <a:latin typeface="微软雅黑" pitchFamily="34" charset="-122"/>
                <a:ea typeface="微软雅黑" pitchFamily="34" charset="-122"/>
              </a:rPr>
              <a:t>程序直接控制方式（最简单的</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方式）</a:t>
            </a:r>
            <a:endParaRPr lang="zh-CN" altLang="en-US" sz="2100" dirty="0">
              <a:latin typeface="微软雅黑" pitchFamily="34" charset="-122"/>
              <a:ea typeface="微软雅黑" pitchFamily="34" charset="-122"/>
            </a:endParaRPr>
          </a:p>
          <a:p>
            <a:pPr lvl="1"/>
            <a:r>
              <a:rPr lang="zh-CN" altLang="en-US" sz="2100" dirty="0">
                <a:latin typeface="微软雅黑" pitchFamily="34" charset="-122"/>
                <a:ea typeface="微软雅黑" pitchFamily="34" charset="-122"/>
              </a:rPr>
              <a:t>无条件传送：对简单外设定时（同步）进行数据传送</a:t>
            </a:r>
            <a:endParaRPr lang="zh-CN" altLang="en-US" sz="2100" dirty="0">
              <a:latin typeface="微软雅黑" pitchFamily="34" charset="-122"/>
              <a:ea typeface="微软雅黑" pitchFamily="34" charset="-122"/>
            </a:endParaRPr>
          </a:p>
          <a:p>
            <a:pPr lvl="1"/>
            <a:r>
              <a:rPr lang="zh-CN" altLang="en-US" sz="2100" dirty="0">
                <a:latin typeface="微软雅黑" pitchFamily="34" charset="-122"/>
                <a:ea typeface="微软雅黑" pitchFamily="34" charset="-122"/>
              </a:rPr>
              <a:t>条件传送：</a:t>
            </a:r>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主动查询，也称程序</a:t>
            </a:r>
            <a:r>
              <a:rPr lang="zh-CN" altLang="en-US" sz="2100" dirty="0">
                <a:solidFill>
                  <a:srgbClr val="2E9267"/>
                </a:solidFill>
                <a:latin typeface="微软雅黑" pitchFamily="34" charset="-122"/>
                <a:ea typeface="微软雅黑" pitchFamily="34" charset="-122"/>
              </a:rPr>
              <a:t>查询或轮询（</a:t>
            </a:r>
            <a:r>
              <a:rPr lang="en-US" altLang="zh-CN" sz="2100" dirty="0">
                <a:latin typeface="微软雅黑" pitchFamily="34" charset="-122"/>
                <a:ea typeface="微软雅黑" pitchFamily="34" charset="-122"/>
              </a:rPr>
              <a:t>Polling</a:t>
            </a:r>
            <a:r>
              <a:rPr lang="zh-CN" altLang="en-US" sz="2100" dirty="0">
                <a:latin typeface="微软雅黑" pitchFamily="34" charset="-122"/>
                <a:ea typeface="微软雅黑" pitchFamily="34" charset="-122"/>
              </a:rPr>
              <a:t>）</a:t>
            </a:r>
            <a:r>
              <a:rPr lang="zh-CN" altLang="en-US" sz="2100" dirty="0">
                <a:solidFill>
                  <a:srgbClr val="2E9267"/>
                </a:solidFill>
                <a:latin typeface="微软雅黑" pitchFamily="34" charset="-122"/>
                <a:ea typeface="微软雅黑" pitchFamily="34" charset="-122"/>
              </a:rPr>
              <a:t>方式</a:t>
            </a:r>
            <a:endParaRPr lang="en-US" altLang="zh-CN" sz="2100" dirty="0">
              <a:solidFill>
                <a:srgbClr val="CC0000"/>
              </a:solidFill>
              <a:latin typeface="微软雅黑" pitchFamily="34" charset="-122"/>
              <a:ea typeface="微软雅黑" pitchFamily="34" charset="-122"/>
            </a:endParaRPr>
          </a:p>
          <a:p>
            <a:r>
              <a:rPr lang="en-US" altLang="zh-CN" sz="2100" dirty="0">
                <a:latin typeface="微软雅黑" pitchFamily="34" charset="-122"/>
                <a:ea typeface="微软雅黑" pitchFamily="34" charset="-122"/>
              </a:rPr>
              <a:t>I/O Interrupt </a:t>
            </a:r>
            <a:r>
              <a:rPr lang="en-US" altLang="zh-CN" sz="2100" dirty="0">
                <a:solidFill>
                  <a:srgbClr val="CC0000"/>
                </a:solidFill>
                <a:latin typeface="微软雅黑" pitchFamily="34" charset="-122"/>
                <a:ea typeface="微软雅黑" pitchFamily="34" charset="-122"/>
              </a:rPr>
              <a:t>(</a:t>
            </a:r>
            <a:r>
              <a:rPr lang="zh-CN" altLang="en-US" sz="2100" dirty="0">
                <a:solidFill>
                  <a:srgbClr val="CC0000"/>
                </a:solidFill>
                <a:latin typeface="微软雅黑" pitchFamily="34" charset="-122"/>
                <a:ea typeface="微软雅黑" pitchFamily="34" charset="-122"/>
              </a:rPr>
              <a:t>中断</a:t>
            </a:r>
            <a:r>
              <a:rPr lang="en-US" altLang="zh-CN" sz="2100" dirty="0">
                <a:solidFill>
                  <a:srgbClr val="CC0000"/>
                </a:solidFill>
                <a:latin typeface="微软雅黑" pitchFamily="34" charset="-122"/>
                <a:ea typeface="微软雅黑" pitchFamily="34" charset="-122"/>
              </a:rPr>
              <a:t>I/O</a:t>
            </a:r>
            <a:r>
              <a:rPr lang="zh-CN" altLang="en-US" sz="2100" dirty="0">
                <a:solidFill>
                  <a:srgbClr val="CC0000"/>
                </a:solidFill>
                <a:latin typeface="微软雅黑" pitchFamily="34" charset="-122"/>
                <a:ea typeface="微软雅黑" pitchFamily="34" charset="-122"/>
              </a:rPr>
              <a:t>方式</a:t>
            </a:r>
            <a:r>
              <a:rPr lang="en-US" altLang="zh-CN" sz="2100" dirty="0">
                <a:solidFill>
                  <a:srgbClr val="CC0000"/>
                </a:solidFill>
                <a:latin typeface="微软雅黑" pitchFamily="34" charset="-122"/>
                <a:ea typeface="微软雅黑" pitchFamily="34" charset="-122"/>
              </a:rPr>
              <a:t>): </a:t>
            </a:r>
            <a:r>
              <a:rPr lang="zh-CN" altLang="en-US" sz="2100" dirty="0">
                <a:latin typeface="微软雅黑" pitchFamily="34" charset="-122"/>
                <a:ea typeface="微软雅黑" pitchFamily="34" charset="-122"/>
              </a:rPr>
              <a:t>几乎所有系统都支持中断</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方式</a:t>
            </a:r>
            <a:endParaRPr lang="zh-CN" altLang="en-US" sz="2100" dirty="0">
              <a:latin typeface="微软雅黑" pitchFamily="34" charset="-122"/>
              <a:ea typeface="微软雅黑" pitchFamily="34" charset="-122"/>
            </a:endParaRPr>
          </a:p>
          <a:p>
            <a:pPr lvl="1"/>
            <a:r>
              <a:rPr lang="zh-CN" altLang="en-US" sz="2100" dirty="0">
                <a:latin typeface="微软雅黑" pitchFamily="34" charset="-122"/>
                <a:ea typeface="微软雅黑" pitchFamily="34" charset="-122"/>
              </a:rPr>
              <a:t>若一个</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设备需要</a:t>
            </a:r>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干预，它就通过中断请求通知</a:t>
            </a:r>
            <a:r>
              <a:rPr lang="en-US" altLang="zh-CN" sz="2100" dirty="0">
                <a:latin typeface="微软雅黑" pitchFamily="34" charset="-122"/>
                <a:ea typeface="微软雅黑" pitchFamily="34" charset="-122"/>
              </a:rPr>
              <a:t>CPU</a:t>
            </a:r>
            <a:endParaRPr lang="en-US" altLang="zh-CN" sz="2100" dirty="0">
              <a:latin typeface="微软雅黑" pitchFamily="34" charset="-122"/>
              <a:ea typeface="微软雅黑" pitchFamily="34" charset="-122"/>
            </a:endParaRPr>
          </a:p>
          <a:p>
            <a:pPr lvl="1"/>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中止当前程序的执行，调出</a:t>
            </a:r>
            <a:r>
              <a:rPr lang="en-US" altLang="zh-CN" sz="2100" dirty="0">
                <a:latin typeface="微软雅黑" pitchFamily="34" charset="-122"/>
                <a:ea typeface="微软雅黑" pitchFamily="34" charset="-122"/>
              </a:rPr>
              <a:t>OS</a:t>
            </a:r>
            <a:r>
              <a:rPr lang="zh-CN" altLang="en-US" sz="2100" dirty="0">
                <a:latin typeface="微软雅黑" pitchFamily="34" charset="-122"/>
                <a:ea typeface="微软雅黑" pitchFamily="34" charset="-122"/>
              </a:rPr>
              <a:t>（中断处理程序）来执行</a:t>
            </a:r>
            <a:endParaRPr lang="zh-CN" altLang="en-US" sz="2100" dirty="0">
              <a:latin typeface="微软雅黑" pitchFamily="34" charset="-122"/>
              <a:ea typeface="微软雅黑" pitchFamily="34" charset="-122"/>
            </a:endParaRPr>
          </a:p>
          <a:p>
            <a:pPr lvl="1"/>
            <a:r>
              <a:rPr lang="zh-CN" altLang="en-US" sz="2100" dirty="0">
                <a:latin typeface="微软雅黑" pitchFamily="34" charset="-122"/>
                <a:ea typeface="微软雅黑" pitchFamily="34" charset="-122"/>
              </a:rPr>
              <a:t>处理结束后，再返回到被中止的程序继续执行</a:t>
            </a:r>
            <a:endParaRPr lang="zh-CN" altLang="en-US" sz="2100" dirty="0">
              <a:latin typeface="微软雅黑" pitchFamily="34" charset="-122"/>
              <a:ea typeface="微软雅黑" pitchFamily="34" charset="-122"/>
            </a:endParaRPr>
          </a:p>
          <a:p>
            <a:r>
              <a:rPr lang="en-US" altLang="zh-CN" sz="2100" dirty="0">
                <a:latin typeface="微软雅黑" pitchFamily="34" charset="-122"/>
                <a:ea typeface="微软雅黑" pitchFamily="34" charset="-122"/>
              </a:rPr>
              <a:t>Direct Memory Access </a:t>
            </a:r>
            <a:r>
              <a:rPr lang="en-US" altLang="zh-CN" sz="2100" dirty="0">
                <a:solidFill>
                  <a:srgbClr val="D1390F"/>
                </a:solidFill>
                <a:latin typeface="微软雅黑" pitchFamily="34" charset="-122"/>
                <a:ea typeface="微软雅黑" pitchFamily="34" charset="-122"/>
              </a:rPr>
              <a:t>(DMA</a:t>
            </a:r>
            <a:r>
              <a:rPr lang="zh-CN" altLang="en-US" sz="2100" dirty="0">
                <a:solidFill>
                  <a:srgbClr val="D1390F"/>
                </a:solidFill>
                <a:latin typeface="微软雅黑" pitchFamily="34" charset="-122"/>
                <a:ea typeface="微软雅黑" pitchFamily="34" charset="-122"/>
              </a:rPr>
              <a:t>方式</a:t>
            </a:r>
            <a:r>
              <a:rPr lang="en-US" altLang="zh-CN" sz="2100" dirty="0">
                <a:solidFill>
                  <a:srgbClr val="D1390F"/>
                </a:solidFill>
                <a:latin typeface="微软雅黑" pitchFamily="34" charset="-122"/>
                <a:ea typeface="微软雅黑" pitchFamily="34" charset="-122"/>
              </a:rPr>
              <a:t>): </a:t>
            </a:r>
            <a:r>
              <a:rPr lang="zh-CN" altLang="en-US" sz="2100" dirty="0">
                <a:latin typeface="微软雅黑" pitchFamily="34" charset="-122"/>
                <a:ea typeface="微软雅黑" pitchFamily="34" charset="-122"/>
              </a:rPr>
              <a:t>磁盘等高速外设所用的方式</a:t>
            </a:r>
            <a:endParaRPr lang="zh-CN" altLang="en-US" sz="2100" dirty="0">
              <a:latin typeface="微软雅黑" pitchFamily="34" charset="-122"/>
              <a:ea typeface="微软雅黑" pitchFamily="34" charset="-122"/>
            </a:endParaRPr>
          </a:p>
          <a:p>
            <a:pPr lvl="1"/>
            <a:r>
              <a:rPr lang="zh-CN" altLang="en-US" sz="2100" dirty="0">
                <a:latin typeface="微软雅黑" pitchFamily="34" charset="-122"/>
                <a:ea typeface="微软雅黑" pitchFamily="34" charset="-122"/>
              </a:rPr>
              <a:t>磁盘等高速外设</a:t>
            </a:r>
            <a:r>
              <a:rPr lang="zh-CN" altLang="en-US" sz="2100" dirty="0">
                <a:solidFill>
                  <a:schemeClr val="accent1"/>
                </a:solidFill>
                <a:latin typeface="微软雅黑" pitchFamily="34" charset="-122"/>
                <a:ea typeface="微软雅黑" pitchFamily="34" charset="-122"/>
              </a:rPr>
              <a:t>成批地直接和主存进行数据交换</a:t>
            </a:r>
            <a:endParaRPr lang="zh-CN" altLang="en-US" sz="2100" dirty="0">
              <a:solidFill>
                <a:schemeClr val="accent1"/>
              </a:solidFill>
              <a:latin typeface="微软雅黑" pitchFamily="34" charset="-122"/>
              <a:ea typeface="微软雅黑" pitchFamily="34" charset="-122"/>
            </a:endParaRPr>
          </a:p>
          <a:p>
            <a:pPr lvl="1"/>
            <a:r>
              <a:rPr lang="zh-CN" altLang="en-US" sz="2100" dirty="0">
                <a:latin typeface="微软雅黑" pitchFamily="34" charset="-122"/>
                <a:ea typeface="微软雅黑" pitchFamily="34" charset="-122"/>
              </a:rPr>
              <a:t>需要专门的</a:t>
            </a:r>
            <a:r>
              <a:rPr lang="en-US" altLang="zh-CN" sz="2100" dirty="0">
                <a:solidFill>
                  <a:schemeClr val="accent1"/>
                </a:solidFill>
                <a:latin typeface="微软雅黑" pitchFamily="34" charset="-122"/>
                <a:ea typeface="微软雅黑" pitchFamily="34" charset="-122"/>
              </a:rPr>
              <a:t>DMA</a:t>
            </a:r>
            <a:r>
              <a:rPr lang="zh-CN" altLang="en-US" sz="2100" dirty="0">
                <a:solidFill>
                  <a:schemeClr val="accent1"/>
                </a:solidFill>
                <a:latin typeface="微软雅黑" pitchFamily="34" charset="-122"/>
                <a:ea typeface="微软雅黑" pitchFamily="34" charset="-122"/>
              </a:rPr>
              <a:t>控制器</a:t>
            </a:r>
            <a:r>
              <a:rPr lang="zh-CN" altLang="en-US" sz="2100" dirty="0">
                <a:latin typeface="微软雅黑" pitchFamily="34" charset="-122"/>
                <a:ea typeface="微软雅黑" pitchFamily="34" charset="-122"/>
              </a:rPr>
              <a:t>控制总线，完成数据传送</a:t>
            </a:r>
            <a:endParaRPr lang="zh-CN" altLang="en-US" sz="2100" dirty="0">
              <a:latin typeface="微软雅黑" pitchFamily="34" charset="-122"/>
              <a:ea typeface="微软雅黑" pitchFamily="34" charset="-122"/>
            </a:endParaRPr>
          </a:p>
          <a:p>
            <a:pPr lvl="1"/>
            <a:r>
              <a:rPr lang="zh-CN" altLang="en-US" sz="2100" dirty="0">
                <a:latin typeface="微软雅黑" pitchFamily="34" charset="-122"/>
                <a:ea typeface="微软雅黑" pitchFamily="34" charset="-122"/>
              </a:rPr>
              <a:t>数据传送过程无需</a:t>
            </a:r>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参与</a:t>
            </a:r>
            <a:endParaRPr lang="zh-CN" altLang="en-US" sz="21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charRg st="21" end="45"/>
                                            </p:txEl>
                                          </p:spTgt>
                                        </p:tgtEl>
                                        <p:attrNameLst>
                                          <p:attrName>style.visibility</p:attrName>
                                        </p:attrNameLst>
                                      </p:cBhvr>
                                      <p:to>
                                        <p:strVal val="visible"/>
                                      </p:to>
                                    </p:set>
                                    <p:animEffect transition="in" filter="blinds(horizontal)">
                                      <p:cBhvr>
                                        <p:cTn id="7" dur="500"/>
                                        <p:tgtEl>
                                          <p:spTgt spid="862211">
                                            <p:txEl>
                                              <p:charRg st="21"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charRg st="45" end="79"/>
                                            </p:txEl>
                                          </p:spTgt>
                                        </p:tgtEl>
                                        <p:attrNameLst>
                                          <p:attrName>style.visibility</p:attrName>
                                        </p:attrNameLst>
                                      </p:cBhvr>
                                      <p:to>
                                        <p:strVal val="visible"/>
                                      </p:to>
                                    </p:set>
                                    <p:animEffect transition="in" filter="blinds(horizontal)">
                                      <p:cBhvr>
                                        <p:cTn id="12" dur="500"/>
                                        <p:tgtEl>
                                          <p:spTgt spid="862211">
                                            <p:txEl>
                                              <p:charRg st="45"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charRg st="121" end="151"/>
                                            </p:txEl>
                                          </p:spTgt>
                                        </p:tgtEl>
                                        <p:attrNameLst>
                                          <p:attrName>style.visibility</p:attrName>
                                        </p:attrNameLst>
                                      </p:cBhvr>
                                      <p:to>
                                        <p:strVal val="visible"/>
                                      </p:to>
                                    </p:set>
                                    <p:animEffect transition="in" filter="blinds(horizontal)">
                                      <p:cBhvr>
                                        <p:cTn id="17" dur="500"/>
                                        <p:tgtEl>
                                          <p:spTgt spid="862211">
                                            <p:txEl>
                                              <p:charRg st="121" end="151"/>
                                            </p:txEl>
                                          </p:spTgt>
                                        </p:tgtEl>
                                      </p:cBhvr>
                                    </p:animEffect>
                                  </p:childTnLst>
                                  <p:subTnLst>
                                    <p:animClr clrSpc="rgb" dir="cw">
                                      <p:cBhvr override="childStyle">
                                        <p:cTn dur="1" fill="hold" display="0" masterRel="nextClick" afterEffect="1"/>
                                        <p:tgtEl>
                                          <p:spTgt spid="862211">
                                            <p:txEl>
                                              <p:charRg st="121" end="151"/>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charRg st="151" end="180"/>
                                            </p:txEl>
                                          </p:spTgt>
                                        </p:tgtEl>
                                        <p:attrNameLst>
                                          <p:attrName>style.visibility</p:attrName>
                                        </p:attrNameLst>
                                      </p:cBhvr>
                                      <p:to>
                                        <p:strVal val="visible"/>
                                      </p:to>
                                    </p:set>
                                    <p:animEffect transition="in" filter="blinds(horizontal)">
                                      <p:cBhvr>
                                        <p:cTn id="22" dur="500"/>
                                        <p:tgtEl>
                                          <p:spTgt spid="862211">
                                            <p:txEl>
                                              <p:charRg st="151" end="180"/>
                                            </p:txEl>
                                          </p:spTgt>
                                        </p:tgtEl>
                                      </p:cBhvr>
                                    </p:animEffect>
                                  </p:childTnLst>
                                  <p:subTnLst>
                                    <p:animClr clrSpc="rgb" dir="cw">
                                      <p:cBhvr override="childStyle">
                                        <p:cTn dur="1" fill="hold" display="0" masterRel="nextClick" afterEffect="1"/>
                                        <p:tgtEl>
                                          <p:spTgt spid="862211">
                                            <p:txEl>
                                              <p:charRg st="151" end="180"/>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2211">
                                            <p:txEl>
                                              <p:charRg st="180" end="201"/>
                                            </p:txEl>
                                          </p:spTgt>
                                        </p:tgtEl>
                                        <p:attrNameLst>
                                          <p:attrName>style.visibility</p:attrName>
                                        </p:attrNameLst>
                                      </p:cBhvr>
                                      <p:to>
                                        <p:strVal val="visible"/>
                                      </p:to>
                                    </p:set>
                                    <p:animEffect transition="in" filter="blinds(horizontal)">
                                      <p:cBhvr>
                                        <p:cTn id="27" dur="500"/>
                                        <p:tgtEl>
                                          <p:spTgt spid="862211">
                                            <p:txEl>
                                              <p:charRg st="180" end="201"/>
                                            </p:txEl>
                                          </p:spTgt>
                                        </p:tgtEl>
                                      </p:cBhvr>
                                    </p:animEffect>
                                  </p:childTnLst>
                                  <p:subTnLst>
                                    <p:animClr clrSpc="rgb" dir="cw">
                                      <p:cBhvr override="childStyle">
                                        <p:cTn dur="1" fill="hold" display="0" masterRel="nextClick" afterEffect="1"/>
                                        <p:tgtEl>
                                          <p:spTgt spid="862211">
                                            <p:txEl>
                                              <p:charRg st="180" end="201"/>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charRg st="244" end="266"/>
                                            </p:txEl>
                                          </p:spTgt>
                                        </p:tgtEl>
                                        <p:attrNameLst>
                                          <p:attrName>style.visibility</p:attrName>
                                        </p:attrNameLst>
                                      </p:cBhvr>
                                      <p:to>
                                        <p:strVal val="visible"/>
                                      </p:to>
                                    </p:set>
                                    <p:animEffect transition="in" filter="blinds(horizontal)">
                                      <p:cBhvr>
                                        <p:cTn id="32" dur="500"/>
                                        <p:tgtEl>
                                          <p:spTgt spid="862211">
                                            <p:txEl>
                                              <p:charRg st="244" end="266"/>
                                            </p:txEl>
                                          </p:spTgt>
                                        </p:tgtEl>
                                      </p:cBhvr>
                                    </p:animEffect>
                                  </p:childTnLst>
                                  <p:subTnLst>
                                    <p:animClr clrSpc="rgb" dir="cw">
                                      <p:cBhvr override="childStyle">
                                        <p:cTn dur="1" fill="hold" display="0" masterRel="nextClick" afterEffect="1"/>
                                        <p:tgtEl>
                                          <p:spTgt spid="862211">
                                            <p:txEl>
                                              <p:charRg st="244" end="266"/>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charRg st="266" end="289"/>
                                            </p:txEl>
                                          </p:spTgt>
                                        </p:tgtEl>
                                        <p:attrNameLst>
                                          <p:attrName>style.visibility</p:attrName>
                                        </p:attrNameLst>
                                      </p:cBhvr>
                                      <p:to>
                                        <p:strVal val="visible"/>
                                      </p:to>
                                    </p:set>
                                    <p:animEffect transition="in" filter="blinds(horizontal)">
                                      <p:cBhvr>
                                        <p:cTn id="37" dur="500"/>
                                        <p:tgtEl>
                                          <p:spTgt spid="862211">
                                            <p:txEl>
                                              <p:charRg st="266" end="289"/>
                                            </p:txEl>
                                          </p:spTgt>
                                        </p:tgtEl>
                                      </p:cBhvr>
                                    </p:animEffect>
                                  </p:childTnLst>
                                  <p:subTnLst>
                                    <p:animClr clrSpc="rgb" dir="cw">
                                      <p:cBhvr override="childStyle">
                                        <p:cTn dur="1" fill="hold" display="0" masterRel="nextClick" afterEffect="1"/>
                                        <p:tgtEl>
                                          <p:spTgt spid="862211">
                                            <p:txEl>
                                              <p:charRg st="266" end="289"/>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charRg st="289" end="303"/>
                                            </p:txEl>
                                          </p:spTgt>
                                        </p:tgtEl>
                                        <p:attrNameLst>
                                          <p:attrName>style.visibility</p:attrName>
                                        </p:attrNameLst>
                                      </p:cBhvr>
                                      <p:to>
                                        <p:strVal val="visible"/>
                                      </p:to>
                                    </p:set>
                                    <p:animEffect transition="in" filter="blinds(horizontal)">
                                      <p:cBhvr>
                                        <p:cTn id="42" dur="500"/>
                                        <p:tgtEl>
                                          <p:spTgt spid="862211">
                                            <p:txEl>
                                              <p:charRg st="289" end="303"/>
                                            </p:txEl>
                                          </p:spTgt>
                                        </p:tgtEl>
                                      </p:cBhvr>
                                    </p:animEffect>
                                  </p:childTnLst>
                                  <p:subTnLst>
                                    <p:animClr clrSpc="rgb" dir="cw">
                                      <p:cBhvr override="childStyle">
                                        <p:cTn dur="1" fill="hold" display="0" masterRel="nextClick" afterEffect="1"/>
                                        <p:tgtEl>
                                          <p:spTgt spid="862211">
                                            <p:txEl>
                                              <p:charRg st="289" end="303"/>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919553"/>
          <p:cNvSpPr>
            <a:spLocks noGrp="1"/>
          </p:cNvSpPr>
          <p:nvPr>
            <p:ph type="title"/>
          </p:nvPr>
        </p:nvSpPr>
        <p:spPr>
          <a:xfrm>
            <a:off x="785813" y="149225"/>
            <a:ext cx="8070850" cy="528638"/>
          </a:xfrm>
          <a:ln/>
        </p:spPr>
        <p:txBody>
          <a:bodyPr vert="horz" wrap="square" lIns="91440" tIns="45720" rIns="91440" bIns="45720" anchor="ctr"/>
          <a:p>
            <a:r>
              <a:rPr lang="zh-CN" altLang="en-US" dirty="0"/>
              <a:t>程序查询</a:t>
            </a:r>
            <a:r>
              <a:rPr lang="en-US" altLang="zh-CN" dirty="0"/>
              <a:t>I/O</a:t>
            </a:r>
            <a:r>
              <a:rPr lang="zh-CN" altLang="en-US" dirty="0"/>
              <a:t>方式</a:t>
            </a:r>
            <a:endParaRPr lang="zh-CN" altLang="en-US" dirty="0"/>
          </a:p>
        </p:txBody>
      </p:sp>
      <p:sp>
        <p:nvSpPr>
          <p:cNvPr id="919555" name="内容占位符 919554"/>
          <p:cNvSpPr>
            <a:spLocks noGrp="1"/>
          </p:cNvSpPr>
          <p:nvPr>
            <p:ph idx="1"/>
          </p:nvPr>
        </p:nvSpPr>
        <p:spPr>
          <a:xfrm>
            <a:off x="57150" y="4783138"/>
            <a:ext cx="8943975" cy="1865312"/>
          </a:xfrm>
          <a:ln/>
        </p:spPr>
        <p:txBody>
          <a:bodyPr vert="horz" wrap="square" lIns="91440" tIns="45720" rIns="91440" bIns="45720" anchor="t"/>
          <a:p>
            <a:pPr>
              <a:lnSpc>
                <a:spcPct val="90000"/>
              </a:lnSpc>
            </a:pPr>
            <a:r>
              <a:rPr lang="zh-CN" altLang="en-US" sz="2000" dirty="0">
                <a:latin typeface="微软雅黑" pitchFamily="34" charset="-122"/>
                <a:ea typeface="微软雅黑" pitchFamily="34" charset="-122"/>
              </a:rPr>
              <a:t>特点：</a:t>
            </a:r>
            <a:endParaRPr lang="zh-CN" altLang="en-US" sz="2000" dirty="0">
              <a:latin typeface="微软雅黑" pitchFamily="34" charset="-122"/>
              <a:ea typeface="微软雅黑" pitchFamily="34" charset="-122"/>
            </a:endParaRPr>
          </a:p>
          <a:p>
            <a:pPr lvl="1">
              <a:lnSpc>
                <a:spcPct val="90000"/>
              </a:lnSpc>
            </a:pPr>
            <a:r>
              <a:rPr lang="zh-CN" altLang="en-US" dirty="0">
                <a:latin typeface="微软雅黑" pitchFamily="34" charset="-122"/>
                <a:ea typeface="微软雅黑" pitchFamily="34" charset="-122"/>
              </a:rPr>
              <a:t>简单、易控制、外围接口控制逻辑少；</a:t>
            </a:r>
            <a:endParaRPr lang="zh-CN" altLang="en-US" dirty="0">
              <a:latin typeface="微软雅黑" pitchFamily="34" charset="-122"/>
              <a:ea typeface="微软雅黑" pitchFamily="34" charset="-122"/>
            </a:endParaRPr>
          </a:p>
          <a:p>
            <a:pPr lvl="1">
              <a:lnSpc>
                <a:spcPct val="90000"/>
              </a:lnSpc>
            </a:pP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与外设串行工作，效率低、速度慢，适合于慢速设备</a:t>
            </a:r>
            <a:endParaRPr lang="zh-CN" altLang="en-US" dirty="0">
              <a:latin typeface="微软雅黑" pitchFamily="34" charset="-122"/>
              <a:ea typeface="微软雅黑" pitchFamily="34" charset="-122"/>
            </a:endParaRPr>
          </a:p>
          <a:p>
            <a:pPr lvl="1">
              <a:lnSpc>
                <a:spcPct val="90000"/>
              </a:lnSpc>
            </a:pPr>
            <a:r>
              <a:rPr lang="zh-CN" altLang="en-US" dirty="0">
                <a:latin typeface="微软雅黑" pitchFamily="34" charset="-122"/>
                <a:ea typeface="微软雅黑" pitchFamily="34" charset="-122"/>
              </a:rPr>
              <a:t>查询开销极大</a:t>
            </a:r>
            <a:r>
              <a:rPr lang="en-US" altLang="zh-CN" dirty="0">
                <a:latin typeface="微软雅黑" pitchFamily="34" charset="-122"/>
                <a:ea typeface="微软雅黑" pitchFamily="34" charset="-122"/>
              </a:rPr>
              <a:t> (CPU</a:t>
            </a:r>
            <a:r>
              <a:rPr lang="zh-CN" altLang="en-US" dirty="0">
                <a:latin typeface="微软雅黑" pitchFamily="34" charset="-122"/>
                <a:ea typeface="微软雅黑" pitchFamily="34" charset="-122"/>
              </a:rPr>
              <a:t>完全在等待“外设完成”）</a:t>
            </a:r>
            <a:endParaRPr lang="zh-CN" altLang="en-US" dirty="0">
              <a:latin typeface="微软雅黑" pitchFamily="34" charset="-122"/>
              <a:ea typeface="微软雅黑" pitchFamily="34" charset="-122"/>
            </a:endParaRPr>
          </a:p>
          <a:p>
            <a:pPr>
              <a:spcBef>
                <a:spcPct val="30000"/>
              </a:spcBef>
            </a:pPr>
            <a:r>
              <a:rPr lang="zh-CN" altLang="en-US" sz="2000" dirty="0">
                <a:latin typeface="微软雅黑" pitchFamily="34" charset="-122"/>
                <a:ea typeface="微软雅黑" pitchFamily="34" charset="-122"/>
              </a:rPr>
              <a:t>工作方式：</a:t>
            </a:r>
            <a:r>
              <a:rPr lang="zh-CN" altLang="en-US" sz="2000" dirty="0">
                <a:solidFill>
                  <a:srgbClr val="3333CC"/>
                </a:solidFill>
                <a:latin typeface="微软雅黑" pitchFamily="34" charset="-122"/>
                <a:ea typeface="微软雅黑" pitchFamily="34" charset="-122"/>
              </a:rPr>
              <a:t>完全串行或部分串行，</a:t>
            </a:r>
            <a:r>
              <a:rPr lang="en-US" altLang="zh-CN" sz="2000" dirty="0">
                <a:solidFill>
                  <a:srgbClr val="3333CC"/>
                </a:solidFill>
                <a:latin typeface="微软雅黑" pitchFamily="34" charset="-122"/>
                <a:ea typeface="微软雅黑" pitchFamily="34" charset="-122"/>
              </a:rPr>
              <a:t>CPU</a:t>
            </a:r>
            <a:r>
              <a:rPr lang="zh-CN" altLang="en-US" sz="2000" dirty="0">
                <a:solidFill>
                  <a:srgbClr val="3333CC"/>
                </a:solidFill>
                <a:latin typeface="微软雅黑" pitchFamily="34" charset="-122"/>
                <a:ea typeface="微软雅黑" pitchFamily="34" charset="-122"/>
              </a:rPr>
              <a:t>用</a:t>
            </a:r>
            <a:r>
              <a:rPr lang="en-US" altLang="zh-CN" sz="2000" dirty="0">
                <a:solidFill>
                  <a:srgbClr val="3333CC"/>
                </a:solidFill>
                <a:latin typeface="微软雅黑" pitchFamily="34" charset="-122"/>
                <a:ea typeface="微软雅黑" pitchFamily="34" charset="-122"/>
              </a:rPr>
              <a:t>100%</a:t>
            </a:r>
            <a:r>
              <a:rPr lang="zh-CN" altLang="en-US" sz="2000" dirty="0">
                <a:solidFill>
                  <a:srgbClr val="3333CC"/>
                </a:solidFill>
                <a:latin typeface="微软雅黑" pitchFamily="34" charset="-122"/>
                <a:ea typeface="微软雅黑" pitchFamily="34" charset="-122"/>
              </a:rPr>
              <a:t>的时间为</a:t>
            </a:r>
            <a:r>
              <a:rPr lang="en-US" altLang="zh-CN" sz="2000" dirty="0">
                <a:solidFill>
                  <a:srgbClr val="3333CC"/>
                </a:solidFill>
                <a:latin typeface="微软雅黑" pitchFamily="34" charset="-122"/>
                <a:ea typeface="微软雅黑" pitchFamily="34" charset="-122"/>
              </a:rPr>
              <a:t>I/O</a:t>
            </a:r>
            <a:r>
              <a:rPr lang="zh-CN" altLang="en-US" sz="2000" dirty="0">
                <a:solidFill>
                  <a:srgbClr val="3333CC"/>
                </a:solidFill>
                <a:latin typeface="微软雅黑" pitchFamily="34" charset="-122"/>
                <a:ea typeface="微软雅黑" pitchFamily="34" charset="-122"/>
              </a:rPr>
              <a:t>服务！</a:t>
            </a:r>
            <a:endParaRPr lang="zh-CN" altLang="en-US" sz="2000" dirty="0">
              <a:solidFill>
                <a:srgbClr val="3333CC"/>
              </a:solidFill>
              <a:latin typeface="微软雅黑" pitchFamily="34" charset="-122"/>
              <a:ea typeface="微软雅黑" pitchFamily="34" charset="-122"/>
            </a:endParaRPr>
          </a:p>
        </p:txBody>
      </p:sp>
      <p:grpSp>
        <p:nvGrpSpPr>
          <p:cNvPr id="111620" name="组合 919555"/>
          <p:cNvGrpSpPr/>
          <p:nvPr/>
        </p:nvGrpSpPr>
        <p:grpSpPr>
          <a:xfrm>
            <a:off x="258763" y="1220788"/>
            <a:ext cx="6450012" cy="2714625"/>
            <a:chOff x="922" y="1889"/>
            <a:chExt cx="3870" cy="2078"/>
          </a:xfrm>
        </p:grpSpPr>
        <p:sp>
          <p:nvSpPr>
            <p:cNvPr id="111625" name="直接连接符 919556"/>
            <p:cNvSpPr/>
            <p:nvPr/>
          </p:nvSpPr>
          <p:spPr>
            <a:xfrm>
              <a:off x="1431" y="2786"/>
              <a:ext cx="374" cy="0"/>
            </a:xfrm>
            <a:prstGeom prst="line">
              <a:avLst/>
            </a:prstGeom>
            <a:ln w="57150" cap="flat" cmpd="sng">
              <a:solidFill>
                <a:schemeClr val="accent1"/>
              </a:solidFill>
              <a:prstDash val="solid"/>
              <a:headEnd type="none" w="med" len="med"/>
              <a:tailEnd type="none" w="med" len="med"/>
            </a:ln>
          </p:spPr>
        </p:sp>
        <p:sp>
          <p:nvSpPr>
            <p:cNvPr id="111626" name="直接连接符 919557"/>
            <p:cNvSpPr/>
            <p:nvPr/>
          </p:nvSpPr>
          <p:spPr>
            <a:xfrm>
              <a:off x="1799" y="2168"/>
              <a:ext cx="0" cy="627"/>
            </a:xfrm>
            <a:prstGeom prst="line">
              <a:avLst/>
            </a:prstGeom>
            <a:ln w="28575" cap="flat" cmpd="sng">
              <a:solidFill>
                <a:schemeClr val="tx1"/>
              </a:solidFill>
              <a:prstDash val="sysDot"/>
              <a:headEnd type="none" w="med" len="med"/>
              <a:tailEnd type="none" w="med" len="med"/>
            </a:ln>
          </p:spPr>
        </p:sp>
        <p:sp>
          <p:nvSpPr>
            <p:cNvPr id="111627" name="文本框 919558"/>
            <p:cNvSpPr txBox="1"/>
            <p:nvPr/>
          </p:nvSpPr>
          <p:spPr>
            <a:xfrm>
              <a:off x="945" y="2028"/>
              <a:ext cx="542" cy="349"/>
            </a:xfrm>
            <a:prstGeom prst="rect">
              <a:avLst/>
            </a:prstGeom>
            <a:noFill/>
            <a:ln w="9525">
              <a:noFill/>
            </a:ln>
          </p:spPr>
          <p:txBody>
            <a:bodyPr>
              <a:spAutoFit/>
            </a:bodyPr>
            <a:p>
              <a:pPr>
                <a:spcBef>
                  <a:spcPct val="50000"/>
                </a:spcBef>
              </a:pPr>
              <a:r>
                <a:rPr lang="zh-CN" altLang="en-US" sz="2400" b="1" dirty="0">
                  <a:solidFill>
                    <a:srgbClr val="0066FF"/>
                  </a:solidFill>
                  <a:latin typeface="Times New Roman" panose="02020603050405020304" pitchFamily="18" charset="0"/>
                  <a:ea typeface="黑体" pitchFamily="49" charset="-122"/>
                </a:rPr>
                <a:t>外设</a:t>
              </a:r>
              <a:endParaRPr lang="zh-CN" altLang="en-US" sz="2400" b="1" dirty="0">
                <a:solidFill>
                  <a:srgbClr val="0066FF"/>
                </a:solidFill>
                <a:latin typeface="Times New Roman" panose="02020603050405020304" pitchFamily="18" charset="0"/>
                <a:ea typeface="黑体" pitchFamily="49" charset="-122"/>
              </a:endParaRPr>
            </a:p>
          </p:txBody>
        </p:sp>
        <p:sp>
          <p:nvSpPr>
            <p:cNvPr id="111628" name="文本框 919559"/>
            <p:cNvSpPr txBox="1"/>
            <p:nvPr/>
          </p:nvSpPr>
          <p:spPr>
            <a:xfrm>
              <a:off x="922" y="2655"/>
              <a:ext cx="542" cy="350"/>
            </a:xfrm>
            <a:prstGeom prst="rect">
              <a:avLst/>
            </a:prstGeom>
            <a:noFill/>
            <a:ln w="9525">
              <a:noFill/>
            </a:ln>
          </p:spPr>
          <p:txBody>
            <a:bodyPr>
              <a:spAutoFit/>
            </a:bodyPr>
            <a:p>
              <a:pPr>
                <a:spcBef>
                  <a:spcPct val="50000"/>
                </a:spcBef>
              </a:pPr>
              <a:r>
                <a:rPr lang="en-US" altLang="zh-CN" sz="2400" dirty="0">
                  <a:solidFill>
                    <a:schemeClr val="accent1"/>
                  </a:solidFill>
                  <a:latin typeface="Arial" panose="020B0604020202090204" pitchFamily="34" charset="0"/>
                </a:rPr>
                <a:t>CPU</a:t>
              </a:r>
              <a:endParaRPr lang="en-US" altLang="zh-CN" sz="2400" dirty="0">
                <a:solidFill>
                  <a:schemeClr val="accent1"/>
                </a:solidFill>
                <a:latin typeface="Arial" panose="020B0604020202090204" pitchFamily="34" charset="0"/>
              </a:endParaRPr>
            </a:p>
          </p:txBody>
        </p:sp>
        <p:sp>
          <p:nvSpPr>
            <p:cNvPr id="111629" name="直接连接符 919560"/>
            <p:cNvSpPr/>
            <p:nvPr/>
          </p:nvSpPr>
          <p:spPr>
            <a:xfrm flipV="1">
              <a:off x="1796" y="2160"/>
              <a:ext cx="889" cy="0"/>
            </a:xfrm>
            <a:prstGeom prst="line">
              <a:avLst/>
            </a:prstGeom>
            <a:ln w="28575" cap="flat" cmpd="sng">
              <a:solidFill>
                <a:srgbClr val="0066FF"/>
              </a:solidFill>
              <a:prstDash val="solid"/>
              <a:headEnd type="none" w="med" len="med"/>
              <a:tailEnd type="none" w="med" len="med"/>
            </a:ln>
          </p:spPr>
        </p:sp>
        <p:sp>
          <p:nvSpPr>
            <p:cNvPr id="111630" name="直接连接符 919561"/>
            <p:cNvSpPr/>
            <p:nvPr/>
          </p:nvSpPr>
          <p:spPr>
            <a:xfrm>
              <a:off x="2689" y="2168"/>
              <a:ext cx="0" cy="635"/>
            </a:xfrm>
            <a:prstGeom prst="line">
              <a:avLst/>
            </a:prstGeom>
            <a:ln w="28575" cap="flat" cmpd="sng">
              <a:solidFill>
                <a:schemeClr val="tx1"/>
              </a:solidFill>
              <a:prstDash val="sysDot"/>
              <a:headEnd type="none" w="med" len="med"/>
              <a:tailEnd type="triangle" w="med" len="med"/>
            </a:ln>
          </p:spPr>
        </p:sp>
        <p:sp>
          <p:nvSpPr>
            <p:cNvPr id="111631" name="直接连接符 919562"/>
            <p:cNvSpPr/>
            <p:nvPr/>
          </p:nvSpPr>
          <p:spPr>
            <a:xfrm>
              <a:off x="2689" y="2804"/>
              <a:ext cx="787" cy="0"/>
            </a:xfrm>
            <a:prstGeom prst="line">
              <a:avLst/>
            </a:prstGeom>
            <a:ln w="57150" cap="flat" cmpd="sng">
              <a:solidFill>
                <a:schemeClr val="accent1"/>
              </a:solidFill>
              <a:prstDash val="solid"/>
              <a:headEnd type="none" w="med" len="med"/>
              <a:tailEnd type="none" w="med" len="med"/>
            </a:ln>
          </p:spPr>
        </p:sp>
        <p:sp>
          <p:nvSpPr>
            <p:cNvPr id="111632" name="直接连接符 919563"/>
            <p:cNvSpPr/>
            <p:nvPr/>
          </p:nvSpPr>
          <p:spPr>
            <a:xfrm>
              <a:off x="3464" y="2188"/>
              <a:ext cx="0" cy="627"/>
            </a:xfrm>
            <a:prstGeom prst="line">
              <a:avLst/>
            </a:prstGeom>
            <a:ln w="28575" cap="flat" cmpd="sng">
              <a:solidFill>
                <a:schemeClr val="tx1"/>
              </a:solidFill>
              <a:prstDash val="sysDot"/>
              <a:headEnd type="none" w="med" len="med"/>
              <a:tailEnd type="none" w="med" len="med"/>
            </a:ln>
          </p:spPr>
        </p:sp>
        <p:sp>
          <p:nvSpPr>
            <p:cNvPr id="111633" name="直接连接符 919564"/>
            <p:cNvSpPr/>
            <p:nvPr/>
          </p:nvSpPr>
          <p:spPr>
            <a:xfrm flipV="1">
              <a:off x="3469" y="2180"/>
              <a:ext cx="847" cy="0"/>
            </a:xfrm>
            <a:prstGeom prst="line">
              <a:avLst/>
            </a:prstGeom>
            <a:ln w="28575" cap="flat" cmpd="sng">
              <a:solidFill>
                <a:srgbClr val="0066FF"/>
              </a:solidFill>
              <a:prstDash val="solid"/>
              <a:headEnd type="none" w="med" len="med"/>
              <a:tailEnd type="none" w="med" len="med"/>
            </a:ln>
          </p:spPr>
        </p:sp>
        <p:sp>
          <p:nvSpPr>
            <p:cNvPr id="111634" name="直接连接符 919565"/>
            <p:cNvSpPr/>
            <p:nvPr/>
          </p:nvSpPr>
          <p:spPr>
            <a:xfrm>
              <a:off x="4314" y="2188"/>
              <a:ext cx="0" cy="635"/>
            </a:xfrm>
            <a:prstGeom prst="line">
              <a:avLst/>
            </a:prstGeom>
            <a:ln w="28575" cap="flat" cmpd="sng">
              <a:solidFill>
                <a:schemeClr val="tx1"/>
              </a:solidFill>
              <a:prstDash val="sysDot"/>
              <a:headEnd type="none" w="med" len="med"/>
              <a:tailEnd type="triangle" w="med" len="med"/>
            </a:ln>
          </p:spPr>
        </p:sp>
        <p:sp>
          <p:nvSpPr>
            <p:cNvPr id="111635" name="直接连接符 919566"/>
            <p:cNvSpPr/>
            <p:nvPr/>
          </p:nvSpPr>
          <p:spPr>
            <a:xfrm>
              <a:off x="4326" y="2810"/>
              <a:ext cx="466" cy="0"/>
            </a:xfrm>
            <a:prstGeom prst="line">
              <a:avLst/>
            </a:prstGeom>
            <a:ln w="57150" cap="flat" cmpd="sng">
              <a:solidFill>
                <a:schemeClr val="accent1"/>
              </a:solidFill>
              <a:prstDash val="solid"/>
              <a:headEnd type="none" w="med" len="med"/>
              <a:tailEnd type="none" w="med" len="med"/>
            </a:ln>
          </p:spPr>
        </p:sp>
        <p:sp>
          <p:nvSpPr>
            <p:cNvPr id="111636" name="文本框 919567"/>
            <p:cNvSpPr txBox="1"/>
            <p:nvPr/>
          </p:nvSpPr>
          <p:spPr>
            <a:xfrm>
              <a:off x="1618" y="2851"/>
              <a:ext cx="313" cy="513"/>
            </a:xfrm>
            <a:prstGeom prst="rect">
              <a:avLst/>
            </a:prstGeom>
            <a:noFill/>
            <a:ln w="9525">
              <a:noFill/>
            </a:ln>
          </p:spPr>
          <p:txBody>
            <a:bodyPr>
              <a:spAutoFit/>
            </a:bodyPr>
            <a:p>
              <a:pPr>
                <a:spcBef>
                  <a:spcPct val="50000"/>
                </a:spcBef>
              </a:pPr>
              <a:r>
                <a:rPr lang="zh-CN" altLang="en-US" sz="1900" b="1" dirty="0">
                  <a:latin typeface="Times New Roman" panose="02020603050405020304" pitchFamily="18" charset="0"/>
                  <a:ea typeface="黑体" pitchFamily="49" charset="-122"/>
                </a:rPr>
                <a:t>启动</a:t>
              </a:r>
              <a:endParaRPr lang="zh-CN" altLang="en-US" sz="1900" b="1" dirty="0">
                <a:latin typeface="Times New Roman" panose="02020603050405020304" pitchFamily="18" charset="0"/>
                <a:ea typeface="黑体" pitchFamily="49" charset="-122"/>
              </a:endParaRPr>
            </a:p>
          </p:txBody>
        </p:sp>
        <p:sp>
          <p:nvSpPr>
            <p:cNvPr id="111637" name="任意多边形 919568"/>
            <p:cNvSpPr/>
            <p:nvPr/>
          </p:nvSpPr>
          <p:spPr>
            <a:xfrm>
              <a:off x="1965" y="2563"/>
              <a:ext cx="539" cy="336"/>
            </a:xfrm>
            <a:custGeom>
              <a:avLst/>
              <a:gdLst/>
              <a:ahLst/>
              <a:cxnLst>
                <a:cxn ang="0">
                  <a:pos x="0" y="128"/>
                </a:cxn>
                <a:cxn ang="0">
                  <a:pos x="195" y="33"/>
                </a:cxn>
                <a:cxn ang="0">
                  <a:pos x="502" y="3"/>
                </a:cxn>
                <a:cxn ang="0">
                  <a:pos x="726" y="46"/>
                </a:cxn>
                <a:cxn ang="0">
                  <a:pos x="809" y="147"/>
                </a:cxn>
                <a:cxn ang="0">
                  <a:pos x="767" y="229"/>
                </a:cxn>
                <a:cxn ang="0">
                  <a:pos x="517" y="260"/>
                </a:cxn>
                <a:cxn ang="0">
                  <a:pos x="377" y="242"/>
                </a:cxn>
              </a:cxnLst>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11638" name="文本框 919569"/>
            <p:cNvSpPr txBox="1"/>
            <p:nvPr/>
          </p:nvSpPr>
          <p:spPr>
            <a:xfrm>
              <a:off x="1991" y="3024"/>
              <a:ext cx="567" cy="327"/>
            </a:xfrm>
            <a:prstGeom prst="rect">
              <a:avLst/>
            </a:prstGeom>
            <a:noFill/>
            <a:ln w="9525">
              <a:noFill/>
            </a:ln>
          </p:spPr>
          <p:txBody>
            <a:bodyPr>
              <a:spAutoFit/>
            </a:bodyPr>
            <a:p>
              <a:pPr>
                <a:spcBef>
                  <a:spcPct val="50000"/>
                </a:spcBef>
              </a:pPr>
              <a:r>
                <a:rPr lang="zh-CN" altLang="en-US" sz="2200" b="1" dirty="0">
                  <a:solidFill>
                    <a:srgbClr val="CC3300"/>
                  </a:solidFill>
                  <a:latin typeface="Times New Roman" panose="02020603050405020304" pitchFamily="18" charset="0"/>
                  <a:ea typeface="黑体" pitchFamily="49" charset="-122"/>
                </a:rPr>
                <a:t>探询</a:t>
              </a:r>
              <a:endParaRPr lang="zh-CN" altLang="en-US" sz="2200" b="1" dirty="0">
                <a:solidFill>
                  <a:srgbClr val="CC3300"/>
                </a:solidFill>
                <a:latin typeface="Times New Roman" panose="02020603050405020304" pitchFamily="18" charset="0"/>
                <a:ea typeface="黑体" pitchFamily="49" charset="-122"/>
              </a:endParaRPr>
            </a:p>
          </p:txBody>
        </p:sp>
        <p:sp>
          <p:nvSpPr>
            <p:cNvPr id="111639" name="文本框 919570"/>
            <p:cNvSpPr txBox="1"/>
            <p:nvPr/>
          </p:nvSpPr>
          <p:spPr>
            <a:xfrm>
              <a:off x="2541" y="2851"/>
              <a:ext cx="288" cy="513"/>
            </a:xfrm>
            <a:prstGeom prst="rect">
              <a:avLst/>
            </a:prstGeom>
            <a:noFill/>
            <a:ln w="9525">
              <a:noFill/>
            </a:ln>
          </p:spPr>
          <p:txBody>
            <a:bodyPr>
              <a:spAutoFit/>
            </a:bodyPr>
            <a:p>
              <a:pPr>
                <a:spcBef>
                  <a:spcPct val="50000"/>
                </a:spcBef>
              </a:pPr>
              <a:r>
                <a:rPr lang="zh-CN" altLang="en-US" sz="1900" b="1" dirty="0">
                  <a:latin typeface="Times New Roman" panose="02020603050405020304" pitchFamily="18" charset="0"/>
                  <a:ea typeface="黑体" pitchFamily="49" charset="-122"/>
                </a:rPr>
                <a:t>完成</a:t>
              </a:r>
              <a:endParaRPr lang="zh-CN" altLang="en-US" sz="1900" b="1" dirty="0">
                <a:latin typeface="Times New Roman" panose="02020603050405020304" pitchFamily="18" charset="0"/>
                <a:ea typeface="黑体" pitchFamily="49" charset="-122"/>
              </a:endParaRPr>
            </a:p>
          </p:txBody>
        </p:sp>
        <p:sp>
          <p:nvSpPr>
            <p:cNvPr id="111640" name="文本框 919571"/>
            <p:cNvSpPr txBox="1"/>
            <p:nvPr/>
          </p:nvSpPr>
          <p:spPr>
            <a:xfrm>
              <a:off x="3290" y="2858"/>
              <a:ext cx="313" cy="512"/>
            </a:xfrm>
            <a:prstGeom prst="rect">
              <a:avLst/>
            </a:prstGeom>
            <a:noFill/>
            <a:ln w="9525">
              <a:noFill/>
            </a:ln>
          </p:spPr>
          <p:txBody>
            <a:bodyPr>
              <a:spAutoFit/>
            </a:bodyPr>
            <a:p>
              <a:pPr>
                <a:spcBef>
                  <a:spcPct val="50000"/>
                </a:spcBef>
              </a:pPr>
              <a:r>
                <a:rPr lang="zh-CN" altLang="en-US" sz="1900" b="1" dirty="0">
                  <a:latin typeface="Times New Roman" panose="02020603050405020304" pitchFamily="18" charset="0"/>
                  <a:ea typeface="黑体" pitchFamily="49" charset="-122"/>
                </a:rPr>
                <a:t>启动</a:t>
              </a:r>
              <a:endParaRPr lang="zh-CN" altLang="en-US" sz="1900" b="1" dirty="0">
                <a:latin typeface="Times New Roman" panose="02020603050405020304" pitchFamily="18" charset="0"/>
                <a:ea typeface="黑体" pitchFamily="49" charset="-122"/>
              </a:endParaRPr>
            </a:p>
          </p:txBody>
        </p:sp>
        <p:sp>
          <p:nvSpPr>
            <p:cNvPr id="111641" name="任意多边形 919572"/>
            <p:cNvSpPr/>
            <p:nvPr/>
          </p:nvSpPr>
          <p:spPr>
            <a:xfrm>
              <a:off x="3637" y="2568"/>
              <a:ext cx="539" cy="336"/>
            </a:xfrm>
            <a:custGeom>
              <a:avLst/>
              <a:gdLst/>
              <a:ahLst/>
              <a:cxnLst>
                <a:cxn ang="0">
                  <a:pos x="0" y="128"/>
                </a:cxn>
                <a:cxn ang="0">
                  <a:pos x="195" y="33"/>
                </a:cxn>
                <a:cxn ang="0">
                  <a:pos x="502" y="3"/>
                </a:cxn>
                <a:cxn ang="0">
                  <a:pos x="726" y="46"/>
                </a:cxn>
                <a:cxn ang="0">
                  <a:pos x="809" y="147"/>
                </a:cxn>
                <a:cxn ang="0">
                  <a:pos x="767" y="229"/>
                </a:cxn>
                <a:cxn ang="0">
                  <a:pos x="517" y="260"/>
                </a:cxn>
                <a:cxn ang="0">
                  <a:pos x="377" y="242"/>
                </a:cxn>
              </a:cxnLst>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ap="flat" cmpd="sng">
              <a:solidFill>
                <a:schemeClr val="tx1">
                  <a:alpha val="100000"/>
                </a:schemeClr>
              </a:solidFill>
              <a:prstDash val="solid"/>
              <a:round/>
              <a:headEnd type="none" w="med" len="med"/>
              <a:tailEnd type="triangle" w="med" len="med"/>
            </a:ln>
          </p:spPr>
          <p:txBody>
            <a:bodyPr/>
            <a:p>
              <a:endParaRPr lang="zh-CN" altLang="en-US"/>
            </a:p>
          </p:txBody>
        </p:sp>
        <p:sp>
          <p:nvSpPr>
            <p:cNvPr id="111642" name="文本框 919573"/>
            <p:cNvSpPr txBox="1"/>
            <p:nvPr/>
          </p:nvSpPr>
          <p:spPr>
            <a:xfrm>
              <a:off x="3663" y="3030"/>
              <a:ext cx="567" cy="327"/>
            </a:xfrm>
            <a:prstGeom prst="rect">
              <a:avLst/>
            </a:prstGeom>
            <a:noFill/>
            <a:ln w="9525">
              <a:noFill/>
            </a:ln>
          </p:spPr>
          <p:txBody>
            <a:bodyPr>
              <a:spAutoFit/>
            </a:bodyPr>
            <a:p>
              <a:pPr>
                <a:spcBef>
                  <a:spcPct val="50000"/>
                </a:spcBef>
              </a:pPr>
              <a:r>
                <a:rPr lang="zh-CN" altLang="en-US" sz="2200" b="1" dirty="0">
                  <a:solidFill>
                    <a:srgbClr val="CC3300"/>
                  </a:solidFill>
                  <a:latin typeface="Times New Roman" panose="02020603050405020304" pitchFamily="18" charset="0"/>
                  <a:ea typeface="黑体" pitchFamily="49" charset="-122"/>
                </a:rPr>
                <a:t>探询</a:t>
              </a:r>
              <a:endParaRPr lang="zh-CN" altLang="en-US" sz="2200" b="1" dirty="0">
                <a:solidFill>
                  <a:srgbClr val="CC3300"/>
                </a:solidFill>
                <a:latin typeface="Times New Roman" panose="02020603050405020304" pitchFamily="18" charset="0"/>
                <a:ea typeface="黑体" pitchFamily="49" charset="-122"/>
              </a:endParaRPr>
            </a:p>
          </p:txBody>
        </p:sp>
        <p:sp>
          <p:nvSpPr>
            <p:cNvPr id="111643" name="文本框 919574"/>
            <p:cNvSpPr txBox="1"/>
            <p:nvPr/>
          </p:nvSpPr>
          <p:spPr>
            <a:xfrm>
              <a:off x="4213" y="2858"/>
              <a:ext cx="288" cy="512"/>
            </a:xfrm>
            <a:prstGeom prst="rect">
              <a:avLst/>
            </a:prstGeom>
            <a:noFill/>
            <a:ln w="9525">
              <a:noFill/>
            </a:ln>
          </p:spPr>
          <p:txBody>
            <a:bodyPr>
              <a:spAutoFit/>
            </a:bodyPr>
            <a:p>
              <a:pPr>
                <a:spcBef>
                  <a:spcPct val="50000"/>
                </a:spcBef>
              </a:pPr>
              <a:r>
                <a:rPr lang="zh-CN" altLang="en-US" sz="1900" b="1" dirty="0">
                  <a:latin typeface="Times New Roman" panose="02020603050405020304" pitchFamily="18" charset="0"/>
                  <a:ea typeface="黑体" pitchFamily="49" charset="-122"/>
                </a:rPr>
                <a:t>完成</a:t>
              </a:r>
              <a:endParaRPr lang="zh-CN" altLang="en-US" sz="1900" b="1" dirty="0">
                <a:latin typeface="Times New Roman" panose="02020603050405020304" pitchFamily="18" charset="0"/>
                <a:ea typeface="黑体" pitchFamily="49" charset="-122"/>
              </a:endParaRPr>
            </a:p>
          </p:txBody>
        </p:sp>
        <p:sp>
          <p:nvSpPr>
            <p:cNvPr id="111644" name="文本框 919575"/>
            <p:cNvSpPr txBox="1"/>
            <p:nvPr/>
          </p:nvSpPr>
          <p:spPr>
            <a:xfrm>
              <a:off x="1195" y="3640"/>
              <a:ext cx="1186" cy="327"/>
            </a:xfrm>
            <a:prstGeom prst="rect">
              <a:avLst/>
            </a:prstGeom>
            <a:noFill/>
            <a:ln w="9525">
              <a:noFill/>
            </a:ln>
          </p:spPr>
          <p:txBody>
            <a:bodyPr>
              <a:spAutoFit/>
            </a:bodyPr>
            <a:p>
              <a:pPr>
                <a:spcBef>
                  <a:spcPct val="50000"/>
                </a:spcBef>
              </a:pPr>
              <a:r>
                <a:rPr lang="zh-CN" altLang="en-US" sz="2000" b="1" dirty="0">
                  <a:solidFill>
                    <a:srgbClr val="008000"/>
                  </a:solidFill>
                  <a:latin typeface="Arial" panose="020B0604020202090204" pitchFamily="34" charset="0"/>
                </a:rPr>
                <a:t>“</a:t>
              </a:r>
              <a:r>
                <a:rPr lang="zh-CN" altLang="en-US" sz="2200" b="1" dirty="0">
                  <a:solidFill>
                    <a:srgbClr val="CC3300"/>
                  </a:solidFill>
                  <a:latin typeface="Times New Roman" panose="02020603050405020304" pitchFamily="18" charset="0"/>
                  <a:ea typeface="黑体" pitchFamily="49" charset="-122"/>
                </a:rPr>
                <a:t>踏步</a:t>
              </a:r>
              <a:r>
                <a:rPr lang="zh-CN" altLang="en-US" sz="2200" b="1" dirty="0">
                  <a:solidFill>
                    <a:srgbClr val="CC3300"/>
                  </a:solidFill>
                  <a:latin typeface="黑体" pitchFamily="49" charset="-122"/>
                  <a:ea typeface="黑体" pitchFamily="49" charset="-122"/>
                </a:rPr>
                <a:t>”</a:t>
              </a:r>
              <a:r>
                <a:rPr lang="zh-CN" altLang="en-US" sz="2200" b="1" dirty="0">
                  <a:solidFill>
                    <a:srgbClr val="CC3300"/>
                  </a:solidFill>
                  <a:latin typeface="Times New Roman" panose="02020603050405020304" pitchFamily="18" charset="0"/>
                  <a:ea typeface="黑体" pitchFamily="49" charset="-122"/>
                </a:rPr>
                <a:t>现象</a:t>
              </a:r>
              <a:endParaRPr lang="zh-CN" altLang="en-US" sz="2200" b="1" dirty="0">
                <a:solidFill>
                  <a:srgbClr val="CC3300"/>
                </a:solidFill>
                <a:latin typeface="Times New Roman" panose="02020603050405020304" pitchFamily="18" charset="0"/>
                <a:ea typeface="黑体" pitchFamily="49" charset="-122"/>
              </a:endParaRPr>
            </a:p>
          </p:txBody>
        </p:sp>
        <p:sp>
          <p:nvSpPr>
            <p:cNvPr id="111645" name="直接连接符 919576"/>
            <p:cNvSpPr/>
            <p:nvPr/>
          </p:nvSpPr>
          <p:spPr>
            <a:xfrm flipV="1">
              <a:off x="1991" y="3388"/>
              <a:ext cx="135" cy="246"/>
            </a:xfrm>
            <a:prstGeom prst="line">
              <a:avLst/>
            </a:prstGeom>
            <a:ln w="9525" cap="flat" cmpd="sng">
              <a:solidFill>
                <a:schemeClr val="tx1"/>
              </a:solidFill>
              <a:prstDash val="solid"/>
              <a:headEnd type="none" w="med" len="med"/>
              <a:tailEnd type="triangle" w="med" len="med"/>
            </a:ln>
          </p:spPr>
        </p:sp>
        <p:sp>
          <p:nvSpPr>
            <p:cNvPr id="111646" name="直接连接符 919577"/>
            <p:cNvSpPr/>
            <p:nvPr/>
          </p:nvSpPr>
          <p:spPr>
            <a:xfrm flipV="1">
              <a:off x="2262" y="3380"/>
              <a:ext cx="1448" cy="432"/>
            </a:xfrm>
            <a:prstGeom prst="line">
              <a:avLst/>
            </a:prstGeom>
            <a:ln w="9525" cap="flat" cmpd="sng">
              <a:solidFill>
                <a:schemeClr val="tx1"/>
              </a:solidFill>
              <a:prstDash val="solid"/>
              <a:headEnd type="none" w="med" len="med"/>
              <a:tailEnd type="triangle" w="med" len="med"/>
            </a:ln>
          </p:spPr>
        </p:sp>
        <p:sp>
          <p:nvSpPr>
            <p:cNvPr id="111647" name="文本框 919578"/>
            <p:cNvSpPr txBox="1"/>
            <p:nvPr/>
          </p:nvSpPr>
          <p:spPr>
            <a:xfrm>
              <a:off x="1957" y="1889"/>
              <a:ext cx="669" cy="292"/>
            </a:xfrm>
            <a:prstGeom prst="rect">
              <a:avLst/>
            </a:prstGeom>
            <a:noFill/>
            <a:ln w="9525">
              <a:noFill/>
            </a:ln>
          </p:spPr>
          <p:txBody>
            <a:bodyPr>
              <a:spAutoFit/>
            </a:bodyPr>
            <a:p>
              <a:pPr>
                <a:spcBef>
                  <a:spcPct val="50000"/>
                </a:spcBef>
              </a:pPr>
              <a:r>
                <a:rPr lang="zh-CN" altLang="en-US" sz="1900" b="1" dirty="0">
                  <a:latin typeface="Times New Roman" panose="02020603050405020304" pitchFamily="18" charset="0"/>
                  <a:ea typeface="黑体" pitchFamily="49" charset="-122"/>
                </a:rPr>
                <a:t>工作</a:t>
              </a:r>
              <a:endParaRPr lang="zh-CN" altLang="en-US" sz="1900" b="1" dirty="0">
                <a:latin typeface="Times New Roman" panose="02020603050405020304" pitchFamily="18" charset="0"/>
                <a:ea typeface="黑体" pitchFamily="49" charset="-122"/>
              </a:endParaRPr>
            </a:p>
          </p:txBody>
        </p:sp>
        <p:sp>
          <p:nvSpPr>
            <p:cNvPr id="111648" name="文本框 919579"/>
            <p:cNvSpPr txBox="1"/>
            <p:nvPr/>
          </p:nvSpPr>
          <p:spPr>
            <a:xfrm>
              <a:off x="3678" y="1908"/>
              <a:ext cx="669" cy="292"/>
            </a:xfrm>
            <a:prstGeom prst="rect">
              <a:avLst/>
            </a:prstGeom>
            <a:noFill/>
            <a:ln w="9525">
              <a:noFill/>
            </a:ln>
          </p:spPr>
          <p:txBody>
            <a:bodyPr>
              <a:spAutoFit/>
            </a:bodyPr>
            <a:p>
              <a:pPr>
                <a:spcBef>
                  <a:spcPct val="50000"/>
                </a:spcBef>
              </a:pPr>
              <a:r>
                <a:rPr lang="zh-CN" altLang="en-US" sz="1900" b="1" dirty="0">
                  <a:latin typeface="Times New Roman" panose="02020603050405020304" pitchFamily="18" charset="0"/>
                  <a:ea typeface="黑体" pitchFamily="49" charset="-122"/>
                </a:rPr>
                <a:t>工作</a:t>
              </a:r>
              <a:endParaRPr lang="zh-CN" altLang="en-US" sz="1900" b="1" dirty="0">
                <a:latin typeface="Times New Roman" panose="02020603050405020304" pitchFamily="18" charset="0"/>
                <a:ea typeface="黑体" pitchFamily="49" charset="-122"/>
              </a:endParaRPr>
            </a:p>
          </p:txBody>
        </p:sp>
      </p:grpSp>
      <p:sp>
        <p:nvSpPr>
          <p:cNvPr id="919581" name="文本框 919580"/>
          <p:cNvSpPr txBox="1"/>
          <p:nvPr/>
        </p:nvSpPr>
        <p:spPr>
          <a:xfrm>
            <a:off x="3565525" y="4360863"/>
            <a:ext cx="5392738" cy="701675"/>
          </a:xfrm>
          <a:prstGeom prst="rect">
            <a:avLst/>
          </a:prstGeom>
          <a:noFill/>
          <a:ln w="12700">
            <a:noFill/>
          </a:ln>
        </p:spPr>
        <p:txBody>
          <a:bodyPr>
            <a:spAutoFit/>
          </a:bodyPr>
          <a:p>
            <a:pPr eaLnBrk="0" hangingPunct="0">
              <a:spcBef>
                <a:spcPct val="50000"/>
              </a:spcBef>
            </a:pPr>
            <a:r>
              <a:rPr lang="zh-CN" altLang="en-US" sz="2000" b="1" dirty="0">
                <a:solidFill>
                  <a:srgbClr val="D1390F"/>
                </a:solidFill>
                <a:latin typeface="微软雅黑" pitchFamily="34" charset="-122"/>
                <a:ea typeface="微软雅黑" pitchFamily="34" charset="-122"/>
              </a:rPr>
              <a:t>“</a:t>
            </a:r>
            <a:r>
              <a:rPr lang="zh-CN" altLang="en-US" sz="2000" b="1" dirty="0">
                <a:solidFill>
                  <a:srgbClr val="D1390F"/>
                </a:solidFill>
                <a:latin typeface="Arial" panose="020B0604020202090204" pitchFamily="34" charset="0"/>
                <a:ea typeface="微软雅黑" pitchFamily="34" charset="-122"/>
              </a:rPr>
              <a:t>探询</a:t>
            </a:r>
            <a:r>
              <a:rPr lang="zh-CN" altLang="en-US" sz="2000" b="1" dirty="0">
                <a:solidFill>
                  <a:srgbClr val="D1390F"/>
                </a:solidFill>
                <a:latin typeface="微软雅黑" pitchFamily="34" charset="-122"/>
                <a:ea typeface="微软雅黑" pitchFamily="34" charset="-122"/>
              </a:rPr>
              <a:t>”</a:t>
            </a:r>
            <a:r>
              <a:rPr lang="zh-CN" altLang="en-US" sz="2000" b="1" dirty="0">
                <a:solidFill>
                  <a:srgbClr val="D1390F"/>
                </a:solidFill>
                <a:latin typeface="Arial" panose="020B0604020202090204" pitchFamily="34" charset="0"/>
                <a:ea typeface="微软雅黑" pitchFamily="34" charset="-122"/>
              </a:rPr>
              <a:t>期间，可一直不断查询（</a:t>
            </a:r>
            <a:r>
              <a:rPr lang="zh-CN" altLang="en-US" sz="2000" b="1" dirty="0">
                <a:solidFill>
                  <a:schemeClr val="accent1"/>
                </a:solidFill>
                <a:latin typeface="Arial" panose="020B0604020202090204" pitchFamily="34" charset="0"/>
                <a:ea typeface="微软雅黑" pitchFamily="34" charset="-122"/>
              </a:rPr>
              <a:t>独占查询</a:t>
            </a:r>
            <a:r>
              <a:rPr lang="zh-CN" altLang="en-US" sz="2000" b="1" dirty="0">
                <a:solidFill>
                  <a:srgbClr val="D1390F"/>
                </a:solidFill>
                <a:latin typeface="Arial" panose="020B0604020202090204" pitchFamily="34" charset="0"/>
                <a:ea typeface="微软雅黑" pitchFamily="34" charset="-122"/>
              </a:rPr>
              <a:t>），也可</a:t>
            </a:r>
            <a:r>
              <a:rPr lang="zh-CN" altLang="en-US" sz="2000" b="1" dirty="0">
                <a:solidFill>
                  <a:schemeClr val="accent1"/>
                </a:solidFill>
                <a:latin typeface="Arial" panose="020B0604020202090204" pitchFamily="34" charset="0"/>
                <a:ea typeface="微软雅黑" pitchFamily="34" charset="-122"/>
              </a:rPr>
              <a:t>定时查询</a:t>
            </a:r>
            <a:r>
              <a:rPr lang="zh-CN" altLang="en-US" sz="2000" b="1" dirty="0">
                <a:solidFill>
                  <a:srgbClr val="D1390F"/>
                </a:solidFill>
                <a:latin typeface="Arial" panose="020B0604020202090204" pitchFamily="34" charset="0"/>
                <a:ea typeface="微软雅黑" pitchFamily="34" charset="-122"/>
              </a:rPr>
              <a:t>（需保证数据不丢失！）。</a:t>
            </a:r>
            <a:endParaRPr lang="zh-CN" altLang="en-US" sz="2000" b="1" dirty="0">
              <a:solidFill>
                <a:srgbClr val="D1390F"/>
              </a:solidFill>
              <a:latin typeface="Arial" panose="020B0604020202090204" pitchFamily="34" charset="0"/>
              <a:ea typeface="微软雅黑" pitchFamily="34" charset="-122"/>
            </a:endParaRPr>
          </a:p>
        </p:txBody>
      </p:sp>
      <p:sp>
        <p:nvSpPr>
          <p:cNvPr id="919582" name="文本框 919581"/>
          <p:cNvSpPr txBox="1"/>
          <p:nvPr/>
        </p:nvSpPr>
        <p:spPr>
          <a:xfrm>
            <a:off x="4598988" y="3240088"/>
            <a:ext cx="3643312" cy="396875"/>
          </a:xfrm>
          <a:prstGeom prst="rect">
            <a:avLst/>
          </a:prstGeom>
          <a:noFill/>
          <a:ln w="12700">
            <a:noFill/>
          </a:ln>
        </p:spPr>
        <p:txBody>
          <a:bodyPr>
            <a:spAutoFit/>
          </a:bodyPr>
          <a:p>
            <a:pPr eaLnBrk="0" hangingPunct="0">
              <a:spcBef>
                <a:spcPct val="50000"/>
              </a:spcBef>
            </a:pPr>
            <a:r>
              <a:rPr lang="zh-CN" altLang="en-US" sz="2000" b="1" dirty="0">
                <a:solidFill>
                  <a:schemeClr val="accent1"/>
                </a:solidFill>
                <a:latin typeface="微软雅黑" pitchFamily="34" charset="-122"/>
                <a:ea typeface="微软雅黑" pitchFamily="34" charset="-122"/>
              </a:rPr>
              <a:t>此时，</a:t>
            </a:r>
            <a:r>
              <a:rPr lang="en-US" altLang="zh-CN" sz="2000" b="1" dirty="0">
                <a:solidFill>
                  <a:schemeClr val="accent1"/>
                </a:solidFill>
                <a:latin typeface="微软雅黑" pitchFamily="34" charset="-122"/>
                <a:ea typeface="微软雅黑" pitchFamily="34" charset="-122"/>
              </a:rPr>
              <a:t>CPU</a:t>
            </a:r>
            <a:r>
              <a:rPr lang="zh-CN" altLang="en-US" sz="2000" b="1" dirty="0">
                <a:solidFill>
                  <a:schemeClr val="accent1"/>
                </a:solidFill>
                <a:latin typeface="微软雅黑" pitchFamily="34" charset="-122"/>
                <a:ea typeface="微软雅黑" pitchFamily="34" charset="-122"/>
              </a:rPr>
              <a:t>处于停止状态吗？</a:t>
            </a:r>
            <a:endParaRPr lang="zh-CN" altLang="en-US" sz="2000" b="1" dirty="0">
              <a:solidFill>
                <a:schemeClr val="accent1"/>
              </a:solidFill>
              <a:latin typeface="微软雅黑" pitchFamily="34" charset="-122"/>
              <a:ea typeface="微软雅黑" pitchFamily="34" charset="-122"/>
            </a:endParaRPr>
          </a:p>
        </p:txBody>
      </p:sp>
      <p:sp>
        <p:nvSpPr>
          <p:cNvPr id="919583" name="文本框 919582"/>
          <p:cNvSpPr txBox="1"/>
          <p:nvPr/>
        </p:nvSpPr>
        <p:spPr>
          <a:xfrm>
            <a:off x="4164013" y="3644900"/>
            <a:ext cx="4641850" cy="701675"/>
          </a:xfrm>
          <a:prstGeom prst="rect">
            <a:avLst/>
          </a:prstGeom>
          <a:noFill/>
          <a:ln w="12700">
            <a:noFill/>
          </a:ln>
        </p:spPr>
        <p:txBody>
          <a:bodyPr>
            <a:spAutoFit/>
          </a:bodyPr>
          <a:p>
            <a:pPr eaLnBrk="0" hangingPunct="0"/>
            <a:r>
              <a:rPr lang="zh-CN" altLang="en-US" sz="2000" b="1" dirty="0">
                <a:solidFill>
                  <a:schemeClr val="accent2"/>
                </a:solidFill>
                <a:latin typeface="微软雅黑" pitchFamily="34" charset="-122"/>
                <a:ea typeface="微软雅黑" pitchFamily="34" charset="-122"/>
              </a:rPr>
              <a:t>不是！只是不断执行 “ </a:t>
            </a:r>
            <a:r>
              <a:rPr lang="en-US" altLang="zh-CN" sz="2000" b="1" dirty="0">
                <a:solidFill>
                  <a:schemeClr val="accent2"/>
                </a:solidFill>
                <a:latin typeface="微软雅黑" pitchFamily="34" charset="-122"/>
                <a:ea typeface="微软雅黑" pitchFamily="34" charset="-122"/>
              </a:rPr>
              <a:t>IN-TEST-JE” 3</a:t>
            </a:r>
            <a:r>
              <a:rPr lang="zh-CN" altLang="en-US" sz="2000" b="1" dirty="0">
                <a:solidFill>
                  <a:schemeClr val="accent2"/>
                </a:solidFill>
                <a:latin typeface="微软雅黑" pitchFamily="34" charset="-122"/>
                <a:ea typeface="微软雅黑" pitchFamily="34" charset="-122"/>
              </a:rPr>
              <a:t>条指令，称为“忙等待”！</a:t>
            </a:r>
            <a:endParaRPr lang="zh-CN" altLang="en-US" sz="2000" b="1" dirty="0">
              <a:solidFill>
                <a:schemeClr val="accent2"/>
              </a:solidFill>
              <a:latin typeface="微软雅黑" pitchFamily="34" charset="-122"/>
              <a:ea typeface="微软雅黑" pitchFamily="34" charset="-122"/>
            </a:endParaRPr>
          </a:p>
        </p:txBody>
      </p:sp>
      <p:sp>
        <p:nvSpPr>
          <p:cNvPr id="111624" name="文本框 919583"/>
          <p:cNvSpPr txBox="1"/>
          <p:nvPr/>
        </p:nvSpPr>
        <p:spPr>
          <a:xfrm>
            <a:off x="695325" y="779463"/>
            <a:ext cx="3849688" cy="427037"/>
          </a:xfrm>
          <a:prstGeom prst="rect">
            <a:avLst/>
          </a:prstGeom>
          <a:noFill/>
          <a:ln w="9525">
            <a:noFill/>
          </a:ln>
        </p:spPr>
        <p:txBody>
          <a:bodyPr>
            <a:spAutoFit/>
          </a:bodyPr>
          <a:p>
            <a:pPr>
              <a:spcBef>
                <a:spcPct val="50000"/>
              </a:spcBef>
            </a:pPr>
            <a:r>
              <a:rPr lang="en-US" altLang="zh-CN" sz="2200" b="1" dirty="0">
                <a:solidFill>
                  <a:schemeClr val="accent1"/>
                </a:solidFill>
                <a:latin typeface="微软雅黑" pitchFamily="34" charset="-122"/>
                <a:ea typeface="微软雅黑" pitchFamily="34" charset="-122"/>
              </a:rPr>
              <a:t>sys_write</a:t>
            </a:r>
            <a:r>
              <a:rPr lang="zh-CN" altLang="en-US" sz="2200" b="1" dirty="0">
                <a:solidFill>
                  <a:schemeClr val="accent1"/>
                </a:solidFill>
                <a:latin typeface="微软雅黑" pitchFamily="34" charset="-122"/>
                <a:ea typeface="微软雅黑" pitchFamily="34" charset="-122"/>
              </a:rPr>
              <a:t>系统调用服务例程</a:t>
            </a:r>
            <a:endParaRPr lang="zh-CN" altLang="en-US" sz="2200" b="1"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9581"/>
                                        </p:tgtEl>
                                        <p:attrNameLst>
                                          <p:attrName>style.visibility</p:attrName>
                                        </p:attrNameLst>
                                      </p:cBhvr>
                                      <p:to>
                                        <p:strVal val="visible"/>
                                      </p:to>
                                    </p:set>
                                    <p:animEffect transition="in" filter="blinds(horizontal)">
                                      <p:cBhvr>
                                        <p:cTn id="7" dur="500"/>
                                        <p:tgtEl>
                                          <p:spTgt spid="91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9555">
                                            <p:txEl>
                                              <p:charRg st="4" end="22"/>
                                            </p:txEl>
                                          </p:spTgt>
                                        </p:tgtEl>
                                        <p:attrNameLst>
                                          <p:attrName>style.visibility</p:attrName>
                                        </p:attrNameLst>
                                      </p:cBhvr>
                                      <p:to>
                                        <p:strVal val="visible"/>
                                      </p:to>
                                    </p:set>
                                    <p:animEffect transition="in" filter="blinds(horizontal)">
                                      <p:cBhvr>
                                        <p:cTn id="12" dur="500"/>
                                        <p:tgtEl>
                                          <p:spTgt spid="919555">
                                            <p:txEl>
                                              <p:charRg st="4"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9555">
                                            <p:txEl>
                                              <p:charRg st="22" end="49"/>
                                            </p:txEl>
                                          </p:spTgt>
                                        </p:tgtEl>
                                        <p:attrNameLst>
                                          <p:attrName>style.visibility</p:attrName>
                                        </p:attrNameLst>
                                      </p:cBhvr>
                                      <p:to>
                                        <p:strVal val="visible"/>
                                      </p:to>
                                    </p:set>
                                    <p:animEffect transition="in" filter="blinds(horizontal)">
                                      <p:cBhvr>
                                        <p:cTn id="17" dur="500"/>
                                        <p:tgtEl>
                                          <p:spTgt spid="919555">
                                            <p:txEl>
                                              <p:charRg st="22"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9555">
                                            <p:txEl>
                                              <p:charRg st="49" end="73"/>
                                            </p:txEl>
                                          </p:spTgt>
                                        </p:tgtEl>
                                        <p:attrNameLst>
                                          <p:attrName>style.visibility</p:attrName>
                                        </p:attrNameLst>
                                      </p:cBhvr>
                                      <p:to>
                                        <p:strVal val="visible"/>
                                      </p:to>
                                    </p:set>
                                    <p:animEffect transition="in" filter="blinds(horizontal)">
                                      <p:cBhvr>
                                        <p:cTn id="22" dur="500"/>
                                        <p:tgtEl>
                                          <p:spTgt spid="919555">
                                            <p:txEl>
                                              <p:charRg st="49"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9555">
                                            <p:txEl>
                                              <p:charRg st="73" end="107"/>
                                            </p:txEl>
                                          </p:spTgt>
                                        </p:tgtEl>
                                        <p:attrNameLst>
                                          <p:attrName>style.visibility</p:attrName>
                                        </p:attrNameLst>
                                      </p:cBhvr>
                                      <p:to>
                                        <p:strVal val="visible"/>
                                      </p:to>
                                    </p:set>
                                    <p:animEffect transition="in" filter="blinds(horizontal)">
                                      <p:cBhvr>
                                        <p:cTn id="27" dur="500"/>
                                        <p:tgtEl>
                                          <p:spTgt spid="919555">
                                            <p:txEl>
                                              <p:charRg st="73" end="10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9582">
                                            <p:txEl>
                                              <p:charRg st="0" end="15"/>
                                            </p:txEl>
                                          </p:spTgt>
                                        </p:tgtEl>
                                        <p:attrNameLst>
                                          <p:attrName>style.visibility</p:attrName>
                                        </p:attrNameLst>
                                      </p:cBhvr>
                                      <p:to>
                                        <p:strVal val="visible"/>
                                      </p:to>
                                    </p:set>
                                    <p:animEffect transition="in" filter="blinds(horizontal)">
                                      <p:cBhvr>
                                        <p:cTn id="32" dur="500"/>
                                        <p:tgtEl>
                                          <p:spTgt spid="919582">
                                            <p:txEl>
                                              <p:charRg st="0" end="1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9583">
                                            <p:txEl>
                                              <p:charRg st="0" end="38"/>
                                            </p:txEl>
                                          </p:spTgt>
                                        </p:tgtEl>
                                        <p:attrNameLst>
                                          <p:attrName>style.visibility</p:attrName>
                                        </p:attrNameLst>
                                      </p:cBhvr>
                                      <p:to>
                                        <p:strVal val="visible"/>
                                      </p:to>
                                    </p:set>
                                    <p:animEffect transition="in" filter="blinds(horizontal)">
                                      <p:cBhvr>
                                        <p:cTn id="37" dur="500"/>
                                        <p:tgtEl>
                                          <p:spTgt spid="919583">
                                            <p:txEl>
                                              <p:charRg st="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8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直接连接符 920625"/>
          <p:cNvSpPr/>
          <p:nvPr/>
        </p:nvSpPr>
        <p:spPr>
          <a:xfrm>
            <a:off x="1814513" y="4978400"/>
            <a:ext cx="1714500" cy="14288"/>
          </a:xfrm>
          <a:prstGeom prst="line">
            <a:avLst/>
          </a:prstGeom>
          <a:ln w="50800" cap="flat" cmpd="sng">
            <a:solidFill>
              <a:srgbClr val="008000"/>
            </a:solidFill>
            <a:prstDash val="solid"/>
            <a:headEnd type="none" w="med" len="med"/>
            <a:tailEnd type="none" w="med" len="med"/>
          </a:ln>
        </p:spPr>
      </p:sp>
      <p:sp>
        <p:nvSpPr>
          <p:cNvPr id="112643" name="文本框 920607"/>
          <p:cNvSpPr txBox="1"/>
          <p:nvPr/>
        </p:nvSpPr>
        <p:spPr>
          <a:xfrm>
            <a:off x="3243263" y="4957763"/>
            <a:ext cx="523875" cy="8223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响应</a:t>
            </a:r>
            <a:endParaRPr lang="zh-CN" altLang="en-US" sz="2400" b="1" dirty="0">
              <a:latin typeface="Times New Roman" panose="02020603050405020304" pitchFamily="18" charset="0"/>
              <a:ea typeface="黑体" pitchFamily="49" charset="-122"/>
            </a:endParaRPr>
          </a:p>
        </p:txBody>
      </p:sp>
      <p:sp>
        <p:nvSpPr>
          <p:cNvPr id="112644" name="标题 920577"/>
          <p:cNvSpPr>
            <a:spLocks noGrp="1"/>
          </p:cNvSpPr>
          <p:nvPr>
            <p:ph type="title"/>
          </p:nvPr>
        </p:nvSpPr>
        <p:spPr>
          <a:xfrm>
            <a:off x="800100" y="128588"/>
            <a:ext cx="7432675" cy="528637"/>
          </a:xfrm>
          <a:ln/>
        </p:spPr>
        <p:txBody>
          <a:bodyPr vert="horz" wrap="square" lIns="91440" tIns="45720" rIns="91440" bIns="45720" anchor="ctr"/>
          <a:p>
            <a:r>
              <a:rPr lang="zh-CN" altLang="en-US" dirty="0">
                <a:cs typeface="Arial" panose="020B0604020202090204" pitchFamily="34" charset="0"/>
              </a:rPr>
              <a:t>中断</a:t>
            </a:r>
            <a:r>
              <a:rPr lang="en-US" altLang="zh-CN" dirty="0">
                <a:cs typeface="Arial" panose="020B0604020202090204" pitchFamily="34" charset="0"/>
              </a:rPr>
              <a:t>I/O</a:t>
            </a:r>
            <a:r>
              <a:rPr lang="zh-CN" altLang="en-US" dirty="0">
                <a:cs typeface="Arial" panose="020B0604020202090204" pitchFamily="34" charset="0"/>
              </a:rPr>
              <a:t>方式</a:t>
            </a:r>
            <a:endParaRPr lang="zh-CN" altLang="en-US" dirty="0">
              <a:ea typeface="Arial" panose="020B0604020202090204" pitchFamily="34" charset="0"/>
            </a:endParaRPr>
          </a:p>
        </p:txBody>
      </p:sp>
      <p:sp>
        <p:nvSpPr>
          <p:cNvPr id="112645" name="文本占位符 920578"/>
          <p:cNvSpPr>
            <a:spLocks noGrp="1"/>
          </p:cNvSpPr>
          <p:nvPr>
            <p:ph idx="1"/>
          </p:nvPr>
        </p:nvSpPr>
        <p:spPr>
          <a:xfrm>
            <a:off x="117475" y="749300"/>
            <a:ext cx="8712200" cy="2190750"/>
          </a:xfrm>
          <a:ln/>
        </p:spPr>
        <p:txBody>
          <a:bodyPr vert="horz" wrap="square" lIns="91440" tIns="45720" rIns="91440" bIns="45720" anchor="t"/>
          <a:p>
            <a:pPr algn="just"/>
            <a:r>
              <a:rPr lang="zh-CN" altLang="en-US" dirty="0">
                <a:latin typeface="微软雅黑" pitchFamily="34" charset="-122"/>
                <a:ea typeface="微软雅黑" pitchFamily="34" charset="-122"/>
              </a:rPr>
              <a:t>基本思想：</a:t>
            </a:r>
            <a:endParaRPr lang="zh-CN" altLang="en-US" dirty="0">
              <a:latin typeface="微软雅黑" pitchFamily="34" charset="-122"/>
              <a:ea typeface="微软雅黑" pitchFamily="34" charset="-122"/>
            </a:endParaRPr>
          </a:p>
          <a:p>
            <a:pPr algn="just">
              <a:spcBef>
                <a:spcPct val="30000"/>
              </a:spcBef>
              <a:buNone/>
            </a:pPr>
            <a:r>
              <a:rPr lang="zh-CN" altLang="en-US" sz="2200" dirty="0">
                <a:latin typeface="微软雅黑" pitchFamily="34" charset="-122"/>
                <a:ea typeface="微软雅黑" pitchFamily="34" charset="-122"/>
              </a:rPr>
              <a:t>     </a:t>
            </a:r>
            <a:r>
              <a:rPr lang="zh-CN" altLang="en-US" sz="2200" dirty="0">
                <a:solidFill>
                  <a:srgbClr val="0000FF"/>
                </a:solidFill>
                <a:latin typeface="微软雅黑" pitchFamily="34" charset="-122"/>
                <a:ea typeface="微软雅黑" pitchFamily="34" charset="-122"/>
              </a:rPr>
              <a:t>当外设准备好（</a:t>
            </a:r>
            <a:r>
              <a:rPr lang="en-US" altLang="zh-CN" sz="2200" dirty="0">
                <a:solidFill>
                  <a:srgbClr val="0000FF"/>
                </a:solidFill>
                <a:latin typeface="微软雅黑" pitchFamily="34" charset="-122"/>
                <a:ea typeface="微软雅黑" pitchFamily="34" charset="-122"/>
              </a:rPr>
              <a:t>ready</a:t>
            </a:r>
            <a:r>
              <a:rPr lang="zh-CN" altLang="en-US" sz="2200" dirty="0">
                <a:solidFill>
                  <a:srgbClr val="0000FF"/>
                </a:solidFill>
                <a:latin typeface="微软雅黑" pitchFamily="34" charset="-122"/>
                <a:ea typeface="微软雅黑" pitchFamily="34" charset="-122"/>
              </a:rPr>
              <a:t>）时，便向</a:t>
            </a:r>
            <a:r>
              <a:rPr lang="en-US" altLang="zh-CN" sz="2200" dirty="0">
                <a:solidFill>
                  <a:srgbClr val="0000FF"/>
                </a:solidFill>
                <a:latin typeface="微软雅黑" pitchFamily="34" charset="-122"/>
                <a:ea typeface="微软雅黑" pitchFamily="34" charset="-122"/>
              </a:rPr>
              <a:t>CPU</a:t>
            </a:r>
            <a:r>
              <a:rPr lang="zh-CN" altLang="en-US" sz="2200" dirty="0">
                <a:solidFill>
                  <a:srgbClr val="0000FF"/>
                </a:solidFill>
                <a:latin typeface="微软雅黑" pitchFamily="34" charset="-122"/>
                <a:ea typeface="微软雅黑" pitchFamily="34" charset="-122"/>
              </a:rPr>
              <a:t>发中断请求，</a:t>
            </a:r>
            <a:r>
              <a:rPr lang="en-US" altLang="zh-CN" sz="2200" dirty="0">
                <a:solidFill>
                  <a:srgbClr val="0000FF"/>
                </a:solidFill>
                <a:latin typeface="微软雅黑" pitchFamily="34" charset="-122"/>
                <a:ea typeface="微软雅黑" pitchFamily="34" charset="-122"/>
              </a:rPr>
              <a:t>CPU</a:t>
            </a:r>
            <a:r>
              <a:rPr lang="zh-CN" altLang="en-US" sz="2200" dirty="0">
                <a:solidFill>
                  <a:srgbClr val="0000FF"/>
                </a:solidFill>
                <a:latin typeface="微软雅黑" pitchFamily="34" charset="-122"/>
                <a:ea typeface="微软雅黑" pitchFamily="34" charset="-122"/>
              </a:rPr>
              <a:t>响应后，中止现行程序的执行，转入</a:t>
            </a:r>
            <a:r>
              <a:rPr lang="zh-CN" altLang="en-US" sz="2200" dirty="0">
                <a:solidFill>
                  <a:schemeClr val="accent1"/>
                </a:solidFill>
                <a:latin typeface="微软雅黑" pitchFamily="34" charset="-122"/>
                <a:ea typeface="微软雅黑" pitchFamily="34" charset="-122"/>
              </a:rPr>
              <a:t>“中断服务程序”</a:t>
            </a:r>
            <a:r>
              <a:rPr lang="zh-CN" altLang="en-US" sz="2200" dirty="0">
                <a:solidFill>
                  <a:srgbClr val="0000FF"/>
                </a:solidFill>
                <a:latin typeface="微软雅黑" pitchFamily="34" charset="-122"/>
                <a:ea typeface="微软雅黑" pitchFamily="34" charset="-122"/>
              </a:rPr>
              <a:t>进行输入</a:t>
            </a:r>
            <a:r>
              <a:rPr lang="en-US" altLang="zh-CN" sz="2200" dirty="0">
                <a:solidFill>
                  <a:srgbClr val="0000FF"/>
                </a:solidFill>
                <a:latin typeface="微软雅黑" pitchFamily="34" charset="-122"/>
                <a:ea typeface="微软雅黑" pitchFamily="34" charset="-122"/>
              </a:rPr>
              <a:t>/</a:t>
            </a:r>
            <a:r>
              <a:rPr lang="zh-CN" altLang="en-US" sz="2200" dirty="0">
                <a:solidFill>
                  <a:srgbClr val="0000FF"/>
                </a:solidFill>
                <a:latin typeface="微软雅黑" pitchFamily="34" charset="-122"/>
                <a:ea typeface="微软雅黑" pitchFamily="34" charset="-122"/>
              </a:rPr>
              <a:t>出操作，以实现主机和外设接口之间的数据传送，并启动外设工作。 “中断服务程序”执行完后，返回原被中止的程序断点处继续执行。此时，外设和</a:t>
            </a:r>
            <a:r>
              <a:rPr lang="en-US" altLang="zh-CN" sz="2200" dirty="0">
                <a:solidFill>
                  <a:srgbClr val="0000FF"/>
                </a:solidFill>
                <a:latin typeface="微软雅黑" pitchFamily="34" charset="-122"/>
                <a:ea typeface="微软雅黑" pitchFamily="34" charset="-122"/>
              </a:rPr>
              <a:t>CPU</a:t>
            </a:r>
            <a:r>
              <a:rPr lang="zh-CN" altLang="en-US" sz="2200" dirty="0">
                <a:solidFill>
                  <a:srgbClr val="0000FF"/>
                </a:solidFill>
                <a:latin typeface="微软雅黑" pitchFamily="34" charset="-122"/>
                <a:ea typeface="微软雅黑" pitchFamily="34" charset="-122"/>
              </a:rPr>
              <a:t>并行工作。</a:t>
            </a:r>
            <a:endParaRPr lang="zh-CN" altLang="en-US" sz="2200" dirty="0">
              <a:solidFill>
                <a:srgbClr val="0000FF"/>
              </a:solidFill>
              <a:latin typeface="微软雅黑" pitchFamily="34" charset="-122"/>
              <a:ea typeface="微软雅黑" pitchFamily="34" charset="-122"/>
            </a:endParaRPr>
          </a:p>
        </p:txBody>
      </p:sp>
      <p:sp>
        <p:nvSpPr>
          <p:cNvPr id="112646" name="直接连接符 920579"/>
          <p:cNvSpPr/>
          <p:nvPr/>
        </p:nvSpPr>
        <p:spPr>
          <a:xfrm flipV="1">
            <a:off x="906463" y="4970463"/>
            <a:ext cx="917575" cy="1587"/>
          </a:xfrm>
          <a:prstGeom prst="line">
            <a:avLst/>
          </a:prstGeom>
          <a:ln w="57150" cap="flat" cmpd="sng">
            <a:solidFill>
              <a:schemeClr val="accent1"/>
            </a:solidFill>
            <a:prstDash val="solid"/>
            <a:headEnd type="none" w="med" len="med"/>
            <a:tailEnd type="none" w="med" len="med"/>
          </a:ln>
        </p:spPr>
      </p:sp>
      <p:sp>
        <p:nvSpPr>
          <p:cNvPr id="112647" name="直接连接符 920580"/>
          <p:cNvSpPr/>
          <p:nvPr/>
        </p:nvSpPr>
        <p:spPr>
          <a:xfrm>
            <a:off x="1819275" y="4002088"/>
            <a:ext cx="0" cy="995362"/>
          </a:xfrm>
          <a:prstGeom prst="line">
            <a:avLst/>
          </a:prstGeom>
          <a:ln w="38100" cap="flat" cmpd="sng">
            <a:solidFill>
              <a:schemeClr val="tx1"/>
            </a:solidFill>
            <a:prstDash val="sysDot"/>
            <a:headEnd type="triangle" w="lg" len="med"/>
            <a:tailEnd type="none" w="med" len="med"/>
          </a:ln>
        </p:spPr>
      </p:sp>
      <p:sp>
        <p:nvSpPr>
          <p:cNvPr id="112648" name="文本框 920581"/>
          <p:cNvSpPr txBox="1"/>
          <p:nvPr/>
        </p:nvSpPr>
        <p:spPr>
          <a:xfrm>
            <a:off x="719138" y="3733800"/>
            <a:ext cx="860425"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外设</a:t>
            </a:r>
            <a:endParaRPr lang="zh-CN" altLang="en-US" sz="2400" b="1" dirty="0">
              <a:latin typeface="Times New Roman" panose="02020603050405020304" pitchFamily="18" charset="0"/>
              <a:ea typeface="黑体" pitchFamily="49" charset="-122"/>
            </a:endParaRPr>
          </a:p>
        </p:txBody>
      </p:sp>
      <p:sp>
        <p:nvSpPr>
          <p:cNvPr id="112649" name="文本框 920582"/>
          <p:cNvSpPr txBox="1"/>
          <p:nvPr/>
        </p:nvSpPr>
        <p:spPr>
          <a:xfrm>
            <a:off x="106363" y="4732338"/>
            <a:ext cx="860425" cy="457200"/>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ea typeface="黑体" pitchFamily="49" charset="-122"/>
              </a:rPr>
              <a:t>CPU</a:t>
            </a:r>
            <a:endParaRPr lang="en-US" altLang="zh-CN" sz="2400" b="1" dirty="0">
              <a:latin typeface="Times New Roman" panose="02020603050405020304" pitchFamily="18" charset="0"/>
              <a:ea typeface="黑体" pitchFamily="49" charset="-122"/>
            </a:endParaRPr>
          </a:p>
        </p:txBody>
      </p:sp>
      <p:sp>
        <p:nvSpPr>
          <p:cNvPr id="112650" name="直接连接符 920583"/>
          <p:cNvSpPr/>
          <p:nvPr/>
        </p:nvSpPr>
        <p:spPr>
          <a:xfrm flipV="1">
            <a:off x="1800225" y="3975100"/>
            <a:ext cx="1316038" cy="14288"/>
          </a:xfrm>
          <a:prstGeom prst="line">
            <a:avLst/>
          </a:prstGeom>
          <a:ln w="38100" cap="flat" cmpd="sng">
            <a:solidFill>
              <a:srgbClr val="0066FF"/>
            </a:solidFill>
            <a:prstDash val="solid"/>
            <a:headEnd type="none" w="med" len="med"/>
            <a:tailEnd type="none" w="med" len="med"/>
          </a:ln>
        </p:spPr>
      </p:sp>
      <p:sp>
        <p:nvSpPr>
          <p:cNvPr id="112651" name="直接连接符 920584"/>
          <p:cNvSpPr/>
          <p:nvPr/>
        </p:nvSpPr>
        <p:spPr>
          <a:xfrm flipV="1">
            <a:off x="4705350" y="4960938"/>
            <a:ext cx="1422400" cy="12700"/>
          </a:xfrm>
          <a:prstGeom prst="line">
            <a:avLst/>
          </a:prstGeom>
          <a:ln w="57150" cap="flat" cmpd="sng">
            <a:solidFill>
              <a:srgbClr val="008000"/>
            </a:solidFill>
            <a:prstDash val="solid"/>
            <a:headEnd type="none" w="med" len="med"/>
            <a:tailEnd type="none" w="med" len="med"/>
          </a:ln>
        </p:spPr>
      </p:sp>
      <p:sp>
        <p:nvSpPr>
          <p:cNvPr id="112652" name="直接连接符 920585"/>
          <p:cNvSpPr/>
          <p:nvPr/>
        </p:nvSpPr>
        <p:spPr>
          <a:xfrm>
            <a:off x="5691188" y="3954463"/>
            <a:ext cx="0" cy="995362"/>
          </a:xfrm>
          <a:prstGeom prst="line">
            <a:avLst/>
          </a:prstGeom>
          <a:ln w="38100" cap="flat" cmpd="sng">
            <a:solidFill>
              <a:schemeClr val="tx1"/>
            </a:solidFill>
            <a:prstDash val="sysDot"/>
            <a:headEnd type="none" w="med" len="med"/>
            <a:tailEnd type="triangle" w="lg" len="med"/>
          </a:ln>
        </p:spPr>
      </p:sp>
      <p:sp>
        <p:nvSpPr>
          <p:cNvPr id="112653" name="直接连接符 920586"/>
          <p:cNvSpPr/>
          <p:nvPr/>
        </p:nvSpPr>
        <p:spPr>
          <a:xfrm flipV="1">
            <a:off x="4368800" y="3967163"/>
            <a:ext cx="1344613" cy="0"/>
          </a:xfrm>
          <a:prstGeom prst="line">
            <a:avLst/>
          </a:prstGeom>
          <a:ln w="38100" cap="flat" cmpd="sng">
            <a:solidFill>
              <a:srgbClr val="0066FF"/>
            </a:solidFill>
            <a:prstDash val="solid"/>
            <a:headEnd type="none" w="med" len="med"/>
            <a:tailEnd type="none" w="med" len="med"/>
          </a:ln>
        </p:spPr>
      </p:sp>
      <p:sp>
        <p:nvSpPr>
          <p:cNvPr id="112654" name="直接连接符 920587"/>
          <p:cNvSpPr/>
          <p:nvPr/>
        </p:nvSpPr>
        <p:spPr>
          <a:xfrm>
            <a:off x="7337425" y="5021263"/>
            <a:ext cx="1263650" cy="0"/>
          </a:xfrm>
          <a:prstGeom prst="line">
            <a:avLst/>
          </a:prstGeom>
          <a:ln w="57150" cap="flat" cmpd="sng">
            <a:solidFill>
              <a:srgbClr val="008000"/>
            </a:solidFill>
            <a:prstDash val="solid"/>
            <a:headEnd type="none" w="med" len="med"/>
            <a:tailEnd type="none" w="med" len="med"/>
          </a:ln>
        </p:spPr>
      </p:sp>
      <p:sp>
        <p:nvSpPr>
          <p:cNvPr id="112655" name="文本框 920588"/>
          <p:cNvSpPr txBox="1"/>
          <p:nvPr/>
        </p:nvSpPr>
        <p:spPr>
          <a:xfrm>
            <a:off x="1584325" y="4986338"/>
            <a:ext cx="496888" cy="822325"/>
          </a:xfrm>
          <a:prstGeom prst="rect">
            <a:avLst/>
          </a:prstGeom>
          <a:noFill/>
          <a:ln w="9525">
            <a:noFill/>
          </a:ln>
        </p:spPr>
        <p:txBody>
          <a:bodyPr>
            <a:spAutoFit/>
          </a:bodyPr>
          <a:p>
            <a:pPr>
              <a:spcBef>
                <a:spcPct val="50000"/>
              </a:spcBef>
            </a:pPr>
            <a:r>
              <a:rPr lang="zh-CN" altLang="en-US" sz="2400" b="1" dirty="0">
                <a:solidFill>
                  <a:schemeClr val="accent1"/>
                </a:solidFill>
                <a:latin typeface="Times New Roman" panose="02020603050405020304" pitchFamily="18" charset="0"/>
                <a:ea typeface="黑体" pitchFamily="49" charset="-122"/>
              </a:rPr>
              <a:t>启动</a:t>
            </a:r>
            <a:endParaRPr lang="zh-CN" altLang="en-US" sz="2400" b="1" dirty="0">
              <a:solidFill>
                <a:schemeClr val="accent1"/>
              </a:solidFill>
              <a:latin typeface="Times New Roman" panose="02020603050405020304" pitchFamily="18" charset="0"/>
              <a:ea typeface="黑体" pitchFamily="49" charset="-122"/>
            </a:endParaRPr>
          </a:p>
        </p:txBody>
      </p:sp>
      <p:sp>
        <p:nvSpPr>
          <p:cNvPr id="112656" name="文本框 920589"/>
          <p:cNvSpPr txBox="1"/>
          <p:nvPr/>
        </p:nvSpPr>
        <p:spPr>
          <a:xfrm>
            <a:off x="3044825" y="3444875"/>
            <a:ext cx="457200" cy="8223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完成</a:t>
            </a:r>
            <a:endParaRPr lang="zh-CN" altLang="en-US" sz="2400" b="1" dirty="0">
              <a:latin typeface="Times New Roman" panose="02020603050405020304" pitchFamily="18" charset="0"/>
              <a:ea typeface="黑体" pitchFamily="49" charset="-122"/>
            </a:endParaRPr>
          </a:p>
        </p:txBody>
      </p:sp>
      <p:sp>
        <p:nvSpPr>
          <p:cNvPr id="112657" name="文本框 920590"/>
          <p:cNvSpPr txBox="1"/>
          <p:nvPr/>
        </p:nvSpPr>
        <p:spPr>
          <a:xfrm>
            <a:off x="6762750" y="4427538"/>
            <a:ext cx="496888" cy="822325"/>
          </a:xfrm>
          <a:prstGeom prst="rect">
            <a:avLst/>
          </a:prstGeom>
          <a:noFill/>
          <a:ln w="9525">
            <a:noFill/>
          </a:ln>
        </p:spPr>
        <p:txBody>
          <a:bodyPr>
            <a:spAutoFit/>
          </a:bodyPr>
          <a:p>
            <a:pPr>
              <a:spcBef>
                <a:spcPct val="50000"/>
              </a:spcBef>
            </a:pPr>
            <a:r>
              <a:rPr lang="zh-CN" altLang="en-US" sz="2400" b="1" dirty="0">
                <a:solidFill>
                  <a:schemeClr val="accent1"/>
                </a:solidFill>
                <a:latin typeface="Times New Roman" panose="02020603050405020304" pitchFamily="18" charset="0"/>
                <a:ea typeface="黑体" pitchFamily="49" charset="-122"/>
              </a:rPr>
              <a:t>启动</a:t>
            </a:r>
            <a:endParaRPr lang="zh-CN" altLang="en-US" sz="2400" b="1" dirty="0">
              <a:solidFill>
                <a:schemeClr val="accent1"/>
              </a:solidFill>
              <a:latin typeface="Times New Roman" panose="02020603050405020304" pitchFamily="18" charset="0"/>
              <a:ea typeface="黑体" pitchFamily="49" charset="-122"/>
            </a:endParaRPr>
          </a:p>
        </p:txBody>
      </p:sp>
      <p:sp>
        <p:nvSpPr>
          <p:cNvPr id="112658" name="文本框 920591"/>
          <p:cNvSpPr txBox="1"/>
          <p:nvPr/>
        </p:nvSpPr>
        <p:spPr>
          <a:xfrm>
            <a:off x="5621338" y="3457575"/>
            <a:ext cx="457200" cy="8223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完成</a:t>
            </a:r>
            <a:endParaRPr lang="zh-CN" altLang="en-US" sz="2400" b="1" dirty="0">
              <a:latin typeface="Times New Roman" panose="02020603050405020304" pitchFamily="18" charset="0"/>
              <a:ea typeface="黑体" pitchFamily="49" charset="-122"/>
            </a:endParaRPr>
          </a:p>
        </p:txBody>
      </p:sp>
      <p:sp>
        <p:nvSpPr>
          <p:cNvPr id="112659" name="文本框 920592"/>
          <p:cNvSpPr txBox="1"/>
          <p:nvPr/>
        </p:nvSpPr>
        <p:spPr>
          <a:xfrm>
            <a:off x="2192338" y="3579813"/>
            <a:ext cx="1062037"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工作</a:t>
            </a:r>
            <a:endParaRPr lang="zh-CN" altLang="en-US" sz="2400" b="1" dirty="0">
              <a:latin typeface="Times New Roman" panose="02020603050405020304" pitchFamily="18" charset="0"/>
              <a:ea typeface="黑体" pitchFamily="49" charset="-122"/>
            </a:endParaRPr>
          </a:p>
        </p:txBody>
      </p:sp>
      <p:sp>
        <p:nvSpPr>
          <p:cNvPr id="112660" name="文本框 920593"/>
          <p:cNvSpPr txBox="1"/>
          <p:nvPr/>
        </p:nvSpPr>
        <p:spPr>
          <a:xfrm>
            <a:off x="4570413" y="3540125"/>
            <a:ext cx="1062037"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工作</a:t>
            </a:r>
            <a:endParaRPr lang="zh-CN" altLang="en-US" sz="2400" b="1" dirty="0">
              <a:latin typeface="Times New Roman" panose="02020603050405020304" pitchFamily="18" charset="0"/>
              <a:ea typeface="黑体" pitchFamily="49" charset="-122"/>
            </a:endParaRPr>
          </a:p>
        </p:txBody>
      </p:sp>
      <p:sp>
        <p:nvSpPr>
          <p:cNvPr id="112661" name="直接连接符 920594"/>
          <p:cNvSpPr/>
          <p:nvPr/>
        </p:nvSpPr>
        <p:spPr>
          <a:xfrm>
            <a:off x="3105150" y="3984625"/>
            <a:ext cx="1588" cy="996950"/>
          </a:xfrm>
          <a:prstGeom prst="line">
            <a:avLst/>
          </a:prstGeom>
          <a:ln w="38100" cap="flat" cmpd="sng">
            <a:solidFill>
              <a:schemeClr val="tx1"/>
            </a:solidFill>
            <a:prstDash val="sysDot"/>
            <a:headEnd type="none" w="med" len="med"/>
            <a:tailEnd type="triangle" w="lg" len="med"/>
          </a:ln>
        </p:spPr>
      </p:sp>
      <p:sp>
        <p:nvSpPr>
          <p:cNvPr id="112662" name="直接连接符 920595"/>
          <p:cNvSpPr/>
          <p:nvPr/>
        </p:nvSpPr>
        <p:spPr>
          <a:xfrm>
            <a:off x="3500438" y="4411663"/>
            <a:ext cx="0" cy="550862"/>
          </a:xfrm>
          <a:prstGeom prst="line">
            <a:avLst/>
          </a:prstGeom>
          <a:ln w="38100" cap="flat" cmpd="sng">
            <a:solidFill>
              <a:schemeClr val="tx1"/>
            </a:solidFill>
            <a:prstDash val="sysDot"/>
            <a:headEnd type="triangle" w="lg" len="med"/>
            <a:tailEnd type="none" w="med" len="med"/>
          </a:ln>
        </p:spPr>
      </p:sp>
      <p:sp>
        <p:nvSpPr>
          <p:cNvPr id="112663" name="直接连接符 920596"/>
          <p:cNvSpPr/>
          <p:nvPr/>
        </p:nvSpPr>
        <p:spPr>
          <a:xfrm flipV="1">
            <a:off x="3513138" y="4410075"/>
            <a:ext cx="1208087" cy="1588"/>
          </a:xfrm>
          <a:prstGeom prst="line">
            <a:avLst/>
          </a:prstGeom>
          <a:ln w="57150" cap="flat" cmpd="sng">
            <a:solidFill>
              <a:srgbClr val="AC2E0C"/>
            </a:solidFill>
            <a:prstDash val="solid"/>
            <a:headEnd type="none" w="med" len="med"/>
            <a:tailEnd type="none" w="med" len="med"/>
          </a:ln>
        </p:spPr>
      </p:sp>
      <p:sp>
        <p:nvSpPr>
          <p:cNvPr id="112664" name="直接连接符 920597"/>
          <p:cNvSpPr/>
          <p:nvPr/>
        </p:nvSpPr>
        <p:spPr>
          <a:xfrm flipH="1">
            <a:off x="4702175" y="4459288"/>
            <a:ext cx="3175" cy="538162"/>
          </a:xfrm>
          <a:prstGeom prst="line">
            <a:avLst/>
          </a:prstGeom>
          <a:ln w="38100" cap="flat" cmpd="sng">
            <a:solidFill>
              <a:schemeClr val="tx1"/>
            </a:solidFill>
            <a:prstDash val="sysDot"/>
            <a:headEnd type="none" w="med" len="med"/>
            <a:tailEnd type="triangle" w="lg" len="med"/>
          </a:ln>
        </p:spPr>
      </p:sp>
      <p:sp>
        <p:nvSpPr>
          <p:cNvPr id="112665" name="直接连接符 920598"/>
          <p:cNvSpPr/>
          <p:nvPr/>
        </p:nvSpPr>
        <p:spPr>
          <a:xfrm flipV="1">
            <a:off x="4375150" y="3957638"/>
            <a:ext cx="0" cy="498475"/>
          </a:xfrm>
          <a:prstGeom prst="line">
            <a:avLst/>
          </a:prstGeom>
          <a:ln w="38100" cap="flat" cmpd="sng">
            <a:solidFill>
              <a:srgbClr val="006600"/>
            </a:solidFill>
            <a:prstDash val="sysDot"/>
            <a:headEnd type="none" w="med" len="med"/>
            <a:tailEnd type="triangle" w="lg" len="med"/>
          </a:ln>
        </p:spPr>
      </p:sp>
      <p:sp>
        <p:nvSpPr>
          <p:cNvPr id="112666" name="直接连接符 920599"/>
          <p:cNvSpPr/>
          <p:nvPr/>
        </p:nvSpPr>
        <p:spPr>
          <a:xfrm>
            <a:off x="8316913" y="3971925"/>
            <a:ext cx="0" cy="1047750"/>
          </a:xfrm>
          <a:prstGeom prst="line">
            <a:avLst/>
          </a:prstGeom>
          <a:ln w="38100" cap="flat" cmpd="sng">
            <a:solidFill>
              <a:schemeClr val="tx1"/>
            </a:solidFill>
            <a:prstDash val="sysDot"/>
            <a:headEnd type="none" w="med" len="med"/>
            <a:tailEnd type="triangle" w="lg" len="med"/>
          </a:ln>
        </p:spPr>
      </p:sp>
      <p:sp>
        <p:nvSpPr>
          <p:cNvPr id="112667" name="直接连接符 920600"/>
          <p:cNvSpPr/>
          <p:nvPr/>
        </p:nvSpPr>
        <p:spPr>
          <a:xfrm flipV="1">
            <a:off x="6981825" y="3984625"/>
            <a:ext cx="1344613" cy="0"/>
          </a:xfrm>
          <a:prstGeom prst="line">
            <a:avLst/>
          </a:prstGeom>
          <a:ln w="38100" cap="flat" cmpd="sng">
            <a:solidFill>
              <a:srgbClr val="0066FF"/>
            </a:solidFill>
            <a:prstDash val="solid"/>
            <a:headEnd type="none" w="med" len="med"/>
            <a:tailEnd type="none" w="med" len="med"/>
          </a:ln>
        </p:spPr>
      </p:sp>
      <p:sp>
        <p:nvSpPr>
          <p:cNvPr id="112668" name="文本框 920601"/>
          <p:cNvSpPr txBox="1"/>
          <p:nvPr/>
        </p:nvSpPr>
        <p:spPr>
          <a:xfrm>
            <a:off x="7242175" y="3529013"/>
            <a:ext cx="1062038" cy="45720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工作</a:t>
            </a:r>
            <a:endParaRPr lang="zh-CN" altLang="en-US" sz="2400" b="1" dirty="0">
              <a:latin typeface="Times New Roman" panose="02020603050405020304" pitchFamily="18" charset="0"/>
              <a:ea typeface="黑体" pitchFamily="49" charset="-122"/>
            </a:endParaRPr>
          </a:p>
        </p:txBody>
      </p:sp>
      <p:sp>
        <p:nvSpPr>
          <p:cNvPr id="112669" name="直接连接符 920602"/>
          <p:cNvSpPr/>
          <p:nvPr/>
        </p:nvSpPr>
        <p:spPr>
          <a:xfrm>
            <a:off x="6113463" y="4429125"/>
            <a:ext cx="0" cy="550863"/>
          </a:xfrm>
          <a:prstGeom prst="line">
            <a:avLst/>
          </a:prstGeom>
          <a:ln w="38100" cap="flat" cmpd="sng">
            <a:solidFill>
              <a:schemeClr val="tx1"/>
            </a:solidFill>
            <a:prstDash val="sysDot"/>
            <a:headEnd type="triangle" w="lg" len="med"/>
            <a:tailEnd type="none" w="med" len="med"/>
          </a:ln>
        </p:spPr>
      </p:sp>
      <p:sp>
        <p:nvSpPr>
          <p:cNvPr id="112670" name="直接连接符 920603"/>
          <p:cNvSpPr/>
          <p:nvPr/>
        </p:nvSpPr>
        <p:spPr>
          <a:xfrm flipV="1">
            <a:off x="6126163" y="4441825"/>
            <a:ext cx="1208087" cy="1588"/>
          </a:xfrm>
          <a:prstGeom prst="line">
            <a:avLst/>
          </a:prstGeom>
          <a:ln w="57150" cap="flat" cmpd="sng">
            <a:solidFill>
              <a:srgbClr val="AC2E0C"/>
            </a:solidFill>
            <a:prstDash val="solid"/>
            <a:headEnd type="none" w="med" len="med"/>
            <a:tailEnd type="none" w="med" len="med"/>
          </a:ln>
        </p:spPr>
      </p:sp>
      <p:sp>
        <p:nvSpPr>
          <p:cNvPr id="112671" name="直接连接符 920604"/>
          <p:cNvSpPr/>
          <p:nvPr/>
        </p:nvSpPr>
        <p:spPr>
          <a:xfrm>
            <a:off x="7318375" y="4476750"/>
            <a:ext cx="11113" cy="523875"/>
          </a:xfrm>
          <a:prstGeom prst="line">
            <a:avLst/>
          </a:prstGeom>
          <a:ln w="38100" cap="flat" cmpd="sng">
            <a:solidFill>
              <a:schemeClr val="tx1"/>
            </a:solidFill>
            <a:prstDash val="sysDot"/>
            <a:headEnd type="none" w="med" len="med"/>
            <a:tailEnd type="triangle" w="lg" len="med"/>
          </a:ln>
        </p:spPr>
      </p:sp>
      <p:sp>
        <p:nvSpPr>
          <p:cNvPr id="112672" name="直接连接符 920605"/>
          <p:cNvSpPr/>
          <p:nvPr/>
        </p:nvSpPr>
        <p:spPr>
          <a:xfrm flipV="1">
            <a:off x="6988175" y="3975100"/>
            <a:ext cx="0" cy="498475"/>
          </a:xfrm>
          <a:prstGeom prst="line">
            <a:avLst/>
          </a:prstGeom>
          <a:ln w="38100" cap="flat" cmpd="sng">
            <a:solidFill>
              <a:srgbClr val="006600"/>
            </a:solidFill>
            <a:prstDash val="sysDot"/>
            <a:headEnd type="none" w="med" len="med"/>
            <a:tailEnd type="triangle" w="lg" len="med"/>
          </a:ln>
        </p:spPr>
      </p:sp>
      <p:sp>
        <p:nvSpPr>
          <p:cNvPr id="112673" name="文本框 920606"/>
          <p:cNvSpPr txBox="1"/>
          <p:nvPr/>
        </p:nvSpPr>
        <p:spPr>
          <a:xfrm>
            <a:off x="2770188" y="4946650"/>
            <a:ext cx="523875" cy="8223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请求</a:t>
            </a:r>
            <a:endParaRPr lang="zh-CN" altLang="en-US" sz="2400" b="1" dirty="0">
              <a:latin typeface="Times New Roman" panose="02020603050405020304" pitchFamily="18" charset="0"/>
              <a:ea typeface="黑体" pitchFamily="49" charset="-122"/>
            </a:endParaRPr>
          </a:p>
        </p:txBody>
      </p:sp>
      <p:sp>
        <p:nvSpPr>
          <p:cNvPr id="112674" name="文本框 920608"/>
          <p:cNvSpPr txBox="1"/>
          <p:nvPr/>
        </p:nvSpPr>
        <p:spPr>
          <a:xfrm>
            <a:off x="4087813" y="4398963"/>
            <a:ext cx="496887" cy="822325"/>
          </a:xfrm>
          <a:prstGeom prst="rect">
            <a:avLst/>
          </a:prstGeom>
          <a:noFill/>
          <a:ln w="9525">
            <a:noFill/>
          </a:ln>
        </p:spPr>
        <p:txBody>
          <a:bodyPr>
            <a:spAutoFit/>
          </a:bodyPr>
          <a:p>
            <a:pPr>
              <a:spcBef>
                <a:spcPct val="50000"/>
              </a:spcBef>
            </a:pPr>
            <a:r>
              <a:rPr lang="zh-CN" altLang="en-US" sz="2400" b="1" dirty="0">
                <a:solidFill>
                  <a:schemeClr val="accent1"/>
                </a:solidFill>
                <a:latin typeface="Times New Roman" panose="02020603050405020304" pitchFamily="18" charset="0"/>
                <a:ea typeface="黑体" pitchFamily="49" charset="-122"/>
              </a:rPr>
              <a:t>启动</a:t>
            </a:r>
            <a:endParaRPr lang="zh-CN" altLang="en-US" sz="2400" b="1" dirty="0">
              <a:solidFill>
                <a:schemeClr val="accent1"/>
              </a:solidFill>
              <a:latin typeface="Times New Roman" panose="02020603050405020304" pitchFamily="18" charset="0"/>
              <a:ea typeface="黑体" pitchFamily="49" charset="-122"/>
            </a:endParaRPr>
          </a:p>
        </p:txBody>
      </p:sp>
      <p:sp>
        <p:nvSpPr>
          <p:cNvPr id="112675" name="文本框 920609"/>
          <p:cNvSpPr txBox="1"/>
          <p:nvPr/>
        </p:nvSpPr>
        <p:spPr>
          <a:xfrm>
            <a:off x="5413375" y="4933950"/>
            <a:ext cx="523875" cy="8223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请求</a:t>
            </a:r>
            <a:endParaRPr lang="zh-CN" altLang="en-US" sz="2400" b="1" dirty="0">
              <a:latin typeface="Times New Roman" panose="02020603050405020304" pitchFamily="18" charset="0"/>
              <a:ea typeface="黑体" pitchFamily="49" charset="-122"/>
            </a:endParaRPr>
          </a:p>
        </p:txBody>
      </p:sp>
      <p:sp>
        <p:nvSpPr>
          <p:cNvPr id="112676" name="文本框 920610"/>
          <p:cNvSpPr txBox="1"/>
          <p:nvPr/>
        </p:nvSpPr>
        <p:spPr>
          <a:xfrm>
            <a:off x="5886450" y="4916488"/>
            <a:ext cx="523875" cy="8223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响应</a:t>
            </a:r>
            <a:endParaRPr lang="zh-CN" altLang="en-US" sz="2400" b="1" dirty="0">
              <a:latin typeface="Times New Roman" panose="02020603050405020304" pitchFamily="18" charset="0"/>
              <a:ea typeface="黑体" pitchFamily="49" charset="-122"/>
            </a:endParaRPr>
          </a:p>
        </p:txBody>
      </p:sp>
      <p:sp>
        <p:nvSpPr>
          <p:cNvPr id="112677" name="文本框 920611"/>
          <p:cNvSpPr txBox="1"/>
          <p:nvPr/>
        </p:nvSpPr>
        <p:spPr>
          <a:xfrm>
            <a:off x="115888" y="3043238"/>
            <a:ext cx="3443287" cy="396875"/>
          </a:xfrm>
          <a:prstGeom prst="rect">
            <a:avLst/>
          </a:prstGeom>
          <a:noFill/>
          <a:ln w="9525">
            <a:noFill/>
          </a:ln>
        </p:spPr>
        <p:txBody>
          <a:bodyPr>
            <a:spAutoFit/>
          </a:bodyPr>
          <a:p>
            <a:pPr>
              <a:spcBef>
                <a:spcPct val="50000"/>
              </a:spcBef>
            </a:pPr>
            <a:r>
              <a:rPr lang="en-US" altLang="zh-CN" sz="2000" b="1" dirty="0">
                <a:solidFill>
                  <a:schemeClr val="accent1"/>
                </a:solidFill>
                <a:latin typeface="微软雅黑" pitchFamily="34" charset="-122"/>
                <a:ea typeface="微软雅黑" pitchFamily="34" charset="-122"/>
              </a:rPr>
              <a:t>sys_write</a:t>
            </a:r>
            <a:r>
              <a:rPr lang="zh-CN" altLang="en-US" sz="2000" b="1" dirty="0">
                <a:solidFill>
                  <a:schemeClr val="accent1"/>
                </a:solidFill>
                <a:latin typeface="微软雅黑" pitchFamily="34" charset="-122"/>
                <a:ea typeface="微软雅黑" pitchFamily="34" charset="-122"/>
              </a:rPr>
              <a:t>系统调用服务例程</a:t>
            </a:r>
            <a:endParaRPr lang="zh-CN" altLang="en-US" sz="2000" b="1" dirty="0">
              <a:solidFill>
                <a:schemeClr val="accent1"/>
              </a:solidFill>
              <a:latin typeface="微软雅黑" pitchFamily="34" charset="-122"/>
              <a:ea typeface="微软雅黑" pitchFamily="34" charset="-122"/>
            </a:endParaRPr>
          </a:p>
        </p:txBody>
      </p:sp>
      <p:sp>
        <p:nvSpPr>
          <p:cNvPr id="112678" name="文本框 920612"/>
          <p:cNvSpPr txBox="1"/>
          <p:nvPr/>
        </p:nvSpPr>
        <p:spPr>
          <a:xfrm>
            <a:off x="4552950" y="4986338"/>
            <a:ext cx="523875" cy="822325"/>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返回</a:t>
            </a:r>
            <a:endParaRPr lang="zh-CN" altLang="en-US" sz="2400" b="1" dirty="0">
              <a:latin typeface="Times New Roman" panose="02020603050405020304" pitchFamily="18" charset="0"/>
              <a:ea typeface="黑体" pitchFamily="49" charset="-122"/>
            </a:endParaRPr>
          </a:p>
        </p:txBody>
      </p:sp>
      <p:sp>
        <p:nvSpPr>
          <p:cNvPr id="112679" name="直接连接符 920613"/>
          <p:cNvSpPr/>
          <p:nvPr/>
        </p:nvSpPr>
        <p:spPr>
          <a:xfrm flipH="1">
            <a:off x="3952875" y="3270250"/>
            <a:ext cx="890588" cy="1093788"/>
          </a:xfrm>
          <a:prstGeom prst="line">
            <a:avLst/>
          </a:prstGeom>
          <a:ln w="9525" cap="flat" cmpd="sng">
            <a:solidFill>
              <a:schemeClr val="tx1"/>
            </a:solidFill>
            <a:prstDash val="solid"/>
            <a:headEnd type="none" w="med" len="med"/>
            <a:tailEnd type="triangle" w="med" len="med"/>
          </a:ln>
        </p:spPr>
      </p:sp>
      <p:sp>
        <p:nvSpPr>
          <p:cNvPr id="112680" name="直接连接符 920614"/>
          <p:cNvSpPr/>
          <p:nvPr/>
        </p:nvSpPr>
        <p:spPr>
          <a:xfrm>
            <a:off x="6451600" y="3343275"/>
            <a:ext cx="271463" cy="1074738"/>
          </a:xfrm>
          <a:prstGeom prst="line">
            <a:avLst/>
          </a:prstGeom>
          <a:ln w="9525" cap="flat" cmpd="sng">
            <a:solidFill>
              <a:schemeClr val="tx1"/>
            </a:solidFill>
            <a:prstDash val="solid"/>
            <a:headEnd type="none" w="med" len="med"/>
            <a:tailEnd type="triangle" w="med" len="med"/>
          </a:ln>
        </p:spPr>
      </p:sp>
      <p:sp>
        <p:nvSpPr>
          <p:cNvPr id="920617" name="直接连接符 920616"/>
          <p:cNvSpPr/>
          <p:nvPr/>
        </p:nvSpPr>
        <p:spPr>
          <a:xfrm flipV="1">
            <a:off x="3135313" y="4995863"/>
            <a:ext cx="361950" cy="0"/>
          </a:xfrm>
          <a:prstGeom prst="line">
            <a:avLst/>
          </a:prstGeom>
          <a:ln w="57150" cap="flat" cmpd="sng">
            <a:solidFill>
              <a:schemeClr val="tx1"/>
            </a:solidFill>
            <a:prstDash val="solid"/>
            <a:headEnd type="none" w="med" len="med"/>
            <a:tailEnd type="none" w="med" len="med"/>
          </a:ln>
        </p:spPr>
      </p:sp>
      <p:sp>
        <p:nvSpPr>
          <p:cNvPr id="920618" name="直接连接符 920617"/>
          <p:cNvSpPr/>
          <p:nvPr/>
        </p:nvSpPr>
        <p:spPr>
          <a:xfrm flipV="1">
            <a:off x="5751513" y="4965700"/>
            <a:ext cx="361950" cy="0"/>
          </a:xfrm>
          <a:prstGeom prst="line">
            <a:avLst/>
          </a:prstGeom>
          <a:ln w="57150" cap="flat" cmpd="sng">
            <a:solidFill>
              <a:schemeClr val="tx1"/>
            </a:solidFill>
            <a:prstDash val="solid"/>
            <a:headEnd type="none" w="med" len="med"/>
            <a:tailEnd type="none" w="med" len="med"/>
          </a:ln>
        </p:spPr>
      </p:sp>
      <p:sp>
        <p:nvSpPr>
          <p:cNvPr id="920619" name="直接连接符 920618"/>
          <p:cNvSpPr/>
          <p:nvPr/>
        </p:nvSpPr>
        <p:spPr>
          <a:xfrm flipV="1">
            <a:off x="8299450" y="5021263"/>
            <a:ext cx="361950" cy="0"/>
          </a:xfrm>
          <a:prstGeom prst="line">
            <a:avLst/>
          </a:prstGeom>
          <a:ln w="57150" cap="flat" cmpd="sng">
            <a:solidFill>
              <a:schemeClr val="tx1"/>
            </a:solidFill>
            <a:prstDash val="solid"/>
            <a:headEnd type="none" w="med" len="med"/>
            <a:tailEnd type="none" w="med" len="med"/>
          </a:ln>
        </p:spPr>
      </p:sp>
      <p:sp>
        <p:nvSpPr>
          <p:cNvPr id="112684" name="直接连接符 920626"/>
          <p:cNvSpPr/>
          <p:nvPr/>
        </p:nvSpPr>
        <p:spPr>
          <a:xfrm>
            <a:off x="1465263" y="3468688"/>
            <a:ext cx="160337" cy="1466850"/>
          </a:xfrm>
          <a:prstGeom prst="line">
            <a:avLst/>
          </a:prstGeom>
          <a:ln w="19050" cap="flat" cmpd="sng">
            <a:solidFill>
              <a:schemeClr val="tx1"/>
            </a:solidFill>
            <a:prstDash val="solid"/>
            <a:headEnd type="none" w="med" len="med"/>
            <a:tailEnd type="triangle" w="med" len="med"/>
          </a:ln>
        </p:spPr>
      </p:sp>
      <p:sp>
        <p:nvSpPr>
          <p:cNvPr id="112685" name="文本框 920627"/>
          <p:cNvSpPr txBox="1"/>
          <p:nvPr/>
        </p:nvSpPr>
        <p:spPr>
          <a:xfrm>
            <a:off x="4749800" y="2916238"/>
            <a:ext cx="2541588" cy="427037"/>
          </a:xfrm>
          <a:prstGeom prst="rect">
            <a:avLst/>
          </a:prstGeom>
          <a:noFill/>
          <a:ln w="9525">
            <a:noFill/>
          </a:ln>
        </p:spPr>
        <p:txBody>
          <a:bodyPr>
            <a:spAutoFit/>
          </a:bodyPr>
          <a:p>
            <a:pPr>
              <a:spcBef>
                <a:spcPct val="50000"/>
              </a:spcBef>
            </a:pPr>
            <a:r>
              <a:rPr lang="zh-CN" altLang="en-US" sz="2200" b="1" dirty="0">
                <a:solidFill>
                  <a:srgbClr val="A50021"/>
                </a:solidFill>
                <a:latin typeface="Times New Roman" panose="02020603050405020304" pitchFamily="18" charset="0"/>
                <a:ea typeface="黑体" pitchFamily="49" charset="-122"/>
              </a:rPr>
              <a:t>中断服务程序</a:t>
            </a:r>
            <a:endParaRPr lang="zh-CN" altLang="en-US" sz="2200" b="1" dirty="0">
              <a:solidFill>
                <a:srgbClr val="A50021"/>
              </a:solidFill>
              <a:latin typeface="Times New Roman" panose="02020603050405020304" pitchFamily="18" charset="0"/>
              <a:ea typeface="黑体" pitchFamily="49" charset="-122"/>
            </a:endParaRPr>
          </a:p>
        </p:txBody>
      </p:sp>
      <p:sp>
        <p:nvSpPr>
          <p:cNvPr id="112686" name="直接连接符 920628"/>
          <p:cNvSpPr/>
          <p:nvPr/>
        </p:nvSpPr>
        <p:spPr>
          <a:xfrm flipV="1">
            <a:off x="1277938" y="5006975"/>
            <a:ext cx="536575" cy="406400"/>
          </a:xfrm>
          <a:prstGeom prst="line">
            <a:avLst/>
          </a:prstGeom>
          <a:ln w="50800" cap="flat" cmpd="sng">
            <a:solidFill>
              <a:srgbClr val="FE9AAB"/>
            </a:solidFill>
            <a:prstDash val="solid"/>
            <a:headEnd type="none" w="med" len="med"/>
            <a:tailEnd type="triangle" w="med" len="med"/>
          </a:ln>
        </p:spPr>
      </p:sp>
      <p:sp>
        <p:nvSpPr>
          <p:cNvPr id="112687" name="文本框 920629"/>
          <p:cNvSpPr txBox="1"/>
          <p:nvPr/>
        </p:nvSpPr>
        <p:spPr>
          <a:xfrm>
            <a:off x="174625" y="5299075"/>
            <a:ext cx="1379538" cy="958850"/>
          </a:xfrm>
          <a:prstGeom prst="rect">
            <a:avLst/>
          </a:prstGeom>
          <a:noFill/>
          <a:ln w="50800">
            <a:noFill/>
          </a:ln>
        </p:spPr>
        <p:txBody>
          <a:bodyPr>
            <a:spAutoFit/>
          </a:bodyPr>
          <a:p>
            <a:pPr eaLnBrk="0" hangingPunct="0"/>
            <a:r>
              <a:rPr lang="en-US" altLang="zh-CN" sz="1900" b="1" dirty="0">
                <a:solidFill>
                  <a:schemeClr val="accent2"/>
                </a:solidFill>
                <a:latin typeface="微软雅黑" pitchFamily="34" charset="-122"/>
                <a:ea typeface="微软雅黑" pitchFamily="34" charset="-122"/>
              </a:rPr>
              <a:t>P </a:t>
            </a:r>
            <a:r>
              <a:rPr lang="zh-CN" altLang="en-US" sz="1900" b="1" dirty="0">
                <a:solidFill>
                  <a:schemeClr val="accent2"/>
                </a:solidFill>
                <a:latin typeface="微软雅黑" pitchFamily="34" charset="-122"/>
                <a:ea typeface="微软雅黑" pitchFamily="34" charset="-122"/>
              </a:rPr>
              <a:t>被阻塞，调其他进程</a:t>
            </a:r>
            <a:r>
              <a:rPr lang="en-US" altLang="zh-CN" sz="1900" b="1" dirty="0">
                <a:solidFill>
                  <a:schemeClr val="accent2"/>
                </a:solidFill>
                <a:latin typeface="微软雅黑" pitchFamily="34" charset="-122"/>
                <a:ea typeface="微软雅黑" pitchFamily="34" charset="-122"/>
              </a:rPr>
              <a:t>Q</a:t>
            </a:r>
            <a:r>
              <a:rPr lang="zh-CN" altLang="en-US" sz="1900" b="1" dirty="0">
                <a:solidFill>
                  <a:schemeClr val="accent2"/>
                </a:solidFill>
                <a:latin typeface="微软雅黑" pitchFamily="34" charset="-122"/>
                <a:ea typeface="微软雅黑" pitchFamily="34" charset="-122"/>
              </a:rPr>
              <a:t>执行</a:t>
            </a:r>
            <a:endParaRPr lang="zh-CN" altLang="en-US" sz="1900" b="1" dirty="0">
              <a:solidFill>
                <a:schemeClr val="accent2"/>
              </a:solidFill>
              <a:latin typeface="微软雅黑" pitchFamily="34" charset="-122"/>
              <a:ea typeface="微软雅黑" pitchFamily="34" charset="-122"/>
            </a:endParaRPr>
          </a:p>
        </p:txBody>
      </p:sp>
      <p:sp>
        <p:nvSpPr>
          <p:cNvPr id="112688" name="文本框 920630"/>
          <p:cNvSpPr txBox="1"/>
          <p:nvPr/>
        </p:nvSpPr>
        <p:spPr>
          <a:xfrm>
            <a:off x="2220913" y="4557713"/>
            <a:ext cx="623887" cy="396875"/>
          </a:xfrm>
          <a:prstGeom prst="rect">
            <a:avLst/>
          </a:prstGeom>
          <a:noFill/>
          <a:ln w="50800">
            <a:noFill/>
          </a:ln>
        </p:spPr>
        <p:txBody>
          <a:bodyPr>
            <a:spAutoFit/>
          </a:bodyPr>
          <a:p>
            <a:pPr eaLnBrk="0" hangingPunct="0">
              <a:spcBef>
                <a:spcPct val="50000"/>
              </a:spcBef>
            </a:pPr>
            <a:r>
              <a:rPr lang="en-US" altLang="zh-CN" sz="2000" b="1" dirty="0">
                <a:solidFill>
                  <a:srgbClr val="008000"/>
                </a:solidFill>
                <a:latin typeface="微软雅黑" pitchFamily="34" charset="-122"/>
                <a:ea typeface="微软雅黑" pitchFamily="34" charset="-122"/>
              </a:rPr>
              <a:t>Q</a:t>
            </a:r>
            <a:endParaRPr lang="en-US" altLang="zh-CN" sz="2000" b="1" dirty="0">
              <a:solidFill>
                <a:srgbClr val="008000"/>
              </a:solidFill>
              <a:latin typeface="微软雅黑" pitchFamily="34" charset="-122"/>
              <a:ea typeface="微软雅黑" pitchFamily="34" charset="-122"/>
            </a:endParaRPr>
          </a:p>
        </p:txBody>
      </p:sp>
      <p:sp>
        <p:nvSpPr>
          <p:cNvPr id="112689" name="文本框 920631"/>
          <p:cNvSpPr txBox="1"/>
          <p:nvPr/>
        </p:nvSpPr>
        <p:spPr>
          <a:xfrm>
            <a:off x="4999038" y="4535488"/>
            <a:ext cx="623887" cy="396875"/>
          </a:xfrm>
          <a:prstGeom prst="rect">
            <a:avLst/>
          </a:prstGeom>
          <a:noFill/>
          <a:ln w="50800">
            <a:noFill/>
          </a:ln>
        </p:spPr>
        <p:txBody>
          <a:bodyPr>
            <a:spAutoFit/>
          </a:bodyPr>
          <a:p>
            <a:pPr eaLnBrk="0" hangingPunct="0">
              <a:spcBef>
                <a:spcPct val="50000"/>
              </a:spcBef>
            </a:pPr>
            <a:r>
              <a:rPr lang="en-US" altLang="zh-CN" sz="2000" b="1" dirty="0">
                <a:solidFill>
                  <a:srgbClr val="008000"/>
                </a:solidFill>
                <a:latin typeface="微软雅黑" pitchFamily="34" charset="-122"/>
                <a:ea typeface="微软雅黑" pitchFamily="34" charset="-122"/>
              </a:rPr>
              <a:t>Q</a:t>
            </a:r>
            <a:endParaRPr lang="en-US" altLang="zh-CN" sz="2000" b="1" dirty="0">
              <a:solidFill>
                <a:srgbClr val="008000"/>
              </a:solidFill>
              <a:latin typeface="微软雅黑" pitchFamily="34" charset="-122"/>
              <a:ea typeface="微软雅黑" pitchFamily="34" charset="-122"/>
            </a:endParaRPr>
          </a:p>
        </p:txBody>
      </p:sp>
      <p:sp>
        <p:nvSpPr>
          <p:cNvPr id="112690" name="文本框 920632"/>
          <p:cNvSpPr txBox="1"/>
          <p:nvPr/>
        </p:nvSpPr>
        <p:spPr>
          <a:xfrm>
            <a:off x="7580313" y="4564063"/>
            <a:ext cx="623887" cy="396875"/>
          </a:xfrm>
          <a:prstGeom prst="rect">
            <a:avLst/>
          </a:prstGeom>
          <a:noFill/>
          <a:ln w="50800">
            <a:noFill/>
          </a:ln>
        </p:spPr>
        <p:txBody>
          <a:bodyPr>
            <a:spAutoFit/>
          </a:bodyPr>
          <a:p>
            <a:pPr eaLnBrk="0" hangingPunct="0">
              <a:spcBef>
                <a:spcPct val="50000"/>
              </a:spcBef>
            </a:pPr>
            <a:r>
              <a:rPr lang="en-US" altLang="zh-CN" sz="2000" b="1" dirty="0">
                <a:solidFill>
                  <a:srgbClr val="008000"/>
                </a:solidFill>
                <a:latin typeface="微软雅黑" pitchFamily="34" charset="-122"/>
                <a:ea typeface="微软雅黑" pitchFamily="34" charset="-122"/>
              </a:rPr>
              <a:t>Q</a:t>
            </a:r>
            <a:endParaRPr lang="en-US" altLang="zh-CN" sz="2000" b="1" dirty="0">
              <a:solidFill>
                <a:srgbClr val="008000"/>
              </a:solidFill>
              <a:latin typeface="微软雅黑" pitchFamily="34" charset="-122"/>
              <a:ea typeface="微软雅黑" pitchFamily="34" charset="-122"/>
            </a:endParaRPr>
          </a:p>
        </p:txBody>
      </p:sp>
      <p:sp>
        <p:nvSpPr>
          <p:cNvPr id="112691" name="文本框 920633"/>
          <p:cNvSpPr txBox="1"/>
          <p:nvPr/>
        </p:nvSpPr>
        <p:spPr>
          <a:xfrm>
            <a:off x="1065213" y="4549775"/>
            <a:ext cx="450850" cy="396875"/>
          </a:xfrm>
          <a:prstGeom prst="rect">
            <a:avLst/>
          </a:prstGeom>
          <a:noFill/>
          <a:ln w="50800">
            <a:noFill/>
          </a:ln>
        </p:spPr>
        <p:txBody>
          <a:bodyPr>
            <a:spAutoFit/>
          </a:bodyPr>
          <a:p>
            <a:pPr eaLnBrk="0" hangingPunct="0">
              <a:spcBef>
                <a:spcPct val="50000"/>
              </a:spcBef>
            </a:pPr>
            <a:r>
              <a:rPr lang="en-US" altLang="zh-CN" sz="2000" b="1" dirty="0">
                <a:solidFill>
                  <a:schemeClr val="accent1"/>
                </a:solidFill>
                <a:latin typeface="微软雅黑" pitchFamily="34" charset="-122"/>
                <a:ea typeface="微软雅黑" pitchFamily="34" charset="-122"/>
              </a:rPr>
              <a:t>P</a:t>
            </a:r>
            <a:endParaRPr lang="en-US" altLang="zh-CN" sz="2000" b="1"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0617"/>
                                        </p:tgtEl>
                                        <p:attrNameLst>
                                          <p:attrName>style.visibility</p:attrName>
                                        </p:attrNameLst>
                                      </p:cBhvr>
                                      <p:to>
                                        <p:strVal val="visible"/>
                                      </p:to>
                                    </p:set>
                                    <p:animEffect transition="in" filter="blinds(horizontal)">
                                      <p:cBhvr>
                                        <p:cTn id="7" dur="500"/>
                                        <p:tgtEl>
                                          <p:spTgt spid="920617"/>
                                        </p:tgtEl>
                                      </p:cBhvr>
                                    </p:animEffect>
                                  </p:childTnLst>
                                </p:cTn>
                              </p:par>
                              <p:par>
                                <p:cTn id="8" presetID="3" presetClass="entr" presetSubtype="10" fill="hold" nodeType="withEffect">
                                  <p:stCondLst>
                                    <p:cond delay="0"/>
                                  </p:stCondLst>
                                  <p:childTnLst>
                                    <p:set>
                                      <p:cBhvr>
                                        <p:cTn id="9" dur="1" fill="hold">
                                          <p:stCondLst>
                                            <p:cond delay="0"/>
                                          </p:stCondLst>
                                        </p:cTn>
                                        <p:tgtEl>
                                          <p:spTgt spid="920618"/>
                                        </p:tgtEl>
                                        <p:attrNameLst>
                                          <p:attrName>style.visibility</p:attrName>
                                        </p:attrNameLst>
                                      </p:cBhvr>
                                      <p:to>
                                        <p:strVal val="visible"/>
                                      </p:to>
                                    </p:set>
                                    <p:animEffect transition="in" filter="blinds(horizontal)">
                                      <p:cBhvr>
                                        <p:cTn id="10" dur="500"/>
                                        <p:tgtEl>
                                          <p:spTgt spid="920618"/>
                                        </p:tgtEl>
                                      </p:cBhvr>
                                    </p:animEffect>
                                  </p:childTnLst>
                                </p:cTn>
                              </p:par>
                              <p:par>
                                <p:cTn id="11" presetID="3" presetClass="entr" presetSubtype="10" fill="hold" nodeType="withEffect">
                                  <p:stCondLst>
                                    <p:cond delay="0"/>
                                  </p:stCondLst>
                                  <p:childTnLst>
                                    <p:set>
                                      <p:cBhvr>
                                        <p:cTn id="12" dur="1" fill="hold">
                                          <p:stCondLst>
                                            <p:cond delay="0"/>
                                          </p:stCondLst>
                                        </p:cTn>
                                        <p:tgtEl>
                                          <p:spTgt spid="920619"/>
                                        </p:tgtEl>
                                        <p:attrNameLst>
                                          <p:attrName>style.visibility</p:attrName>
                                        </p:attrNameLst>
                                      </p:cBhvr>
                                      <p:to>
                                        <p:strVal val="visible"/>
                                      </p:to>
                                    </p:set>
                                    <p:animEffect transition="in" filter="blinds(horizontal)">
                                      <p:cBhvr>
                                        <p:cTn id="13" dur="500"/>
                                        <p:tgtEl>
                                          <p:spTgt spid="920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924673"/>
          <p:cNvSpPr>
            <a:spLocks noGrp="1"/>
          </p:cNvSpPr>
          <p:nvPr>
            <p:ph type="title"/>
          </p:nvPr>
        </p:nvSpPr>
        <p:spPr>
          <a:xfrm>
            <a:off x="236538" y="128588"/>
            <a:ext cx="8574087" cy="528637"/>
          </a:xfrm>
          <a:ln/>
        </p:spPr>
        <p:txBody>
          <a:bodyPr vert="horz" wrap="square" lIns="91440" tIns="45720" rIns="91440" bIns="45720" anchor="ctr"/>
          <a:p>
            <a:r>
              <a:rPr lang="zh-CN" altLang="en-US" dirty="0">
                <a:cs typeface="Arial" panose="020B0604020202090204" pitchFamily="34" charset="0"/>
              </a:rPr>
              <a:t>中断</a:t>
            </a:r>
            <a:r>
              <a:rPr lang="en-US" altLang="zh-CN" dirty="0">
                <a:cs typeface="Arial" panose="020B0604020202090204" pitchFamily="34" charset="0"/>
              </a:rPr>
              <a:t>I/O</a:t>
            </a:r>
            <a:r>
              <a:rPr lang="zh-CN" altLang="en-US" dirty="0">
                <a:cs typeface="Arial" panose="020B0604020202090204" pitchFamily="34" charset="0"/>
              </a:rPr>
              <a:t>方式</a:t>
            </a:r>
            <a:endParaRPr lang="zh-CN" altLang="en-US" dirty="0">
              <a:ea typeface="Arial" panose="020B0604020202090204" pitchFamily="34" charset="0"/>
            </a:endParaRPr>
          </a:p>
        </p:txBody>
      </p:sp>
      <p:sp>
        <p:nvSpPr>
          <p:cNvPr id="924675" name="内容占位符 924674"/>
          <p:cNvSpPr>
            <a:spLocks noGrp="1"/>
          </p:cNvSpPr>
          <p:nvPr>
            <p:ph idx="1"/>
          </p:nvPr>
        </p:nvSpPr>
        <p:spPr>
          <a:xfrm>
            <a:off x="307975" y="676275"/>
            <a:ext cx="8191500" cy="4402138"/>
          </a:xfrm>
          <a:ln/>
        </p:spPr>
        <p:txBody>
          <a:bodyPr vert="horz" wrap="square" lIns="91440" tIns="45720" rIns="91440" bIns="45720" anchor="t"/>
          <a:p>
            <a:pPr marL="533400" indent="-533400">
              <a:lnSpc>
                <a:spcPct val="110000"/>
              </a:lnSpc>
              <a:spcBef>
                <a:spcPct val="10000"/>
              </a:spcBef>
            </a:pPr>
            <a:r>
              <a:rPr lang="zh-CN" altLang="en-US" sz="2200" dirty="0">
                <a:latin typeface="微软雅黑" pitchFamily="34" charset="-122"/>
                <a:ea typeface="微软雅黑" pitchFamily="34" charset="-122"/>
              </a:rPr>
              <a:t>中断过程</a:t>
            </a:r>
            <a:endParaRPr lang="zh-CN" altLang="en-US" sz="2200" dirty="0">
              <a:latin typeface="微软雅黑" pitchFamily="34" charset="-122"/>
              <a:ea typeface="微软雅黑" pitchFamily="34" charset="-122"/>
            </a:endParaRPr>
          </a:p>
          <a:p>
            <a:pPr marL="952500" lvl="1" indent="-495300">
              <a:lnSpc>
                <a:spcPct val="110000"/>
              </a:lnSpc>
              <a:spcBef>
                <a:spcPct val="10000"/>
              </a:spcBef>
            </a:pPr>
            <a:r>
              <a:rPr lang="zh-CN" altLang="en-US" sz="2200" dirty="0">
                <a:latin typeface="微软雅黑" pitchFamily="34" charset="-122"/>
                <a:ea typeface="微软雅黑" pitchFamily="34" charset="-122"/>
              </a:rPr>
              <a:t>中断检测（硬件实现）</a:t>
            </a:r>
            <a:endParaRPr lang="zh-CN" altLang="en-US" sz="2200" dirty="0">
              <a:latin typeface="微软雅黑" pitchFamily="34" charset="-122"/>
              <a:ea typeface="微软雅黑" pitchFamily="34" charset="-122"/>
            </a:endParaRPr>
          </a:p>
          <a:p>
            <a:pPr marL="952500" lvl="1" indent="-495300">
              <a:lnSpc>
                <a:spcPct val="110000"/>
              </a:lnSpc>
              <a:spcBef>
                <a:spcPct val="10000"/>
              </a:spcBef>
            </a:pPr>
            <a:r>
              <a:rPr lang="zh-CN" altLang="en-US" sz="2200" dirty="0">
                <a:latin typeface="微软雅黑" pitchFamily="34" charset="-122"/>
                <a:ea typeface="微软雅黑" pitchFamily="34" charset="-122"/>
              </a:rPr>
              <a:t>中断响应（硬件实现）</a:t>
            </a:r>
            <a:endParaRPr lang="zh-CN" altLang="en-US" sz="2200" dirty="0">
              <a:latin typeface="微软雅黑" pitchFamily="34" charset="-122"/>
              <a:ea typeface="微软雅黑" pitchFamily="34" charset="-122"/>
            </a:endParaRPr>
          </a:p>
          <a:p>
            <a:pPr marL="952500" lvl="1" indent="-495300">
              <a:lnSpc>
                <a:spcPct val="110000"/>
              </a:lnSpc>
              <a:spcBef>
                <a:spcPct val="10000"/>
              </a:spcBef>
            </a:pPr>
            <a:r>
              <a:rPr lang="zh-CN" altLang="en-US" sz="2200" dirty="0">
                <a:latin typeface="微软雅黑" pitchFamily="34" charset="-122"/>
                <a:ea typeface="微软雅黑" pitchFamily="34" charset="-122"/>
              </a:rPr>
              <a:t>中断处理（软件实现）</a:t>
            </a:r>
            <a:endParaRPr lang="zh-CN" altLang="en-US" sz="2200" dirty="0">
              <a:latin typeface="微软雅黑" pitchFamily="34" charset="-122"/>
              <a:ea typeface="微软雅黑" pitchFamily="34" charset="-122"/>
            </a:endParaRPr>
          </a:p>
          <a:p>
            <a:pPr marL="533400" indent="-533400">
              <a:lnSpc>
                <a:spcPct val="110000"/>
              </a:lnSpc>
              <a:spcBef>
                <a:spcPct val="10000"/>
              </a:spcBef>
            </a:pPr>
            <a:r>
              <a:rPr lang="zh-CN" altLang="en-US" sz="2200" dirty="0">
                <a:latin typeface="微软雅黑" pitchFamily="34" charset="-122"/>
                <a:ea typeface="微软雅黑" pitchFamily="34" charset="-122"/>
              </a:rPr>
              <a:t>中断响应</a:t>
            </a:r>
            <a:endParaRPr lang="zh-CN" altLang="en-US" sz="2200" dirty="0">
              <a:latin typeface="微软雅黑" pitchFamily="34" charset="-122"/>
              <a:ea typeface="微软雅黑" pitchFamily="34" charset="-122"/>
            </a:endParaRPr>
          </a:p>
          <a:p>
            <a:pPr marL="952500" lvl="1" indent="-495300">
              <a:lnSpc>
                <a:spcPct val="110000"/>
              </a:lnSpc>
              <a:spcBef>
                <a:spcPct val="10000"/>
              </a:spcBef>
            </a:pPr>
            <a:r>
              <a:rPr lang="zh-CN" altLang="en-US" sz="2200" dirty="0">
                <a:solidFill>
                  <a:srgbClr val="D1390F"/>
                </a:solidFill>
                <a:latin typeface="微软雅黑" pitchFamily="34" charset="-122"/>
                <a:ea typeface="微软雅黑" pitchFamily="34" charset="-122"/>
              </a:rPr>
              <a:t>中断响应是指主机发现外部中断请求，中止现行程序的执行，到调出中断服务程序这一过程。</a:t>
            </a:r>
            <a:endParaRPr lang="zh-CN" altLang="en-US" sz="2200" dirty="0">
              <a:solidFill>
                <a:srgbClr val="D1390F"/>
              </a:solidFill>
              <a:latin typeface="微软雅黑" pitchFamily="34" charset="-122"/>
              <a:ea typeface="微软雅黑" pitchFamily="34" charset="-122"/>
            </a:endParaRPr>
          </a:p>
          <a:p>
            <a:pPr marL="952500" lvl="1" indent="-495300">
              <a:lnSpc>
                <a:spcPct val="110000"/>
              </a:lnSpc>
              <a:spcBef>
                <a:spcPct val="10000"/>
              </a:spcBef>
              <a:buNone/>
            </a:pPr>
            <a:r>
              <a:rPr lang="zh-CN" altLang="en-US" sz="2200" dirty="0">
                <a:solidFill>
                  <a:schemeClr val="tx1"/>
                </a:solidFill>
                <a:latin typeface="微软雅黑" pitchFamily="34" charset="-122"/>
                <a:ea typeface="微软雅黑" pitchFamily="34" charset="-122"/>
              </a:rPr>
              <a:t>中断响应的条件</a:t>
            </a:r>
            <a:endParaRPr lang="zh-CN" altLang="en-US" sz="2200" dirty="0">
              <a:solidFill>
                <a:schemeClr val="tx1"/>
              </a:solidFill>
              <a:latin typeface="微软雅黑" pitchFamily="34" charset="-122"/>
              <a:ea typeface="微软雅黑" pitchFamily="34" charset="-122"/>
            </a:endParaRPr>
          </a:p>
          <a:p>
            <a:pPr marL="1371600" lvl="2" indent="-457200">
              <a:lnSpc>
                <a:spcPct val="110000"/>
              </a:lnSpc>
              <a:spcBef>
                <a:spcPct val="10000"/>
              </a:spcBef>
              <a:buNone/>
            </a:pPr>
            <a:r>
              <a:rPr lang="en-US" altLang="zh-CN" sz="2200" dirty="0">
                <a:solidFill>
                  <a:schemeClr val="accent2"/>
                </a:solidFill>
                <a:latin typeface="微软雅黑" pitchFamily="34" charset="-122"/>
                <a:ea typeface="微软雅黑" pitchFamily="34" charset="-122"/>
              </a:rPr>
              <a:t>①  CPU</a:t>
            </a:r>
            <a:r>
              <a:rPr lang="zh-CN" altLang="en-US" sz="2200" dirty="0">
                <a:solidFill>
                  <a:schemeClr val="accent2"/>
                </a:solidFill>
                <a:latin typeface="微软雅黑" pitchFamily="34" charset="-122"/>
                <a:ea typeface="微软雅黑" pitchFamily="34" charset="-122"/>
              </a:rPr>
              <a:t>处于开中断状态</a:t>
            </a:r>
            <a:endParaRPr lang="zh-CN" altLang="en-US" sz="2200" dirty="0">
              <a:solidFill>
                <a:schemeClr val="accent2"/>
              </a:solidFill>
              <a:latin typeface="微软雅黑" pitchFamily="34" charset="-122"/>
              <a:ea typeface="微软雅黑" pitchFamily="34" charset="-122"/>
            </a:endParaRPr>
          </a:p>
          <a:p>
            <a:pPr marL="1371600" lvl="2" indent="-457200">
              <a:lnSpc>
                <a:spcPct val="110000"/>
              </a:lnSpc>
              <a:spcBef>
                <a:spcPct val="10000"/>
              </a:spcBef>
              <a:buNone/>
            </a:pPr>
            <a:r>
              <a:rPr lang="en-US" altLang="zh-CN" sz="2200" dirty="0">
                <a:solidFill>
                  <a:schemeClr val="accent2"/>
                </a:solidFill>
                <a:latin typeface="微软雅黑" pitchFamily="34" charset="-122"/>
                <a:ea typeface="微软雅黑" pitchFamily="34" charset="-122"/>
              </a:rPr>
              <a:t>②  </a:t>
            </a:r>
            <a:r>
              <a:rPr lang="zh-CN" altLang="en-US" sz="2200" dirty="0">
                <a:solidFill>
                  <a:schemeClr val="accent2"/>
                </a:solidFill>
                <a:latin typeface="微软雅黑" pitchFamily="34" charset="-122"/>
                <a:ea typeface="微软雅黑" pitchFamily="34" charset="-122"/>
              </a:rPr>
              <a:t>在一条指令执行完</a:t>
            </a:r>
            <a:endParaRPr lang="zh-CN" altLang="en-US" sz="2200" dirty="0">
              <a:solidFill>
                <a:schemeClr val="accent2"/>
              </a:solidFill>
              <a:latin typeface="微软雅黑" pitchFamily="34" charset="-122"/>
              <a:ea typeface="微软雅黑" pitchFamily="34" charset="-122"/>
            </a:endParaRPr>
          </a:p>
          <a:p>
            <a:pPr marL="1371600" lvl="2" indent="-457200">
              <a:lnSpc>
                <a:spcPct val="110000"/>
              </a:lnSpc>
              <a:spcBef>
                <a:spcPct val="10000"/>
              </a:spcBef>
              <a:buAutoNum type="circleNumDbPlain" startAt="3"/>
            </a:pPr>
            <a:r>
              <a:rPr lang="zh-CN" altLang="en-US" sz="2200" dirty="0">
                <a:solidFill>
                  <a:schemeClr val="accent2"/>
                </a:solidFill>
                <a:latin typeface="微软雅黑" pitchFamily="34" charset="-122"/>
                <a:ea typeface="微软雅黑" pitchFamily="34" charset="-122"/>
              </a:rPr>
              <a:t>至少要有一个未被屏蔽的中断请求</a:t>
            </a:r>
            <a:endParaRPr lang="zh-CN" altLang="en-US" sz="2200" dirty="0">
              <a:solidFill>
                <a:schemeClr val="accent2"/>
              </a:solidFill>
              <a:latin typeface="微软雅黑" pitchFamily="34" charset="-122"/>
              <a:ea typeface="微软雅黑" pitchFamily="34" charset="-122"/>
            </a:endParaRPr>
          </a:p>
        </p:txBody>
      </p:sp>
      <p:sp>
        <p:nvSpPr>
          <p:cNvPr id="113668" name="直接连接符 924675"/>
          <p:cNvSpPr/>
          <p:nvPr/>
        </p:nvSpPr>
        <p:spPr>
          <a:xfrm>
            <a:off x="6238875" y="857250"/>
            <a:ext cx="0" cy="700088"/>
          </a:xfrm>
          <a:prstGeom prst="line">
            <a:avLst/>
          </a:prstGeom>
          <a:ln w="9525" cap="flat" cmpd="sng">
            <a:solidFill>
              <a:schemeClr val="tx1"/>
            </a:solidFill>
            <a:prstDash val="solid"/>
            <a:headEnd type="none" w="med" len="med"/>
            <a:tailEnd type="triangle" w="med" len="med"/>
          </a:ln>
        </p:spPr>
      </p:sp>
      <p:sp>
        <p:nvSpPr>
          <p:cNvPr id="113669" name="直接连接符 924676"/>
          <p:cNvSpPr/>
          <p:nvPr/>
        </p:nvSpPr>
        <p:spPr>
          <a:xfrm flipV="1">
            <a:off x="6292850" y="1004888"/>
            <a:ext cx="928688" cy="631825"/>
          </a:xfrm>
          <a:prstGeom prst="line">
            <a:avLst/>
          </a:prstGeom>
          <a:ln w="9525" cap="flat" cmpd="sng">
            <a:solidFill>
              <a:schemeClr val="tx1"/>
            </a:solidFill>
            <a:prstDash val="solid"/>
            <a:headEnd type="none" w="med" len="med"/>
            <a:tailEnd type="triangle" w="med" len="med"/>
          </a:ln>
        </p:spPr>
      </p:sp>
      <p:sp>
        <p:nvSpPr>
          <p:cNvPr id="113670" name="直接连接符 924677"/>
          <p:cNvSpPr/>
          <p:nvPr/>
        </p:nvSpPr>
        <p:spPr>
          <a:xfrm>
            <a:off x="7210425" y="1112838"/>
            <a:ext cx="0" cy="1089025"/>
          </a:xfrm>
          <a:prstGeom prst="line">
            <a:avLst/>
          </a:prstGeom>
          <a:ln w="9525" cap="flat" cmpd="sng">
            <a:solidFill>
              <a:schemeClr val="tx1"/>
            </a:solidFill>
            <a:prstDash val="solid"/>
            <a:headEnd type="none" w="med" len="med"/>
            <a:tailEnd type="triangle" w="med" len="med"/>
          </a:ln>
        </p:spPr>
      </p:sp>
      <p:sp>
        <p:nvSpPr>
          <p:cNvPr id="113671" name="直接连接符 924678"/>
          <p:cNvSpPr/>
          <p:nvPr/>
        </p:nvSpPr>
        <p:spPr>
          <a:xfrm flipH="1" flipV="1">
            <a:off x="6280150" y="1677988"/>
            <a:ext cx="900113" cy="550862"/>
          </a:xfrm>
          <a:prstGeom prst="line">
            <a:avLst/>
          </a:prstGeom>
          <a:ln w="9525" cap="flat" cmpd="sng">
            <a:solidFill>
              <a:schemeClr val="tx1"/>
            </a:solidFill>
            <a:prstDash val="solid"/>
            <a:headEnd type="none" w="med" len="med"/>
            <a:tailEnd type="triangle" w="med" len="med"/>
          </a:ln>
        </p:spPr>
      </p:sp>
      <p:sp>
        <p:nvSpPr>
          <p:cNvPr id="113672" name="直接连接符 924679"/>
          <p:cNvSpPr/>
          <p:nvPr/>
        </p:nvSpPr>
        <p:spPr>
          <a:xfrm>
            <a:off x="6238875" y="1812925"/>
            <a:ext cx="0" cy="711200"/>
          </a:xfrm>
          <a:prstGeom prst="line">
            <a:avLst/>
          </a:prstGeom>
          <a:ln w="9525" cap="flat" cmpd="sng">
            <a:solidFill>
              <a:schemeClr val="tx1"/>
            </a:solidFill>
            <a:prstDash val="solid"/>
            <a:headEnd type="none" w="med" len="med"/>
            <a:tailEnd type="triangle" w="med" len="med"/>
          </a:ln>
        </p:spPr>
      </p:sp>
      <p:sp>
        <p:nvSpPr>
          <p:cNvPr id="113673" name="文本框 924680"/>
          <p:cNvSpPr txBox="1"/>
          <p:nvPr/>
        </p:nvSpPr>
        <p:spPr>
          <a:xfrm>
            <a:off x="7234238" y="1246188"/>
            <a:ext cx="750887" cy="701675"/>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ea typeface="微软雅黑" pitchFamily="34" charset="-122"/>
              </a:rPr>
              <a:t>中断处理</a:t>
            </a:r>
            <a:endParaRPr lang="zh-CN" altLang="en-US" sz="2000" b="1" dirty="0">
              <a:latin typeface="Times New Roman" panose="02020603050405020304" pitchFamily="18" charset="0"/>
              <a:ea typeface="微软雅黑" pitchFamily="34" charset="-122"/>
            </a:endParaRPr>
          </a:p>
        </p:txBody>
      </p:sp>
      <p:sp>
        <p:nvSpPr>
          <p:cNvPr id="113674" name="文本框 924681"/>
          <p:cNvSpPr txBox="1"/>
          <p:nvPr/>
        </p:nvSpPr>
        <p:spPr>
          <a:xfrm>
            <a:off x="5503863" y="1389063"/>
            <a:ext cx="898525" cy="701675"/>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ea typeface="微软雅黑" pitchFamily="34" charset="-122"/>
              </a:rPr>
              <a:t>中断响应</a:t>
            </a:r>
            <a:endParaRPr lang="zh-CN" altLang="en-US" sz="2000" b="1" dirty="0">
              <a:latin typeface="Times New Roman" panose="02020603050405020304" pitchFamily="18" charset="0"/>
              <a:ea typeface="微软雅黑" pitchFamily="34" charset="-122"/>
            </a:endParaRPr>
          </a:p>
        </p:txBody>
      </p:sp>
      <p:sp>
        <p:nvSpPr>
          <p:cNvPr id="924683" name="矩形 924682"/>
          <p:cNvSpPr/>
          <p:nvPr/>
        </p:nvSpPr>
        <p:spPr>
          <a:xfrm>
            <a:off x="809625" y="5219700"/>
            <a:ext cx="7392988" cy="1247775"/>
          </a:xfrm>
          <a:prstGeom prst="rect">
            <a:avLst/>
          </a:prstGeom>
          <a:noFill/>
          <a:ln w="12700">
            <a:noFill/>
          </a:ln>
        </p:spPr>
        <p:txBody>
          <a:bodyPr>
            <a:spAutoFit/>
          </a:bodyPr>
          <a:p>
            <a:pPr eaLnBrk="0" hangingPunct="0">
              <a:lnSpc>
                <a:spcPct val="120000"/>
              </a:lnSpc>
              <a:spcBef>
                <a:spcPct val="10000"/>
              </a:spcBef>
            </a:pPr>
            <a:r>
              <a:rPr lang="zh-CN" altLang="en-US" sz="2000" b="1" dirty="0">
                <a:solidFill>
                  <a:srgbClr val="D1390F"/>
                </a:solidFill>
                <a:latin typeface="Arial" panose="020B0604020202090204" pitchFamily="34" charset="0"/>
                <a:ea typeface="微软雅黑" pitchFamily="34" charset="-122"/>
              </a:rPr>
              <a:t>问题：中断响应的时点与异常处理的时点是否相同？为什么？</a:t>
            </a:r>
            <a:endParaRPr lang="zh-CN" altLang="en-US" sz="2000" b="1" dirty="0">
              <a:solidFill>
                <a:srgbClr val="D1390F"/>
              </a:solidFill>
              <a:latin typeface="Arial" panose="020B0604020202090204" pitchFamily="34" charset="0"/>
              <a:ea typeface="微软雅黑" pitchFamily="34" charset="-122"/>
            </a:endParaRPr>
          </a:p>
          <a:p>
            <a:pPr eaLnBrk="0" hangingPunct="0">
              <a:lnSpc>
                <a:spcPct val="120000"/>
              </a:lnSpc>
              <a:spcBef>
                <a:spcPct val="10000"/>
              </a:spcBef>
            </a:pPr>
            <a:r>
              <a:rPr lang="zh-CN" altLang="en-US" sz="2000" b="1" dirty="0">
                <a:solidFill>
                  <a:srgbClr val="146C18"/>
                </a:solidFill>
                <a:latin typeface="Arial" panose="020B0604020202090204" pitchFamily="34" charset="0"/>
                <a:ea typeface="微软雅黑" pitchFamily="34" charset="-122"/>
              </a:rPr>
              <a:t>通常在指令执行结束时查询有无中断请求，有则立即响应；</a:t>
            </a:r>
            <a:endParaRPr lang="zh-CN" altLang="en-US" sz="2000" b="1" dirty="0">
              <a:solidFill>
                <a:srgbClr val="146C18"/>
              </a:solidFill>
              <a:latin typeface="Arial" panose="020B0604020202090204" pitchFamily="34" charset="0"/>
              <a:ea typeface="微软雅黑" pitchFamily="34" charset="-122"/>
            </a:endParaRPr>
          </a:p>
          <a:p>
            <a:pPr eaLnBrk="0" hangingPunct="0">
              <a:lnSpc>
                <a:spcPct val="120000"/>
              </a:lnSpc>
              <a:spcBef>
                <a:spcPct val="10000"/>
              </a:spcBef>
            </a:pPr>
            <a:r>
              <a:rPr lang="zh-CN" altLang="en-US" sz="2000" b="1" dirty="0">
                <a:solidFill>
                  <a:srgbClr val="146C18"/>
                </a:solidFill>
                <a:latin typeface="Arial" panose="020B0604020202090204" pitchFamily="34" charset="0"/>
                <a:ea typeface="微软雅黑" pitchFamily="34" charset="-122"/>
              </a:rPr>
              <a:t>而异常发生在指令执行过程中，一旦发现则马上处理。</a:t>
            </a:r>
            <a:endParaRPr lang="zh-CN" altLang="en-US" sz="2000" b="1" dirty="0">
              <a:solidFill>
                <a:srgbClr val="146C18"/>
              </a:solidFill>
              <a:latin typeface="Arial" panose="020B0604020202090204"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4675">
                                            <p:txEl>
                                              <p:charRg st="43" end="85"/>
                                            </p:txEl>
                                          </p:spTgt>
                                        </p:tgtEl>
                                        <p:attrNameLst>
                                          <p:attrName>style.visibility</p:attrName>
                                        </p:attrNameLst>
                                      </p:cBhvr>
                                      <p:to>
                                        <p:strVal val="visible"/>
                                      </p:to>
                                    </p:set>
                                    <p:animEffect transition="in" filter="blinds(horizontal)">
                                      <p:cBhvr>
                                        <p:cTn id="7" dur="500"/>
                                        <p:tgtEl>
                                          <p:spTgt spid="924675">
                                            <p:txEl>
                                              <p:charRg st="43" end="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4675">
                                            <p:txEl>
                                              <p:charRg st="85" end="93"/>
                                            </p:txEl>
                                          </p:spTgt>
                                        </p:tgtEl>
                                        <p:attrNameLst>
                                          <p:attrName>style.visibility</p:attrName>
                                        </p:attrNameLst>
                                      </p:cBhvr>
                                      <p:to>
                                        <p:strVal val="visible"/>
                                      </p:to>
                                    </p:set>
                                    <p:animEffect transition="in" filter="blinds(horizontal)">
                                      <p:cBhvr>
                                        <p:cTn id="12" dur="500"/>
                                        <p:tgtEl>
                                          <p:spTgt spid="924675">
                                            <p:txEl>
                                              <p:charRg st="85" end="9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4675">
                                            <p:txEl>
                                              <p:charRg st="93" end="107"/>
                                            </p:txEl>
                                          </p:spTgt>
                                        </p:tgtEl>
                                        <p:attrNameLst>
                                          <p:attrName>style.visibility</p:attrName>
                                        </p:attrNameLst>
                                      </p:cBhvr>
                                      <p:to>
                                        <p:strVal val="visible"/>
                                      </p:to>
                                    </p:set>
                                    <p:animEffect transition="in" filter="blinds(horizontal)">
                                      <p:cBhvr>
                                        <p:cTn id="17" dur="500"/>
                                        <p:tgtEl>
                                          <p:spTgt spid="924675">
                                            <p:txEl>
                                              <p:charRg st="93" end="10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4675">
                                            <p:txEl>
                                              <p:charRg st="107" end="119"/>
                                            </p:txEl>
                                          </p:spTgt>
                                        </p:tgtEl>
                                        <p:attrNameLst>
                                          <p:attrName>style.visibility</p:attrName>
                                        </p:attrNameLst>
                                      </p:cBhvr>
                                      <p:to>
                                        <p:strVal val="visible"/>
                                      </p:to>
                                    </p:set>
                                    <p:animEffect transition="in" filter="blinds(horizontal)">
                                      <p:cBhvr>
                                        <p:cTn id="22" dur="500"/>
                                        <p:tgtEl>
                                          <p:spTgt spid="924675">
                                            <p:txEl>
                                              <p:charRg st="107"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4675">
                                            <p:txEl>
                                              <p:charRg st="119" end="135"/>
                                            </p:txEl>
                                          </p:spTgt>
                                        </p:tgtEl>
                                        <p:attrNameLst>
                                          <p:attrName>style.visibility</p:attrName>
                                        </p:attrNameLst>
                                      </p:cBhvr>
                                      <p:to>
                                        <p:strVal val="visible"/>
                                      </p:to>
                                    </p:set>
                                    <p:animEffect transition="in" filter="blinds(horizontal)">
                                      <p:cBhvr>
                                        <p:cTn id="27" dur="500"/>
                                        <p:tgtEl>
                                          <p:spTgt spid="924675">
                                            <p:txEl>
                                              <p:charRg st="119" end="1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4683">
                                            <p:txEl>
                                              <p:charRg st="0" end="28"/>
                                            </p:txEl>
                                          </p:spTgt>
                                        </p:tgtEl>
                                        <p:attrNameLst>
                                          <p:attrName>style.visibility</p:attrName>
                                        </p:attrNameLst>
                                      </p:cBhvr>
                                      <p:to>
                                        <p:strVal val="visible"/>
                                      </p:to>
                                    </p:set>
                                    <p:animEffect transition="in" filter="blinds(horizontal)">
                                      <p:cBhvr>
                                        <p:cTn id="32" dur="500"/>
                                        <p:tgtEl>
                                          <p:spTgt spid="924683">
                                            <p:txEl>
                                              <p:charRg st="0" end="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4683">
                                            <p:txEl>
                                              <p:charRg st="28" end="55"/>
                                            </p:txEl>
                                          </p:spTgt>
                                        </p:tgtEl>
                                        <p:attrNameLst>
                                          <p:attrName>style.visibility</p:attrName>
                                        </p:attrNameLst>
                                      </p:cBhvr>
                                      <p:to>
                                        <p:strVal val="visible"/>
                                      </p:to>
                                    </p:set>
                                    <p:animEffect transition="in" filter="blinds(horizontal)">
                                      <p:cBhvr>
                                        <p:cTn id="37" dur="500"/>
                                        <p:tgtEl>
                                          <p:spTgt spid="924683">
                                            <p:txEl>
                                              <p:charRg st="28" end="5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4683">
                                            <p:txEl>
                                              <p:charRg st="55" end="80"/>
                                            </p:txEl>
                                          </p:spTgt>
                                        </p:tgtEl>
                                        <p:attrNameLst>
                                          <p:attrName>style.visibility</p:attrName>
                                        </p:attrNameLst>
                                      </p:cBhvr>
                                      <p:to>
                                        <p:strVal val="visible"/>
                                      </p:to>
                                    </p:set>
                                    <p:animEffect transition="in" filter="blinds(horizontal)">
                                      <p:cBhvr>
                                        <p:cTn id="42" dur="500"/>
                                        <p:tgtEl>
                                          <p:spTgt spid="924683">
                                            <p:txEl>
                                              <p:charRg st="55"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928769"/>
          <p:cNvSpPr>
            <a:spLocks noGrp="1"/>
          </p:cNvSpPr>
          <p:nvPr>
            <p:ph type="title"/>
          </p:nvPr>
        </p:nvSpPr>
        <p:spPr>
          <a:xfrm>
            <a:off x="800100" y="114300"/>
            <a:ext cx="5011738" cy="528638"/>
          </a:xfrm>
          <a:ln/>
        </p:spPr>
        <p:txBody>
          <a:bodyPr vert="horz" wrap="square" lIns="91440" tIns="45720" rIns="91440" bIns="45720" anchor="ctr"/>
          <a:p>
            <a:r>
              <a:rPr lang="zh-CN" altLang="en-US" dirty="0">
                <a:cs typeface="Arial" panose="020B0604020202090204" pitchFamily="34" charset="0"/>
              </a:rPr>
              <a:t>中断处理过程</a:t>
            </a:r>
            <a:endParaRPr lang="zh-CN" altLang="en-US" dirty="0">
              <a:ea typeface="Arial" panose="020B0604020202090204" pitchFamily="34" charset="0"/>
            </a:endParaRPr>
          </a:p>
        </p:txBody>
      </p:sp>
      <p:sp>
        <p:nvSpPr>
          <p:cNvPr id="928771" name="内容占位符 928770"/>
          <p:cNvSpPr>
            <a:spLocks noGrp="1"/>
          </p:cNvSpPr>
          <p:nvPr>
            <p:ph idx="1"/>
          </p:nvPr>
        </p:nvSpPr>
        <p:spPr>
          <a:xfrm>
            <a:off x="400050" y="830263"/>
            <a:ext cx="8143875" cy="5559425"/>
          </a:xfrm>
          <a:ln/>
        </p:spPr>
        <p:txBody>
          <a:bodyPr vert="horz" wrap="square" lIns="91440" tIns="45720" rIns="91440" bIns="45720" anchor="t"/>
          <a:p>
            <a:pPr>
              <a:lnSpc>
                <a:spcPct val="110000"/>
              </a:lnSpc>
              <a:spcBef>
                <a:spcPct val="10000"/>
              </a:spcBef>
              <a:buNone/>
            </a:pPr>
            <a:r>
              <a:rPr lang="zh-CN" altLang="en-US" sz="1900" dirty="0">
                <a:solidFill>
                  <a:srgbClr val="D1390F"/>
                </a:solidFill>
                <a:latin typeface="微软雅黑" pitchFamily="34" charset="-122"/>
                <a:ea typeface="微软雅黑" pitchFamily="34" charset="-122"/>
              </a:rPr>
              <a:t>中断响应</a:t>
            </a:r>
            <a:r>
              <a:rPr lang="zh-CN" altLang="en-US" sz="1900" dirty="0">
                <a:latin typeface="微软雅黑" pitchFamily="34" charset="-122"/>
                <a:ea typeface="微软雅黑" pitchFamily="34" charset="-122"/>
              </a:rPr>
              <a:t>的结果就是</a:t>
            </a:r>
            <a:r>
              <a:rPr lang="zh-CN" altLang="en-US" sz="1900" dirty="0">
                <a:solidFill>
                  <a:srgbClr val="D1390F"/>
                </a:solidFill>
                <a:latin typeface="微软雅黑" pitchFamily="34" charset="-122"/>
                <a:ea typeface="微软雅黑" pitchFamily="34" charset="-122"/>
              </a:rPr>
              <a:t>调出</a:t>
            </a:r>
            <a:r>
              <a:rPr lang="zh-CN" altLang="en-US" sz="1900" dirty="0">
                <a:latin typeface="微软雅黑" pitchFamily="34" charset="-122"/>
                <a:ea typeface="微软雅黑" pitchFamily="34" charset="-122"/>
              </a:rPr>
              <a:t>相应的中断服务程序 </a:t>
            </a:r>
            <a:endParaRPr lang="zh-CN" altLang="en-US" sz="1900" dirty="0">
              <a:solidFill>
                <a:srgbClr val="146C18"/>
              </a:solidFill>
              <a:latin typeface="微软雅黑" pitchFamily="34" charset="-122"/>
              <a:ea typeface="微软雅黑" pitchFamily="34" charset="-122"/>
            </a:endParaRPr>
          </a:p>
          <a:p>
            <a:pPr>
              <a:lnSpc>
                <a:spcPct val="110000"/>
              </a:lnSpc>
              <a:spcBef>
                <a:spcPct val="10000"/>
              </a:spcBef>
              <a:buNone/>
            </a:pPr>
            <a:r>
              <a:rPr lang="zh-CN" altLang="en-US" sz="1900" dirty="0">
                <a:solidFill>
                  <a:srgbClr val="D1390F"/>
                </a:solidFill>
                <a:latin typeface="微软雅黑" pitchFamily="34" charset="-122"/>
                <a:ea typeface="微软雅黑" pitchFamily="34" charset="-122"/>
              </a:rPr>
              <a:t>中断处理</a:t>
            </a:r>
            <a:r>
              <a:rPr lang="zh-CN" altLang="en-US" sz="1900" dirty="0">
                <a:latin typeface="微软雅黑" pitchFamily="34" charset="-122"/>
                <a:ea typeface="微软雅黑" pitchFamily="34" charset="-122"/>
              </a:rPr>
              <a:t>是指</a:t>
            </a:r>
            <a:r>
              <a:rPr lang="zh-CN" altLang="en-US" sz="1900" dirty="0">
                <a:solidFill>
                  <a:srgbClr val="D1390F"/>
                </a:solidFill>
                <a:latin typeface="微软雅黑" pitchFamily="34" charset="-122"/>
                <a:ea typeface="微软雅黑" pitchFamily="34" charset="-122"/>
              </a:rPr>
              <a:t>执行</a:t>
            </a:r>
            <a:r>
              <a:rPr lang="zh-CN" altLang="en-US" sz="1900" dirty="0">
                <a:latin typeface="微软雅黑" pitchFamily="34" charset="-122"/>
                <a:ea typeface="微软雅黑" pitchFamily="34" charset="-122"/>
              </a:rPr>
              <a:t>相应中断服务程序的过程</a:t>
            </a:r>
            <a:endParaRPr lang="zh-CN" altLang="en-US" sz="1900" dirty="0">
              <a:latin typeface="微软雅黑" pitchFamily="34" charset="-122"/>
              <a:ea typeface="微软雅黑" pitchFamily="34" charset="-122"/>
            </a:endParaRPr>
          </a:p>
          <a:p>
            <a:pPr lvl="1">
              <a:lnSpc>
                <a:spcPct val="110000"/>
              </a:lnSpc>
              <a:spcBef>
                <a:spcPct val="10000"/>
              </a:spcBef>
            </a:pPr>
            <a:r>
              <a:rPr lang="zh-CN" altLang="en-US" sz="1900" dirty="0">
                <a:latin typeface="微软雅黑" pitchFamily="34" charset="-122"/>
                <a:ea typeface="微软雅黑" pitchFamily="34" charset="-122"/>
              </a:rPr>
              <a:t>不同的中断源其对应的中断服务程序不同。</a:t>
            </a:r>
            <a:endParaRPr lang="zh-CN" altLang="en-US" sz="1900" dirty="0">
              <a:latin typeface="微软雅黑" pitchFamily="34" charset="-122"/>
              <a:ea typeface="微软雅黑" pitchFamily="34" charset="-122"/>
            </a:endParaRPr>
          </a:p>
          <a:p>
            <a:pPr lvl="1">
              <a:lnSpc>
                <a:spcPct val="110000"/>
              </a:lnSpc>
              <a:spcBef>
                <a:spcPct val="10000"/>
              </a:spcBef>
            </a:pPr>
            <a:r>
              <a:rPr lang="zh-CN" altLang="en-US" sz="1900" dirty="0">
                <a:latin typeface="微软雅黑" pitchFamily="34" charset="-122"/>
                <a:ea typeface="微软雅黑" pitchFamily="34" charset="-122"/>
              </a:rPr>
              <a:t>典型的</a:t>
            </a:r>
            <a:r>
              <a:rPr lang="zh-CN" altLang="en-US" sz="1900" dirty="0">
                <a:solidFill>
                  <a:schemeClr val="accent1"/>
                </a:solidFill>
                <a:latin typeface="微软雅黑" pitchFamily="34" charset="-122"/>
                <a:ea typeface="微软雅黑" pitchFamily="34" charset="-122"/>
              </a:rPr>
              <a:t>多重中断</a:t>
            </a:r>
            <a:r>
              <a:rPr lang="zh-CN" altLang="en-US" sz="1900" dirty="0">
                <a:latin typeface="微软雅黑" pitchFamily="34" charset="-122"/>
                <a:ea typeface="微软雅黑" pitchFamily="34" charset="-122"/>
              </a:rPr>
              <a:t>处理（中断服务程序）分为三个阶段：</a:t>
            </a:r>
            <a:endParaRPr lang="zh-CN" altLang="en-US" sz="1900" dirty="0">
              <a:latin typeface="微软雅黑" pitchFamily="34" charset="-122"/>
              <a:ea typeface="微软雅黑" pitchFamily="34" charset="-122"/>
            </a:endParaRPr>
          </a:p>
          <a:p>
            <a:pPr lvl="2">
              <a:lnSpc>
                <a:spcPct val="110000"/>
              </a:lnSpc>
              <a:spcBef>
                <a:spcPct val="10000"/>
              </a:spcBef>
            </a:pPr>
            <a:r>
              <a:rPr lang="zh-CN" altLang="en-US" sz="1900" dirty="0">
                <a:solidFill>
                  <a:schemeClr val="accent1"/>
                </a:solidFill>
                <a:latin typeface="微软雅黑" pitchFamily="34" charset="-122"/>
                <a:ea typeface="微软雅黑" pitchFamily="34" charset="-122"/>
              </a:rPr>
              <a:t>先行段（准备阶段）</a:t>
            </a:r>
            <a:endParaRPr lang="zh-CN" altLang="en-US" sz="1900" dirty="0">
              <a:solidFill>
                <a:schemeClr val="accent1"/>
              </a:solidFill>
              <a:latin typeface="微软雅黑" pitchFamily="34" charset="-122"/>
              <a:ea typeface="微软雅黑" pitchFamily="34" charset="-122"/>
            </a:endParaRPr>
          </a:p>
          <a:p>
            <a:pPr lvl="3">
              <a:lnSpc>
                <a:spcPct val="110000"/>
              </a:lnSpc>
              <a:spcBef>
                <a:spcPct val="10000"/>
              </a:spcBef>
              <a:buNone/>
            </a:pPr>
            <a:r>
              <a:rPr lang="zh-CN" altLang="en-US" sz="1900" dirty="0">
                <a:solidFill>
                  <a:srgbClr val="D1390F"/>
                </a:solidFill>
                <a:latin typeface="微软雅黑" pitchFamily="34" charset="-122"/>
                <a:ea typeface="微软雅黑" pitchFamily="34" charset="-122"/>
              </a:rPr>
              <a:t>保护现场及旧屏蔽字</a:t>
            </a:r>
            <a:endParaRPr lang="zh-CN" altLang="en-US" sz="1900" dirty="0">
              <a:solidFill>
                <a:srgbClr val="D1390F"/>
              </a:solidFill>
              <a:latin typeface="微软雅黑" pitchFamily="34" charset="-122"/>
              <a:ea typeface="微软雅黑" pitchFamily="34" charset="-122"/>
            </a:endParaRPr>
          </a:p>
          <a:p>
            <a:pPr lvl="3">
              <a:lnSpc>
                <a:spcPct val="110000"/>
              </a:lnSpc>
              <a:spcBef>
                <a:spcPct val="10000"/>
              </a:spcBef>
              <a:buNone/>
            </a:pPr>
            <a:r>
              <a:rPr lang="zh-CN" altLang="en-US" sz="1900" dirty="0">
                <a:solidFill>
                  <a:srgbClr val="D1390F"/>
                </a:solidFill>
                <a:latin typeface="微软雅黑" pitchFamily="34" charset="-122"/>
                <a:ea typeface="微软雅黑" pitchFamily="34" charset="-122"/>
              </a:rPr>
              <a:t>查明原因（软件识别中断时）</a:t>
            </a:r>
            <a:endParaRPr lang="zh-CN" altLang="en-US" sz="1900" dirty="0">
              <a:solidFill>
                <a:srgbClr val="D1390F"/>
              </a:solidFill>
              <a:latin typeface="微软雅黑" pitchFamily="34" charset="-122"/>
              <a:ea typeface="微软雅黑" pitchFamily="34" charset="-122"/>
            </a:endParaRPr>
          </a:p>
          <a:p>
            <a:pPr lvl="3">
              <a:lnSpc>
                <a:spcPct val="110000"/>
              </a:lnSpc>
              <a:spcBef>
                <a:spcPct val="10000"/>
              </a:spcBef>
              <a:buNone/>
            </a:pPr>
            <a:r>
              <a:rPr lang="zh-CN" altLang="en-US" sz="1900" dirty="0">
                <a:solidFill>
                  <a:srgbClr val="D1390F"/>
                </a:solidFill>
                <a:latin typeface="微软雅黑" pitchFamily="34" charset="-122"/>
                <a:ea typeface="微软雅黑" pitchFamily="34" charset="-122"/>
              </a:rPr>
              <a:t>设置新屏蔽字</a:t>
            </a:r>
            <a:endParaRPr lang="zh-CN" altLang="en-US" sz="1900" dirty="0">
              <a:solidFill>
                <a:srgbClr val="D1390F"/>
              </a:solidFill>
              <a:latin typeface="微软雅黑" pitchFamily="34" charset="-122"/>
              <a:ea typeface="微软雅黑" pitchFamily="34" charset="-122"/>
            </a:endParaRPr>
          </a:p>
          <a:p>
            <a:pPr lvl="3">
              <a:lnSpc>
                <a:spcPct val="110000"/>
              </a:lnSpc>
              <a:spcBef>
                <a:spcPct val="10000"/>
              </a:spcBef>
              <a:buNone/>
            </a:pPr>
            <a:r>
              <a:rPr lang="zh-CN" altLang="en-US" sz="1900" dirty="0">
                <a:solidFill>
                  <a:schemeClr val="accent2"/>
                </a:solidFill>
                <a:latin typeface="微软雅黑" pitchFamily="34" charset="-122"/>
                <a:ea typeface="微软雅黑" pitchFamily="34" charset="-122"/>
              </a:rPr>
              <a:t>开中断</a:t>
            </a:r>
            <a:endParaRPr lang="zh-CN" altLang="en-US" sz="1900" dirty="0">
              <a:solidFill>
                <a:schemeClr val="accent2"/>
              </a:solidFill>
              <a:latin typeface="微软雅黑" pitchFamily="34" charset="-122"/>
              <a:ea typeface="微软雅黑" pitchFamily="34" charset="-122"/>
            </a:endParaRPr>
          </a:p>
          <a:p>
            <a:pPr lvl="2">
              <a:lnSpc>
                <a:spcPct val="110000"/>
              </a:lnSpc>
              <a:spcBef>
                <a:spcPct val="10000"/>
              </a:spcBef>
            </a:pPr>
            <a:r>
              <a:rPr lang="zh-CN" altLang="en-US" sz="1900" dirty="0">
                <a:solidFill>
                  <a:schemeClr val="accent1"/>
                </a:solidFill>
                <a:latin typeface="微软雅黑" pitchFamily="34" charset="-122"/>
                <a:ea typeface="微软雅黑" pitchFamily="34" charset="-122"/>
              </a:rPr>
              <a:t>本体段（具体的中断处理阶段）</a:t>
            </a:r>
            <a:endParaRPr lang="zh-CN" altLang="en-US" sz="1900" dirty="0">
              <a:solidFill>
                <a:schemeClr val="accent1"/>
              </a:solidFill>
              <a:latin typeface="微软雅黑" pitchFamily="34" charset="-122"/>
              <a:ea typeface="微软雅黑" pitchFamily="34" charset="-122"/>
            </a:endParaRPr>
          </a:p>
          <a:p>
            <a:pPr lvl="2">
              <a:lnSpc>
                <a:spcPct val="110000"/>
              </a:lnSpc>
              <a:spcBef>
                <a:spcPct val="10000"/>
              </a:spcBef>
            </a:pPr>
            <a:r>
              <a:rPr lang="zh-CN" altLang="en-US" sz="1900" dirty="0">
                <a:solidFill>
                  <a:schemeClr val="accent1"/>
                </a:solidFill>
                <a:latin typeface="微软雅黑" pitchFamily="34" charset="-122"/>
                <a:ea typeface="微软雅黑" pitchFamily="34" charset="-122"/>
              </a:rPr>
              <a:t>结束段（恢复阶段）</a:t>
            </a:r>
            <a:endParaRPr lang="zh-CN" altLang="en-US" sz="1900" dirty="0">
              <a:solidFill>
                <a:schemeClr val="accent1"/>
              </a:solidFill>
              <a:latin typeface="微软雅黑" pitchFamily="34" charset="-122"/>
              <a:ea typeface="微软雅黑" pitchFamily="34" charset="-122"/>
            </a:endParaRPr>
          </a:p>
          <a:p>
            <a:pPr lvl="3">
              <a:lnSpc>
                <a:spcPct val="110000"/>
              </a:lnSpc>
              <a:spcBef>
                <a:spcPct val="10000"/>
              </a:spcBef>
              <a:buNone/>
            </a:pPr>
            <a:r>
              <a:rPr lang="zh-CN" altLang="en-US" sz="1900" dirty="0">
                <a:solidFill>
                  <a:schemeClr val="accent2"/>
                </a:solidFill>
                <a:latin typeface="微软雅黑" pitchFamily="34" charset="-122"/>
                <a:ea typeface="微软雅黑" pitchFamily="34" charset="-122"/>
              </a:rPr>
              <a:t>关中断</a:t>
            </a:r>
            <a:endParaRPr lang="zh-CN" altLang="en-US" sz="1900" dirty="0">
              <a:solidFill>
                <a:schemeClr val="accent2"/>
              </a:solidFill>
              <a:latin typeface="微软雅黑" pitchFamily="34" charset="-122"/>
              <a:ea typeface="微软雅黑" pitchFamily="34" charset="-122"/>
            </a:endParaRPr>
          </a:p>
          <a:p>
            <a:pPr lvl="3">
              <a:lnSpc>
                <a:spcPct val="110000"/>
              </a:lnSpc>
              <a:spcBef>
                <a:spcPct val="10000"/>
              </a:spcBef>
              <a:buNone/>
            </a:pPr>
            <a:r>
              <a:rPr lang="zh-CN" altLang="en-US" sz="1900" dirty="0">
                <a:solidFill>
                  <a:srgbClr val="D1390F"/>
                </a:solidFill>
                <a:latin typeface="微软雅黑" pitchFamily="34" charset="-122"/>
                <a:ea typeface="微软雅黑" pitchFamily="34" charset="-122"/>
              </a:rPr>
              <a:t>恢复现场及旧屏蔽字</a:t>
            </a:r>
            <a:endParaRPr lang="zh-CN" altLang="en-US" sz="1900" dirty="0">
              <a:solidFill>
                <a:srgbClr val="D1390F"/>
              </a:solidFill>
              <a:latin typeface="微软雅黑" pitchFamily="34" charset="-122"/>
              <a:ea typeface="微软雅黑" pitchFamily="34" charset="-122"/>
            </a:endParaRPr>
          </a:p>
          <a:p>
            <a:pPr lvl="3">
              <a:lnSpc>
                <a:spcPct val="110000"/>
              </a:lnSpc>
              <a:spcBef>
                <a:spcPct val="10000"/>
              </a:spcBef>
              <a:buNone/>
            </a:pPr>
            <a:r>
              <a:rPr lang="zh-CN" altLang="en-US" sz="1900" dirty="0">
                <a:solidFill>
                  <a:srgbClr val="D1390F"/>
                </a:solidFill>
                <a:latin typeface="微软雅黑" pitchFamily="34" charset="-122"/>
                <a:ea typeface="微软雅黑" pitchFamily="34" charset="-122"/>
              </a:rPr>
              <a:t>清“中断请求”</a:t>
            </a:r>
            <a:endParaRPr lang="zh-CN" altLang="en-US" sz="1900" dirty="0">
              <a:solidFill>
                <a:srgbClr val="D1390F"/>
              </a:solidFill>
              <a:latin typeface="微软雅黑" pitchFamily="34" charset="-122"/>
              <a:ea typeface="微软雅黑" pitchFamily="34" charset="-122"/>
            </a:endParaRPr>
          </a:p>
          <a:p>
            <a:pPr lvl="3">
              <a:lnSpc>
                <a:spcPct val="110000"/>
              </a:lnSpc>
              <a:spcBef>
                <a:spcPct val="10000"/>
              </a:spcBef>
              <a:buNone/>
            </a:pPr>
            <a:r>
              <a:rPr lang="zh-CN" altLang="en-US" sz="1900" dirty="0">
                <a:solidFill>
                  <a:schemeClr val="accent2"/>
                </a:solidFill>
                <a:latin typeface="微软雅黑" pitchFamily="34" charset="-122"/>
                <a:ea typeface="微软雅黑" pitchFamily="34" charset="-122"/>
              </a:rPr>
              <a:t>开中断</a:t>
            </a:r>
            <a:endParaRPr lang="zh-CN" altLang="en-US" sz="1900" dirty="0">
              <a:solidFill>
                <a:schemeClr val="accent2"/>
              </a:solidFill>
              <a:latin typeface="微软雅黑" pitchFamily="34" charset="-122"/>
              <a:ea typeface="微软雅黑" pitchFamily="34" charset="-122"/>
            </a:endParaRPr>
          </a:p>
          <a:p>
            <a:pPr lvl="3">
              <a:lnSpc>
                <a:spcPct val="110000"/>
              </a:lnSpc>
              <a:spcBef>
                <a:spcPct val="10000"/>
              </a:spcBef>
              <a:buNone/>
            </a:pPr>
            <a:r>
              <a:rPr lang="zh-CN" altLang="en-US" sz="1900" dirty="0">
                <a:solidFill>
                  <a:srgbClr val="D1390F"/>
                </a:solidFill>
                <a:latin typeface="微软雅黑" pitchFamily="34" charset="-122"/>
                <a:ea typeface="微软雅黑" pitchFamily="34" charset="-122"/>
              </a:rPr>
              <a:t>中断返回</a:t>
            </a:r>
            <a:endParaRPr lang="zh-CN" altLang="en-US" sz="1900" dirty="0">
              <a:solidFill>
                <a:srgbClr val="D1390F"/>
              </a:solidFill>
              <a:latin typeface="微软雅黑" pitchFamily="34" charset="-122"/>
              <a:ea typeface="微软雅黑" pitchFamily="34" charset="-122"/>
            </a:endParaRPr>
          </a:p>
        </p:txBody>
      </p:sp>
      <p:grpSp>
        <p:nvGrpSpPr>
          <p:cNvPr id="928772" name="组合 928771"/>
          <p:cNvGrpSpPr/>
          <p:nvPr/>
        </p:nvGrpSpPr>
        <p:grpSpPr>
          <a:xfrm>
            <a:off x="4978400" y="2613025"/>
            <a:ext cx="3365500" cy="884238"/>
            <a:chOff x="3136" y="1646"/>
            <a:chExt cx="2120" cy="557"/>
          </a:xfrm>
        </p:grpSpPr>
        <p:sp>
          <p:nvSpPr>
            <p:cNvPr id="114698" name="右大括号 928772"/>
            <p:cNvSpPr/>
            <p:nvPr/>
          </p:nvSpPr>
          <p:spPr>
            <a:xfrm>
              <a:off x="3136" y="1646"/>
              <a:ext cx="238" cy="557"/>
            </a:xfrm>
            <a:prstGeom prst="rightBrace">
              <a:avLst>
                <a:gd name="adj1" fmla="val 19470"/>
                <a:gd name="adj2" fmla="val 50000"/>
              </a:avLst>
            </a:prstGeom>
            <a:noFill/>
            <a:ln w="12700" cap="flat" cmpd="sng">
              <a:solidFill>
                <a:schemeClr val="tx1"/>
              </a:solidFill>
              <a:prstDash val="solid"/>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114699" name="文本框 928773"/>
            <p:cNvSpPr txBox="1"/>
            <p:nvPr/>
          </p:nvSpPr>
          <p:spPr>
            <a:xfrm>
              <a:off x="3382" y="1703"/>
              <a:ext cx="1874" cy="422"/>
            </a:xfrm>
            <a:prstGeom prst="rect">
              <a:avLst/>
            </a:prstGeom>
            <a:noFill/>
            <a:ln w="12700">
              <a:noFill/>
            </a:ln>
          </p:spPr>
          <p:txBody>
            <a:bodyPr>
              <a:spAutoFit/>
            </a:bodyPr>
            <a:p>
              <a:pPr eaLnBrk="0" hangingPunct="0"/>
              <a:r>
                <a:rPr lang="zh-CN" altLang="en-US" sz="1900" b="1" dirty="0">
                  <a:solidFill>
                    <a:srgbClr val="146C18"/>
                  </a:solidFill>
                  <a:latin typeface="Arial" panose="020B0604020202090204" pitchFamily="34" charset="0"/>
                  <a:ea typeface="黑体" pitchFamily="49" charset="-122"/>
                </a:rPr>
                <a:t>处在“关中断</a:t>
              </a:r>
              <a:r>
                <a:rPr lang="en-US" altLang="zh-CN" sz="1900" b="1" dirty="0">
                  <a:solidFill>
                    <a:srgbClr val="146C18"/>
                  </a:solidFill>
                  <a:latin typeface="Arial" panose="020B0604020202090204" pitchFamily="34" charset="0"/>
                  <a:ea typeface="黑体" pitchFamily="49" charset="-122"/>
                </a:rPr>
                <a:t>”</a:t>
              </a:r>
              <a:r>
                <a:rPr lang="zh-CN" altLang="en-US" sz="1900" b="1" dirty="0">
                  <a:solidFill>
                    <a:srgbClr val="146C18"/>
                  </a:solidFill>
                  <a:latin typeface="Arial" panose="020B0604020202090204" pitchFamily="34" charset="0"/>
                  <a:ea typeface="黑体" pitchFamily="49" charset="-122"/>
                </a:rPr>
                <a:t>状态，</a:t>
              </a:r>
              <a:endParaRPr lang="zh-CN" altLang="en-US" sz="1900" b="1" dirty="0">
                <a:solidFill>
                  <a:srgbClr val="146C18"/>
                </a:solidFill>
                <a:latin typeface="Arial" panose="020B0604020202090204" pitchFamily="34" charset="0"/>
                <a:ea typeface="黑体" pitchFamily="49" charset="-122"/>
              </a:endParaRPr>
            </a:p>
            <a:p>
              <a:pPr eaLnBrk="0" hangingPunct="0"/>
              <a:r>
                <a:rPr lang="zh-CN" altLang="en-US" sz="1900" b="1" dirty="0">
                  <a:solidFill>
                    <a:srgbClr val="146C18"/>
                  </a:solidFill>
                  <a:latin typeface="Arial" panose="020B0604020202090204" pitchFamily="34" charset="0"/>
                  <a:ea typeface="黑体" pitchFamily="49" charset="-122"/>
                </a:rPr>
                <a:t>不允许被打断</a:t>
              </a:r>
              <a:endParaRPr lang="zh-CN" altLang="en-US" sz="1900" b="1" dirty="0">
                <a:solidFill>
                  <a:srgbClr val="146C18"/>
                </a:solidFill>
                <a:latin typeface="Arial" panose="020B0604020202090204" pitchFamily="34" charset="0"/>
                <a:ea typeface="黑体" pitchFamily="49" charset="-122"/>
              </a:endParaRPr>
            </a:p>
          </p:txBody>
        </p:sp>
      </p:grpSp>
      <p:grpSp>
        <p:nvGrpSpPr>
          <p:cNvPr id="928775" name="组合 928774"/>
          <p:cNvGrpSpPr/>
          <p:nvPr/>
        </p:nvGrpSpPr>
        <p:grpSpPr>
          <a:xfrm>
            <a:off x="4159250" y="4897438"/>
            <a:ext cx="4524375" cy="623887"/>
            <a:chOff x="2565" y="3103"/>
            <a:chExt cx="2530" cy="393"/>
          </a:xfrm>
        </p:grpSpPr>
        <p:sp>
          <p:nvSpPr>
            <p:cNvPr id="114696" name="右大括号 928775"/>
            <p:cNvSpPr/>
            <p:nvPr/>
          </p:nvSpPr>
          <p:spPr>
            <a:xfrm>
              <a:off x="2565" y="3103"/>
              <a:ext cx="183" cy="393"/>
            </a:xfrm>
            <a:prstGeom prst="rightBrace">
              <a:avLst>
                <a:gd name="adj1" fmla="val 17866"/>
                <a:gd name="adj2" fmla="val 50000"/>
              </a:avLst>
            </a:prstGeom>
            <a:noFill/>
            <a:ln w="12700" cap="flat" cmpd="sng">
              <a:solidFill>
                <a:schemeClr val="tx1"/>
              </a:solidFill>
              <a:prstDash val="solid"/>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114697" name="文本框 928776"/>
            <p:cNvSpPr txBox="1"/>
            <p:nvPr/>
          </p:nvSpPr>
          <p:spPr>
            <a:xfrm>
              <a:off x="2756" y="3169"/>
              <a:ext cx="2339" cy="240"/>
            </a:xfrm>
            <a:prstGeom prst="rect">
              <a:avLst/>
            </a:prstGeom>
            <a:noFill/>
            <a:ln w="12700">
              <a:noFill/>
            </a:ln>
          </p:spPr>
          <p:txBody>
            <a:bodyPr>
              <a:spAutoFit/>
            </a:bodyPr>
            <a:p>
              <a:pPr eaLnBrk="0" hangingPunct="0">
                <a:spcBef>
                  <a:spcPct val="50000"/>
                </a:spcBef>
              </a:pPr>
              <a:r>
                <a:rPr lang="zh-CN" altLang="en-US" sz="1900" b="1" dirty="0">
                  <a:solidFill>
                    <a:srgbClr val="146C18"/>
                  </a:solidFill>
                  <a:latin typeface="Arial" panose="020B0604020202090204" pitchFamily="34" charset="0"/>
                  <a:ea typeface="黑体" pitchFamily="49" charset="-122"/>
                </a:rPr>
                <a:t>处在“禁止中断”状态，不允许被打断</a:t>
              </a:r>
              <a:endParaRPr lang="zh-CN" altLang="en-US" sz="1900" b="1" dirty="0">
                <a:solidFill>
                  <a:srgbClr val="146C18"/>
                </a:solidFill>
                <a:latin typeface="Arial" panose="020B0604020202090204" pitchFamily="34" charset="0"/>
                <a:ea typeface="黑体" pitchFamily="49" charset="-122"/>
              </a:endParaRPr>
            </a:p>
          </p:txBody>
        </p:sp>
      </p:grpSp>
      <p:sp>
        <p:nvSpPr>
          <p:cNvPr id="928778" name="文本框 928777"/>
          <p:cNvSpPr txBox="1"/>
          <p:nvPr/>
        </p:nvSpPr>
        <p:spPr>
          <a:xfrm>
            <a:off x="5114925" y="3794125"/>
            <a:ext cx="3392488" cy="669925"/>
          </a:xfrm>
          <a:prstGeom prst="rect">
            <a:avLst/>
          </a:prstGeom>
          <a:noFill/>
          <a:ln w="12700">
            <a:noFill/>
          </a:ln>
        </p:spPr>
        <p:txBody>
          <a:bodyPr>
            <a:spAutoFit/>
          </a:bodyPr>
          <a:p>
            <a:pPr eaLnBrk="0" hangingPunct="0">
              <a:spcBef>
                <a:spcPct val="50000"/>
              </a:spcBef>
            </a:pPr>
            <a:r>
              <a:rPr lang="zh-CN" altLang="en-US" sz="1900" b="1" dirty="0">
                <a:solidFill>
                  <a:srgbClr val="146C18"/>
                </a:solidFill>
                <a:latin typeface="Arial" panose="020B0604020202090204" pitchFamily="34" charset="0"/>
                <a:ea typeface="黑体" pitchFamily="49" charset="-122"/>
              </a:rPr>
              <a:t>处在“开中断”状态，可被新的</a:t>
            </a:r>
            <a:r>
              <a:rPr lang="zh-CN" altLang="en-US" sz="1900" b="1" dirty="0">
                <a:solidFill>
                  <a:schemeClr val="accent1"/>
                </a:solidFill>
                <a:latin typeface="Arial" panose="020B0604020202090204" pitchFamily="34" charset="0"/>
                <a:ea typeface="黑体" pitchFamily="49" charset="-122"/>
              </a:rPr>
              <a:t>处理优先级</a:t>
            </a:r>
            <a:r>
              <a:rPr lang="zh-CN" altLang="en-US" sz="1900" b="1" dirty="0">
                <a:solidFill>
                  <a:srgbClr val="146C18"/>
                </a:solidFill>
                <a:latin typeface="Arial" panose="020B0604020202090204" pitchFamily="34" charset="0"/>
                <a:ea typeface="黑体" pitchFamily="49" charset="-122"/>
              </a:rPr>
              <a:t>更高的中断打断</a:t>
            </a:r>
            <a:endParaRPr lang="zh-CN" altLang="en-US" sz="1900" b="1" dirty="0">
              <a:solidFill>
                <a:srgbClr val="146C18"/>
              </a:solidFill>
              <a:latin typeface="Arial" panose="020B0604020202090204" pitchFamily="34" charset="0"/>
              <a:ea typeface="黑体" pitchFamily="49" charset="-122"/>
            </a:endParaRPr>
          </a:p>
        </p:txBody>
      </p:sp>
      <p:sp>
        <p:nvSpPr>
          <p:cNvPr id="928779" name="文本框 928778"/>
          <p:cNvSpPr txBox="1"/>
          <p:nvPr/>
        </p:nvSpPr>
        <p:spPr>
          <a:xfrm>
            <a:off x="3830638" y="5630863"/>
            <a:ext cx="4921250" cy="1006475"/>
          </a:xfrm>
          <a:prstGeom prst="rect">
            <a:avLst/>
          </a:prstGeom>
          <a:noFill/>
          <a:ln w="12700">
            <a:noFill/>
          </a:ln>
        </p:spPr>
        <p:txBody>
          <a:bodyPr>
            <a:spAutoFit/>
          </a:bodyPr>
          <a:p>
            <a:pPr eaLnBrk="0" hangingPunct="0">
              <a:spcBef>
                <a:spcPct val="50000"/>
              </a:spcBef>
            </a:pPr>
            <a:r>
              <a:rPr lang="zh-CN" altLang="en-US" sz="2000" b="1" dirty="0">
                <a:solidFill>
                  <a:schemeClr val="accent1"/>
                </a:solidFill>
                <a:latin typeface="微软雅黑" pitchFamily="34" charset="-122"/>
                <a:ea typeface="微软雅黑" pitchFamily="34" charset="-122"/>
              </a:rPr>
              <a:t>单重中断</a:t>
            </a:r>
            <a:r>
              <a:rPr lang="zh-CN" altLang="en-US" sz="2000" b="1" dirty="0">
                <a:latin typeface="微软雅黑" pitchFamily="34" charset="-122"/>
                <a:ea typeface="微软雅黑" pitchFamily="34" charset="-122"/>
              </a:rPr>
              <a:t>不允许在中断处理时被新的中断打断，因而直到中断返回前才会开中断。单重中断系统无需设置中断屏蔽字。</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8771">
                                            <p:txEl>
                                              <p:charRg st="42" end="62"/>
                                            </p:txEl>
                                          </p:spTgt>
                                        </p:tgtEl>
                                        <p:attrNameLst>
                                          <p:attrName>style.visibility</p:attrName>
                                        </p:attrNameLst>
                                      </p:cBhvr>
                                      <p:to>
                                        <p:strVal val="visible"/>
                                      </p:to>
                                    </p:set>
                                    <p:animEffect transition="in" filter="checkerboard(across)">
                                      <p:cBhvr>
                                        <p:cTn id="7" dur="500"/>
                                        <p:tgtEl>
                                          <p:spTgt spid="928771">
                                            <p:txEl>
                                              <p:charRg st="42"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8771">
                                            <p:txEl>
                                              <p:charRg st="62" end="87"/>
                                            </p:txEl>
                                          </p:spTgt>
                                        </p:tgtEl>
                                        <p:attrNameLst>
                                          <p:attrName>style.visibility</p:attrName>
                                        </p:attrNameLst>
                                      </p:cBhvr>
                                      <p:to>
                                        <p:strVal val="visible"/>
                                      </p:to>
                                    </p:set>
                                    <p:animEffect transition="in" filter="checkerboard(across)">
                                      <p:cBhvr>
                                        <p:cTn id="12" dur="500"/>
                                        <p:tgtEl>
                                          <p:spTgt spid="928771">
                                            <p:txEl>
                                              <p:charRg st="62"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8771">
                                            <p:txEl>
                                              <p:charRg st="87" end="97"/>
                                            </p:txEl>
                                          </p:spTgt>
                                        </p:tgtEl>
                                        <p:attrNameLst>
                                          <p:attrName>style.visibility</p:attrName>
                                        </p:attrNameLst>
                                      </p:cBhvr>
                                      <p:to>
                                        <p:strVal val="visible"/>
                                      </p:to>
                                    </p:set>
                                    <p:animEffect transition="in" filter="checkerboard(across)">
                                      <p:cBhvr>
                                        <p:cTn id="17" dur="500"/>
                                        <p:tgtEl>
                                          <p:spTgt spid="928771">
                                            <p:txEl>
                                              <p:charRg st="87" end="97"/>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928771">
                                            <p:txEl>
                                              <p:charRg st="97" end="107"/>
                                            </p:txEl>
                                          </p:spTgt>
                                        </p:tgtEl>
                                        <p:attrNameLst>
                                          <p:attrName>style.visibility</p:attrName>
                                        </p:attrNameLst>
                                      </p:cBhvr>
                                      <p:to>
                                        <p:strVal val="visible"/>
                                      </p:to>
                                    </p:set>
                                    <p:animEffect transition="in" filter="checkerboard(across)">
                                      <p:cBhvr>
                                        <p:cTn id="20" dur="500"/>
                                        <p:tgtEl>
                                          <p:spTgt spid="928771">
                                            <p:txEl>
                                              <p:charRg st="97" end="107"/>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28771">
                                            <p:txEl>
                                              <p:charRg st="107" end="121"/>
                                            </p:txEl>
                                          </p:spTgt>
                                        </p:tgtEl>
                                        <p:attrNameLst>
                                          <p:attrName>style.visibility</p:attrName>
                                        </p:attrNameLst>
                                      </p:cBhvr>
                                      <p:to>
                                        <p:strVal val="visible"/>
                                      </p:to>
                                    </p:set>
                                    <p:animEffect transition="in" filter="checkerboard(across)">
                                      <p:cBhvr>
                                        <p:cTn id="23" dur="500"/>
                                        <p:tgtEl>
                                          <p:spTgt spid="928771">
                                            <p:txEl>
                                              <p:charRg st="107" end="121"/>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28771">
                                            <p:txEl>
                                              <p:charRg st="121" end="128"/>
                                            </p:txEl>
                                          </p:spTgt>
                                        </p:tgtEl>
                                        <p:attrNameLst>
                                          <p:attrName>style.visibility</p:attrName>
                                        </p:attrNameLst>
                                      </p:cBhvr>
                                      <p:to>
                                        <p:strVal val="visible"/>
                                      </p:to>
                                    </p:set>
                                    <p:animEffect transition="in" filter="checkerboard(across)">
                                      <p:cBhvr>
                                        <p:cTn id="26" dur="500"/>
                                        <p:tgtEl>
                                          <p:spTgt spid="928771">
                                            <p:txEl>
                                              <p:charRg st="121" end="128"/>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928771">
                                            <p:txEl>
                                              <p:charRg st="128" end="132"/>
                                            </p:txEl>
                                          </p:spTgt>
                                        </p:tgtEl>
                                        <p:attrNameLst>
                                          <p:attrName>style.visibility</p:attrName>
                                        </p:attrNameLst>
                                      </p:cBhvr>
                                      <p:to>
                                        <p:strVal val="visible"/>
                                      </p:to>
                                    </p:set>
                                    <p:animEffect transition="in" filter="checkerboard(across)">
                                      <p:cBhvr>
                                        <p:cTn id="29" dur="500"/>
                                        <p:tgtEl>
                                          <p:spTgt spid="928771">
                                            <p:txEl>
                                              <p:charRg st="128" end="13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928771">
                                            <p:txEl>
                                              <p:charRg st="132" end="147"/>
                                            </p:txEl>
                                          </p:spTgt>
                                        </p:tgtEl>
                                        <p:attrNameLst>
                                          <p:attrName>style.visibility</p:attrName>
                                        </p:attrNameLst>
                                      </p:cBhvr>
                                      <p:to>
                                        <p:strVal val="visible"/>
                                      </p:to>
                                    </p:set>
                                    <p:animEffect transition="in" filter="checkerboard(across)">
                                      <p:cBhvr>
                                        <p:cTn id="34" dur="500"/>
                                        <p:tgtEl>
                                          <p:spTgt spid="928771">
                                            <p:txEl>
                                              <p:charRg st="132" end="14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928771">
                                            <p:txEl>
                                              <p:charRg st="147" end="157"/>
                                            </p:txEl>
                                          </p:spTgt>
                                        </p:tgtEl>
                                        <p:attrNameLst>
                                          <p:attrName>style.visibility</p:attrName>
                                        </p:attrNameLst>
                                      </p:cBhvr>
                                      <p:to>
                                        <p:strVal val="visible"/>
                                      </p:to>
                                    </p:set>
                                    <p:animEffect transition="in" filter="checkerboard(across)">
                                      <p:cBhvr>
                                        <p:cTn id="39" dur="500"/>
                                        <p:tgtEl>
                                          <p:spTgt spid="928771">
                                            <p:txEl>
                                              <p:charRg st="147" end="157"/>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928771">
                                            <p:txEl>
                                              <p:charRg st="157" end="161"/>
                                            </p:txEl>
                                          </p:spTgt>
                                        </p:tgtEl>
                                        <p:attrNameLst>
                                          <p:attrName>style.visibility</p:attrName>
                                        </p:attrNameLst>
                                      </p:cBhvr>
                                      <p:to>
                                        <p:strVal val="visible"/>
                                      </p:to>
                                    </p:set>
                                    <p:animEffect transition="in" filter="checkerboard(across)">
                                      <p:cBhvr>
                                        <p:cTn id="42" dur="500"/>
                                        <p:tgtEl>
                                          <p:spTgt spid="928771">
                                            <p:txEl>
                                              <p:charRg st="157" end="16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928771">
                                            <p:txEl>
                                              <p:charRg st="161" end="171"/>
                                            </p:txEl>
                                          </p:spTgt>
                                        </p:tgtEl>
                                        <p:attrNameLst>
                                          <p:attrName>style.visibility</p:attrName>
                                        </p:attrNameLst>
                                      </p:cBhvr>
                                      <p:to>
                                        <p:strVal val="visible"/>
                                      </p:to>
                                    </p:set>
                                    <p:animEffect transition="in" filter="checkerboard(across)">
                                      <p:cBhvr>
                                        <p:cTn id="45" dur="500"/>
                                        <p:tgtEl>
                                          <p:spTgt spid="928771">
                                            <p:txEl>
                                              <p:charRg st="161" end="171"/>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928771">
                                            <p:txEl>
                                              <p:charRg st="171" end="179"/>
                                            </p:txEl>
                                          </p:spTgt>
                                        </p:tgtEl>
                                        <p:attrNameLst>
                                          <p:attrName>style.visibility</p:attrName>
                                        </p:attrNameLst>
                                      </p:cBhvr>
                                      <p:to>
                                        <p:strVal val="visible"/>
                                      </p:to>
                                    </p:set>
                                    <p:animEffect transition="in" filter="checkerboard(across)">
                                      <p:cBhvr>
                                        <p:cTn id="48" dur="500"/>
                                        <p:tgtEl>
                                          <p:spTgt spid="928771">
                                            <p:txEl>
                                              <p:charRg st="171" end="179"/>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928771">
                                            <p:txEl>
                                              <p:charRg st="179" end="183"/>
                                            </p:txEl>
                                          </p:spTgt>
                                        </p:tgtEl>
                                        <p:attrNameLst>
                                          <p:attrName>style.visibility</p:attrName>
                                        </p:attrNameLst>
                                      </p:cBhvr>
                                      <p:to>
                                        <p:strVal val="visible"/>
                                      </p:to>
                                    </p:set>
                                    <p:animEffect transition="in" filter="checkerboard(across)">
                                      <p:cBhvr>
                                        <p:cTn id="51" dur="500"/>
                                        <p:tgtEl>
                                          <p:spTgt spid="928771">
                                            <p:txEl>
                                              <p:charRg st="179" end="183"/>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928771">
                                            <p:txEl>
                                              <p:charRg st="183" end="188"/>
                                            </p:txEl>
                                          </p:spTgt>
                                        </p:tgtEl>
                                        <p:attrNameLst>
                                          <p:attrName>style.visibility</p:attrName>
                                        </p:attrNameLst>
                                      </p:cBhvr>
                                      <p:to>
                                        <p:strVal val="visible"/>
                                      </p:to>
                                    </p:set>
                                    <p:animEffect transition="in" filter="checkerboard(across)">
                                      <p:cBhvr>
                                        <p:cTn id="54" dur="500"/>
                                        <p:tgtEl>
                                          <p:spTgt spid="928771">
                                            <p:txEl>
                                              <p:charRg st="183" end="18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28772"/>
                                        </p:tgtEl>
                                        <p:attrNameLst>
                                          <p:attrName>style.visibility</p:attrName>
                                        </p:attrNameLst>
                                      </p:cBhvr>
                                      <p:to>
                                        <p:strVal val="visible"/>
                                      </p:to>
                                    </p:set>
                                    <p:animEffect transition="in" filter="blinds(horizontal)">
                                      <p:cBhvr>
                                        <p:cTn id="59" dur="500"/>
                                        <p:tgtEl>
                                          <p:spTgt spid="92877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28778"/>
                                        </p:tgtEl>
                                        <p:attrNameLst>
                                          <p:attrName>style.visibility</p:attrName>
                                        </p:attrNameLst>
                                      </p:cBhvr>
                                      <p:to>
                                        <p:strVal val="visible"/>
                                      </p:to>
                                    </p:set>
                                    <p:animEffect transition="in" filter="blinds(horizontal)">
                                      <p:cBhvr>
                                        <p:cTn id="64" dur="500"/>
                                        <p:tgtEl>
                                          <p:spTgt spid="92877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928775"/>
                                        </p:tgtEl>
                                        <p:attrNameLst>
                                          <p:attrName>style.visibility</p:attrName>
                                        </p:attrNameLst>
                                      </p:cBhvr>
                                      <p:to>
                                        <p:strVal val="visible"/>
                                      </p:to>
                                    </p:set>
                                    <p:animEffect transition="in" filter="blinds(horizontal)">
                                      <p:cBhvr>
                                        <p:cTn id="69" dur="500"/>
                                        <p:tgtEl>
                                          <p:spTgt spid="92877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928779"/>
                                        </p:tgtEl>
                                        <p:attrNameLst>
                                          <p:attrName>style.visibility</p:attrName>
                                        </p:attrNameLst>
                                      </p:cBhvr>
                                      <p:to>
                                        <p:strVal val="visible"/>
                                      </p:to>
                                    </p:set>
                                    <p:animEffect transition="in" filter="blinds(horizontal)">
                                      <p:cBhvr>
                                        <p:cTn id="74" dur="500"/>
                                        <p:tgtEl>
                                          <p:spTgt spid="92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8" grpId="0"/>
      <p:bldP spid="92877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929793"/>
          <p:cNvSpPr>
            <a:spLocks noGrp="1"/>
          </p:cNvSpPr>
          <p:nvPr>
            <p:ph type="title"/>
          </p:nvPr>
        </p:nvSpPr>
        <p:spPr>
          <a:xfrm>
            <a:off x="757238" y="128588"/>
            <a:ext cx="7812087" cy="528637"/>
          </a:xfrm>
          <a:ln/>
        </p:spPr>
        <p:txBody>
          <a:bodyPr vert="horz" wrap="square" lIns="91440" tIns="45720" rIns="91440" bIns="45720" anchor="ctr"/>
          <a:p>
            <a:r>
              <a:rPr lang="zh-CN" altLang="en-US" dirty="0">
                <a:cs typeface="Arial" panose="020B0604020202090204" pitchFamily="34" charset="0"/>
              </a:rPr>
              <a:t>多重中断的概念</a:t>
            </a:r>
            <a:endParaRPr lang="zh-CN" altLang="en-US" dirty="0">
              <a:ea typeface="Arial" panose="020B0604020202090204" pitchFamily="34" charset="0"/>
            </a:endParaRPr>
          </a:p>
        </p:txBody>
      </p:sp>
      <p:sp>
        <p:nvSpPr>
          <p:cNvPr id="929795" name="内容占位符 929794"/>
          <p:cNvSpPr>
            <a:spLocks noGrp="1"/>
          </p:cNvSpPr>
          <p:nvPr>
            <p:ph idx="1"/>
          </p:nvPr>
        </p:nvSpPr>
        <p:spPr>
          <a:xfrm>
            <a:off x="185738" y="874713"/>
            <a:ext cx="8782050" cy="5575300"/>
          </a:xfrm>
          <a:ln/>
        </p:spPr>
        <p:txBody>
          <a:bodyPr vert="horz" wrap="square" lIns="91440" tIns="45720" rIns="91440" bIns="45720" anchor="t"/>
          <a:p>
            <a:pPr>
              <a:lnSpc>
                <a:spcPct val="120000"/>
              </a:lnSpc>
            </a:pPr>
            <a:r>
              <a:rPr lang="zh-CN" altLang="en-US" sz="2200" dirty="0">
                <a:latin typeface="微软雅黑" pitchFamily="34" charset="-122"/>
                <a:ea typeface="微软雅黑" pitchFamily="34" charset="-122"/>
              </a:rPr>
              <a:t>多重中断和中断处理优先权的动态分配</a:t>
            </a:r>
            <a:endParaRPr lang="zh-CN" altLang="en-US" sz="2200" dirty="0">
              <a:latin typeface="微软雅黑" pitchFamily="34" charset="-122"/>
              <a:ea typeface="微软雅黑" pitchFamily="34" charset="-122"/>
            </a:endParaRPr>
          </a:p>
          <a:p>
            <a:pPr lvl="1">
              <a:lnSpc>
                <a:spcPct val="120000"/>
              </a:lnSpc>
            </a:pPr>
            <a:r>
              <a:rPr lang="zh-CN" altLang="en-US" sz="2200" dirty="0">
                <a:latin typeface="微软雅黑" pitchFamily="34" charset="-122"/>
                <a:ea typeface="微软雅黑" pitchFamily="34" charset="-122"/>
              </a:rPr>
              <a:t>多重中断的概念：</a:t>
            </a:r>
            <a:endParaRPr lang="zh-CN" altLang="en-US" sz="2200" dirty="0">
              <a:latin typeface="微软雅黑" pitchFamily="34" charset="-122"/>
              <a:ea typeface="微软雅黑" pitchFamily="34" charset="-122"/>
            </a:endParaRPr>
          </a:p>
          <a:p>
            <a:pPr lvl="1">
              <a:lnSpc>
                <a:spcPct val="120000"/>
              </a:lnSpc>
              <a:buNone/>
            </a:pPr>
            <a:r>
              <a:rPr lang="zh-CN" altLang="en-US" sz="2200" dirty="0">
                <a:latin typeface="微软雅黑" pitchFamily="34" charset="-122"/>
                <a:ea typeface="微软雅黑" pitchFamily="34" charset="-122"/>
              </a:rPr>
              <a:t>  </a:t>
            </a:r>
            <a:r>
              <a:rPr lang="zh-CN" altLang="en-US" sz="2200" dirty="0">
                <a:solidFill>
                  <a:srgbClr val="008000"/>
                </a:solidFill>
                <a:latin typeface="微软雅黑" pitchFamily="34" charset="-122"/>
                <a:ea typeface="微软雅黑" pitchFamily="34" charset="-122"/>
              </a:rPr>
              <a:t>在一个中断处理（即执行中断服务程序）过程中，若又有新的中断请求发生，而新中断优先级高于正在执行的中断，则应立即中止正在执行的中断服务程序，转去处理新的中断。这种情况为多重中断，也称中断嵌套。</a:t>
            </a:r>
            <a:endParaRPr lang="zh-CN" altLang="en-US" sz="2200" dirty="0">
              <a:solidFill>
                <a:srgbClr val="008000"/>
              </a:solidFill>
              <a:latin typeface="微软雅黑" pitchFamily="34" charset="-122"/>
              <a:ea typeface="微软雅黑" pitchFamily="34" charset="-122"/>
            </a:endParaRPr>
          </a:p>
          <a:p>
            <a:pPr lvl="1">
              <a:lnSpc>
                <a:spcPct val="120000"/>
              </a:lnSpc>
            </a:pPr>
            <a:r>
              <a:rPr lang="zh-CN" altLang="en-US" sz="2200" dirty="0">
                <a:solidFill>
                  <a:srgbClr val="3333CC"/>
                </a:solidFill>
                <a:latin typeface="微软雅黑" pitchFamily="34" charset="-122"/>
                <a:ea typeface="微软雅黑" pitchFamily="34" charset="-122"/>
              </a:rPr>
              <a:t>中断优先级的概念：</a:t>
            </a:r>
            <a:endParaRPr lang="zh-CN" altLang="en-US" sz="2200" dirty="0">
              <a:solidFill>
                <a:srgbClr val="3333CC"/>
              </a:solidFill>
              <a:latin typeface="微软雅黑" pitchFamily="34" charset="-122"/>
              <a:ea typeface="微软雅黑" pitchFamily="34" charset="-122"/>
            </a:endParaRPr>
          </a:p>
          <a:p>
            <a:pPr lvl="1">
              <a:lnSpc>
                <a:spcPct val="120000"/>
              </a:lnSpc>
              <a:buNone/>
            </a:pPr>
            <a:r>
              <a:rPr lang="zh-CN" altLang="en-US" sz="2200" dirty="0">
                <a:solidFill>
                  <a:srgbClr val="CC3399"/>
                </a:solidFill>
                <a:latin typeface="微软雅黑" pitchFamily="34" charset="-122"/>
                <a:ea typeface="微软雅黑" pitchFamily="34" charset="-122"/>
              </a:rPr>
              <a:t>  </a:t>
            </a:r>
            <a:r>
              <a:rPr lang="zh-CN" altLang="en-US" sz="2200" dirty="0">
                <a:solidFill>
                  <a:srgbClr val="D1390F"/>
                </a:solidFill>
                <a:latin typeface="微软雅黑" pitchFamily="34" charset="-122"/>
                <a:ea typeface="微软雅黑" pitchFamily="34" charset="-122"/>
              </a:rPr>
              <a:t>中断响应优先级</a:t>
            </a:r>
            <a:r>
              <a:rPr lang="en-US" altLang="zh-CN" sz="2200" dirty="0">
                <a:solidFill>
                  <a:srgbClr val="008000"/>
                </a:solidFill>
                <a:latin typeface="微软雅黑" pitchFamily="34" charset="-122"/>
                <a:ea typeface="微软雅黑" pitchFamily="34" charset="-122"/>
              </a:rPr>
              <a:t>----</a:t>
            </a:r>
            <a:r>
              <a:rPr lang="zh-CN" altLang="en-US" sz="2200" dirty="0">
                <a:solidFill>
                  <a:srgbClr val="008000"/>
                </a:solidFill>
                <a:latin typeface="微软雅黑" pitchFamily="34" charset="-122"/>
                <a:ea typeface="微软雅黑" pitchFamily="34" charset="-122"/>
              </a:rPr>
              <a:t>由</a:t>
            </a:r>
            <a:r>
              <a:rPr lang="zh-CN" altLang="en-US" sz="2200" dirty="0">
                <a:solidFill>
                  <a:schemeClr val="accent1"/>
                </a:solidFill>
                <a:latin typeface="微软雅黑" pitchFamily="34" charset="-122"/>
                <a:ea typeface="微软雅黑" pitchFamily="34" charset="-122"/>
              </a:rPr>
              <a:t>查询程序或硬联排队线路决定</a:t>
            </a:r>
            <a:r>
              <a:rPr lang="zh-CN" altLang="en-US" sz="2200" dirty="0">
                <a:solidFill>
                  <a:srgbClr val="008000"/>
                </a:solidFill>
                <a:latin typeface="微软雅黑" pitchFamily="34" charset="-122"/>
                <a:ea typeface="微软雅黑" pitchFamily="34" charset="-122"/>
              </a:rPr>
              <a:t>的优先权，反映多个中断同时请求时选择哪个响应。</a:t>
            </a:r>
            <a:endParaRPr lang="zh-CN" altLang="en-US" sz="2200" dirty="0">
              <a:solidFill>
                <a:srgbClr val="008000"/>
              </a:solidFill>
              <a:latin typeface="微软雅黑" pitchFamily="34" charset="-122"/>
              <a:ea typeface="微软雅黑" pitchFamily="34" charset="-122"/>
            </a:endParaRPr>
          </a:p>
          <a:p>
            <a:pPr lvl="1">
              <a:lnSpc>
                <a:spcPct val="120000"/>
              </a:lnSpc>
              <a:buNone/>
            </a:pPr>
            <a:r>
              <a:rPr lang="zh-CN" altLang="en-US" sz="2200" dirty="0">
                <a:solidFill>
                  <a:srgbClr val="008000"/>
                </a:solidFill>
                <a:latin typeface="微软雅黑" pitchFamily="34" charset="-122"/>
                <a:ea typeface="微软雅黑" pitchFamily="34" charset="-122"/>
              </a:rPr>
              <a:t>  </a:t>
            </a:r>
            <a:r>
              <a:rPr lang="zh-CN" altLang="en-US" sz="2200" dirty="0">
                <a:solidFill>
                  <a:srgbClr val="D1390F"/>
                </a:solidFill>
                <a:latin typeface="微软雅黑" pitchFamily="34" charset="-122"/>
                <a:ea typeface="微软雅黑" pitchFamily="34" charset="-122"/>
              </a:rPr>
              <a:t>中断处理优先级</a:t>
            </a:r>
            <a:r>
              <a:rPr lang="en-US" altLang="zh-CN" sz="2200" dirty="0">
                <a:solidFill>
                  <a:srgbClr val="008000"/>
                </a:solidFill>
                <a:latin typeface="微软雅黑" pitchFamily="34" charset="-122"/>
                <a:ea typeface="微软雅黑" pitchFamily="34" charset="-122"/>
              </a:rPr>
              <a:t>----</a:t>
            </a:r>
            <a:r>
              <a:rPr lang="zh-CN" altLang="en-US" sz="2200" dirty="0">
                <a:solidFill>
                  <a:srgbClr val="008000"/>
                </a:solidFill>
                <a:latin typeface="微软雅黑" pitchFamily="34" charset="-122"/>
                <a:ea typeface="微软雅黑" pitchFamily="34" charset="-122"/>
              </a:rPr>
              <a:t>由各自的</a:t>
            </a:r>
            <a:r>
              <a:rPr lang="zh-CN" altLang="en-US" sz="2200" dirty="0">
                <a:solidFill>
                  <a:schemeClr val="accent1"/>
                </a:solidFill>
                <a:latin typeface="微软雅黑" pitchFamily="34" charset="-122"/>
                <a:ea typeface="微软雅黑" pitchFamily="34" charset="-122"/>
              </a:rPr>
              <a:t>中断屏蔽字来动态设定</a:t>
            </a:r>
            <a:r>
              <a:rPr lang="zh-CN" altLang="en-US" sz="2200" dirty="0">
                <a:solidFill>
                  <a:srgbClr val="008000"/>
                </a:solidFill>
                <a:latin typeface="微软雅黑" pitchFamily="34" charset="-122"/>
                <a:ea typeface="微软雅黑" pitchFamily="34" charset="-122"/>
              </a:rPr>
              <a:t>，反映本中断与其它中断间的关系。</a:t>
            </a:r>
            <a:endParaRPr lang="zh-CN" altLang="en-US" sz="2200" dirty="0">
              <a:solidFill>
                <a:srgbClr val="008000"/>
              </a:solidFill>
              <a:latin typeface="微软雅黑" pitchFamily="34" charset="-122"/>
              <a:ea typeface="微软雅黑" pitchFamily="34" charset="-122"/>
            </a:endParaRPr>
          </a:p>
          <a:p>
            <a:pPr lvl="1">
              <a:lnSpc>
                <a:spcPct val="120000"/>
              </a:lnSpc>
              <a:buNone/>
            </a:pPr>
            <a:endParaRPr lang="zh-CN" altLang="en-US" sz="2200"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9795">
                                            <p:txEl>
                                              <p:charRg st="18" end="27"/>
                                            </p:txEl>
                                          </p:spTgt>
                                        </p:tgtEl>
                                        <p:attrNameLst>
                                          <p:attrName>style.visibility</p:attrName>
                                        </p:attrNameLst>
                                      </p:cBhvr>
                                      <p:to>
                                        <p:strVal val="visible"/>
                                      </p:to>
                                    </p:set>
                                    <p:animEffect transition="in" filter="checkerboard(across)">
                                      <p:cBhvr>
                                        <p:cTn id="7" dur="500"/>
                                        <p:tgtEl>
                                          <p:spTgt spid="929795">
                                            <p:txEl>
                                              <p:charRg st="18" end="2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9795">
                                            <p:txEl>
                                              <p:charRg st="27" end="125"/>
                                            </p:txEl>
                                          </p:spTgt>
                                        </p:tgtEl>
                                        <p:attrNameLst>
                                          <p:attrName>style.visibility</p:attrName>
                                        </p:attrNameLst>
                                      </p:cBhvr>
                                      <p:to>
                                        <p:strVal val="visible"/>
                                      </p:to>
                                    </p:set>
                                    <p:animEffect transition="in" filter="checkerboard(across)">
                                      <p:cBhvr>
                                        <p:cTn id="10" dur="500"/>
                                        <p:tgtEl>
                                          <p:spTgt spid="929795">
                                            <p:txEl>
                                              <p:charRg st="27" end="12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29795">
                                            <p:txEl>
                                              <p:charRg st="125" end="135"/>
                                            </p:txEl>
                                          </p:spTgt>
                                        </p:tgtEl>
                                        <p:attrNameLst>
                                          <p:attrName>style.visibility</p:attrName>
                                        </p:attrNameLst>
                                      </p:cBhvr>
                                      <p:to>
                                        <p:strVal val="visible"/>
                                      </p:to>
                                    </p:set>
                                    <p:animEffect transition="in" filter="checkerboard(across)">
                                      <p:cBhvr>
                                        <p:cTn id="15" dur="500"/>
                                        <p:tgtEl>
                                          <p:spTgt spid="929795">
                                            <p:txEl>
                                              <p:charRg st="125" end="13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29795">
                                            <p:txEl>
                                              <p:charRg st="135" end="186"/>
                                            </p:txEl>
                                          </p:spTgt>
                                        </p:tgtEl>
                                        <p:attrNameLst>
                                          <p:attrName>style.visibility</p:attrName>
                                        </p:attrNameLst>
                                      </p:cBhvr>
                                      <p:to>
                                        <p:strVal val="visible"/>
                                      </p:to>
                                    </p:set>
                                    <p:animEffect transition="in" filter="checkerboard(across)">
                                      <p:cBhvr>
                                        <p:cTn id="18" dur="500"/>
                                        <p:tgtEl>
                                          <p:spTgt spid="929795">
                                            <p:txEl>
                                              <p:charRg st="135" end="18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29795">
                                            <p:txEl>
                                              <p:charRg st="186" end="230"/>
                                            </p:txEl>
                                          </p:spTgt>
                                        </p:tgtEl>
                                        <p:attrNameLst>
                                          <p:attrName>style.visibility</p:attrName>
                                        </p:attrNameLst>
                                      </p:cBhvr>
                                      <p:to>
                                        <p:strVal val="visible"/>
                                      </p:to>
                                    </p:set>
                                    <p:animEffect transition="in" filter="checkerboard(across)">
                                      <p:cBhvr>
                                        <p:cTn id="21" dur="500"/>
                                        <p:tgtEl>
                                          <p:spTgt spid="929795">
                                            <p:txEl>
                                              <p:charRg st="186"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931841"/>
          <p:cNvSpPr>
            <a:spLocks noGrp="1"/>
          </p:cNvSpPr>
          <p:nvPr>
            <p:ph type="title"/>
          </p:nvPr>
        </p:nvSpPr>
        <p:spPr>
          <a:xfrm>
            <a:off x="611188" y="131763"/>
            <a:ext cx="8023225" cy="528637"/>
          </a:xfrm>
          <a:ln/>
        </p:spPr>
        <p:txBody>
          <a:bodyPr vert="horz" wrap="square" lIns="91440" tIns="45720" rIns="91440" bIns="45720" anchor="ctr"/>
          <a:p>
            <a:r>
              <a:rPr lang="zh-CN" altLang="en-US" dirty="0">
                <a:cs typeface="Arial" panose="020B0604020202090204" pitchFamily="34" charset="0"/>
              </a:rPr>
              <a:t>多重中断嵌套</a:t>
            </a:r>
            <a:endParaRPr lang="zh-CN" altLang="en-US" dirty="0">
              <a:ea typeface="Arial" panose="020B0604020202090204" pitchFamily="34" charset="0"/>
            </a:endParaRPr>
          </a:p>
        </p:txBody>
      </p:sp>
      <p:pic>
        <p:nvPicPr>
          <p:cNvPr id="116739" name="图片 931842" descr="中断嵌套"/>
          <p:cNvPicPr>
            <a:picLocks noChangeAspect="1"/>
          </p:cNvPicPr>
          <p:nvPr/>
        </p:nvPicPr>
        <p:blipFill>
          <a:blip r:embed="rId1"/>
          <a:stretch>
            <a:fillRect/>
          </a:stretch>
        </p:blipFill>
        <p:spPr>
          <a:xfrm>
            <a:off x="215900" y="844550"/>
            <a:ext cx="8432800" cy="5029200"/>
          </a:xfrm>
          <a:prstGeom prst="rect">
            <a:avLst/>
          </a:prstGeom>
          <a:noFill/>
          <a:ln w="9525">
            <a:noFill/>
          </a:ln>
        </p:spPr>
      </p:pic>
      <p:sp>
        <p:nvSpPr>
          <p:cNvPr id="931844" name="文本框 931843"/>
          <p:cNvSpPr txBox="1"/>
          <p:nvPr/>
        </p:nvSpPr>
        <p:spPr>
          <a:xfrm>
            <a:off x="814388" y="5851525"/>
            <a:ext cx="3598862" cy="731838"/>
          </a:xfrm>
          <a:prstGeom prst="rect">
            <a:avLst/>
          </a:prstGeom>
          <a:noFill/>
          <a:ln w="12700">
            <a:noFill/>
          </a:ln>
        </p:spPr>
        <p:txBody>
          <a:bodyPr>
            <a:spAutoFit/>
          </a:bodyPr>
          <a:p>
            <a:pPr eaLnBrk="0" hangingPunct="0">
              <a:spcBef>
                <a:spcPct val="10000"/>
              </a:spcBef>
            </a:pPr>
            <a:r>
              <a:rPr lang="zh-CN" altLang="en-US" sz="2000" b="1" dirty="0">
                <a:solidFill>
                  <a:srgbClr val="D1390F"/>
                </a:solidFill>
                <a:latin typeface="微软雅黑" pitchFamily="34" charset="-122"/>
                <a:ea typeface="微软雅黑" pitchFamily="34" charset="-122"/>
              </a:rPr>
              <a:t>中断处理优先级的顺序是：</a:t>
            </a:r>
            <a:endParaRPr lang="zh-CN" altLang="en-US" sz="2000" b="1" dirty="0">
              <a:solidFill>
                <a:srgbClr val="D1390F"/>
              </a:solidFill>
              <a:latin typeface="微软雅黑" pitchFamily="34" charset="-122"/>
              <a:ea typeface="微软雅黑" pitchFamily="34" charset="-122"/>
            </a:endParaRPr>
          </a:p>
          <a:p>
            <a:pPr eaLnBrk="0" hangingPunct="0">
              <a:spcBef>
                <a:spcPct val="10000"/>
              </a:spcBef>
            </a:pPr>
            <a:r>
              <a:rPr lang="en-US" altLang="zh-CN" sz="2000" b="1" dirty="0">
                <a:solidFill>
                  <a:srgbClr val="D1390F"/>
                </a:solidFill>
                <a:latin typeface="微软雅黑" pitchFamily="34" charset="-122"/>
                <a:ea typeface="微软雅黑" pitchFamily="34" charset="-122"/>
              </a:rPr>
              <a:t>                  3# &gt; 2# &gt; 1#</a:t>
            </a:r>
            <a:endParaRPr lang="en-US" altLang="zh-CN" sz="2000" b="1" dirty="0">
              <a:solidFill>
                <a:srgbClr val="D1390F"/>
              </a:solidFill>
              <a:latin typeface="微软雅黑" pitchFamily="34" charset="-122"/>
              <a:ea typeface="微软雅黑" pitchFamily="34" charset="-122"/>
            </a:endParaRPr>
          </a:p>
        </p:txBody>
      </p:sp>
      <p:sp>
        <p:nvSpPr>
          <p:cNvPr id="931845" name="文本框 931844"/>
          <p:cNvSpPr txBox="1"/>
          <p:nvPr/>
        </p:nvSpPr>
        <p:spPr>
          <a:xfrm>
            <a:off x="4667250" y="5813425"/>
            <a:ext cx="3917950" cy="698500"/>
          </a:xfrm>
          <a:prstGeom prst="rect">
            <a:avLst/>
          </a:prstGeom>
          <a:noFill/>
          <a:ln w="12700">
            <a:noFill/>
          </a:ln>
        </p:spPr>
        <p:txBody>
          <a:bodyPr>
            <a:spAutoFit/>
          </a:bodyPr>
          <a:p>
            <a:pPr eaLnBrk="0" hangingPunct="0">
              <a:spcBef>
                <a:spcPct val="10000"/>
              </a:spcBef>
            </a:pPr>
            <a:r>
              <a:rPr lang="en-US" altLang="zh-CN" sz="1900" b="1" dirty="0">
                <a:solidFill>
                  <a:srgbClr val="D1390F"/>
                </a:solidFill>
                <a:latin typeface="微软雅黑" pitchFamily="34" charset="-122"/>
                <a:ea typeface="微软雅黑" pitchFamily="34" charset="-122"/>
              </a:rPr>
              <a:t>1# </a:t>
            </a:r>
            <a:r>
              <a:rPr lang="zh-CN" altLang="en-US" sz="1900" b="1" dirty="0">
                <a:solidFill>
                  <a:srgbClr val="D1390F"/>
                </a:solidFill>
                <a:latin typeface="微软雅黑" pitchFamily="34" charset="-122"/>
                <a:ea typeface="微软雅黑" pitchFamily="34" charset="-122"/>
              </a:rPr>
              <a:t>对 </a:t>
            </a:r>
            <a:r>
              <a:rPr lang="en-US" altLang="zh-CN" sz="1900" b="1" dirty="0">
                <a:solidFill>
                  <a:srgbClr val="D1390F"/>
                </a:solidFill>
                <a:latin typeface="微软雅黑" pitchFamily="34" charset="-122"/>
                <a:ea typeface="微软雅黑" pitchFamily="34" charset="-122"/>
              </a:rPr>
              <a:t>2# </a:t>
            </a:r>
            <a:r>
              <a:rPr lang="zh-CN" altLang="en-US" sz="1900" b="1" dirty="0">
                <a:solidFill>
                  <a:srgbClr val="D1390F"/>
                </a:solidFill>
                <a:latin typeface="微软雅黑" pitchFamily="34" charset="-122"/>
                <a:ea typeface="微软雅黑" pitchFamily="34" charset="-122"/>
              </a:rPr>
              <a:t>开放（不屏蔽）</a:t>
            </a:r>
            <a:endParaRPr lang="zh-CN" altLang="en-US" sz="1900" b="1" dirty="0">
              <a:solidFill>
                <a:srgbClr val="D1390F"/>
              </a:solidFill>
              <a:latin typeface="微软雅黑" pitchFamily="34" charset="-122"/>
              <a:ea typeface="微软雅黑" pitchFamily="34" charset="-122"/>
            </a:endParaRPr>
          </a:p>
          <a:p>
            <a:pPr eaLnBrk="0" hangingPunct="0">
              <a:spcBef>
                <a:spcPct val="10000"/>
              </a:spcBef>
            </a:pPr>
            <a:r>
              <a:rPr lang="en-US" altLang="zh-CN" sz="1900" b="1" dirty="0">
                <a:solidFill>
                  <a:srgbClr val="D1390F"/>
                </a:solidFill>
                <a:latin typeface="微软雅黑" pitchFamily="34" charset="-122"/>
                <a:ea typeface="微软雅黑" pitchFamily="34" charset="-122"/>
              </a:rPr>
              <a:t>2# </a:t>
            </a:r>
            <a:r>
              <a:rPr lang="zh-CN" altLang="en-US" sz="1900" b="1" dirty="0">
                <a:solidFill>
                  <a:srgbClr val="D1390F"/>
                </a:solidFill>
                <a:latin typeface="微软雅黑" pitchFamily="34" charset="-122"/>
                <a:ea typeface="微软雅黑" pitchFamily="34" charset="-122"/>
              </a:rPr>
              <a:t>对 </a:t>
            </a:r>
            <a:r>
              <a:rPr lang="en-US" altLang="zh-CN" sz="1900" b="1" dirty="0">
                <a:solidFill>
                  <a:srgbClr val="D1390F"/>
                </a:solidFill>
                <a:latin typeface="微软雅黑" pitchFamily="34" charset="-122"/>
                <a:ea typeface="微软雅黑" pitchFamily="34" charset="-122"/>
              </a:rPr>
              <a:t>3# </a:t>
            </a:r>
            <a:r>
              <a:rPr lang="zh-CN" altLang="en-US" sz="1900" b="1" dirty="0">
                <a:solidFill>
                  <a:srgbClr val="D1390F"/>
                </a:solidFill>
                <a:latin typeface="微软雅黑" pitchFamily="34" charset="-122"/>
                <a:ea typeface="微软雅黑" pitchFamily="34" charset="-122"/>
              </a:rPr>
              <a:t>开放（不屏蔽）</a:t>
            </a:r>
            <a:endParaRPr lang="en-US" altLang="zh-CN" sz="1900" b="1" dirty="0">
              <a:solidFill>
                <a:srgbClr val="D1390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44">
                                            <p:txEl>
                                              <p:charRg st="0" end="13"/>
                                            </p:txEl>
                                          </p:spTgt>
                                        </p:tgtEl>
                                        <p:attrNameLst>
                                          <p:attrName>style.visibility</p:attrName>
                                        </p:attrNameLst>
                                      </p:cBhvr>
                                      <p:to>
                                        <p:strVal val="visible"/>
                                      </p:to>
                                    </p:set>
                                    <p:animEffect transition="in" filter="checkerboard(across)">
                                      <p:cBhvr>
                                        <p:cTn id="7" dur="500"/>
                                        <p:tgtEl>
                                          <p:spTgt spid="93184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44">
                                            <p:txEl>
                                              <p:charRg st="13" end="44"/>
                                            </p:txEl>
                                          </p:spTgt>
                                        </p:tgtEl>
                                        <p:attrNameLst>
                                          <p:attrName>style.visibility</p:attrName>
                                        </p:attrNameLst>
                                      </p:cBhvr>
                                      <p:to>
                                        <p:strVal val="visible"/>
                                      </p:to>
                                    </p:set>
                                    <p:animEffect transition="in" filter="checkerboard(across)">
                                      <p:cBhvr>
                                        <p:cTn id="12" dur="500"/>
                                        <p:tgtEl>
                                          <p:spTgt spid="931844">
                                            <p:txEl>
                                              <p:charRg st="13"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45">
                                            <p:txEl>
                                              <p:charRg st="0" end="16"/>
                                            </p:txEl>
                                          </p:spTgt>
                                        </p:tgtEl>
                                        <p:attrNameLst>
                                          <p:attrName>style.visibility</p:attrName>
                                        </p:attrNameLst>
                                      </p:cBhvr>
                                      <p:to>
                                        <p:strVal val="visible"/>
                                      </p:to>
                                    </p:set>
                                    <p:animEffect transition="in" filter="checkerboard(across)">
                                      <p:cBhvr>
                                        <p:cTn id="17" dur="500"/>
                                        <p:tgtEl>
                                          <p:spTgt spid="931845">
                                            <p:txEl>
                                              <p:charRg st="0"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31845">
                                            <p:txEl>
                                              <p:charRg st="16" end="32"/>
                                            </p:txEl>
                                          </p:spTgt>
                                        </p:tgtEl>
                                        <p:attrNameLst>
                                          <p:attrName>style.visibility</p:attrName>
                                        </p:attrNameLst>
                                      </p:cBhvr>
                                      <p:to>
                                        <p:strVal val="visible"/>
                                      </p:to>
                                    </p:set>
                                    <p:animEffect transition="in" filter="checkerboard(across)">
                                      <p:cBhvr>
                                        <p:cTn id="22" dur="500"/>
                                        <p:tgtEl>
                                          <p:spTgt spid="931845">
                                            <p:txEl>
                                              <p:charRg st="16"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948225"/>
          <p:cNvSpPr>
            <a:spLocks noGrp="1"/>
          </p:cNvSpPr>
          <p:nvPr>
            <p:ph type="title"/>
          </p:nvPr>
        </p:nvSpPr>
        <p:spPr>
          <a:xfrm>
            <a:off x="742950" y="100013"/>
            <a:ext cx="7891463" cy="528637"/>
          </a:xfrm>
          <a:ln/>
        </p:spPr>
        <p:txBody>
          <a:bodyPr vert="horz" wrap="square" lIns="91440" tIns="45720" rIns="91440" bIns="45720" anchor="ctr"/>
          <a:p>
            <a:r>
              <a:rPr lang="en-US" altLang="zh-CN" dirty="0">
                <a:cs typeface="Arial" panose="020B0604020202090204" pitchFamily="34" charset="0"/>
              </a:rPr>
              <a:t>DMA</a:t>
            </a:r>
            <a:r>
              <a:rPr lang="zh-CN" altLang="en-US" dirty="0">
                <a:cs typeface="Arial" panose="020B0604020202090204" pitchFamily="34" charset="0"/>
              </a:rPr>
              <a:t>方式的基本要点</a:t>
            </a:r>
            <a:endParaRPr lang="zh-CN" altLang="en-US" dirty="0">
              <a:ea typeface="Arial" panose="020B0604020202090204" pitchFamily="34" charset="0"/>
            </a:endParaRPr>
          </a:p>
        </p:txBody>
      </p:sp>
      <p:sp>
        <p:nvSpPr>
          <p:cNvPr id="948227" name="内容占位符 948226"/>
          <p:cNvSpPr>
            <a:spLocks noGrp="1"/>
          </p:cNvSpPr>
          <p:nvPr>
            <p:ph idx="1"/>
          </p:nvPr>
        </p:nvSpPr>
        <p:spPr>
          <a:xfrm>
            <a:off x="185738" y="931863"/>
            <a:ext cx="8648700" cy="5416550"/>
          </a:xfrm>
          <a:ln/>
        </p:spPr>
        <p:txBody>
          <a:bodyPr vert="horz" wrap="square" lIns="91440" tIns="45720" rIns="91440" bIns="45720" anchor="t"/>
          <a:p>
            <a:pPr algn="just">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方式的基本思想</a:t>
            </a:r>
            <a:endParaRPr lang="zh-CN" altLang="en-US" sz="2100" dirty="0">
              <a:latin typeface="微软雅黑" pitchFamily="34" charset="-122"/>
              <a:ea typeface="微软雅黑" pitchFamily="34" charset="-122"/>
            </a:endParaRPr>
          </a:p>
          <a:p>
            <a:pPr lvl="1" algn="just">
              <a:spcBef>
                <a:spcPct val="15000"/>
              </a:spcBef>
            </a:pPr>
            <a:r>
              <a:rPr lang="zh-CN" altLang="en-US" sz="2100" dirty="0">
                <a:latin typeface="微软雅黑" pitchFamily="34" charset="-122"/>
                <a:ea typeface="微软雅黑" pitchFamily="34" charset="-122"/>
              </a:rPr>
              <a:t>在高速</a:t>
            </a:r>
            <a:r>
              <a:rPr lang="zh-CN" altLang="en-US" sz="2100" dirty="0">
                <a:solidFill>
                  <a:schemeClr val="accent1"/>
                </a:solidFill>
                <a:latin typeface="微软雅黑" pitchFamily="34" charset="-122"/>
                <a:ea typeface="微软雅黑" pitchFamily="34" charset="-122"/>
              </a:rPr>
              <a:t>外设和主存间直接传送</a:t>
            </a:r>
            <a:r>
              <a:rPr lang="zh-CN" altLang="en-US" sz="2100" dirty="0">
                <a:latin typeface="微软雅黑" pitchFamily="34" charset="-122"/>
                <a:ea typeface="微软雅黑" pitchFamily="34" charset="-122"/>
              </a:rPr>
              <a:t>数据</a:t>
            </a:r>
            <a:endParaRPr lang="zh-CN" altLang="en-US" sz="2100" dirty="0">
              <a:latin typeface="微软雅黑" pitchFamily="34" charset="-122"/>
              <a:ea typeface="微软雅黑" pitchFamily="34" charset="-122"/>
            </a:endParaRPr>
          </a:p>
          <a:p>
            <a:pPr lvl="1" algn="just">
              <a:spcBef>
                <a:spcPct val="15000"/>
              </a:spcBef>
            </a:pPr>
            <a:r>
              <a:rPr lang="zh-CN" altLang="en-US" sz="2100" dirty="0">
                <a:latin typeface="微软雅黑" pitchFamily="34" charset="-122"/>
                <a:ea typeface="微软雅黑" pitchFamily="34" charset="-122"/>
              </a:rPr>
              <a:t>由专门硬件</a:t>
            </a:r>
            <a:r>
              <a:rPr lang="zh-CN" altLang="en-US" sz="2100" dirty="0">
                <a:solidFill>
                  <a:srgbClr val="D1390F"/>
                </a:solidFill>
                <a:latin typeface="微软雅黑" pitchFamily="34" charset="-122"/>
                <a:ea typeface="微软雅黑" pitchFamily="34" charset="-122"/>
              </a:rPr>
              <a:t>（即：</a:t>
            </a:r>
            <a:r>
              <a:rPr lang="en-US" altLang="zh-CN" sz="2100" dirty="0">
                <a:solidFill>
                  <a:srgbClr val="D1390F"/>
                </a:solidFill>
                <a:latin typeface="微软雅黑" pitchFamily="34" charset="-122"/>
                <a:ea typeface="微软雅黑" pitchFamily="34" charset="-122"/>
              </a:rPr>
              <a:t>DMA</a:t>
            </a:r>
            <a:r>
              <a:rPr lang="zh-CN" altLang="en-US" sz="2100" dirty="0">
                <a:solidFill>
                  <a:srgbClr val="D1390F"/>
                </a:solidFill>
                <a:latin typeface="微软雅黑" pitchFamily="34" charset="-122"/>
                <a:ea typeface="微软雅黑" pitchFamily="34" charset="-122"/>
              </a:rPr>
              <a:t>控制器）</a:t>
            </a:r>
            <a:r>
              <a:rPr lang="zh-CN" altLang="en-US" sz="2100" dirty="0">
                <a:latin typeface="微软雅黑" pitchFamily="34" charset="-122"/>
                <a:ea typeface="微软雅黑" pitchFamily="34" charset="-122"/>
              </a:rPr>
              <a:t>控制总线进行传输</a:t>
            </a:r>
            <a:endParaRPr lang="en-US" altLang="zh-CN" sz="2100" dirty="0">
              <a:latin typeface="微软雅黑" pitchFamily="34" charset="-122"/>
              <a:ea typeface="微软雅黑" pitchFamily="34" charset="-122"/>
            </a:endParaRPr>
          </a:p>
          <a:p>
            <a:pPr algn="just">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方式适用场合</a:t>
            </a:r>
            <a:endParaRPr lang="zh-CN" altLang="en-US" sz="2100" dirty="0">
              <a:latin typeface="微软雅黑" pitchFamily="34" charset="-122"/>
              <a:ea typeface="微软雅黑" pitchFamily="34" charset="-122"/>
            </a:endParaRPr>
          </a:p>
          <a:p>
            <a:pPr lvl="1" algn="just">
              <a:spcBef>
                <a:spcPct val="15000"/>
              </a:spcBef>
            </a:pPr>
            <a:r>
              <a:rPr lang="zh-CN" altLang="en-US" sz="2100" dirty="0">
                <a:latin typeface="微软雅黑" pitchFamily="34" charset="-122"/>
                <a:ea typeface="微软雅黑" pitchFamily="34" charset="-122"/>
              </a:rPr>
              <a:t>高速设备（如：磁盘、光盘等）</a:t>
            </a:r>
            <a:endParaRPr lang="zh-CN" altLang="en-US" sz="2100" dirty="0">
              <a:latin typeface="微软雅黑" pitchFamily="34" charset="-122"/>
              <a:ea typeface="微软雅黑" pitchFamily="34" charset="-122"/>
            </a:endParaRPr>
          </a:p>
          <a:p>
            <a:pPr lvl="1" algn="just">
              <a:spcBef>
                <a:spcPct val="15000"/>
              </a:spcBef>
            </a:pPr>
            <a:r>
              <a:rPr lang="zh-CN" altLang="en-US" sz="2100" dirty="0">
                <a:latin typeface="微软雅黑" pitchFamily="34" charset="-122"/>
                <a:ea typeface="微软雅黑" pitchFamily="34" charset="-122"/>
              </a:rPr>
              <a:t>成批数据交换，且数据间间隔时间短，一旦启动，数据连续读写</a:t>
            </a:r>
            <a:endParaRPr lang="zh-CN" altLang="en-US" sz="2100" dirty="0">
              <a:latin typeface="微软雅黑" pitchFamily="34" charset="-122"/>
              <a:ea typeface="微软雅黑" pitchFamily="34" charset="-122"/>
            </a:endParaRPr>
          </a:p>
          <a:p>
            <a:pPr algn="just">
              <a:spcBef>
                <a:spcPct val="15000"/>
              </a:spcBef>
            </a:pPr>
            <a:r>
              <a:rPr lang="zh-CN" altLang="en-US" sz="2100" dirty="0">
                <a:latin typeface="微软雅黑" pitchFamily="34" charset="-122"/>
                <a:ea typeface="微软雅黑" pitchFamily="34" charset="-122"/>
              </a:rPr>
              <a:t>采用“请求</a:t>
            </a:r>
            <a:r>
              <a:rPr lang="en-US" altLang="zh-CN" sz="2100" dirty="0">
                <a:latin typeface="微软雅黑" pitchFamily="34" charset="-122"/>
                <a:ea typeface="微软雅黑" pitchFamily="34" charset="-122"/>
              </a:rPr>
              <a:t>-</a:t>
            </a:r>
            <a:r>
              <a:rPr lang="zh-CN" altLang="en-US" sz="2100" dirty="0">
                <a:latin typeface="微软雅黑" pitchFamily="34" charset="-122"/>
                <a:ea typeface="微软雅黑" pitchFamily="34" charset="-122"/>
              </a:rPr>
              <a:t>响应”方式</a:t>
            </a:r>
            <a:endParaRPr lang="zh-CN" altLang="en-US" sz="2100" dirty="0">
              <a:latin typeface="微软雅黑" pitchFamily="34" charset="-122"/>
              <a:ea typeface="微软雅黑" pitchFamily="34" charset="-122"/>
            </a:endParaRPr>
          </a:p>
          <a:p>
            <a:pPr lvl="1" algn="just">
              <a:spcBef>
                <a:spcPct val="15000"/>
              </a:spcBef>
            </a:pPr>
            <a:r>
              <a:rPr lang="zh-CN" altLang="en-US" sz="2100" dirty="0">
                <a:latin typeface="微软雅黑" pitchFamily="34" charset="-122"/>
                <a:ea typeface="微软雅黑" pitchFamily="34" charset="-122"/>
              </a:rPr>
              <a:t>每当高速设备准备好数据就进行一次“</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请求”，</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控制器接受到</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请求后，申请总线使用权</a:t>
            </a:r>
            <a:endParaRPr lang="zh-CN" altLang="en-US" sz="2100" dirty="0">
              <a:latin typeface="微软雅黑" pitchFamily="34" charset="-122"/>
              <a:ea typeface="微软雅黑" pitchFamily="34" charset="-122"/>
            </a:endParaRPr>
          </a:p>
          <a:p>
            <a:pPr lvl="1" algn="just">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控制器的总线使用优先级比</a:t>
            </a:r>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高</a:t>
            </a:r>
            <a:endParaRPr lang="zh-CN" altLang="en-US" sz="2100" dirty="0">
              <a:latin typeface="微软雅黑" pitchFamily="34" charset="-122"/>
              <a:ea typeface="微软雅黑" pitchFamily="34" charset="-122"/>
            </a:endParaRPr>
          </a:p>
          <a:p>
            <a:pPr algn="just">
              <a:spcBef>
                <a:spcPct val="15000"/>
              </a:spcBef>
            </a:pPr>
            <a:r>
              <a:rPr lang="zh-CN" altLang="en-US" sz="2100" dirty="0">
                <a:latin typeface="微软雅黑" pitchFamily="34" charset="-122"/>
                <a:ea typeface="微软雅黑" pitchFamily="34" charset="-122"/>
              </a:rPr>
              <a:t>与中断控制方式结合使用</a:t>
            </a:r>
            <a:endParaRPr lang="zh-CN" altLang="en-US" sz="2100" dirty="0">
              <a:latin typeface="微软雅黑" pitchFamily="34" charset="-122"/>
              <a:ea typeface="微软雅黑" pitchFamily="34" charset="-122"/>
            </a:endParaRPr>
          </a:p>
          <a:p>
            <a:pPr lvl="1" algn="just">
              <a:spcBef>
                <a:spcPct val="15000"/>
              </a:spcBef>
            </a:pPr>
            <a:r>
              <a:rPr lang="zh-CN" altLang="en-US" sz="2100" dirty="0">
                <a:latin typeface="微软雅黑" pitchFamily="34" charset="-122"/>
                <a:ea typeface="微软雅黑" pitchFamily="34" charset="-122"/>
              </a:rPr>
              <a:t>在</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控制器控制总线进行数据传送时，</a:t>
            </a:r>
            <a:r>
              <a:rPr lang="en-US" altLang="zh-CN" sz="2100" dirty="0">
                <a:latin typeface="微软雅黑" pitchFamily="34" charset="-122"/>
                <a:ea typeface="微软雅黑" pitchFamily="34" charset="-122"/>
              </a:rPr>
              <a:t>CPU</a:t>
            </a:r>
            <a:r>
              <a:rPr lang="zh-CN" altLang="en-US" sz="2100" dirty="0">
                <a:latin typeface="微软雅黑" pitchFamily="34" charset="-122"/>
                <a:ea typeface="微软雅黑" pitchFamily="34" charset="-122"/>
              </a:rPr>
              <a:t>执行其他程序</a:t>
            </a:r>
            <a:endParaRPr lang="zh-CN" altLang="en-US" sz="2100" dirty="0">
              <a:latin typeface="微软雅黑" pitchFamily="34" charset="-122"/>
              <a:ea typeface="微软雅黑" pitchFamily="34" charset="-122"/>
            </a:endParaRPr>
          </a:p>
          <a:p>
            <a:pPr lvl="1" algn="just">
              <a:spcBef>
                <a:spcPct val="15000"/>
              </a:spcBef>
            </a:pP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传送结束时，要通过“</a:t>
            </a:r>
            <a:r>
              <a:rPr lang="en-US" altLang="zh-CN" sz="2100" dirty="0">
                <a:solidFill>
                  <a:srgbClr val="D1390F"/>
                </a:solidFill>
                <a:latin typeface="微软雅黑" pitchFamily="34" charset="-122"/>
                <a:ea typeface="微软雅黑" pitchFamily="34" charset="-122"/>
              </a:rPr>
              <a:t>DMA</a:t>
            </a:r>
            <a:r>
              <a:rPr lang="zh-CN" altLang="en-US" sz="2100" dirty="0">
                <a:solidFill>
                  <a:srgbClr val="D1390F"/>
                </a:solidFill>
                <a:latin typeface="微软雅黑" pitchFamily="34" charset="-122"/>
                <a:ea typeface="微软雅黑" pitchFamily="34" charset="-122"/>
              </a:rPr>
              <a:t>结束中断</a:t>
            </a:r>
            <a:r>
              <a:rPr lang="zh-CN" altLang="en-US" sz="2100" dirty="0">
                <a:latin typeface="微软雅黑" pitchFamily="34" charset="-122"/>
                <a:ea typeface="微软雅黑" pitchFamily="34" charset="-122"/>
              </a:rPr>
              <a:t>”告知</a:t>
            </a:r>
            <a:r>
              <a:rPr lang="en-US" altLang="zh-CN" sz="2100" dirty="0">
                <a:latin typeface="微软雅黑" pitchFamily="34" charset="-122"/>
                <a:ea typeface="微软雅黑" pitchFamily="34" charset="-122"/>
              </a:rPr>
              <a:t>CPU</a:t>
            </a:r>
            <a:endParaRPr lang="zh-CN" altLang="en-US" sz="21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8227">
                                            <p:txEl>
                                              <p:charRg st="11" end="27"/>
                                            </p:txEl>
                                          </p:spTgt>
                                        </p:tgtEl>
                                        <p:attrNameLst>
                                          <p:attrName>style.visibility</p:attrName>
                                        </p:attrNameLst>
                                      </p:cBhvr>
                                      <p:to>
                                        <p:strVal val="visible"/>
                                      </p:to>
                                    </p:set>
                                    <p:animEffect transition="in" filter="checkerboard(across)">
                                      <p:cBhvr>
                                        <p:cTn id="7" dur="500"/>
                                        <p:tgtEl>
                                          <p:spTgt spid="948227">
                                            <p:txEl>
                                              <p:charRg st="11"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48227">
                                            <p:txEl>
                                              <p:charRg st="27" end="51"/>
                                            </p:txEl>
                                          </p:spTgt>
                                        </p:tgtEl>
                                        <p:attrNameLst>
                                          <p:attrName>style.visibility</p:attrName>
                                        </p:attrNameLst>
                                      </p:cBhvr>
                                      <p:to>
                                        <p:strVal val="visible"/>
                                      </p:to>
                                    </p:set>
                                    <p:animEffect transition="in" filter="checkerboard(across)">
                                      <p:cBhvr>
                                        <p:cTn id="12" dur="500"/>
                                        <p:tgtEl>
                                          <p:spTgt spid="948227">
                                            <p:txEl>
                                              <p:charRg st="27"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48227">
                                            <p:txEl>
                                              <p:charRg st="61" end="76"/>
                                            </p:txEl>
                                          </p:spTgt>
                                        </p:tgtEl>
                                        <p:attrNameLst>
                                          <p:attrName>style.visibility</p:attrName>
                                        </p:attrNameLst>
                                      </p:cBhvr>
                                      <p:to>
                                        <p:strVal val="visible"/>
                                      </p:to>
                                    </p:set>
                                    <p:animEffect transition="in" filter="checkerboard(across)">
                                      <p:cBhvr>
                                        <p:cTn id="17" dur="500"/>
                                        <p:tgtEl>
                                          <p:spTgt spid="948227">
                                            <p:txEl>
                                              <p:charRg st="61"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48227">
                                            <p:txEl>
                                              <p:charRg st="76" end="105"/>
                                            </p:txEl>
                                          </p:spTgt>
                                        </p:tgtEl>
                                        <p:attrNameLst>
                                          <p:attrName>style.visibility</p:attrName>
                                        </p:attrNameLst>
                                      </p:cBhvr>
                                      <p:to>
                                        <p:strVal val="visible"/>
                                      </p:to>
                                    </p:set>
                                    <p:animEffect transition="in" filter="checkerboard(across)">
                                      <p:cBhvr>
                                        <p:cTn id="22" dur="500"/>
                                        <p:tgtEl>
                                          <p:spTgt spid="948227">
                                            <p:txEl>
                                              <p:charRg st="76" end="1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48227">
                                            <p:txEl>
                                              <p:charRg st="117" end="165"/>
                                            </p:txEl>
                                          </p:spTgt>
                                        </p:tgtEl>
                                        <p:attrNameLst>
                                          <p:attrName>style.visibility</p:attrName>
                                        </p:attrNameLst>
                                      </p:cBhvr>
                                      <p:to>
                                        <p:strVal val="visible"/>
                                      </p:to>
                                    </p:set>
                                    <p:animEffect transition="in" filter="checkerboard(across)">
                                      <p:cBhvr>
                                        <p:cTn id="27" dur="500"/>
                                        <p:tgtEl>
                                          <p:spTgt spid="948227">
                                            <p:txEl>
                                              <p:charRg st="117"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48227">
                                            <p:txEl>
                                              <p:charRg st="165" end="185"/>
                                            </p:txEl>
                                          </p:spTgt>
                                        </p:tgtEl>
                                        <p:attrNameLst>
                                          <p:attrName>style.visibility</p:attrName>
                                        </p:attrNameLst>
                                      </p:cBhvr>
                                      <p:to>
                                        <p:strVal val="visible"/>
                                      </p:to>
                                    </p:set>
                                    <p:animEffect transition="in" filter="checkerboard(across)">
                                      <p:cBhvr>
                                        <p:cTn id="32" dur="500"/>
                                        <p:tgtEl>
                                          <p:spTgt spid="948227">
                                            <p:txEl>
                                              <p:charRg st="165" end="1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48227">
                                            <p:txEl>
                                              <p:charRg st="197" end="226"/>
                                            </p:txEl>
                                          </p:spTgt>
                                        </p:tgtEl>
                                        <p:attrNameLst>
                                          <p:attrName>style.visibility</p:attrName>
                                        </p:attrNameLst>
                                      </p:cBhvr>
                                      <p:to>
                                        <p:strVal val="visible"/>
                                      </p:to>
                                    </p:set>
                                    <p:animEffect transition="in" filter="checkerboard(across)">
                                      <p:cBhvr>
                                        <p:cTn id="37" dur="500"/>
                                        <p:tgtEl>
                                          <p:spTgt spid="948227">
                                            <p:txEl>
                                              <p:charRg st="197" end="2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48227">
                                            <p:txEl>
                                              <p:charRg st="226" end="253"/>
                                            </p:txEl>
                                          </p:spTgt>
                                        </p:tgtEl>
                                        <p:attrNameLst>
                                          <p:attrName>style.visibility</p:attrName>
                                        </p:attrNameLst>
                                      </p:cBhvr>
                                      <p:to>
                                        <p:strVal val="visible"/>
                                      </p:to>
                                    </p:set>
                                    <p:animEffect transition="in" filter="checkerboard(across)">
                                      <p:cBhvr>
                                        <p:cTn id="42" dur="500"/>
                                        <p:tgtEl>
                                          <p:spTgt spid="948227">
                                            <p:txEl>
                                              <p:charRg st="226"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47"/>
          <p:cNvSpPr>
            <a:spLocks noGrp="1"/>
          </p:cNvSpPr>
          <p:nvPr>
            <p:ph type="title"/>
          </p:nvPr>
        </p:nvSpPr>
        <p:spPr>
          <a:xfrm>
            <a:off x="371475" y="96838"/>
            <a:ext cx="7591425" cy="569912"/>
          </a:xfrm>
          <a:ln/>
        </p:spPr>
        <p:txBody>
          <a:bodyPr vert="horz" wrap="square" lIns="91440" tIns="45720" rIns="91440" bIns="45720" anchor="ctr"/>
          <a:p>
            <a:r>
              <a:rPr lang="zh-CN" altLang="en-US" dirty="0">
                <a:latin typeface="黑体" pitchFamily="49" charset="-122"/>
              </a:rPr>
              <a:t>读一个磁盘扇区 </a:t>
            </a:r>
            <a:r>
              <a:rPr lang="en-US" altLang="zh-CN" dirty="0">
                <a:latin typeface="黑体" pitchFamily="49" charset="-122"/>
              </a:rPr>
              <a:t>- </a:t>
            </a:r>
            <a:r>
              <a:rPr lang="zh-CN" altLang="en-US" dirty="0">
                <a:latin typeface="黑体" pitchFamily="49" charset="-122"/>
              </a:rPr>
              <a:t>第一步</a:t>
            </a:r>
            <a:endParaRPr lang="zh-CN" altLang="en-US" dirty="0">
              <a:latin typeface="黑体" pitchFamily="49" charset="-122"/>
            </a:endParaRPr>
          </a:p>
        </p:txBody>
      </p:sp>
      <p:sp>
        <p:nvSpPr>
          <p:cNvPr id="118787" name="Rectangle 4"/>
          <p:cNvSpPr/>
          <p:nvPr/>
        </p:nvSpPr>
        <p:spPr>
          <a:xfrm>
            <a:off x="6291263" y="2846388"/>
            <a:ext cx="909637" cy="9144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Main</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memory</a:t>
            </a:r>
            <a:endParaRPr lang="en-US" altLang="zh-CN" b="1" dirty="0">
              <a:latin typeface="Arial Narrow" panose="020B07060202020A0204" pitchFamily="34" charset="0"/>
            </a:endParaRPr>
          </a:p>
        </p:txBody>
      </p:sp>
      <p:sp>
        <p:nvSpPr>
          <p:cNvPr id="118788" name="AutoShape 5"/>
          <p:cNvSpPr/>
          <p:nvPr/>
        </p:nvSpPr>
        <p:spPr>
          <a:xfrm>
            <a:off x="4767263" y="2981325"/>
            <a:ext cx="1492250" cy="533400"/>
          </a:xfrm>
          <a:prstGeom prst="leftRightArrow">
            <a:avLst>
              <a:gd name="adj1" fmla="val 50000"/>
              <a:gd name="adj2" fmla="val 55913"/>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89" name="Rectangle 6"/>
          <p:cNvSpPr/>
          <p:nvPr/>
        </p:nvSpPr>
        <p:spPr>
          <a:xfrm>
            <a:off x="3852863" y="3013075"/>
            <a:ext cx="909637" cy="57785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b="1" dirty="0">
              <a:latin typeface="Arial Narrow" panose="020B07060202020A0204" pitchFamily="34" charset="0"/>
            </a:endParaRPr>
          </a:p>
        </p:txBody>
      </p:sp>
      <p:sp>
        <p:nvSpPr>
          <p:cNvPr id="118790" name="AutoShape 7"/>
          <p:cNvSpPr/>
          <p:nvPr/>
        </p:nvSpPr>
        <p:spPr>
          <a:xfrm>
            <a:off x="2395538" y="2981325"/>
            <a:ext cx="1452562" cy="533400"/>
          </a:xfrm>
          <a:prstGeom prst="leftRightArrow">
            <a:avLst>
              <a:gd name="adj1" fmla="val 50000"/>
              <a:gd name="adj2" fmla="val 54426"/>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1" name="Rectangle 8"/>
          <p:cNvSpPr/>
          <p:nvPr/>
        </p:nvSpPr>
        <p:spPr>
          <a:xfrm>
            <a:off x="1411288" y="1685925"/>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2" name="Rectangle 9"/>
          <p:cNvSpPr/>
          <p:nvPr/>
        </p:nvSpPr>
        <p:spPr>
          <a:xfrm>
            <a:off x="1411288" y="1838325"/>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3" name="Rectangle 10"/>
          <p:cNvSpPr/>
          <p:nvPr/>
        </p:nvSpPr>
        <p:spPr>
          <a:xfrm>
            <a:off x="1411288" y="1990725"/>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4" name="Rectangle 11"/>
          <p:cNvSpPr/>
          <p:nvPr/>
        </p:nvSpPr>
        <p:spPr>
          <a:xfrm>
            <a:off x="1411288" y="2143125"/>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5" name="Rectangle 12"/>
          <p:cNvSpPr/>
          <p:nvPr/>
        </p:nvSpPr>
        <p:spPr>
          <a:xfrm>
            <a:off x="1411288" y="2295525"/>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6" name="AutoShape 13"/>
          <p:cNvSpPr/>
          <p:nvPr/>
        </p:nvSpPr>
        <p:spPr>
          <a:xfrm>
            <a:off x="2184400" y="1685925"/>
            <a:ext cx="444500" cy="381000"/>
          </a:xfrm>
          <a:prstGeom prst="rightArrow">
            <a:avLst>
              <a:gd name="adj1" fmla="val 50000"/>
              <a:gd name="adj2" fmla="val 2915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7" name="AutoShape 14"/>
          <p:cNvSpPr/>
          <p:nvPr/>
        </p:nvSpPr>
        <p:spPr>
          <a:xfrm flipH="1">
            <a:off x="2095500" y="2066925"/>
            <a:ext cx="444500" cy="381000"/>
          </a:xfrm>
          <a:prstGeom prst="rightArrow">
            <a:avLst>
              <a:gd name="adj1" fmla="val 50000"/>
              <a:gd name="adj2" fmla="val 2915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798" name="Rectangle 15"/>
          <p:cNvSpPr/>
          <p:nvPr/>
        </p:nvSpPr>
        <p:spPr>
          <a:xfrm>
            <a:off x="2628900" y="1550988"/>
            <a:ext cx="533400" cy="10668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ALU</a:t>
            </a:r>
            <a:endParaRPr lang="en-US" altLang="zh-CN" b="1" dirty="0">
              <a:latin typeface="Arial Narrow" panose="020B07060202020A0204" pitchFamily="34" charset="0"/>
            </a:endParaRPr>
          </a:p>
        </p:txBody>
      </p:sp>
      <p:sp>
        <p:nvSpPr>
          <p:cNvPr id="118799" name="Text Box 16"/>
          <p:cNvSpPr txBox="1"/>
          <p:nvPr/>
        </p:nvSpPr>
        <p:spPr>
          <a:xfrm>
            <a:off x="1135063" y="1381125"/>
            <a:ext cx="1135062"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Register file</a:t>
            </a:r>
            <a:endParaRPr lang="en-US" altLang="zh-CN" sz="1600" b="1" dirty="0">
              <a:latin typeface="Arial Narrow" panose="020B07060202020A0204" pitchFamily="34" charset="0"/>
            </a:endParaRPr>
          </a:p>
        </p:txBody>
      </p:sp>
      <p:sp>
        <p:nvSpPr>
          <p:cNvPr id="118800" name="AutoShape 17"/>
          <p:cNvSpPr/>
          <p:nvPr/>
        </p:nvSpPr>
        <p:spPr>
          <a:xfrm>
            <a:off x="1485900" y="2524125"/>
            <a:ext cx="609600" cy="457200"/>
          </a:xfrm>
          <a:prstGeom prst="upDownArrow">
            <a:avLst>
              <a:gd name="adj1" fmla="val 50000"/>
              <a:gd name="adj2" fmla="val 2000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801" name="Rectangle 18"/>
          <p:cNvSpPr/>
          <p:nvPr/>
        </p:nvSpPr>
        <p:spPr>
          <a:xfrm>
            <a:off x="342900" y="1304925"/>
            <a:ext cx="2971800" cy="2438400"/>
          </a:xfrm>
          <a:prstGeom prst="rect">
            <a:avLst/>
          </a:prstGeom>
          <a:noFill/>
          <a:ln w="12700" cap="rnd" cmpd="sng">
            <a:solidFill>
              <a:schemeClr val="tx1"/>
            </a:solidFill>
            <a:prstDash val="sysDot"/>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802" name="Text Box 19"/>
          <p:cNvSpPr txBox="1"/>
          <p:nvPr/>
        </p:nvSpPr>
        <p:spPr>
          <a:xfrm>
            <a:off x="228600" y="1000125"/>
            <a:ext cx="923925" cy="336550"/>
          </a:xfrm>
          <a:prstGeom prst="rect">
            <a:avLst/>
          </a:prstGeom>
          <a:noFill/>
          <a:ln w="12700">
            <a:noFill/>
          </a:ln>
        </p:spPr>
        <p:txBody>
          <a:bodyPr wrap="none" anchor="ctr">
            <a:spAutoFit/>
          </a:bodyPr>
          <a:p>
            <a:pPr eaLnBrk="0" hangingPunct="0"/>
            <a:r>
              <a:rPr lang="en-US" altLang="zh-CN" sz="1600" b="1" dirty="0">
                <a:latin typeface="Arial Narrow" panose="020B07060202020A0204" pitchFamily="34" charset="0"/>
              </a:rPr>
              <a:t>CPU chip</a:t>
            </a:r>
            <a:endParaRPr lang="en-US" altLang="zh-CN" sz="1600" b="1" dirty="0">
              <a:latin typeface="Arial Narrow" panose="020B07060202020A0204" pitchFamily="34" charset="0"/>
            </a:endParaRPr>
          </a:p>
        </p:txBody>
      </p:sp>
      <p:sp>
        <p:nvSpPr>
          <p:cNvPr id="118803" name="AutoShape 20"/>
          <p:cNvSpPr/>
          <p:nvPr/>
        </p:nvSpPr>
        <p:spPr>
          <a:xfrm>
            <a:off x="4076700" y="3667125"/>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804" name="AutoShape 21"/>
          <p:cNvSpPr/>
          <p:nvPr/>
        </p:nvSpPr>
        <p:spPr>
          <a:xfrm flipV="1">
            <a:off x="5181600" y="4403725"/>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18805" name="Rectangle 22"/>
          <p:cNvSpPr/>
          <p:nvPr/>
        </p:nvSpPr>
        <p:spPr>
          <a:xfrm>
            <a:off x="4762500" y="5145088"/>
            <a:ext cx="12954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Disk </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controller</a:t>
            </a:r>
            <a:endParaRPr lang="en-US" altLang="zh-CN" b="1" dirty="0">
              <a:latin typeface="Arial Narrow" panose="020B07060202020A0204" pitchFamily="34" charset="0"/>
            </a:endParaRPr>
          </a:p>
        </p:txBody>
      </p:sp>
      <p:sp>
        <p:nvSpPr>
          <p:cNvPr id="118806" name="AutoShape 23"/>
          <p:cNvSpPr/>
          <p:nvPr/>
        </p:nvSpPr>
        <p:spPr>
          <a:xfrm flipV="1">
            <a:off x="2851150" y="4403725"/>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18807" name="Rectangle 24"/>
          <p:cNvSpPr/>
          <p:nvPr/>
        </p:nvSpPr>
        <p:spPr>
          <a:xfrm>
            <a:off x="2432050" y="5145088"/>
            <a:ext cx="12954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Graphics</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adapter</a:t>
            </a:r>
            <a:endParaRPr lang="en-US" altLang="zh-CN" b="1" dirty="0">
              <a:latin typeface="Arial Narrow" panose="020B07060202020A0204" pitchFamily="34" charset="0"/>
            </a:endParaRPr>
          </a:p>
        </p:txBody>
      </p:sp>
      <p:sp>
        <p:nvSpPr>
          <p:cNvPr id="118808" name="AutoShape 25"/>
          <p:cNvSpPr/>
          <p:nvPr/>
        </p:nvSpPr>
        <p:spPr>
          <a:xfrm flipV="1">
            <a:off x="1174750" y="4403725"/>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18809" name="Rectangle 26"/>
          <p:cNvSpPr/>
          <p:nvPr/>
        </p:nvSpPr>
        <p:spPr>
          <a:xfrm>
            <a:off x="831850" y="5056188"/>
            <a:ext cx="11430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USB</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controller</a:t>
            </a:r>
            <a:endParaRPr lang="en-US" altLang="zh-CN" b="1" dirty="0">
              <a:latin typeface="Arial Narrow" panose="020B07060202020A0204" pitchFamily="34" charset="0"/>
            </a:endParaRPr>
          </a:p>
        </p:txBody>
      </p:sp>
      <p:sp>
        <p:nvSpPr>
          <p:cNvPr id="118810" name="Line 27"/>
          <p:cNvSpPr/>
          <p:nvPr/>
        </p:nvSpPr>
        <p:spPr>
          <a:xfrm>
            <a:off x="1060450" y="5648325"/>
            <a:ext cx="0" cy="304800"/>
          </a:xfrm>
          <a:prstGeom prst="line">
            <a:avLst/>
          </a:prstGeom>
          <a:ln w="12700" cap="flat" cmpd="sng">
            <a:solidFill>
              <a:schemeClr val="tx1"/>
            </a:solidFill>
            <a:prstDash val="solid"/>
            <a:headEnd type="triangle" w="med" len="med"/>
            <a:tailEnd type="none" w="med" len="med"/>
          </a:ln>
        </p:spPr>
      </p:sp>
      <p:sp>
        <p:nvSpPr>
          <p:cNvPr id="118811" name="Line 28"/>
          <p:cNvSpPr/>
          <p:nvPr/>
        </p:nvSpPr>
        <p:spPr>
          <a:xfrm>
            <a:off x="1822450" y="5648325"/>
            <a:ext cx="0" cy="304800"/>
          </a:xfrm>
          <a:prstGeom prst="line">
            <a:avLst/>
          </a:prstGeom>
          <a:ln w="12700" cap="flat" cmpd="sng">
            <a:solidFill>
              <a:schemeClr val="tx1"/>
            </a:solidFill>
            <a:prstDash val="solid"/>
            <a:headEnd type="triangle" w="med" len="med"/>
            <a:tailEnd type="none" w="med" len="med"/>
          </a:ln>
        </p:spPr>
      </p:sp>
      <p:sp>
        <p:nvSpPr>
          <p:cNvPr id="118812" name="Text Box 29"/>
          <p:cNvSpPr txBox="1"/>
          <p:nvPr/>
        </p:nvSpPr>
        <p:spPr>
          <a:xfrm>
            <a:off x="684213" y="5892800"/>
            <a:ext cx="719137"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mouse</a:t>
            </a:r>
            <a:endParaRPr lang="en-US" altLang="zh-CN" sz="1600" b="1" dirty="0">
              <a:latin typeface="Arial Narrow" panose="020B07060202020A0204" pitchFamily="34" charset="0"/>
            </a:endParaRPr>
          </a:p>
        </p:txBody>
      </p:sp>
      <p:sp>
        <p:nvSpPr>
          <p:cNvPr id="118813" name="Text Box 30"/>
          <p:cNvSpPr txBox="1"/>
          <p:nvPr/>
        </p:nvSpPr>
        <p:spPr>
          <a:xfrm>
            <a:off x="1384300" y="5816600"/>
            <a:ext cx="922338"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keyboard</a:t>
            </a:r>
            <a:endParaRPr lang="en-US" altLang="zh-CN" sz="1600" b="1" dirty="0">
              <a:latin typeface="Arial Narrow" panose="020B07060202020A0204" pitchFamily="34" charset="0"/>
            </a:endParaRPr>
          </a:p>
        </p:txBody>
      </p:sp>
      <p:sp>
        <p:nvSpPr>
          <p:cNvPr id="118814" name="Line 31"/>
          <p:cNvSpPr/>
          <p:nvPr/>
        </p:nvSpPr>
        <p:spPr>
          <a:xfrm>
            <a:off x="3117850" y="5648325"/>
            <a:ext cx="0" cy="304800"/>
          </a:xfrm>
          <a:prstGeom prst="line">
            <a:avLst/>
          </a:prstGeom>
          <a:ln w="12700" cap="flat" cmpd="sng">
            <a:solidFill>
              <a:schemeClr val="tx1"/>
            </a:solidFill>
            <a:prstDash val="solid"/>
            <a:headEnd type="none" w="med" len="med"/>
            <a:tailEnd type="triangle" w="med" len="med"/>
          </a:ln>
        </p:spPr>
      </p:sp>
      <p:sp>
        <p:nvSpPr>
          <p:cNvPr id="118815" name="Text Box 32"/>
          <p:cNvSpPr txBox="1"/>
          <p:nvPr/>
        </p:nvSpPr>
        <p:spPr>
          <a:xfrm>
            <a:off x="2624138" y="5892800"/>
            <a:ext cx="793750"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Monitor</a:t>
            </a:r>
            <a:endParaRPr lang="en-US" altLang="zh-CN" sz="1600" b="1" dirty="0">
              <a:latin typeface="Arial Narrow" panose="020B07060202020A0204" pitchFamily="34" charset="0"/>
            </a:endParaRPr>
          </a:p>
        </p:txBody>
      </p:sp>
      <p:sp>
        <p:nvSpPr>
          <p:cNvPr id="118816" name="Line 33"/>
          <p:cNvSpPr/>
          <p:nvPr/>
        </p:nvSpPr>
        <p:spPr>
          <a:xfrm>
            <a:off x="5422900" y="5648325"/>
            <a:ext cx="0" cy="381000"/>
          </a:xfrm>
          <a:prstGeom prst="line">
            <a:avLst/>
          </a:prstGeom>
          <a:ln w="12700" cap="flat" cmpd="sng">
            <a:solidFill>
              <a:schemeClr val="tx1"/>
            </a:solidFill>
            <a:prstDash val="solid"/>
            <a:headEnd type="triangle" w="med" len="med"/>
            <a:tailEnd type="triangle" w="med" len="med"/>
          </a:ln>
        </p:spPr>
      </p:sp>
      <p:sp>
        <p:nvSpPr>
          <p:cNvPr id="118817" name="AutoShape 34"/>
          <p:cNvSpPr/>
          <p:nvPr/>
        </p:nvSpPr>
        <p:spPr>
          <a:xfrm>
            <a:off x="5124450" y="6046788"/>
            <a:ext cx="609600" cy="609600"/>
          </a:xfrm>
          <a:prstGeom prst="can">
            <a:avLst>
              <a:gd name="adj" fmla="val 25000"/>
            </a:avLst>
          </a:prstGeom>
          <a:noFill/>
          <a:ln w="12700" cap="flat" cmpd="sng">
            <a:solidFill>
              <a:schemeClr val="tx1"/>
            </a:solidFill>
            <a:prstDash val="solid"/>
            <a:headEnd type="none" w="med" len="med"/>
            <a:tailEnd type="none" w="med" len="med"/>
          </a:ln>
        </p:spPr>
        <p:txBody>
          <a:bodyPr wrap="none" anchor="ctr"/>
          <a:p>
            <a:pPr algn="ctr" eaLnBrk="0" hangingPunct="0"/>
            <a:r>
              <a:rPr lang="en-US" altLang="zh-CN" b="1" dirty="0">
                <a:latin typeface="Arial Narrow" panose="020B07060202020A0204" pitchFamily="34" charset="0"/>
              </a:rPr>
              <a:t>Disk</a:t>
            </a:r>
            <a:endParaRPr lang="en-US" altLang="zh-CN" b="1" dirty="0">
              <a:latin typeface="Arial Narrow" panose="020B07060202020A0204" pitchFamily="34" charset="0"/>
            </a:endParaRPr>
          </a:p>
        </p:txBody>
      </p:sp>
      <p:sp>
        <p:nvSpPr>
          <p:cNvPr id="118818" name="AutoShape 35"/>
          <p:cNvSpPr/>
          <p:nvPr/>
        </p:nvSpPr>
        <p:spPr>
          <a:xfrm>
            <a:off x="266700" y="4187825"/>
            <a:ext cx="6972300" cy="393700"/>
          </a:xfrm>
          <a:prstGeom prst="leftRightArrow">
            <a:avLst>
              <a:gd name="adj1" fmla="val 48611"/>
              <a:gd name="adj2" fmla="val 91500"/>
            </a:avLst>
          </a:prstGeom>
          <a:solidFill>
            <a:schemeClr val="bg1"/>
          </a:solid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8819" name="Rectangle 36"/>
          <p:cNvSpPr/>
          <p:nvPr/>
        </p:nvSpPr>
        <p:spPr>
          <a:xfrm>
            <a:off x="1343025" y="4357688"/>
            <a:ext cx="166688"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8820" name="Rectangle 37"/>
          <p:cNvSpPr/>
          <p:nvPr/>
        </p:nvSpPr>
        <p:spPr>
          <a:xfrm>
            <a:off x="3019425" y="4348163"/>
            <a:ext cx="166688"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8821" name="Rectangle 38"/>
          <p:cNvSpPr/>
          <p:nvPr/>
        </p:nvSpPr>
        <p:spPr>
          <a:xfrm>
            <a:off x="5353050" y="4338638"/>
            <a:ext cx="161925"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8822" name="Text Box 39"/>
          <p:cNvSpPr txBox="1"/>
          <p:nvPr/>
        </p:nvSpPr>
        <p:spPr>
          <a:xfrm>
            <a:off x="5553075" y="3984625"/>
            <a:ext cx="747713" cy="336550"/>
          </a:xfrm>
          <a:prstGeom prst="rect">
            <a:avLst/>
          </a:prstGeom>
          <a:noFill/>
          <a:ln w="12700">
            <a:noFill/>
          </a:ln>
        </p:spPr>
        <p:txBody>
          <a:bodyPr wrap="none" anchor="ctr">
            <a:spAutoFit/>
          </a:bodyPr>
          <a:p>
            <a:pPr eaLnBrk="0" hangingPunct="0"/>
            <a:r>
              <a:rPr lang="en-US" altLang="zh-CN" sz="1600" b="1" dirty="0">
                <a:latin typeface="Arial Narrow" panose="020B07060202020A0204" pitchFamily="34" charset="0"/>
              </a:rPr>
              <a:t>I/O bus</a:t>
            </a:r>
            <a:endParaRPr lang="en-US" altLang="zh-CN" sz="1600" b="1" dirty="0">
              <a:latin typeface="Arial Narrow" panose="020B07060202020A0204" pitchFamily="34" charset="0"/>
            </a:endParaRPr>
          </a:p>
        </p:txBody>
      </p:sp>
      <p:sp>
        <p:nvSpPr>
          <p:cNvPr id="118823" name="Rectangle 40"/>
          <p:cNvSpPr/>
          <p:nvPr/>
        </p:nvSpPr>
        <p:spPr>
          <a:xfrm>
            <a:off x="4243388" y="4276725"/>
            <a:ext cx="161925"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8824" name="Line 41"/>
          <p:cNvSpPr/>
          <p:nvPr/>
        </p:nvSpPr>
        <p:spPr>
          <a:xfrm>
            <a:off x="2355850" y="3222625"/>
            <a:ext cx="2012950" cy="0"/>
          </a:xfrm>
          <a:prstGeom prst="line">
            <a:avLst/>
          </a:prstGeom>
          <a:ln w="76200" cap="flat" cmpd="sng">
            <a:solidFill>
              <a:srgbClr val="00FFFF"/>
            </a:solidFill>
            <a:prstDash val="solid"/>
            <a:headEnd type="none" w="med" len="med"/>
            <a:tailEnd type="none" w="med" len="med"/>
          </a:ln>
        </p:spPr>
      </p:sp>
      <p:sp>
        <p:nvSpPr>
          <p:cNvPr id="118825" name="Line 42"/>
          <p:cNvSpPr/>
          <p:nvPr/>
        </p:nvSpPr>
        <p:spPr>
          <a:xfrm>
            <a:off x="4332288" y="3222625"/>
            <a:ext cx="0" cy="1135063"/>
          </a:xfrm>
          <a:prstGeom prst="line">
            <a:avLst/>
          </a:prstGeom>
          <a:ln w="76200" cap="flat" cmpd="sng">
            <a:solidFill>
              <a:srgbClr val="00FFFF"/>
            </a:solidFill>
            <a:prstDash val="solid"/>
            <a:headEnd type="none" w="med" len="med"/>
            <a:tailEnd type="none" w="med" len="med"/>
          </a:ln>
        </p:spPr>
      </p:sp>
      <p:sp>
        <p:nvSpPr>
          <p:cNvPr id="118826" name="Line 43"/>
          <p:cNvSpPr/>
          <p:nvPr/>
        </p:nvSpPr>
        <p:spPr>
          <a:xfrm flipV="1">
            <a:off x="4294188" y="4386263"/>
            <a:ext cx="1128712" cy="0"/>
          </a:xfrm>
          <a:prstGeom prst="line">
            <a:avLst/>
          </a:prstGeom>
          <a:ln w="76200" cap="flat" cmpd="sng">
            <a:solidFill>
              <a:srgbClr val="00FFFF"/>
            </a:solidFill>
            <a:prstDash val="solid"/>
            <a:headEnd type="none" w="med" len="med"/>
            <a:tailEnd type="none" w="med" len="med"/>
          </a:ln>
        </p:spPr>
      </p:sp>
      <p:sp>
        <p:nvSpPr>
          <p:cNvPr id="118827" name="Line 44"/>
          <p:cNvSpPr/>
          <p:nvPr/>
        </p:nvSpPr>
        <p:spPr>
          <a:xfrm>
            <a:off x="5429250" y="4344988"/>
            <a:ext cx="0" cy="782637"/>
          </a:xfrm>
          <a:prstGeom prst="line">
            <a:avLst/>
          </a:prstGeom>
          <a:ln w="76200" cap="flat" cmpd="sng">
            <a:solidFill>
              <a:srgbClr val="00FFFF"/>
            </a:solidFill>
            <a:prstDash val="solid"/>
            <a:headEnd type="none" w="med" len="med"/>
            <a:tailEnd type="triangle" w="med" len="med"/>
          </a:ln>
        </p:spPr>
      </p:sp>
      <p:sp>
        <p:nvSpPr>
          <p:cNvPr id="118828" name="Rectangle 45"/>
          <p:cNvSpPr/>
          <p:nvPr/>
        </p:nvSpPr>
        <p:spPr>
          <a:xfrm>
            <a:off x="495300" y="3030538"/>
            <a:ext cx="1873250" cy="57785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Bus interface</a:t>
            </a:r>
            <a:endParaRPr lang="en-US" altLang="zh-CN" b="1" dirty="0">
              <a:latin typeface="Arial Narrow" panose="020B07060202020A0204" pitchFamily="34" charset="0"/>
            </a:endParaRPr>
          </a:p>
        </p:txBody>
      </p:sp>
      <p:sp>
        <p:nvSpPr>
          <p:cNvPr id="854061" name="Text Box 46"/>
          <p:cNvSpPr txBox="1"/>
          <p:nvPr/>
        </p:nvSpPr>
        <p:spPr>
          <a:xfrm>
            <a:off x="4298950" y="731838"/>
            <a:ext cx="4486275" cy="1906587"/>
          </a:xfrm>
          <a:prstGeom prst="rect">
            <a:avLst/>
          </a:prstGeom>
          <a:noFill/>
          <a:ln w="25400">
            <a:noFill/>
          </a:ln>
        </p:spPr>
        <p:txBody>
          <a:bodyPr>
            <a:spAutoFit/>
          </a:bodyPr>
          <a:p>
            <a:pPr eaLnBrk="0" hangingPunct="0">
              <a:lnSpc>
                <a:spcPct val="115000"/>
              </a:lnSpc>
              <a:spcBef>
                <a:spcPct val="10000"/>
              </a:spcBef>
            </a:pPr>
            <a:r>
              <a:rPr lang="en-US" altLang="zh-CN" sz="2000" b="1" dirty="0">
                <a:latin typeface="微软雅黑" pitchFamily="34" charset="-122"/>
                <a:ea typeface="微软雅黑" pitchFamily="34" charset="-122"/>
              </a:rPr>
              <a:t>CPU</a:t>
            </a:r>
            <a:r>
              <a:rPr lang="zh-CN" altLang="en-US" sz="2000" b="1" dirty="0">
                <a:latin typeface="微软雅黑" pitchFamily="34" charset="-122"/>
                <a:ea typeface="微软雅黑" pitchFamily="34" charset="-122"/>
              </a:rPr>
              <a:t>对</a:t>
            </a:r>
            <a:r>
              <a:rPr lang="en-US" altLang="zh-CN" sz="2000" b="1" dirty="0">
                <a:latin typeface="微软雅黑" pitchFamily="34" charset="-122"/>
                <a:ea typeface="微软雅黑" pitchFamily="34" charset="-122"/>
              </a:rPr>
              <a:t>DMA</a:t>
            </a:r>
            <a:r>
              <a:rPr lang="zh-CN" altLang="en-US" sz="2000" b="1" dirty="0">
                <a:latin typeface="微软雅黑" pitchFamily="34" charset="-122"/>
                <a:ea typeface="微软雅黑" pitchFamily="34" charset="-122"/>
              </a:rPr>
              <a:t>控制器初始化：</a:t>
            </a:r>
            <a:endParaRPr lang="zh-CN" altLang="en-US" sz="2000" b="1" dirty="0">
              <a:latin typeface="微软雅黑" pitchFamily="34" charset="-122"/>
              <a:ea typeface="微软雅黑" pitchFamily="34" charset="-122"/>
            </a:endParaRPr>
          </a:p>
          <a:p>
            <a:pPr eaLnBrk="0" hangingPunct="0">
              <a:lnSpc>
                <a:spcPct val="115000"/>
              </a:lnSpc>
              <a:spcBef>
                <a:spcPct val="10000"/>
              </a:spcBef>
            </a:pPr>
            <a:r>
              <a:rPr lang="zh-CN" altLang="en-US" sz="2000" b="1" dirty="0">
                <a:solidFill>
                  <a:srgbClr val="D1390F"/>
                </a:solidFill>
                <a:latin typeface="微软雅黑" pitchFamily="34" charset="-122"/>
                <a:ea typeface="微软雅黑" pitchFamily="34" charset="-122"/>
              </a:rPr>
              <a:t>将</a:t>
            </a:r>
            <a:r>
              <a:rPr lang="zh-CN" altLang="en-US" sz="2000" b="1" dirty="0">
                <a:solidFill>
                  <a:schemeClr val="accent2"/>
                </a:solidFill>
                <a:latin typeface="微软雅黑" pitchFamily="34" charset="-122"/>
                <a:ea typeface="微软雅黑" pitchFamily="34" charset="-122"/>
              </a:rPr>
              <a:t>传送方向（读）</a:t>
            </a:r>
            <a:r>
              <a:rPr lang="zh-CN" altLang="en-US" sz="2000" b="1" dirty="0">
                <a:solidFill>
                  <a:srgbClr val="D1390F"/>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传送数据个数</a:t>
            </a:r>
            <a:r>
              <a:rPr lang="zh-CN" altLang="en-US" sz="2000" b="1" dirty="0">
                <a:solidFill>
                  <a:srgbClr val="D1390F"/>
                </a:solidFill>
                <a:latin typeface="微软雅黑" pitchFamily="34" charset="-122"/>
                <a:ea typeface="微软雅黑" pitchFamily="34" charset="-122"/>
              </a:rPr>
              <a:t>、 </a:t>
            </a:r>
            <a:r>
              <a:rPr lang="zh-CN" altLang="en-US" sz="2000" b="1" dirty="0">
                <a:solidFill>
                  <a:schemeClr val="accent2"/>
                </a:solidFill>
                <a:latin typeface="微软雅黑" pitchFamily="34" charset="-122"/>
                <a:ea typeface="微软雅黑" pitchFamily="34" charset="-122"/>
              </a:rPr>
              <a:t>磁盘逻辑块号</a:t>
            </a:r>
            <a:r>
              <a:rPr lang="zh-CN" altLang="en-US" sz="2000" b="1" dirty="0">
                <a:solidFill>
                  <a:srgbClr val="D1390F"/>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主存起始地址</a:t>
            </a:r>
            <a:r>
              <a:rPr lang="zh-CN" altLang="en-US" sz="2000" b="1" dirty="0">
                <a:solidFill>
                  <a:srgbClr val="D1390F"/>
                </a:solidFill>
                <a:latin typeface="微软雅黑" pitchFamily="34" charset="-122"/>
                <a:ea typeface="微软雅黑" pitchFamily="34" charset="-122"/>
              </a:rPr>
              <a:t>等参数送到</a:t>
            </a:r>
            <a:r>
              <a:rPr lang="en-US" altLang="zh-CN" sz="2000" b="1" dirty="0">
                <a:solidFill>
                  <a:srgbClr val="D1390F"/>
                </a:solidFill>
                <a:latin typeface="微软雅黑" pitchFamily="34" charset="-122"/>
                <a:ea typeface="微软雅黑" pitchFamily="34" charset="-122"/>
              </a:rPr>
              <a:t>DMA</a:t>
            </a:r>
            <a:r>
              <a:rPr lang="zh-CN" altLang="en-US" sz="2000" b="1" dirty="0">
                <a:solidFill>
                  <a:srgbClr val="D1390F"/>
                </a:solidFill>
                <a:latin typeface="微软雅黑" pitchFamily="34" charset="-122"/>
                <a:ea typeface="微软雅黑" pitchFamily="34" charset="-122"/>
              </a:rPr>
              <a:t>控制器</a:t>
            </a:r>
            <a:endParaRPr lang="zh-CN" altLang="en-US" sz="2000" b="1" dirty="0">
              <a:solidFill>
                <a:srgbClr val="D1390F"/>
              </a:solidFill>
              <a:latin typeface="微软雅黑" pitchFamily="34" charset="-122"/>
              <a:ea typeface="微软雅黑" pitchFamily="34" charset="-122"/>
            </a:endParaRPr>
          </a:p>
          <a:p>
            <a:pPr eaLnBrk="0" hangingPunct="0">
              <a:lnSpc>
                <a:spcPct val="115000"/>
              </a:lnSpc>
              <a:spcBef>
                <a:spcPct val="10000"/>
              </a:spcBef>
            </a:pPr>
            <a:r>
              <a:rPr lang="zh-CN" altLang="en-US" sz="2000" b="1" dirty="0">
                <a:latin typeface="微软雅黑" pitchFamily="34" charset="-122"/>
                <a:ea typeface="微软雅黑" pitchFamily="34" charset="-122"/>
              </a:rPr>
              <a:t>发送</a:t>
            </a:r>
            <a:r>
              <a:rPr lang="zh-CN" altLang="en-US" sz="2000" b="1" dirty="0">
                <a:solidFill>
                  <a:schemeClr val="accent1"/>
                </a:solidFill>
                <a:latin typeface="微软雅黑" pitchFamily="34" charset="-122"/>
                <a:ea typeface="微软雅黑" pitchFamily="34" charset="-122"/>
              </a:rPr>
              <a:t>”启动</a:t>
            </a:r>
            <a:r>
              <a:rPr lang="en-US" altLang="zh-CN" sz="2000" b="1" dirty="0">
                <a:solidFill>
                  <a:schemeClr val="accent1"/>
                </a:solidFill>
                <a:latin typeface="微软雅黑" pitchFamily="34" charset="-122"/>
                <a:ea typeface="微软雅黑" pitchFamily="34" charset="-122"/>
              </a:rPr>
              <a:t>DMA</a:t>
            </a:r>
            <a:r>
              <a:rPr lang="zh-CN" altLang="en-US" sz="2000" b="1" dirty="0">
                <a:solidFill>
                  <a:schemeClr val="accent1"/>
                </a:solidFill>
                <a:latin typeface="微软雅黑" pitchFamily="34" charset="-122"/>
                <a:ea typeface="微软雅黑" pitchFamily="34" charset="-122"/>
              </a:rPr>
              <a:t>传送“</a:t>
            </a:r>
            <a:r>
              <a:rPr lang="zh-CN" altLang="en-US" sz="2000" b="1" dirty="0">
                <a:latin typeface="微软雅黑" pitchFamily="34" charset="-122"/>
                <a:ea typeface="微软雅黑" pitchFamily="34" charset="-122"/>
              </a:rPr>
              <a:t>命令</a:t>
            </a:r>
            <a:endParaRPr lang="zh-CN" altLang="en-US" sz="2000" b="1" dirty="0">
              <a:latin typeface="微软雅黑" pitchFamily="34" charset="-122"/>
              <a:ea typeface="微软雅黑" pitchFamily="34" charset="-122"/>
            </a:endParaRPr>
          </a:p>
        </p:txBody>
      </p:sp>
      <p:sp>
        <p:nvSpPr>
          <p:cNvPr id="854062" name="文本框 854061"/>
          <p:cNvSpPr txBox="1"/>
          <p:nvPr/>
        </p:nvSpPr>
        <p:spPr>
          <a:xfrm>
            <a:off x="3875088" y="4078288"/>
            <a:ext cx="1046162" cy="708025"/>
          </a:xfrm>
          <a:prstGeom prst="rect">
            <a:avLst/>
          </a:prstGeom>
          <a:solidFill>
            <a:schemeClr val="bg1"/>
          </a:solidFill>
          <a:ln w="6350" cap="flat" cmpd="sng">
            <a:solidFill>
              <a:schemeClr val="tx1"/>
            </a:solidFill>
            <a:prstDash val="solid"/>
            <a:miter/>
            <a:headEnd type="none" w="med" len="med"/>
            <a:tailEnd type="none" w="med" len="med"/>
          </a:ln>
        </p:spPr>
        <p:txBody>
          <a:bodyPr>
            <a:spAutoFit/>
          </a:bodyPr>
          <a:p>
            <a:pPr algn="ctr" eaLnBrk="0" hangingPunct="0"/>
            <a:r>
              <a:rPr lang="en-US" altLang="zh-CN" sz="2000" b="1" dirty="0">
                <a:solidFill>
                  <a:schemeClr val="accent1"/>
                </a:solidFill>
                <a:latin typeface="微软雅黑" pitchFamily="34" charset="-122"/>
                <a:ea typeface="微软雅黑" pitchFamily="34" charset="-122"/>
              </a:rPr>
              <a:t>DMA</a:t>
            </a:r>
            <a:endParaRPr lang="en-US" altLang="zh-CN" sz="2000" b="1" dirty="0">
              <a:solidFill>
                <a:schemeClr val="accent1"/>
              </a:solidFill>
              <a:latin typeface="微软雅黑" pitchFamily="34" charset="-122"/>
              <a:ea typeface="微软雅黑" pitchFamily="34" charset="-122"/>
            </a:endParaRPr>
          </a:p>
          <a:p>
            <a:pPr algn="ctr" eaLnBrk="0" hangingPunct="0"/>
            <a:r>
              <a:rPr lang="zh-CN" altLang="en-US" sz="2000" b="1" dirty="0">
                <a:solidFill>
                  <a:schemeClr val="accent1"/>
                </a:solidFill>
                <a:latin typeface="微软雅黑" pitchFamily="34" charset="-122"/>
                <a:ea typeface="微软雅黑" pitchFamily="34" charset="-122"/>
              </a:rPr>
              <a:t>控制器</a:t>
            </a:r>
            <a:endParaRPr lang="zh-CN" altLang="en-US" sz="2000" b="1" dirty="0">
              <a:solidFill>
                <a:schemeClr val="accent1"/>
              </a:solidFill>
              <a:latin typeface="微软雅黑" pitchFamily="34" charset="-122"/>
              <a:ea typeface="微软雅黑" pitchFamily="34" charset="-122"/>
            </a:endParaRPr>
          </a:p>
        </p:txBody>
      </p:sp>
      <p:grpSp>
        <p:nvGrpSpPr>
          <p:cNvPr id="854065" name="组合 854064"/>
          <p:cNvGrpSpPr/>
          <p:nvPr/>
        </p:nvGrpSpPr>
        <p:grpSpPr>
          <a:xfrm>
            <a:off x="4949825" y="4645025"/>
            <a:ext cx="3656013" cy="1057275"/>
            <a:chOff x="3118" y="2926"/>
            <a:chExt cx="2303" cy="666"/>
          </a:xfrm>
        </p:grpSpPr>
        <p:sp>
          <p:nvSpPr>
            <p:cNvPr id="118832" name="文本框 854062"/>
            <p:cNvSpPr txBox="1"/>
            <p:nvPr/>
          </p:nvSpPr>
          <p:spPr>
            <a:xfrm>
              <a:off x="4178" y="3054"/>
              <a:ext cx="1243" cy="538"/>
            </a:xfrm>
            <a:prstGeom prst="rect">
              <a:avLst/>
            </a:prstGeom>
            <a:noFill/>
            <a:ln w="50800">
              <a:noFill/>
            </a:ln>
          </p:spPr>
          <p:txBody>
            <a:bodyPr>
              <a:spAutoFit/>
            </a:bodyPr>
            <a:p>
              <a:pPr eaLnBrk="0" hangingPunct="0">
                <a:lnSpc>
                  <a:spcPct val="125000"/>
                </a:lnSpc>
                <a:spcBef>
                  <a:spcPct val="50000"/>
                </a:spcBef>
              </a:pPr>
              <a:r>
                <a:rPr lang="zh-CN" altLang="en-US" sz="2000" b="1" dirty="0">
                  <a:solidFill>
                    <a:schemeClr val="accent1"/>
                  </a:solidFill>
                  <a:latin typeface="微软雅黑" pitchFamily="34" charset="-122"/>
                  <a:ea typeface="微软雅黑" pitchFamily="34" charset="-122"/>
                </a:rPr>
                <a:t>传送数据个数被送到计数器中</a:t>
              </a:r>
              <a:endParaRPr lang="zh-CN" altLang="en-US" sz="2000" b="1" dirty="0">
                <a:solidFill>
                  <a:schemeClr val="accent1"/>
                </a:solidFill>
                <a:latin typeface="微软雅黑" pitchFamily="34" charset="-122"/>
                <a:ea typeface="微软雅黑" pitchFamily="34" charset="-122"/>
              </a:endParaRPr>
            </a:p>
          </p:txBody>
        </p:sp>
        <p:sp>
          <p:nvSpPr>
            <p:cNvPr id="118833" name="直接连接符 854063"/>
            <p:cNvSpPr/>
            <p:nvPr/>
          </p:nvSpPr>
          <p:spPr>
            <a:xfrm flipH="1" flipV="1">
              <a:off x="3118" y="2926"/>
              <a:ext cx="1051" cy="292"/>
            </a:xfrm>
            <a:prstGeom prst="line">
              <a:avLst/>
            </a:prstGeom>
            <a:ln w="50800" cap="flat" cmpd="sng">
              <a:solidFill>
                <a:srgbClr val="FE9AAB"/>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4062"/>
                                        </p:tgtEl>
                                        <p:attrNameLst>
                                          <p:attrName>style.visibility</p:attrName>
                                        </p:attrNameLst>
                                      </p:cBhvr>
                                      <p:to>
                                        <p:strVal val="visible"/>
                                      </p:to>
                                    </p:set>
                                    <p:animEffect transition="in" filter="blinds(horizontal)">
                                      <p:cBhvr>
                                        <p:cTn id="7" dur="500"/>
                                        <p:tgtEl>
                                          <p:spTgt spid="8540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4061">
                                            <p:txEl>
                                              <p:charRg st="0" end="15"/>
                                            </p:txEl>
                                          </p:spTgt>
                                        </p:tgtEl>
                                        <p:attrNameLst>
                                          <p:attrName>style.visibility</p:attrName>
                                        </p:attrNameLst>
                                      </p:cBhvr>
                                      <p:to>
                                        <p:strVal val="visible"/>
                                      </p:to>
                                    </p:set>
                                    <p:animEffect transition="in" filter="blinds(horizontal)">
                                      <p:cBhvr>
                                        <p:cTn id="12" dur="500"/>
                                        <p:tgtEl>
                                          <p:spTgt spid="854061">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4061">
                                            <p:txEl>
                                              <p:charRg st="15" end="57"/>
                                            </p:txEl>
                                          </p:spTgt>
                                        </p:tgtEl>
                                        <p:attrNameLst>
                                          <p:attrName>style.visibility</p:attrName>
                                        </p:attrNameLst>
                                      </p:cBhvr>
                                      <p:to>
                                        <p:strVal val="visible"/>
                                      </p:to>
                                    </p:set>
                                    <p:animEffect transition="in" filter="blinds(horizontal)">
                                      <p:cBhvr>
                                        <p:cTn id="17" dur="500"/>
                                        <p:tgtEl>
                                          <p:spTgt spid="854061">
                                            <p:txEl>
                                              <p:charRg st="15"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4061">
                                            <p:txEl>
                                              <p:charRg st="57" end="71"/>
                                            </p:txEl>
                                          </p:spTgt>
                                        </p:tgtEl>
                                        <p:attrNameLst>
                                          <p:attrName>style.visibility</p:attrName>
                                        </p:attrNameLst>
                                      </p:cBhvr>
                                      <p:to>
                                        <p:strVal val="visible"/>
                                      </p:to>
                                    </p:set>
                                    <p:animEffect transition="in" filter="blinds(horizontal)">
                                      <p:cBhvr>
                                        <p:cTn id="22" dur="500"/>
                                        <p:tgtEl>
                                          <p:spTgt spid="854061">
                                            <p:txEl>
                                              <p:charRg st="57"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4065"/>
                                        </p:tgtEl>
                                        <p:attrNameLst>
                                          <p:attrName>style.visibility</p:attrName>
                                        </p:attrNameLst>
                                      </p:cBhvr>
                                      <p:to>
                                        <p:strVal val="visible"/>
                                      </p:to>
                                    </p:set>
                                    <p:animEffect transition="in" filter="blinds(horizontal)">
                                      <p:cBhvr>
                                        <p:cTn id="27" dur="500"/>
                                        <p:tgtEl>
                                          <p:spTgt spid="854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ln/>
        </p:spPr>
        <p:txBody>
          <a:bodyPr vert="horz" wrap="square" lIns="91440" tIns="45720" rIns="91440" bIns="45720" anchor="ctr"/>
          <a:p>
            <a:r>
              <a:rPr lang="zh-CN" altLang="en-US" dirty="0"/>
              <a:t>引入</a:t>
            </a:r>
            <a:r>
              <a:rPr lang="zh-CN" altLang="en-US" dirty="0">
                <a:latin typeface="黑体" pitchFamily="49" charset="-122"/>
              </a:rPr>
              <a:t>“</a:t>
            </a:r>
            <a:r>
              <a:rPr lang="zh-CN" altLang="en-US" dirty="0"/>
              <a:t>进程</a:t>
            </a:r>
            <a:r>
              <a:rPr lang="zh-CN" altLang="en-US" dirty="0">
                <a:latin typeface="黑体" pitchFamily="49" charset="-122"/>
              </a:rPr>
              <a:t>”</a:t>
            </a:r>
            <a:r>
              <a:rPr lang="zh-CN" altLang="en-US" dirty="0"/>
              <a:t>的好处</a:t>
            </a:r>
            <a:endParaRPr lang="zh-CN" altLang="en-US" dirty="0"/>
          </a:p>
        </p:txBody>
      </p:sp>
      <p:sp>
        <p:nvSpPr>
          <p:cNvPr id="748547" name="Rectangle 3"/>
          <p:cNvSpPr>
            <a:spLocks noGrp="1"/>
          </p:cNvSpPr>
          <p:nvPr>
            <p:ph idx="1"/>
          </p:nvPr>
        </p:nvSpPr>
        <p:spPr>
          <a:xfrm>
            <a:off x="250825" y="836613"/>
            <a:ext cx="8607425" cy="5843587"/>
          </a:xfrm>
          <a:ln/>
        </p:spPr>
        <p:txBody>
          <a:bodyPr vert="horz" wrap="square" lIns="91440" tIns="45720" rIns="91440" bIns="45720" anchor="t"/>
          <a:p>
            <a:pPr>
              <a:lnSpc>
                <a:spcPct val="130000"/>
              </a:lnSpc>
            </a:pPr>
            <a:r>
              <a:rPr lang="zh-CN" altLang="en-US" dirty="0">
                <a:latin typeface="微软雅黑" pitchFamily="34" charset="-122"/>
                <a:ea typeface="微软雅黑" pitchFamily="34" charset="-122"/>
              </a:rPr>
              <a:t>“</a:t>
            </a:r>
            <a:r>
              <a:rPr lang="zh-CN" altLang="en-US" dirty="0">
                <a:ea typeface="微软雅黑" pitchFamily="34" charset="-122"/>
              </a:rPr>
              <a:t>进程</a:t>
            </a:r>
            <a:r>
              <a:rPr lang="zh-CN" altLang="en-US" dirty="0">
                <a:latin typeface="微软雅黑" pitchFamily="34" charset="-122"/>
                <a:ea typeface="微软雅黑" pitchFamily="34" charset="-122"/>
              </a:rPr>
              <a:t>”</a:t>
            </a:r>
            <a:r>
              <a:rPr lang="zh-CN" altLang="en-US" dirty="0">
                <a:ea typeface="微软雅黑" pitchFamily="34" charset="-122"/>
              </a:rPr>
              <a:t>的引入为应用程序提供了以下两方面的抽象：</a:t>
            </a:r>
            <a:endParaRPr lang="zh-CN" altLang="en-US" dirty="0">
              <a:ea typeface="微软雅黑" pitchFamily="34" charset="-122"/>
            </a:endParaRPr>
          </a:p>
          <a:p>
            <a:pPr lvl="1">
              <a:lnSpc>
                <a:spcPct val="130000"/>
              </a:lnSpc>
            </a:pPr>
            <a:r>
              <a:rPr lang="zh-CN" altLang="en-US" sz="2400" dirty="0">
                <a:ea typeface="微软雅黑" pitchFamily="34" charset="-122"/>
              </a:rPr>
              <a:t>一个</a:t>
            </a:r>
            <a:r>
              <a:rPr lang="zh-CN" altLang="en-US" sz="2400" dirty="0">
                <a:solidFill>
                  <a:srgbClr val="FF0000"/>
                </a:solidFill>
                <a:ea typeface="微软雅黑" pitchFamily="34" charset="-122"/>
              </a:rPr>
              <a:t>独立的逻辑控制流</a:t>
            </a:r>
            <a:endParaRPr lang="zh-CN" altLang="en-US" sz="2400" dirty="0">
              <a:solidFill>
                <a:srgbClr val="FF0000"/>
              </a:solidFill>
              <a:ea typeface="微软雅黑" pitchFamily="34" charset="-122"/>
            </a:endParaRPr>
          </a:p>
          <a:p>
            <a:pPr lvl="2">
              <a:lnSpc>
                <a:spcPct val="130000"/>
              </a:lnSpc>
            </a:pPr>
            <a:r>
              <a:rPr lang="zh-CN" altLang="en-US" dirty="0">
                <a:ea typeface="微软雅黑" pitchFamily="34" charset="-122"/>
              </a:rPr>
              <a:t>每个进程拥有一个独立的逻辑控制流，使得程序员以为自己的程序在执行过程中</a:t>
            </a:r>
            <a:r>
              <a:rPr lang="zh-CN" altLang="en-US" dirty="0">
                <a:solidFill>
                  <a:srgbClr val="0000FF"/>
                </a:solidFill>
                <a:ea typeface="微软雅黑" pitchFamily="34" charset="-122"/>
              </a:rPr>
              <a:t>独占使用处理器</a:t>
            </a:r>
            <a:endParaRPr lang="zh-CN" altLang="en-US" dirty="0">
              <a:solidFill>
                <a:srgbClr val="0000FF"/>
              </a:solidFill>
              <a:ea typeface="微软雅黑" pitchFamily="34" charset="-122"/>
            </a:endParaRPr>
          </a:p>
          <a:p>
            <a:pPr lvl="1">
              <a:lnSpc>
                <a:spcPct val="130000"/>
              </a:lnSpc>
            </a:pPr>
            <a:r>
              <a:rPr lang="zh-CN" altLang="en-US" sz="2400" dirty="0">
                <a:ea typeface="微软雅黑" pitchFamily="34" charset="-122"/>
              </a:rPr>
              <a:t>一个</a:t>
            </a:r>
            <a:r>
              <a:rPr lang="zh-CN" altLang="en-US" sz="2400" dirty="0">
                <a:solidFill>
                  <a:srgbClr val="FF0000"/>
                </a:solidFill>
                <a:ea typeface="微软雅黑" pitchFamily="34" charset="-122"/>
              </a:rPr>
              <a:t>私有的虚拟地址空间</a:t>
            </a:r>
            <a:endParaRPr lang="zh-CN" altLang="en-US" sz="2400" dirty="0">
              <a:solidFill>
                <a:srgbClr val="FF0000"/>
              </a:solidFill>
              <a:ea typeface="微软雅黑" pitchFamily="34" charset="-122"/>
            </a:endParaRPr>
          </a:p>
          <a:p>
            <a:pPr lvl="2">
              <a:lnSpc>
                <a:spcPct val="130000"/>
              </a:lnSpc>
            </a:pPr>
            <a:r>
              <a:rPr lang="zh-CN" altLang="en-US" dirty="0">
                <a:ea typeface="微软雅黑" pitchFamily="34" charset="-122"/>
              </a:rPr>
              <a:t>每个进程拥有一个私有的虚拟地址空间，使得程序员以为自己的程序在执行过程中</a:t>
            </a:r>
            <a:r>
              <a:rPr lang="zh-CN" altLang="en-US" dirty="0">
                <a:solidFill>
                  <a:srgbClr val="0000FF"/>
                </a:solidFill>
                <a:ea typeface="微软雅黑" pitchFamily="34" charset="-122"/>
              </a:rPr>
              <a:t>独占使用存储器</a:t>
            </a:r>
            <a:endParaRPr lang="zh-CN" altLang="en-US" dirty="0">
              <a:solidFill>
                <a:srgbClr val="0000FF"/>
              </a:solidFill>
              <a:ea typeface="微软雅黑" pitchFamily="34" charset="-122"/>
            </a:endParaRPr>
          </a:p>
          <a:p>
            <a:pPr>
              <a:lnSpc>
                <a:spcPct val="130000"/>
              </a:lnSpc>
            </a:pPr>
            <a:r>
              <a:rPr lang="zh-CN" altLang="en-US" dirty="0">
                <a:ea typeface="微软雅黑" pitchFamily="34" charset="-122"/>
              </a:rPr>
              <a:t>进程</a:t>
            </a:r>
            <a:r>
              <a:rPr lang="zh-CN" altLang="en-US" dirty="0">
                <a:latin typeface="微软雅黑" pitchFamily="34" charset="-122"/>
                <a:ea typeface="微软雅黑" pitchFamily="34" charset="-122"/>
              </a:rPr>
              <a:t>”</a:t>
            </a:r>
            <a:r>
              <a:rPr lang="zh-CN" altLang="en-US" dirty="0">
                <a:ea typeface="微软雅黑" pitchFamily="34" charset="-122"/>
              </a:rPr>
              <a:t>的引入</a:t>
            </a:r>
            <a:r>
              <a:rPr lang="zh-CN" altLang="en-US" dirty="0">
                <a:latin typeface="微软雅黑" pitchFamily="34" charset="-122"/>
                <a:ea typeface="微软雅黑" pitchFamily="34" charset="-122"/>
              </a:rPr>
              <a:t>简化了程序员的编程以及语言处理系统的处理，即</a:t>
            </a:r>
            <a:r>
              <a:rPr lang="zh-CN" altLang="en-US" dirty="0">
                <a:solidFill>
                  <a:srgbClr val="0000FF"/>
                </a:solidFill>
                <a:latin typeface="微软雅黑" pitchFamily="34" charset="-122"/>
                <a:ea typeface="微软雅黑" pitchFamily="34" charset="-122"/>
              </a:rPr>
              <a:t>简化了编程、编译、链接、共享和加载等整个过程</a:t>
            </a:r>
            <a:r>
              <a:rPr lang="zh-CN" alt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547">
                                            <p:txEl>
                                              <p:charRg st="0" end="25"/>
                                            </p:txEl>
                                          </p:spTgt>
                                        </p:tgtEl>
                                        <p:attrNameLst>
                                          <p:attrName>style.visibility</p:attrName>
                                        </p:attrNameLst>
                                      </p:cBhvr>
                                      <p:to>
                                        <p:strVal val="visible"/>
                                      </p:to>
                                    </p:set>
                                    <p:animEffect transition="in" filter="blinds(horizontal)">
                                      <p:cBhvr>
                                        <p:cTn id="7" dur="500"/>
                                        <p:tgtEl>
                                          <p:spTgt spid="748547">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7">
                                            <p:txEl>
                                              <p:charRg st="25" end="36"/>
                                            </p:txEl>
                                          </p:spTgt>
                                        </p:tgtEl>
                                        <p:attrNameLst>
                                          <p:attrName>style.visibility</p:attrName>
                                        </p:attrNameLst>
                                      </p:cBhvr>
                                      <p:to>
                                        <p:strVal val="visible"/>
                                      </p:to>
                                    </p:set>
                                    <p:animEffect transition="in" filter="blinds(horizontal)">
                                      <p:cBhvr>
                                        <p:cTn id="12" dur="500"/>
                                        <p:tgtEl>
                                          <p:spTgt spid="748547">
                                            <p:txEl>
                                              <p:charRg st="25"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7">
                                            <p:txEl>
                                              <p:charRg st="36" end="79"/>
                                            </p:txEl>
                                          </p:spTgt>
                                        </p:tgtEl>
                                        <p:attrNameLst>
                                          <p:attrName>style.visibility</p:attrName>
                                        </p:attrNameLst>
                                      </p:cBhvr>
                                      <p:to>
                                        <p:strVal val="visible"/>
                                      </p:to>
                                    </p:set>
                                    <p:animEffect transition="in" filter="blinds(horizontal)">
                                      <p:cBhvr>
                                        <p:cTn id="17" dur="500"/>
                                        <p:tgtEl>
                                          <p:spTgt spid="748547">
                                            <p:txEl>
                                              <p:charRg st="36"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7">
                                            <p:txEl>
                                              <p:charRg st="79" end="91"/>
                                            </p:txEl>
                                          </p:spTgt>
                                        </p:tgtEl>
                                        <p:attrNameLst>
                                          <p:attrName>style.visibility</p:attrName>
                                        </p:attrNameLst>
                                      </p:cBhvr>
                                      <p:to>
                                        <p:strVal val="visible"/>
                                      </p:to>
                                    </p:set>
                                    <p:animEffect transition="in" filter="blinds(horizontal)">
                                      <p:cBhvr>
                                        <p:cTn id="22" dur="500"/>
                                        <p:tgtEl>
                                          <p:spTgt spid="748547">
                                            <p:txEl>
                                              <p:charRg st="79" end="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7">
                                            <p:txEl>
                                              <p:charRg st="91" end="135"/>
                                            </p:txEl>
                                          </p:spTgt>
                                        </p:tgtEl>
                                        <p:attrNameLst>
                                          <p:attrName>style.visibility</p:attrName>
                                        </p:attrNameLst>
                                      </p:cBhvr>
                                      <p:to>
                                        <p:strVal val="visible"/>
                                      </p:to>
                                    </p:set>
                                    <p:animEffect transition="in" filter="blinds(horizontal)">
                                      <p:cBhvr>
                                        <p:cTn id="27" dur="500"/>
                                        <p:tgtEl>
                                          <p:spTgt spid="748547">
                                            <p:txEl>
                                              <p:charRg st="91" end="1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8547">
                                            <p:txEl>
                                              <p:charRg st="135" end="188"/>
                                            </p:txEl>
                                          </p:spTgt>
                                        </p:tgtEl>
                                        <p:attrNameLst>
                                          <p:attrName>style.visibility</p:attrName>
                                        </p:attrNameLst>
                                      </p:cBhvr>
                                      <p:to>
                                        <p:strVal val="visible"/>
                                      </p:to>
                                    </p:set>
                                    <p:animEffect transition="in" filter="blinds(horizontal)">
                                      <p:cBhvr>
                                        <p:cTn id="32" dur="500"/>
                                        <p:tgtEl>
                                          <p:spTgt spid="748547">
                                            <p:txEl>
                                              <p:charRg st="135"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47"/>
          <p:cNvSpPr>
            <a:spLocks noGrp="1"/>
          </p:cNvSpPr>
          <p:nvPr>
            <p:ph type="title"/>
          </p:nvPr>
        </p:nvSpPr>
        <p:spPr>
          <a:xfrm>
            <a:off x="357188" y="131763"/>
            <a:ext cx="7591425" cy="569912"/>
          </a:xfrm>
          <a:ln/>
        </p:spPr>
        <p:txBody>
          <a:bodyPr vert="horz" wrap="square" lIns="91440" tIns="45720" rIns="91440" bIns="45720" anchor="ctr"/>
          <a:p>
            <a:r>
              <a:rPr lang="zh-CN" altLang="en-US" dirty="0">
                <a:latin typeface="黑体" pitchFamily="49" charset="-122"/>
              </a:rPr>
              <a:t>读一个磁盘扇区</a:t>
            </a:r>
            <a:r>
              <a:rPr lang="en-US" altLang="zh-CN" dirty="0">
                <a:latin typeface="黑体" pitchFamily="49" charset="-122"/>
              </a:rPr>
              <a:t>–</a:t>
            </a:r>
            <a:r>
              <a:rPr lang="zh-CN" altLang="en-US" dirty="0">
                <a:latin typeface="黑体" pitchFamily="49" charset="-122"/>
              </a:rPr>
              <a:t>第二步</a:t>
            </a:r>
            <a:endParaRPr lang="en-US" altLang="zh-CN" dirty="0">
              <a:latin typeface="黑体" pitchFamily="49" charset="-122"/>
            </a:endParaRPr>
          </a:p>
        </p:txBody>
      </p:sp>
      <p:sp>
        <p:nvSpPr>
          <p:cNvPr id="119811" name="Rectangle 4"/>
          <p:cNvSpPr/>
          <p:nvPr/>
        </p:nvSpPr>
        <p:spPr>
          <a:xfrm>
            <a:off x="6294438" y="2800350"/>
            <a:ext cx="909637" cy="9144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Main</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memory</a:t>
            </a:r>
            <a:endParaRPr lang="en-US" altLang="zh-CN" b="1" dirty="0">
              <a:latin typeface="Arial Narrow" panose="020B07060202020A0204" pitchFamily="34" charset="0"/>
            </a:endParaRPr>
          </a:p>
        </p:txBody>
      </p:sp>
      <p:sp>
        <p:nvSpPr>
          <p:cNvPr id="119812" name="AutoShape 5"/>
          <p:cNvSpPr/>
          <p:nvPr/>
        </p:nvSpPr>
        <p:spPr>
          <a:xfrm>
            <a:off x="4770438" y="2952750"/>
            <a:ext cx="1492250" cy="533400"/>
          </a:xfrm>
          <a:prstGeom prst="leftRightArrow">
            <a:avLst>
              <a:gd name="adj1" fmla="val 50000"/>
              <a:gd name="adj2" fmla="val 55913"/>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13" name="Rectangle 6"/>
          <p:cNvSpPr/>
          <p:nvPr/>
        </p:nvSpPr>
        <p:spPr>
          <a:xfrm>
            <a:off x="3856038" y="2984500"/>
            <a:ext cx="909637" cy="57785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b="1" dirty="0">
              <a:latin typeface="Arial Narrow" panose="020B07060202020A0204" pitchFamily="34" charset="0"/>
            </a:endParaRPr>
          </a:p>
        </p:txBody>
      </p:sp>
      <p:sp>
        <p:nvSpPr>
          <p:cNvPr id="119814" name="AutoShape 7"/>
          <p:cNvSpPr/>
          <p:nvPr/>
        </p:nvSpPr>
        <p:spPr>
          <a:xfrm>
            <a:off x="2398713" y="2952750"/>
            <a:ext cx="1452562" cy="533400"/>
          </a:xfrm>
          <a:prstGeom prst="leftRightArrow">
            <a:avLst>
              <a:gd name="adj1" fmla="val 50000"/>
              <a:gd name="adj2" fmla="val 54426"/>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15" name="Rectangle 8"/>
          <p:cNvSpPr/>
          <p:nvPr/>
        </p:nvSpPr>
        <p:spPr>
          <a:xfrm>
            <a:off x="1414463" y="1657350"/>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16" name="Rectangle 9"/>
          <p:cNvSpPr/>
          <p:nvPr/>
        </p:nvSpPr>
        <p:spPr>
          <a:xfrm>
            <a:off x="1414463" y="1809750"/>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17" name="Rectangle 10"/>
          <p:cNvSpPr/>
          <p:nvPr/>
        </p:nvSpPr>
        <p:spPr>
          <a:xfrm>
            <a:off x="1414463" y="1962150"/>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18" name="Rectangle 11"/>
          <p:cNvSpPr/>
          <p:nvPr/>
        </p:nvSpPr>
        <p:spPr>
          <a:xfrm>
            <a:off x="1414463" y="2114550"/>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19" name="Rectangle 12"/>
          <p:cNvSpPr/>
          <p:nvPr/>
        </p:nvSpPr>
        <p:spPr>
          <a:xfrm>
            <a:off x="1414463" y="2266950"/>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20" name="AutoShape 13"/>
          <p:cNvSpPr/>
          <p:nvPr/>
        </p:nvSpPr>
        <p:spPr>
          <a:xfrm>
            <a:off x="2187575" y="1657350"/>
            <a:ext cx="444500" cy="381000"/>
          </a:xfrm>
          <a:prstGeom prst="rightArrow">
            <a:avLst>
              <a:gd name="adj1" fmla="val 50000"/>
              <a:gd name="adj2" fmla="val 2915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21" name="AutoShape 14"/>
          <p:cNvSpPr/>
          <p:nvPr/>
        </p:nvSpPr>
        <p:spPr>
          <a:xfrm flipH="1">
            <a:off x="2098675" y="2038350"/>
            <a:ext cx="444500" cy="381000"/>
          </a:xfrm>
          <a:prstGeom prst="rightArrow">
            <a:avLst>
              <a:gd name="adj1" fmla="val 50000"/>
              <a:gd name="adj2" fmla="val 2915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22" name="Rectangle 15"/>
          <p:cNvSpPr/>
          <p:nvPr/>
        </p:nvSpPr>
        <p:spPr>
          <a:xfrm>
            <a:off x="2632075" y="1504950"/>
            <a:ext cx="533400" cy="10668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ALU</a:t>
            </a:r>
            <a:endParaRPr lang="en-US" altLang="zh-CN" b="1" dirty="0">
              <a:latin typeface="Arial Narrow" panose="020B07060202020A0204" pitchFamily="34" charset="0"/>
            </a:endParaRPr>
          </a:p>
        </p:txBody>
      </p:sp>
      <p:sp>
        <p:nvSpPr>
          <p:cNvPr id="119823" name="Text Box 16"/>
          <p:cNvSpPr txBox="1"/>
          <p:nvPr/>
        </p:nvSpPr>
        <p:spPr>
          <a:xfrm>
            <a:off x="1138238" y="1336675"/>
            <a:ext cx="1135062"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Register file</a:t>
            </a:r>
            <a:endParaRPr lang="en-US" altLang="zh-CN" sz="1600" b="1" dirty="0">
              <a:latin typeface="Arial Narrow" panose="020B07060202020A0204" pitchFamily="34" charset="0"/>
            </a:endParaRPr>
          </a:p>
        </p:txBody>
      </p:sp>
      <p:sp>
        <p:nvSpPr>
          <p:cNvPr id="119824" name="AutoShape 17"/>
          <p:cNvSpPr/>
          <p:nvPr/>
        </p:nvSpPr>
        <p:spPr>
          <a:xfrm>
            <a:off x="1489075" y="2495550"/>
            <a:ext cx="609600" cy="457200"/>
          </a:xfrm>
          <a:prstGeom prst="upDownArrow">
            <a:avLst>
              <a:gd name="adj1" fmla="val 50000"/>
              <a:gd name="adj2" fmla="val 2000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25" name="Rectangle 18"/>
          <p:cNvSpPr/>
          <p:nvPr/>
        </p:nvSpPr>
        <p:spPr>
          <a:xfrm>
            <a:off x="346075" y="1276350"/>
            <a:ext cx="2971800" cy="2438400"/>
          </a:xfrm>
          <a:prstGeom prst="rect">
            <a:avLst/>
          </a:prstGeom>
          <a:noFill/>
          <a:ln w="12700" cap="rnd" cmpd="sng">
            <a:solidFill>
              <a:schemeClr val="tx1"/>
            </a:solidFill>
            <a:prstDash val="sysDot"/>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26" name="Text Box 19"/>
          <p:cNvSpPr txBox="1"/>
          <p:nvPr/>
        </p:nvSpPr>
        <p:spPr>
          <a:xfrm>
            <a:off x="247650" y="971550"/>
            <a:ext cx="923925" cy="336550"/>
          </a:xfrm>
          <a:prstGeom prst="rect">
            <a:avLst/>
          </a:prstGeom>
          <a:noFill/>
          <a:ln w="12700">
            <a:noFill/>
          </a:ln>
        </p:spPr>
        <p:txBody>
          <a:bodyPr wrap="none" anchor="ctr">
            <a:spAutoFit/>
          </a:bodyPr>
          <a:p>
            <a:pPr eaLnBrk="0" hangingPunct="0"/>
            <a:r>
              <a:rPr lang="en-US" altLang="zh-CN" sz="1600" b="1" dirty="0">
                <a:latin typeface="Arial Narrow" panose="020B07060202020A0204" pitchFamily="34" charset="0"/>
              </a:rPr>
              <a:t>CPU chip</a:t>
            </a:r>
            <a:endParaRPr lang="en-US" altLang="zh-CN" sz="1600" b="1" dirty="0">
              <a:latin typeface="Arial Narrow" panose="020B07060202020A0204" pitchFamily="34" charset="0"/>
            </a:endParaRPr>
          </a:p>
        </p:txBody>
      </p:sp>
      <p:sp>
        <p:nvSpPr>
          <p:cNvPr id="119827" name="AutoShape 20"/>
          <p:cNvSpPr/>
          <p:nvPr/>
        </p:nvSpPr>
        <p:spPr>
          <a:xfrm>
            <a:off x="4079875" y="3638550"/>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28" name="AutoShape 21"/>
          <p:cNvSpPr/>
          <p:nvPr/>
        </p:nvSpPr>
        <p:spPr>
          <a:xfrm flipV="1">
            <a:off x="5184775" y="4375150"/>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19829" name="Rectangle 22"/>
          <p:cNvSpPr/>
          <p:nvPr/>
        </p:nvSpPr>
        <p:spPr>
          <a:xfrm>
            <a:off x="4765675" y="5099050"/>
            <a:ext cx="12954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Disk </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controller</a:t>
            </a:r>
            <a:endParaRPr lang="en-US" altLang="zh-CN" b="1" dirty="0">
              <a:latin typeface="Arial Narrow" panose="020B07060202020A0204" pitchFamily="34" charset="0"/>
            </a:endParaRPr>
          </a:p>
        </p:txBody>
      </p:sp>
      <p:sp>
        <p:nvSpPr>
          <p:cNvPr id="119830" name="AutoShape 23"/>
          <p:cNvSpPr/>
          <p:nvPr/>
        </p:nvSpPr>
        <p:spPr>
          <a:xfrm flipV="1">
            <a:off x="2854325" y="4375150"/>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19831" name="Rectangle 24"/>
          <p:cNvSpPr/>
          <p:nvPr/>
        </p:nvSpPr>
        <p:spPr>
          <a:xfrm>
            <a:off x="2435225" y="5099050"/>
            <a:ext cx="12954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Graphics</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adapter</a:t>
            </a:r>
            <a:endParaRPr lang="en-US" altLang="zh-CN" b="1" dirty="0">
              <a:latin typeface="Arial Narrow" panose="020B07060202020A0204" pitchFamily="34" charset="0"/>
            </a:endParaRPr>
          </a:p>
        </p:txBody>
      </p:sp>
      <p:sp>
        <p:nvSpPr>
          <p:cNvPr id="119832" name="AutoShape 25"/>
          <p:cNvSpPr/>
          <p:nvPr/>
        </p:nvSpPr>
        <p:spPr>
          <a:xfrm flipV="1">
            <a:off x="1177925" y="4375150"/>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19833" name="Rectangle 26"/>
          <p:cNvSpPr/>
          <p:nvPr/>
        </p:nvSpPr>
        <p:spPr>
          <a:xfrm>
            <a:off x="835025" y="5086350"/>
            <a:ext cx="11430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USB</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controller</a:t>
            </a:r>
            <a:endParaRPr lang="en-US" altLang="zh-CN" b="1" dirty="0">
              <a:latin typeface="Arial Narrow" panose="020B07060202020A0204" pitchFamily="34" charset="0"/>
            </a:endParaRPr>
          </a:p>
        </p:txBody>
      </p:sp>
      <p:sp>
        <p:nvSpPr>
          <p:cNvPr id="119834" name="Line 27"/>
          <p:cNvSpPr/>
          <p:nvPr/>
        </p:nvSpPr>
        <p:spPr>
          <a:xfrm>
            <a:off x="1063625" y="5619750"/>
            <a:ext cx="0" cy="304800"/>
          </a:xfrm>
          <a:prstGeom prst="line">
            <a:avLst/>
          </a:prstGeom>
          <a:ln w="12700" cap="flat" cmpd="sng">
            <a:solidFill>
              <a:schemeClr val="tx1"/>
            </a:solidFill>
            <a:prstDash val="solid"/>
            <a:headEnd type="triangle" w="med" len="med"/>
            <a:tailEnd type="none" w="med" len="med"/>
          </a:ln>
        </p:spPr>
      </p:sp>
      <p:sp>
        <p:nvSpPr>
          <p:cNvPr id="119835" name="Line 28"/>
          <p:cNvSpPr/>
          <p:nvPr/>
        </p:nvSpPr>
        <p:spPr>
          <a:xfrm>
            <a:off x="1825625" y="5619750"/>
            <a:ext cx="0" cy="304800"/>
          </a:xfrm>
          <a:prstGeom prst="line">
            <a:avLst/>
          </a:prstGeom>
          <a:ln w="12700" cap="flat" cmpd="sng">
            <a:solidFill>
              <a:schemeClr val="tx1"/>
            </a:solidFill>
            <a:prstDash val="solid"/>
            <a:headEnd type="triangle" w="med" len="med"/>
            <a:tailEnd type="none" w="med" len="med"/>
          </a:ln>
        </p:spPr>
      </p:sp>
      <p:sp>
        <p:nvSpPr>
          <p:cNvPr id="119836" name="Text Box 29"/>
          <p:cNvSpPr txBox="1"/>
          <p:nvPr/>
        </p:nvSpPr>
        <p:spPr>
          <a:xfrm>
            <a:off x="631825" y="5848350"/>
            <a:ext cx="709613"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Mouse</a:t>
            </a:r>
            <a:endParaRPr lang="en-US" altLang="zh-CN" sz="1600" b="1" dirty="0">
              <a:latin typeface="Arial Narrow" panose="020B07060202020A0204" pitchFamily="34" charset="0"/>
            </a:endParaRPr>
          </a:p>
        </p:txBody>
      </p:sp>
      <p:sp>
        <p:nvSpPr>
          <p:cNvPr id="119837" name="Text Box 30"/>
          <p:cNvSpPr txBox="1"/>
          <p:nvPr/>
        </p:nvSpPr>
        <p:spPr>
          <a:xfrm>
            <a:off x="1311275" y="5848350"/>
            <a:ext cx="950913"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Keyboard</a:t>
            </a:r>
            <a:endParaRPr lang="en-US" altLang="zh-CN" sz="1600" b="1" dirty="0">
              <a:latin typeface="Arial Narrow" panose="020B07060202020A0204" pitchFamily="34" charset="0"/>
            </a:endParaRPr>
          </a:p>
        </p:txBody>
      </p:sp>
      <p:sp>
        <p:nvSpPr>
          <p:cNvPr id="119838" name="Line 31"/>
          <p:cNvSpPr/>
          <p:nvPr/>
        </p:nvSpPr>
        <p:spPr>
          <a:xfrm>
            <a:off x="3121025" y="5619750"/>
            <a:ext cx="0" cy="304800"/>
          </a:xfrm>
          <a:prstGeom prst="line">
            <a:avLst/>
          </a:prstGeom>
          <a:ln w="12700" cap="flat" cmpd="sng">
            <a:solidFill>
              <a:schemeClr val="tx1"/>
            </a:solidFill>
            <a:prstDash val="solid"/>
            <a:headEnd type="none" w="med" len="med"/>
            <a:tailEnd type="triangle" w="med" len="med"/>
          </a:ln>
        </p:spPr>
      </p:sp>
      <p:sp>
        <p:nvSpPr>
          <p:cNvPr id="119839" name="Text Box 32"/>
          <p:cNvSpPr txBox="1"/>
          <p:nvPr/>
        </p:nvSpPr>
        <p:spPr>
          <a:xfrm>
            <a:off x="2627313" y="5848350"/>
            <a:ext cx="793750"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Monitor</a:t>
            </a:r>
            <a:endParaRPr lang="en-US" altLang="zh-CN" sz="1600" b="1" dirty="0">
              <a:latin typeface="Arial Narrow" panose="020B07060202020A0204" pitchFamily="34" charset="0"/>
            </a:endParaRPr>
          </a:p>
        </p:txBody>
      </p:sp>
      <p:sp>
        <p:nvSpPr>
          <p:cNvPr id="119840" name="AutoShape 33"/>
          <p:cNvSpPr/>
          <p:nvPr/>
        </p:nvSpPr>
        <p:spPr>
          <a:xfrm>
            <a:off x="5121275" y="6000750"/>
            <a:ext cx="609600" cy="609600"/>
          </a:xfrm>
          <a:prstGeom prst="can">
            <a:avLst>
              <a:gd name="adj" fmla="val 25000"/>
            </a:avLst>
          </a:prstGeom>
          <a:noFill/>
          <a:ln w="12700" cap="flat" cmpd="sng">
            <a:solidFill>
              <a:schemeClr val="tx1"/>
            </a:solidFill>
            <a:prstDash val="solid"/>
            <a:headEnd type="none" w="med" len="med"/>
            <a:tailEnd type="none" w="med" len="med"/>
          </a:ln>
        </p:spPr>
        <p:txBody>
          <a:bodyPr wrap="none" anchor="ctr"/>
          <a:p>
            <a:pPr algn="ctr" eaLnBrk="0" hangingPunct="0"/>
            <a:r>
              <a:rPr lang="en-US" altLang="zh-CN" b="1" dirty="0">
                <a:latin typeface="Arial Narrow" panose="020B07060202020A0204" pitchFamily="34" charset="0"/>
              </a:rPr>
              <a:t>Disk</a:t>
            </a:r>
            <a:endParaRPr lang="en-US" altLang="zh-CN" b="1" dirty="0">
              <a:latin typeface="Arial Narrow" panose="020B07060202020A0204" pitchFamily="34" charset="0"/>
            </a:endParaRPr>
          </a:p>
        </p:txBody>
      </p:sp>
      <p:sp>
        <p:nvSpPr>
          <p:cNvPr id="119841" name="AutoShape 34"/>
          <p:cNvSpPr/>
          <p:nvPr/>
        </p:nvSpPr>
        <p:spPr>
          <a:xfrm>
            <a:off x="269875" y="4159250"/>
            <a:ext cx="6972300" cy="393700"/>
          </a:xfrm>
          <a:prstGeom prst="leftRightArrow">
            <a:avLst>
              <a:gd name="adj1" fmla="val 48611"/>
              <a:gd name="adj2" fmla="val 91500"/>
            </a:avLst>
          </a:prstGeom>
          <a:solidFill>
            <a:schemeClr val="bg1"/>
          </a:solid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19842" name="Rectangle 35"/>
          <p:cNvSpPr/>
          <p:nvPr/>
        </p:nvSpPr>
        <p:spPr>
          <a:xfrm>
            <a:off x="1346200" y="4329113"/>
            <a:ext cx="166688"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9843" name="Rectangle 36"/>
          <p:cNvSpPr/>
          <p:nvPr/>
        </p:nvSpPr>
        <p:spPr>
          <a:xfrm>
            <a:off x="3022600" y="4319588"/>
            <a:ext cx="166688"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9844" name="Rectangle 37"/>
          <p:cNvSpPr/>
          <p:nvPr/>
        </p:nvSpPr>
        <p:spPr>
          <a:xfrm>
            <a:off x="5356225" y="4310063"/>
            <a:ext cx="161925"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9845" name="Text Box 38"/>
          <p:cNvSpPr txBox="1"/>
          <p:nvPr/>
        </p:nvSpPr>
        <p:spPr>
          <a:xfrm>
            <a:off x="5556250" y="3956050"/>
            <a:ext cx="747713" cy="336550"/>
          </a:xfrm>
          <a:prstGeom prst="rect">
            <a:avLst/>
          </a:prstGeom>
          <a:noFill/>
          <a:ln w="12700">
            <a:noFill/>
          </a:ln>
        </p:spPr>
        <p:txBody>
          <a:bodyPr wrap="none" anchor="ctr">
            <a:spAutoFit/>
          </a:bodyPr>
          <a:p>
            <a:pPr eaLnBrk="0" hangingPunct="0"/>
            <a:r>
              <a:rPr lang="en-US" altLang="zh-CN" sz="1600" b="1" dirty="0">
                <a:latin typeface="Arial Narrow" panose="020B07060202020A0204" pitchFamily="34" charset="0"/>
              </a:rPr>
              <a:t>I/O bus</a:t>
            </a:r>
            <a:endParaRPr lang="en-US" altLang="zh-CN" sz="1600" b="1" dirty="0">
              <a:latin typeface="Arial Narrow" panose="020B07060202020A0204" pitchFamily="34" charset="0"/>
            </a:endParaRPr>
          </a:p>
        </p:txBody>
      </p:sp>
      <p:sp>
        <p:nvSpPr>
          <p:cNvPr id="119846" name="Rectangle 39"/>
          <p:cNvSpPr/>
          <p:nvPr/>
        </p:nvSpPr>
        <p:spPr>
          <a:xfrm>
            <a:off x="4246563" y="4248150"/>
            <a:ext cx="161925"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19847" name="Line 40"/>
          <p:cNvSpPr/>
          <p:nvPr/>
        </p:nvSpPr>
        <p:spPr>
          <a:xfrm>
            <a:off x="4297363" y="3194050"/>
            <a:ext cx="1965325" cy="0"/>
          </a:xfrm>
          <a:prstGeom prst="line">
            <a:avLst/>
          </a:prstGeom>
          <a:ln w="76200" cap="flat" cmpd="sng">
            <a:solidFill>
              <a:srgbClr val="00FFFF"/>
            </a:solidFill>
            <a:prstDash val="solid"/>
            <a:headEnd type="none" w="med" len="med"/>
            <a:tailEnd type="triangle" w="med" len="med"/>
          </a:ln>
        </p:spPr>
      </p:sp>
      <p:sp>
        <p:nvSpPr>
          <p:cNvPr id="119848" name="Line 41"/>
          <p:cNvSpPr/>
          <p:nvPr/>
        </p:nvSpPr>
        <p:spPr>
          <a:xfrm>
            <a:off x="4335463" y="3194050"/>
            <a:ext cx="0" cy="1135063"/>
          </a:xfrm>
          <a:prstGeom prst="line">
            <a:avLst/>
          </a:prstGeom>
          <a:ln w="76200" cap="flat" cmpd="sng">
            <a:solidFill>
              <a:srgbClr val="00FFFF"/>
            </a:solidFill>
            <a:prstDash val="solid"/>
            <a:headEnd type="none" w="med" len="med"/>
            <a:tailEnd type="none" w="med" len="med"/>
          </a:ln>
        </p:spPr>
      </p:sp>
      <p:sp>
        <p:nvSpPr>
          <p:cNvPr id="119849" name="Line 42"/>
          <p:cNvSpPr/>
          <p:nvPr/>
        </p:nvSpPr>
        <p:spPr>
          <a:xfrm flipV="1">
            <a:off x="4297363" y="4357688"/>
            <a:ext cx="1128712" cy="0"/>
          </a:xfrm>
          <a:prstGeom prst="line">
            <a:avLst/>
          </a:prstGeom>
          <a:ln w="76200" cap="flat" cmpd="sng">
            <a:solidFill>
              <a:srgbClr val="00FFFF"/>
            </a:solidFill>
            <a:prstDash val="solid"/>
            <a:headEnd type="none" w="med" len="med"/>
            <a:tailEnd type="none" w="med" len="med"/>
          </a:ln>
        </p:spPr>
      </p:sp>
      <p:sp>
        <p:nvSpPr>
          <p:cNvPr id="119850" name="Line 43"/>
          <p:cNvSpPr/>
          <p:nvPr/>
        </p:nvSpPr>
        <p:spPr>
          <a:xfrm flipH="1">
            <a:off x="5432425" y="4329113"/>
            <a:ext cx="0" cy="1671637"/>
          </a:xfrm>
          <a:prstGeom prst="line">
            <a:avLst/>
          </a:prstGeom>
          <a:ln w="76200" cap="flat" cmpd="sng">
            <a:solidFill>
              <a:srgbClr val="00FFFF"/>
            </a:solidFill>
            <a:prstDash val="solid"/>
            <a:headEnd type="none" w="med" len="med"/>
            <a:tailEnd type="none" w="med" len="med"/>
          </a:ln>
        </p:spPr>
      </p:sp>
      <p:sp>
        <p:nvSpPr>
          <p:cNvPr id="119851" name="Rectangle 44"/>
          <p:cNvSpPr/>
          <p:nvPr/>
        </p:nvSpPr>
        <p:spPr>
          <a:xfrm>
            <a:off x="498475" y="2984500"/>
            <a:ext cx="1873250" cy="57785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Bus interface</a:t>
            </a:r>
            <a:endParaRPr lang="en-US" altLang="zh-CN" b="1" dirty="0">
              <a:latin typeface="Arial Narrow" panose="020B07060202020A0204" pitchFamily="34" charset="0"/>
            </a:endParaRPr>
          </a:p>
        </p:txBody>
      </p:sp>
      <p:sp>
        <p:nvSpPr>
          <p:cNvPr id="119852" name="Text Box 46"/>
          <p:cNvSpPr txBox="1"/>
          <p:nvPr/>
        </p:nvSpPr>
        <p:spPr>
          <a:xfrm>
            <a:off x="3876675" y="906463"/>
            <a:ext cx="4903788" cy="1296987"/>
          </a:xfrm>
          <a:prstGeom prst="rect">
            <a:avLst/>
          </a:prstGeom>
          <a:noFill/>
          <a:ln w="25400">
            <a:noFill/>
          </a:ln>
        </p:spPr>
        <p:txBody>
          <a:bodyPr>
            <a:spAutoFit/>
          </a:bodyPr>
          <a:p>
            <a:pPr eaLnBrk="0" hangingPunct="0">
              <a:lnSpc>
                <a:spcPct val="120000"/>
              </a:lnSpc>
            </a:pPr>
            <a:r>
              <a:rPr lang="zh-CN" altLang="en-US" sz="2200" b="1" dirty="0">
                <a:latin typeface="微软雅黑" pitchFamily="34" charset="-122"/>
                <a:ea typeface="微软雅黑" pitchFamily="34" charset="-122"/>
              </a:rPr>
              <a:t>磁盘控制器读相应的扇区，并由</a:t>
            </a:r>
            <a:r>
              <a:rPr lang="en-US" altLang="zh-CN" sz="2200" b="1" dirty="0">
                <a:latin typeface="微软雅黑" pitchFamily="34" charset="-122"/>
                <a:ea typeface="微软雅黑" pitchFamily="34" charset="-122"/>
              </a:rPr>
              <a:t>DMA</a:t>
            </a:r>
            <a:r>
              <a:rPr lang="zh-CN" altLang="en-US" sz="2200" b="1" dirty="0">
                <a:latin typeface="微软雅黑" pitchFamily="34" charset="-122"/>
                <a:ea typeface="微软雅黑" pitchFamily="34" charset="-122"/>
              </a:rPr>
              <a:t>控制器控制总线把数据从磁盘控制器送主存，</a:t>
            </a:r>
            <a:r>
              <a:rPr lang="zh-CN" altLang="en-US" sz="2200" b="1" dirty="0">
                <a:solidFill>
                  <a:schemeClr val="accent2"/>
                </a:solidFill>
                <a:latin typeface="微软雅黑" pitchFamily="34" charset="-122"/>
                <a:ea typeface="微软雅黑" pitchFamily="34" charset="-122"/>
              </a:rPr>
              <a:t>此时，</a:t>
            </a:r>
            <a:r>
              <a:rPr lang="en-US" altLang="zh-CN" sz="2200" b="1" dirty="0">
                <a:solidFill>
                  <a:schemeClr val="accent2"/>
                </a:solidFill>
                <a:latin typeface="微软雅黑" pitchFamily="34" charset="-122"/>
                <a:ea typeface="微软雅黑" pitchFamily="34" charset="-122"/>
              </a:rPr>
              <a:t>CPU</a:t>
            </a:r>
            <a:r>
              <a:rPr lang="zh-CN" altLang="en-US" sz="2200" b="1" dirty="0">
                <a:solidFill>
                  <a:schemeClr val="accent2"/>
                </a:solidFill>
                <a:latin typeface="微软雅黑" pitchFamily="34" charset="-122"/>
                <a:ea typeface="微软雅黑" pitchFamily="34" charset="-122"/>
              </a:rPr>
              <a:t>执行其他进程</a:t>
            </a:r>
            <a:endParaRPr lang="zh-CN" altLang="en-US" sz="2200" b="1" dirty="0">
              <a:solidFill>
                <a:schemeClr val="accent2"/>
              </a:solidFill>
              <a:latin typeface="微软雅黑" pitchFamily="34" charset="-122"/>
              <a:ea typeface="微软雅黑" pitchFamily="34" charset="-122"/>
            </a:endParaRPr>
          </a:p>
        </p:txBody>
      </p:sp>
      <p:sp>
        <p:nvSpPr>
          <p:cNvPr id="119853" name="文本框 856108"/>
          <p:cNvSpPr txBox="1"/>
          <p:nvPr/>
        </p:nvSpPr>
        <p:spPr>
          <a:xfrm>
            <a:off x="3875088" y="4078288"/>
            <a:ext cx="1046162" cy="708025"/>
          </a:xfrm>
          <a:prstGeom prst="rect">
            <a:avLst/>
          </a:prstGeom>
          <a:solidFill>
            <a:schemeClr val="bg1"/>
          </a:solidFill>
          <a:ln w="6350" cap="flat" cmpd="sng">
            <a:solidFill>
              <a:schemeClr val="tx1"/>
            </a:solidFill>
            <a:prstDash val="solid"/>
            <a:miter/>
            <a:headEnd type="none" w="med" len="med"/>
            <a:tailEnd type="none" w="med" len="med"/>
          </a:ln>
        </p:spPr>
        <p:txBody>
          <a:bodyPr>
            <a:spAutoFit/>
          </a:bodyPr>
          <a:p>
            <a:pPr algn="ctr" eaLnBrk="0" hangingPunct="0"/>
            <a:r>
              <a:rPr lang="en-US" altLang="zh-CN" sz="2000" b="1" dirty="0">
                <a:solidFill>
                  <a:schemeClr val="accent1"/>
                </a:solidFill>
                <a:latin typeface="微软雅黑" pitchFamily="34" charset="-122"/>
                <a:ea typeface="微软雅黑" pitchFamily="34" charset="-122"/>
              </a:rPr>
              <a:t>DMA</a:t>
            </a:r>
            <a:endParaRPr lang="en-US" altLang="zh-CN" sz="2000" b="1" dirty="0">
              <a:solidFill>
                <a:schemeClr val="accent1"/>
              </a:solidFill>
              <a:latin typeface="微软雅黑" pitchFamily="34" charset="-122"/>
              <a:ea typeface="微软雅黑" pitchFamily="34" charset="-122"/>
            </a:endParaRPr>
          </a:p>
          <a:p>
            <a:pPr algn="ctr" eaLnBrk="0" hangingPunct="0"/>
            <a:r>
              <a:rPr lang="zh-CN" altLang="en-US" sz="2000" b="1" dirty="0">
                <a:solidFill>
                  <a:schemeClr val="accent1"/>
                </a:solidFill>
                <a:latin typeface="微软雅黑" pitchFamily="34" charset="-122"/>
                <a:ea typeface="微软雅黑" pitchFamily="34" charset="-122"/>
              </a:rPr>
              <a:t>控制器</a:t>
            </a:r>
            <a:endParaRPr lang="zh-CN" altLang="en-US" sz="2000" b="1" dirty="0">
              <a:solidFill>
                <a:schemeClr val="accent1"/>
              </a:solidFill>
              <a:latin typeface="微软雅黑" pitchFamily="34" charset="-122"/>
              <a:ea typeface="微软雅黑" pitchFamily="34" charset="-122"/>
            </a:endParaRPr>
          </a:p>
        </p:txBody>
      </p:sp>
      <p:grpSp>
        <p:nvGrpSpPr>
          <p:cNvPr id="856110" name="组合 856109"/>
          <p:cNvGrpSpPr/>
          <p:nvPr/>
        </p:nvGrpSpPr>
        <p:grpSpPr>
          <a:xfrm>
            <a:off x="4949825" y="4645025"/>
            <a:ext cx="3656013" cy="1057275"/>
            <a:chOff x="3118" y="2926"/>
            <a:chExt cx="2303" cy="666"/>
          </a:xfrm>
        </p:grpSpPr>
        <p:sp>
          <p:nvSpPr>
            <p:cNvPr id="119855" name="文本框 856110"/>
            <p:cNvSpPr txBox="1"/>
            <p:nvPr/>
          </p:nvSpPr>
          <p:spPr>
            <a:xfrm>
              <a:off x="4178" y="3054"/>
              <a:ext cx="1243" cy="538"/>
            </a:xfrm>
            <a:prstGeom prst="rect">
              <a:avLst/>
            </a:prstGeom>
            <a:noFill/>
            <a:ln w="50800">
              <a:noFill/>
            </a:ln>
          </p:spPr>
          <p:txBody>
            <a:bodyPr>
              <a:spAutoFit/>
            </a:bodyPr>
            <a:p>
              <a:pPr eaLnBrk="0" hangingPunct="0">
                <a:lnSpc>
                  <a:spcPct val="125000"/>
                </a:lnSpc>
                <a:spcBef>
                  <a:spcPct val="50000"/>
                </a:spcBef>
              </a:pPr>
              <a:r>
                <a:rPr lang="zh-CN" altLang="en-US" sz="2000" b="1" dirty="0">
                  <a:solidFill>
                    <a:schemeClr val="accent1"/>
                  </a:solidFill>
                  <a:latin typeface="微软雅黑" pitchFamily="34" charset="-122"/>
                  <a:ea typeface="微软雅黑" pitchFamily="34" charset="-122"/>
                </a:rPr>
                <a:t>每传送一个数据，则计数器减</a:t>
              </a:r>
              <a:r>
                <a:rPr lang="en-US" altLang="zh-CN" sz="2000" b="1" dirty="0">
                  <a:solidFill>
                    <a:schemeClr val="accent1"/>
                  </a:solidFill>
                  <a:latin typeface="微软雅黑" pitchFamily="34" charset="-122"/>
                  <a:ea typeface="微软雅黑" pitchFamily="34" charset="-122"/>
                </a:rPr>
                <a:t>1</a:t>
              </a:r>
              <a:endParaRPr lang="en-US" altLang="zh-CN" sz="2000" b="1" dirty="0">
                <a:solidFill>
                  <a:schemeClr val="accent1"/>
                </a:solidFill>
                <a:latin typeface="微软雅黑" pitchFamily="34" charset="-122"/>
                <a:ea typeface="微软雅黑" pitchFamily="34" charset="-122"/>
              </a:endParaRPr>
            </a:p>
          </p:txBody>
        </p:sp>
        <p:sp>
          <p:nvSpPr>
            <p:cNvPr id="119856" name="直接连接符 856111"/>
            <p:cNvSpPr/>
            <p:nvPr/>
          </p:nvSpPr>
          <p:spPr>
            <a:xfrm flipH="1" flipV="1">
              <a:off x="3118" y="2926"/>
              <a:ext cx="1051" cy="292"/>
            </a:xfrm>
            <a:prstGeom prst="line">
              <a:avLst/>
            </a:prstGeom>
            <a:ln w="50800" cap="flat" cmpd="sng">
              <a:solidFill>
                <a:srgbClr val="FE9AAB"/>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6110"/>
                                        </p:tgtEl>
                                        <p:attrNameLst>
                                          <p:attrName>style.visibility</p:attrName>
                                        </p:attrNameLst>
                                      </p:cBhvr>
                                      <p:to>
                                        <p:strVal val="visible"/>
                                      </p:to>
                                    </p:set>
                                    <p:animEffect transition="in" filter="blinds(horizontal)">
                                      <p:cBhvr>
                                        <p:cTn id="7" dur="500"/>
                                        <p:tgtEl>
                                          <p:spTgt spid="856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48"/>
          <p:cNvSpPr>
            <a:spLocks noGrp="1"/>
          </p:cNvSpPr>
          <p:nvPr>
            <p:ph type="title"/>
          </p:nvPr>
        </p:nvSpPr>
        <p:spPr>
          <a:xfrm>
            <a:off x="341313" y="153988"/>
            <a:ext cx="7591425" cy="569912"/>
          </a:xfrm>
          <a:ln/>
        </p:spPr>
        <p:txBody>
          <a:bodyPr vert="horz" wrap="square" lIns="91440" tIns="45720" rIns="91440" bIns="45720" anchor="ctr"/>
          <a:p>
            <a:r>
              <a:rPr lang="zh-CN" altLang="en-US" dirty="0">
                <a:latin typeface="黑体" pitchFamily="49" charset="-122"/>
              </a:rPr>
              <a:t>读一个磁盘扇区</a:t>
            </a:r>
            <a:r>
              <a:rPr lang="en-US" altLang="zh-CN" dirty="0">
                <a:latin typeface="黑体" pitchFamily="49" charset="-122"/>
              </a:rPr>
              <a:t>–</a:t>
            </a:r>
            <a:r>
              <a:rPr lang="zh-CN" altLang="en-US" dirty="0">
                <a:latin typeface="黑体" pitchFamily="49" charset="-122"/>
              </a:rPr>
              <a:t>第三步</a:t>
            </a:r>
            <a:endParaRPr lang="en-US" altLang="zh-CN" dirty="0">
              <a:latin typeface="黑体" pitchFamily="49" charset="-122"/>
            </a:endParaRPr>
          </a:p>
        </p:txBody>
      </p:sp>
      <p:sp>
        <p:nvSpPr>
          <p:cNvPr id="120835" name="Rectangle 4"/>
          <p:cNvSpPr/>
          <p:nvPr/>
        </p:nvSpPr>
        <p:spPr>
          <a:xfrm>
            <a:off x="6294438" y="2814638"/>
            <a:ext cx="909637" cy="9144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Main</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memory</a:t>
            </a:r>
            <a:endParaRPr lang="en-US" altLang="zh-CN" b="1" dirty="0">
              <a:latin typeface="Arial Narrow" panose="020B07060202020A0204" pitchFamily="34" charset="0"/>
            </a:endParaRPr>
          </a:p>
        </p:txBody>
      </p:sp>
      <p:sp>
        <p:nvSpPr>
          <p:cNvPr id="120836" name="AutoShape 5"/>
          <p:cNvSpPr/>
          <p:nvPr/>
        </p:nvSpPr>
        <p:spPr>
          <a:xfrm>
            <a:off x="4770438" y="2967038"/>
            <a:ext cx="1492250" cy="533400"/>
          </a:xfrm>
          <a:prstGeom prst="leftRightArrow">
            <a:avLst>
              <a:gd name="adj1" fmla="val 50000"/>
              <a:gd name="adj2" fmla="val 55913"/>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37" name="Rectangle 6"/>
          <p:cNvSpPr/>
          <p:nvPr/>
        </p:nvSpPr>
        <p:spPr>
          <a:xfrm>
            <a:off x="3856038" y="2998788"/>
            <a:ext cx="909637" cy="57785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b="1" dirty="0">
              <a:latin typeface="Arial Narrow" panose="020B07060202020A0204" pitchFamily="34" charset="0"/>
            </a:endParaRPr>
          </a:p>
        </p:txBody>
      </p:sp>
      <p:sp>
        <p:nvSpPr>
          <p:cNvPr id="120838" name="AutoShape 7"/>
          <p:cNvSpPr/>
          <p:nvPr/>
        </p:nvSpPr>
        <p:spPr>
          <a:xfrm>
            <a:off x="2398713" y="2967038"/>
            <a:ext cx="1452562" cy="533400"/>
          </a:xfrm>
          <a:prstGeom prst="leftRightArrow">
            <a:avLst>
              <a:gd name="adj1" fmla="val 50000"/>
              <a:gd name="adj2" fmla="val 54426"/>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39" name="Rectangle 8"/>
          <p:cNvSpPr/>
          <p:nvPr/>
        </p:nvSpPr>
        <p:spPr>
          <a:xfrm>
            <a:off x="1414463" y="1671638"/>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0" name="Rectangle 9"/>
          <p:cNvSpPr/>
          <p:nvPr/>
        </p:nvSpPr>
        <p:spPr>
          <a:xfrm>
            <a:off x="1414463" y="1824038"/>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1" name="Rectangle 10"/>
          <p:cNvSpPr/>
          <p:nvPr/>
        </p:nvSpPr>
        <p:spPr>
          <a:xfrm>
            <a:off x="1414463" y="1976438"/>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2" name="Rectangle 11"/>
          <p:cNvSpPr/>
          <p:nvPr/>
        </p:nvSpPr>
        <p:spPr>
          <a:xfrm>
            <a:off x="1414463" y="2128838"/>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3" name="Rectangle 12"/>
          <p:cNvSpPr/>
          <p:nvPr/>
        </p:nvSpPr>
        <p:spPr>
          <a:xfrm>
            <a:off x="1414463" y="2281238"/>
            <a:ext cx="684212" cy="152400"/>
          </a:xfrm>
          <a:prstGeom prst="rect">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4" name="AutoShape 13"/>
          <p:cNvSpPr/>
          <p:nvPr/>
        </p:nvSpPr>
        <p:spPr>
          <a:xfrm>
            <a:off x="2187575" y="1671638"/>
            <a:ext cx="444500" cy="381000"/>
          </a:xfrm>
          <a:prstGeom prst="rightArrow">
            <a:avLst>
              <a:gd name="adj1" fmla="val 50000"/>
              <a:gd name="adj2" fmla="val 2915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5" name="AutoShape 14"/>
          <p:cNvSpPr/>
          <p:nvPr/>
        </p:nvSpPr>
        <p:spPr>
          <a:xfrm flipH="1">
            <a:off x="2098675" y="2052638"/>
            <a:ext cx="444500" cy="381000"/>
          </a:xfrm>
          <a:prstGeom prst="rightArrow">
            <a:avLst>
              <a:gd name="adj1" fmla="val 50000"/>
              <a:gd name="adj2" fmla="val 2915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6" name="Rectangle 15"/>
          <p:cNvSpPr/>
          <p:nvPr/>
        </p:nvSpPr>
        <p:spPr>
          <a:xfrm>
            <a:off x="2632075" y="1519238"/>
            <a:ext cx="533400" cy="10668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ALU</a:t>
            </a:r>
            <a:endParaRPr lang="en-US" altLang="zh-CN" b="1" dirty="0">
              <a:latin typeface="Arial Narrow" panose="020B07060202020A0204" pitchFamily="34" charset="0"/>
            </a:endParaRPr>
          </a:p>
        </p:txBody>
      </p:sp>
      <p:sp>
        <p:nvSpPr>
          <p:cNvPr id="120847" name="Text Box 16"/>
          <p:cNvSpPr txBox="1"/>
          <p:nvPr/>
        </p:nvSpPr>
        <p:spPr>
          <a:xfrm>
            <a:off x="1138238" y="1350963"/>
            <a:ext cx="1135062"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Register file</a:t>
            </a:r>
            <a:endParaRPr lang="en-US" altLang="zh-CN" sz="1600" b="1" dirty="0">
              <a:latin typeface="Arial Narrow" panose="020B07060202020A0204" pitchFamily="34" charset="0"/>
            </a:endParaRPr>
          </a:p>
        </p:txBody>
      </p:sp>
      <p:sp>
        <p:nvSpPr>
          <p:cNvPr id="120848" name="AutoShape 17"/>
          <p:cNvSpPr/>
          <p:nvPr/>
        </p:nvSpPr>
        <p:spPr>
          <a:xfrm>
            <a:off x="1489075" y="2509838"/>
            <a:ext cx="609600" cy="457200"/>
          </a:xfrm>
          <a:prstGeom prst="upDownArrow">
            <a:avLst>
              <a:gd name="adj1" fmla="val 50000"/>
              <a:gd name="adj2" fmla="val 20000"/>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49" name="Rectangle 18"/>
          <p:cNvSpPr/>
          <p:nvPr/>
        </p:nvSpPr>
        <p:spPr>
          <a:xfrm>
            <a:off x="346075" y="1290638"/>
            <a:ext cx="2971800" cy="2438400"/>
          </a:xfrm>
          <a:prstGeom prst="rect">
            <a:avLst/>
          </a:prstGeom>
          <a:noFill/>
          <a:ln w="12700" cap="rnd" cmpd="sng">
            <a:solidFill>
              <a:schemeClr val="tx1"/>
            </a:solidFill>
            <a:prstDash val="sysDot"/>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50" name="Text Box 19"/>
          <p:cNvSpPr txBox="1"/>
          <p:nvPr/>
        </p:nvSpPr>
        <p:spPr>
          <a:xfrm>
            <a:off x="247650" y="985838"/>
            <a:ext cx="923925" cy="336550"/>
          </a:xfrm>
          <a:prstGeom prst="rect">
            <a:avLst/>
          </a:prstGeom>
          <a:noFill/>
          <a:ln w="12700">
            <a:noFill/>
          </a:ln>
        </p:spPr>
        <p:txBody>
          <a:bodyPr wrap="none" anchor="ctr">
            <a:spAutoFit/>
          </a:bodyPr>
          <a:p>
            <a:pPr eaLnBrk="0" hangingPunct="0"/>
            <a:r>
              <a:rPr lang="en-US" altLang="zh-CN" sz="1600" b="1" dirty="0">
                <a:latin typeface="Arial Narrow" panose="020B07060202020A0204" pitchFamily="34" charset="0"/>
              </a:rPr>
              <a:t>CPU chip</a:t>
            </a:r>
            <a:endParaRPr lang="en-US" altLang="zh-CN" sz="1600" b="1" dirty="0">
              <a:latin typeface="Arial Narrow" panose="020B07060202020A0204" pitchFamily="34" charset="0"/>
            </a:endParaRPr>
          </a:p>
        </p:txBody>
      </p:sp>
      <p:sp>
        <p:nvSpPr>
          <p:cNvPr id="120851" name="AutoShape 20"/>
          <p:cNvSpPr/>
          <p:nvPr/>
        </p:nvSpPr>
        <p:spPr>
          <a:xfrm>
            <a:off x="4079875" y="3652838"/>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52" name="AutoShape 21"/>
          <p:cNvSpPr/>
          <p:nvPr/>
        </p:nvSpPr>
        <p:spPr>
          <a:xfrm flipV="1">
            <a:off x="5184775" y="4389438"/>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20853" name="Rectangle 22"/>
          <p:cNvSpPr/>
          <p:nvPr/>
        </p:nvSpPr>
        <p:spPr>
          <a:xfrm>
            <a:off x="4765675" y="5113338"/>
            <a:ext cx="12954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Disk </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controller</a:t>
            </a:r>
            <a:endParaRPr lang="en-US" altLang="zh-CN" b="1" dirty="0">
              <a:latin typeface="Arial Narrow" panose="020B07060202020A0204" pitchFamily="34" charset="0"/>
            </a:endParaRPr>
          </a:p>
        </p:txBody>
      </p:sp>
      <p:sp>
        <p:nvSpPr>
          <p:cNvPr id="120854" name="AutoShape 23"/>
          <p:cNvSpPr/>
          <p:nvPr/>
        </p:nvSpPr>
        <p:spPr>
          <a:xfrm flipV="1">
            <a:off x="2854325" y="4389438"/>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20855" name="Rectangle 24"/>
          <p:cNvSpPr/>
          <p:nvPr/>
        </p:nvSpPr>
        <p:spPr>
          <a:xfrm>
            <a:off x="2435225" y="5113338"/>
            <a:ext cx="12954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Graphics</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adapter</a:t>
            </a:r>
            <a:endParaRPr lang="en-US" altLang="zh-CN" b="1" dirty="0">
              <a:latin typeface="Arial Narrow" panose="020B07060202020A0204" pitchFamily="34" charset="0"/>
            </a:endParaRPr>
          </a:p>
        </p:txBody>
      </p:sp>
      <p:sp>
        <p:nvSpPr>
          <p:cNvPr id="120856" name="AutoShape 25"/>
          <p:cNvSpPr/>
          <p:nvPr/>
        </p:nvSpPr>
        <p:spPr>
          <a:xfrm flipV="1">
            <a:off x="1177925" y="4389438"/>
            <a:ext cx="495300" cy="685800"/>
          </a:xfrm>
          <a:prstGeom prst="upArrow">
            <a:avLst>
              <a:gd name="adj1" fmla="val 36666"/>
              <a:gd name="adj2" fmla="val 44852"/>
            </a:avLst>
          </a:prstGeom>
          <a:noFill/>
          <a:ln w="12700" cap="flat" cmpd="sng">
            <a:solidFill>
              <a:schemeClr val="tx1"/>
            </a:solidFill>
            <a:prstDash val="solid"/>
            <a:miter/>
            <a:headEnd type="none" w="med" len="med"/>
            <a:tailEnd type="none" w="med" len="med"/>
          </a:ln>
        </p:spPr>
        <p:txBody>
          <a:bodyPr rot="10800000" wrap="none" anchor="ctr"/>
          <a:p>
            <a:pPr eaLnBrk="0" hangingPunct="0"/>
            <a:endParaRPr lang="en-US" altLang="zh-CN" sz="2400" b="1" dirty="0">
              <a:latin typeface="Arial Narrow" panose="020B07060202020A0204" pitchFamily="34" charset="0"/>
            </a:endParaRPr>
          </a:p>
        </p:txBody>
      </p:sp>
      <p:sp>
        <p:nvSpPr>
          <p:cNvPr id="120857" name="Rectangle 26"/>
          <p:cNvSpPr/>
          <p:nvPr/>
        </p:nvSpPr>
        <p:spPr>
          <a:xfrm>
            <a:off x="835025" y="5100638"/>
            <a:ext cx="1143000" cy="52070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USB</a:t>
            </a:r>
            <a:endParaRPr lang="en-US" altLang="zh-CN" b="1" dirty="0">
              <a:latin typeface="Arial Narrow" panose="020B07060202020A0204" pitchFamily="34" charset="0"/>
            </a:endParaRPr>
          </a:p>
          <a:p>
            <a:pPr algn="ctr" eaLnBrk="0" hangingPunct="0"/>
            <a:r>
              <a:rPr lang="en-US" altLang="zh-CN" b="1" dirty="0">
                <a:latin typeface="Arial Narrow" panose="020B07060202020A0204" pitchFamily="34" charset="0"/>
              </a:rPr>
              <a:t>controller</a:t>
            </a:r>
            <a:endParaRPr lang="en-US" altLang="zh-CN" b="1" dirty="0">
              <a:latin typeface="Arial Narrow" panose="020B07060202020A0204" pitchFamily="34" charset="0"/>
            </a:endParaRPr>
          </a:p>
        </p:txBody>
      </p:sp>
      <p:sp>
        <p:nvSpPr>
          <p:cNvPr id="120858" name="Line 27"/>
          <p:cNvSpPr/>
          <p:nvPr/>
        </p:nvSpPr>
        <p:spPr>
          <a:xfrm>
            <a:off x="1063625" y="5634038"/>
            <a:ext cx="0" cy="304800"/>
          </a:xfrm>
          <a:prstGeom prst="line">
            <a:avLst/>
          </a:prstGeom>
          <a:ln w="12700" cap="flat" cmpd="sng">
            <a:solidFill>
              <a:schemeClr val="tx1"/>
            </a:solidFill>
            <a:prstDash val="solid"/>
            <a:headEnd type="triangle" w="med" len="med"/>
            <a:tailEnd type="none" w="med" len="med"/>
          </a:ln>
        </p:spPr>
      </p:sp>
      <p:sp>
        <p:nvSpPr>
          <p:cNvPr id="120859" name="Line 28"/>
          <p:cNvSpPr/>
          <p:nvPr/>
        </p:nvSpPr>
        <p:spPr>
          <a:xfrm>
            <a:off x="1825625" y="5634038"/>
            <a:ext cx="0" cy="304800"/>
          </a:xfrm>
          <a:prstGeom prst="line">
            <a:avLst/>
          </a:prstGeom>
          <a:ln w="12700" cap="flat" cmpd="sng">
            <a:solidFill>
              <a:schemeClr val="tx1"/>
            </a:solidFill>
            <a:prstDash val="solid"/>
            <a:headEnd type="triangle" w="med" len="med"/>
            <a:tailEnd type="none" w="med" len="med"/>
          </a:ln>
        </p:spPr>
      </p:sp>
      <p:sp>
        <p:nvSpPr>
          <p:cNvPr id="120860" name="Text Box 29"/>
          <p:cNvSpPr txBox="1"/>
          <p:nvPr/>
        </p:nvSpPr>
        <p:spPr>
          <a:xfrm>
            <a:off x="631825" y="5862638"/>
            <a:ext cx="709613"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Mouse</a:t>
            </a:r>
            <a:endParaRPr lang="en-US" altLang="zh-CN" sz="1600" b="1" dirty="0">
              <a:latin typeface="Arial Narrow" panose="020B07060202020A0204" pitchFamily="34" charset="0"/>
            </a:endParaRPr>
          </a:p>
        </p:txBody>
      </p:sp>
      <p:sp>
        <p:nvSpPr>
          <p:cNvPr id="120861" name="Text Box 30"/>
          <p:cNvSpPr txBox="1"/>
          <p:nvPr/>
        </p:nvSpPr>
        <p:spPr>
          <a:xfrm>
            <a:off x="1311275" y="5862638"/>
            <a:ext cx="950913"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Keyboard</a:t>
            </a:r>
            <a:endParaRPr lang="en-US" altLang="zh-CN" sz="1600" b="1" dirty="0">
              <a:latin typeface="Arial Narrow" panose="020B07060202020A0204" pitchFamily="34" charset="0"/>
            </a:endParaRPr>
          </a:p>
        </p:txBody>
      </p:sp>
      <p:sp>
        <p:nvSpPr>
          <p:cNvPr id="120862" name="Line 31"/>
          <p:cNvSpPr/>
          <p:nvPr/>
        </p:nvSpPr>
        <p:spPr>
          <a:xfrm>
            <a:off x="3121025" y="5634038"/>
            <a:ext cx="0" cy="304800"/>
          </a:xfrm>
          <a:prstGeom prst="line">
            <a:avLst/>
          </a:prstGeom>
          <a:ln w="12700" cap="flat" cmpd="sng">
            <a:solidFill>
              <a:schemeClr val="tx1"/>
            </a:solidFill>
            <a:prstDash val="solid"/>
            <a:headEnd type="none" w="med" len="med"/>
            <a:tailEnd type="triangle" w="med" len="med"/>
          </a:ln>
        </p:spPr>
      </p:sp>
      <p:sp>
        <p:nvSpPr>
          <p:cNvPr id="120863" name="Text Box 32"/>
          <p:cNvSpPr txBox="1"/>
          <p:nvPr/>
        </p:nvSpPr>
        <p:spPr>
          <a:xfrm>
            <a:off x="2627313" y="5862638"/>
            <a:ext cx="793750" cy="336550"/>
          </a:xfrm>
          <a:prstGeom prst="rect">
            <a:avLst/>
          </a:prstGeom>
          <a:noFill/>
          <a:ln w="12700">
            <a:noFill/>
          </a:ln>
        </p:spPr>
        <p:txBody>
          <a:bodyPr wrap="none" anchor="ctr">
            <a:spAutoFit/>
          </a:bodyPr>
          <a:p>
            <a:pPr algn="ctr" eaLnBrk="0" hangingPunct="0"/>
            <a:r>
              <a:rPr lang="en-US" altLang="zh-CN" sz="1600" b="1" dirty="0">
                <a:latin typeface="Arial Narrow" panose="020B07060202020A0204" pitchFamily="34" charset="0"/>
              </a:rPr>
              <a:t>Monitor</a:t>
            </a:r>
            <a:endParaRPr lang="en-US" altLang="zh-CN" sz="1600" b="1" dirty="0">
              <a:latin typeface="Arial Narrow" panose="020B07060202020A0204" pitchFamily="34" charset="0"/>
            </a:endParaRPr>
          </a:p>
        </p:txBody>
      </p:sp>
      <p:sp>
        <p:nvSpPr>
          <p:cNvPr id="120864" name="Line 33"/>
          <p:cNvSpPr/>
          <p:nvPr/>
        </p:nvSpPr>
        <p:spPr>
          <a:xfrm>
            <a:off x="5426075" y="5634038"/>
            <a:ext cx="0" cy="381000"/>
          </a:xfrm>
          <a:prstGeom prst="line">
            <a:avLst/>
          </a:prstGeom>
          <a:ln w="12700" cap="flat" cmpd="sng">
            <a:solidFill>
              <a:schemeClr val="tx1"/>
            </a:solidFill>
            <a:prstDash val="solid"/>
            <a:headEnd type="triangle" w="med" len="med"/>
            <a:tailEnd type="triangle" w="med" len="med"/>
          </a:ln>
        </p:spPr>
      </p:sp>
      <p:sp>
        <p:nvSpPr>
          <p:cNvPr id="120865" name="AutoShape 34"/>
          <p:cNvSpPr/>
          <p:nvPr/>
        </p:nvSpPr>
        <p:spPr>
          <a:xfrm>
            <a:off x="5121275" y="6015038"/>
            <a:ext cx="609600" cy="609600"/>
          </a:xfrm>
          <a:prstGeom prst="can">
            <a:avLst>
              <a:gd name="adj" fmla="val 25000"/>
            </a:avLst>
          </a:prstGeom>
          <a:noFill/>
          <a:ln w="12700" cap="flat" cmpd="sng">
            <a:solidFill>
              <a:schemeClr val="tx1"/>
            </a:solidFill>
            <a:prstDash val="solid"/>
            <a:headEnd type="none" w="med" len="med"/>
            <a:tailEnd type="none" w="med" len="med"/>
          </a:ln>
        </p:spPr>
        <p:txBody>
          <a:bodyPr wrap="none" anchor="ctr"/>
          <a:p>
            <a:pPr algn="ctr" eaLnBrk="0" hangingPunct="0"/>
            <a:r>
              <a:rPr lang="en-US" altLang="zh-CN" b="1" dirty="0">
                <a:latin typeface="Arial Narrow" panose="020B07060202020A0204" pitchFamily="34" charset="0"/>
              </a:rPr>
              <a:t>Disk</a:t>
            </a:r>
            <a:endParaRPr lang="en-US" altLang="zh-CN" b="1" dirty="0">
              <a:latin typeface="Arial Narrow" panose="020B07060202020A0204" pitchFamily="34" charset="0"/>
            </a:endParaRPr>
          </a:p>
        </p:txBody>
      </p:sp>
      <p:sp>
        <p:nvSpPr>
          <p:cNvPr id="120866" name="AutoShape 35"/>
          <p:cNvSpPr/>
          <p:nvPr/>
        </p:nvSpPr>
        <p:spPr>
          <a:xfrm>
            <a:off x="269875" y="4173538"/>
            <a:ext cx="6972300" cy="393700"/>
          </a:xfrm>
          <a:prstGeom prst="leftRightArrow">
            <a:avLst>
              <a:gd name="adj1" fmla="val 48611"/>
              <a:gd name="adj2" fmla="val 91500"/>
            </a:avLst>
          </a:prstGeom>
          <a:solidFill>
            <a:schemeClr val="bg1"/>
          </a:solidFill>
          <a:ln w="12700" cap="flat" cmpd="sng">
            <a:solidFill>
              <a:schemeClr val="tx1"/>
            </a:solidFill>
            <a:prstDash val="solid"/>
            <a:miter/>
            <a:headEnd type="none" w="med" len="med"/>
            <a:tailEnd type="none" w="med" len="med"/>
          </a:ln>
        </p:spPr>
        <p:txBody>
          <a:bodyPr wrap="none" anchor="ctr"/>
          <a:p>
            <a:pPr eaLnBrk="0" hangingPunct="0"/>
            <a:endParaRPr lang="en-US" altLang="zh-CN" sz="2400" b="1" dirty="0">
              <a:latin typeface="Arial Narrow" panose="020B07060202020A0204" pitchFamily="34" charset="0"/>
            </a:endParaRPr>
          </a:p>
        </p:txBody>
      </p:sp>
      <p:sp>
        <p:nvSpPr>
          <p:cNvPr id="120867" name="Rectangle 36"/>
          <p:cNvSpPr/>
          <p:nvPr/>
        </p:nvSpPr>
        <p:spPr>
          <a:xfrm>
            <a:off x="1346200" y="4343400"/>
            <a:ext cx="166688"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20868" name="Rectangle 37"/>
          <p:cNvSpPr/>
          <p:nvPr/>
        </p:nvSpPr>
        <p:spPr>
          <a:xfrm>
            <a:off x="3022600" y="4333875"/>
            <a:ext cx="166688"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20869" name="Rectangle 38"/>
          <p:cNvSpPr/>
          <p:nvPr/>
        </p:nvSpPr>
        <p:spPr>
          <a:xfrm>
            <a:off x="5356225" y="4324350"/>
            <a:ext cx="161925"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20870" name="Text Box 39"/>
          <p:cNvSpPr txBox="1"/>
          <p:nvPr/>
        </p:nvSpPr>
        <p:spPr>
          <a:xfrm>
            <a:off x="5556250" y="3970338"/>
            <a:ext cx="747713" cy="336550"/>
          </a:xfrm>
          <a:prstGeom prst="rect">
            <a:avLst/>
          </a:prstGeom>
          <a:noFill/>
          <a:ln w="12700">
            <a:noFill/>
          </a:ln>
        </p:spPr>
        <p:txBody>
          <a:bodyPr wrap="none" anchor="ctr">
            <a:spAutoFit/>
          </a:bodyPr>
          <a:p>
            <a:pPr eaLnBrk="0" hangingPunct="0"/>
            <a:r>
              <a:rPr lang="en-US" altLang="zh-CN" sz="1600" b="1" dirty="0">
                <a:latin typeface="Arial Narrow" panose="020B07060202020A0204" pitchFamily="34" charset="0"/>
              </a:rPr>
              <a:t>I/O bus</a:t>
            </a:r>
            <a:endParaRPr lang="en-US" altLang="zh-CN" sz="1600" b="1" dirty="0">
              <a:latin typeface="Arial Narrow" panose="020B07060202020A0204" pitchFamily="34" charset="0"/>
            </a:endParaRPr>
          </a:p>
        </p:txBody>
      </p:sp>
      <p:sp>
        <p:nvSpPr>
          <p:cNvPr id="120871" name="Rectangle 40"/>
          <p:cNvSpPr/>
          <p:nvPr/>
        </p:nvSpPr>
        <p:spPr>
          <a:xfrm>
            <a:off x="4246563" y="4262438"/>
            <a:ext cx="161925" cy="152400"/>
          </a:xfrm>
          <a:prstGeom prst="rect">
            <a:avLst/>
          </a:prstGeom>
          <a:solidFill>
            <a:schemeClr val="bg1"/>
          </a:solidFill>
          <a:ln w="12700">
            <a:noFill/>
          </a:ln>
        </p:spPr>
        <p:txBody>
          <a:bodyPr wrap="none" anchor="ctr"/>
          <a:p>
            <a:pPr eaLnBrk="0" hangingPunct="0"/>
            <a:endParaRPr lang="en-US" altLang="zh-CN" sz="2400" b="1" dirty="0">
              <a:latin typeface="Arial Narrow" panose="020B07060202020A0204" pitchFamily="34" charset="0"/>
            </a:endParaRPr>
          </a:p>
        </p:txBody>
      </p:sp>
      <p:sp>
        <p:nvSpPr>
          <p:cNvPr id="120872" name="Line 41"/>
          <p:cNvSpPr/>
          <p:nvPr/>
        </p:nvSpPr>
        <p:spPr>
          <a:xfrm flipH="1">
            <a:off x="3343275" y="2522538"/>
            <a:ext cx="1017588" cy="0"/>
          </a:xfrm>
          <a:prstGeom prst="line">
            <a:avLst/>
          </a:prstGeom>
          <a:ln w="76200" cap="flat" cmpd="sng">
            <a:solidFill>
              <a:srgbClr val="00FFFF"/>
            </a:solidFill>
            <a:prstDash val="solid"/>
            <a:headEnd type="none" w="med" len="med"/>
            <a:tailEnd type="triangle" w="med" len="med"/>
          </a:ln>
        </p:spPr>
      </p:sp>
      <p:sp>
        <p:nvSpPr>
          <p:cNvPr id="120873" name="Line 42"/>
          <p:cNvSpPr/>
          <p:nvPr/>
        </p:nvSpPr>
        <p:spPr>
          <a:xfrm>
            <a:off x="4335463" y="2509838"/>
            <a:ext cx="0" cy="1833562"/>
          </a:xfrm>
          <a:prstGeom prst="line">
            <a:avLst/>
          </a:prstGeom>
          <a:ln w="76200" cap="flat" cmpd="sng">
            <a:solidFill>
              <a:srgbClr val="00FFFF"/>
            </a:solidFill>
            <a:prstDash val="solid"/>
            <a:headEnd type="none" w="med" len="med"/>
            <a:tailEnd type="none" w="med" len="med"/>
          </a:ln>
        </p:spPr>
      </p:sp>
      <p:sp>
        <p:nvSpPr>
          <p:cNvPr id="120874" name="Line 43"/>
          <p:cNvSpPr/>
          <p:nvPr/>
        </p:nvSpPr>
        <p:spPr>
          <a:xfrm flipV="1">
            <a:off x="4297363" y="4371975"/>
            <a:ext cx="1128712" cy="0"/>
          </a:xfrm>
          <a:prstGeom prst="line">
            <a:avLst/>
          </a:prstGeom>
          <a:ln w="76200" cap="flat" cmpd="sng">
            <a:solidFill>
              <a:srgbClr val="00FFFF"/>
            </a:solidFill>
            <a:prstDash val="solid"/>
            <a:headEnd type="none" w="med" len="med"/>
            <a:tailEnd type="none" w="med" len="med"/>
          </a:ln>
        </p:spPr>
      </p:sp>
      <p:sp>
        <p:nvSpPr>
          <p:cNvPr id="120875" name="Line 44"/>
          <p:cNvSpPr/>
          <p:nvPr/>
        </p:nvSpPr>
        <p:spPr>
          <a:xfrm flipH="1">
            <a:off x="5426075" y="4343400"/>
            <a:ext cx="6350" cy="782638"/>
          </a:xfrm>
          <a:prstGeom prst="line">
            <a:avLst/>
          </a:prstGeom>
          <a:ln w="76200" cap="flat" cmpd="sng">
            <a:solidFill>
              <a:srgbClr val="00FFFF"/>
            </a:solidFill>
            <a:prstDash val="solid"/>
            <a:headEnd type="none" w="med" len="med"/>
            <a:tailEnd type="none" w="med" len="med"/>
          </a:ln>
        </p:spPr>
      </p:sp>
      <p:sp>
        <p:nvSpPr>
          <p:cNvPr id="120876" name="Rectangle 45"/>
          <p:cNvSpPr/>
          <p:nvPr/>
        </p:nvSpPr>
        <p:spPr>
          <a:xfrm>
            <a:off x="498475" y="2998788"/>
            <a:ext cx="1873250" cy="577850"/>
          </a:xfrm>
          <a:prstGeom prst="rect">
            <a:avLst/>
          </a:prstGeom>
          <a:noFill/>
          <a:ln w="12700"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Arial Narrow" panose="020B07060202020A0204" pitchFamily="34" charset="0"/>
              </a:rPr>
              <a:t>Bus interface</a:t>
            </a:r>
            <a:endParaRPr lang="en-US" altLang="zh-CN" b="1" dirty="0">
              <a:latin typeface="Arial Narrow" panose="020B07060202020A0204" pitchFamily="34" charset="0"/>
            </a:endParaRPr>
          </a:p>
        </p:txBody>
      </p:sp>
      <p:sp>
        <p:nvSpPr>
          <p:cNvPr id="120877" name="Text Box 47"/>
          <p:cNvSpPr txBox="1"/>
          <p:nvPr/>
        </p:nvSpPr>
        <p:spPr>
          <a:xfrm>
            <a:off x="3783013" y="974725"/>
            <a:ext cx="5168900" cy="1196975"/>
          </a:xfrm>
          <a:prstGeom prst="rect">
            <a:avLst/>
          </a:prstGeom>
          <a:noFill/>
          <a:ln w="25400">
            <a:noFill/>
          </a:ln>
        </p:spPr>
        <p:txBody>
          <a:bodyPr>
            <a:spAutoFit/>
          </a:bodyPr>
          <a:p>
            <a:pPr eaLnBrk="0" hangingPunct="0">
              <a:lnSpc>
                <a:spcPct val="110000"/>
              </a:lnSpc>
            </a:pPr>
            <a:r>
              <a:rPr lang="zh-CN" altLang="en-US" sz="2200" b="1" dirty="0">
                <a:latin typeface="微软雅黑" pitchFamily="34" charset="-122"/>
                <a:ea typeface="微软雅黑" pitchFamily="34" charset="-122"/>
              </a:rPr>
              <a:t>当</a:t>
            </a:r>
            <a:r>
              <a:rPr lang="en-US" altLang="zh-CN" sz="2200" b="1" dirty="0">
                <a:latin typeface="微软雅黑" pitchFamily="34" charset="-122"/>
                <a:ea typeface="微软雅黑" pitchFamily="34" charset="-122"/>
              </a:rPr>
              <a:t>DMA</a:t>
            </a:r>
            <a:r>
              <a:rPr lang="zh-CN" altLang="en-US" sz="2200" b="1" dirty="0">
                <a:latin typeface="微软雅黑" pitchFamily="34" charset="-122"/>
                <a:ea typeface="微软雅黑" pitchFamily="34" charset="-122"/>
              </a:rPr>
              <a:t>传送结束</a:t>
            </a:r>
            <a:r>
              <a:rPr lang="en-US" altLang="zh-CN"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计数为</a:t>
            </a:r>
            <a:r>
              <a:rPr lang="en-US" altLang="zh-CN" sz="2200" b="1" dirty="0">
                <a:latin typeface="微软雅黑" pitchFamily="34" charset="-122"/>
                <a:ea typeface="微软雅黑" pitchFamily="34" charset="-122"/>
              </a:rPr>
              <a:t>0)</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DMA</a:t>
            </a:r>
            <a:r>
              <a:rPr lang="zh-CN" altLang="en-US" sz="2200" b="1" dirty="0">
                <a:latin typeface="微软雅黑" pitchFamily="34" charset="-122"/>
                <a:ea typeface="微软雅黑" pitchFamily="34" charset="-122"/>
              </a:rPr>
              <a:t>控制器向</a:t>
            </a:r>
            <a:r>
              <a:rPr lang="en-US" altLang="zh-CN" sz="2200" b="1" dirty="0">
                <a:latin typeface="微软雅黑" pitchFamily="34" charset="-122"/>
                <a:ea typeface="微软雅黑" pitchFamily="34" charset="-122"/>
              </a:rPr>
              <a:t>CPU</a:t>
            </a:r>
            <a:r>
              <a:rPr lang="zh-CN" altLang="en-US" sz="2200" b="1" dirty="0">
                <a:latin typeface="微软雅黑" pitchFamily="34" charset="-122"/>
                <a:ea typeface="微软雅黑" pitchFamily="34" charset="-122"/>
              </a:rPr>
              <a:t>发出“</a:t>
            </a:r>
            <a:r>
              <a:rPr lang="en-US" altLang="zh-CN" sz="2200" b="1" dirty="0">
                <a:solidFill>
                  <a:schemeClr val="accent1"/>
                </a:solidFill>
                <a:latin typeface="微软雅黑" pitchFamily="34" charset="-122"/>
                <a:ea typeface="微软雅黑" pitchFamily="34" charset="-122"/>
              </a:rPr>
              <a:t>DMA</a:t>
            </a:r>
            <a:r>
              <a:rPr lang="zh-CN" altLang="en-US" sz="2200" b="1" dirty="0">
                <a:solidFill>
                  <a:schemeClr val="accent1"/>
                </a:solidFill>
                <a:latin typeface="微软雅黑" pitchFamily="34" charset="-122"/>
                <a:ea typeface="微软雅黑" pitchFamily="34" charset="-122"/>
              </a:rPr>
              <a:t>结束中断请求</a:t>
            </a:r>
            <a:r>
              <a:rPr lang="zh-CN" altLang="en-US" sz="2200" b="1" dirty="0">
                <a:latin typeface="微软雅黑" pitchFamily="34" charset="-122"/>
                <a:ea typeface="微软雅黑" pitchFamily="34" charset="-122"/>
              </a:rPr>
              <a:t>”，要求</a:t>
            </a:r>
            <a:r>
              <a:rPr lang="en-US" altLang="zh-CN" sz="2200" b="1" dirty="0">
                <a:latin typeface="微软雅黑" pitchFamily="34" charset="-122"/>
                <a:ea typeface="微软雅黑" pitchFamily="34" charset="-122"/>
              </a:rPr>
              <a:t>CPU</a:t>
            </a:r>
            <a:r>
              <a:rPr lang="zh-CN" altLang="en-US" sz="2200" b="1" dirty="0">
                <a:latin typeface="微软雅黑" pitchFamily="34" charset="-122"/>
                <a:ea typeface="微软雅黑" pitchFamily="34" charset="-122"/>
              </a:rPr>
              <a:t>进行相应的后处理。</a:t>
            </a:r>
            <a:endParaRPr lang="zh-CN" altLang="en-US" sz="2200" b="1" dirty="0">
              <a:latin typeface="微软雅黑" pitchFamily="34" charset="-122"/>
              <a:ea typeface="微软雅黑" pitchFamily="34" charset="-122"/>
            </a:endParaRPr>
          </a:p>
        </p:txBody>
      </p:sp>
      <p:sp>
        <p:nvSpPr>
          <p:cNvPr id="120878" name="文本框 858157"/>
          <p:cNvSpPr txBox="1"/>
          <p:nvPr/>
        </p:nvSpPr>
        <p:spPr>
          <a:xfrm>
            <a:off x="3875088" y="4078288"/>
            <a:ext cx="1046162" cy="708025"/>
          </a:xfrm>
          <a:prstGeom prst="rect">
            <a:avLst/>
          </a:prstGeom>
          <a:solidFill>
            <a:schemeClr val="bg1"/>
          </a:solidFill>
          <a:ln w="6350" cap="flat" cmpd="sng">
            <a:solidFill>
              <a:schemeClr val="tx1"/>
            </a:solidFill>
            <a:prstDash val="solid"/>
            <a:miter/>
            <a:headEnd type="none" w="med" len="med"/>
            <a:tailEnd type="none" w="med" len="med"/>
          </a:ln>
        </p:spPr>
        <p:txBody>
          <a:bodyPr>
            <a:spAutoFit/>
          </a:bodyPr>
          <a:p>
            <a:pPr algn="ctr" eaLnBrk="0" hangingPunct="0"/>
            <a:r>
              <a:rPr lang="en-US" altLang="zh-CN" sz="2000" b="1" dirty="0">
                <a:solidFill>
                  <a:schemeClr val="accent1"/>
                </a:solidFill>
                <a:latin typeface="微软雅黑" pitchFamily="34" charset="-122"/>
                <a:ea typeface="微软雅黑" pitchFamily="34" charset="-122"/>
              </a:rPr>
              <a:t>DMA</a:t>
            </a:r>
            <a:endParaRPr lang="en-US" altLang="zh-CN" sz="2000" b="1" dirty="0">
              <a:solidFill>
                <a:schemeClr val="accent1"/>
              </a:solidFill>
              <a:latin typeface="微软雅黑" pitchFamily="34" charset="-122"/>
              <a:ea typeface="微软雅黑" pitchFamily="34" charset="-122"/>
            </a:endParaRPr>
          </a:p>
          <a:p>
            <a:pPr algn="ctr" eaLnBrk="0" hangingPunct="0"/>
            <a:r>
              <a:rPr lang="zh-CN" altLang="en-US" sz="2000" b="1" dirty="0">
                <a:solidFill>
                  <a:schemeClr val="accent1"/>
                </a:solidFill>
                <a:latin typeface="微软雅黑" pitchFamily="34" charset="-122"/>
                <a:ea typeface="微软雅黑" pitchFamily="34" charset="-122"/>
              </a:rPr>
              <a:t>控制器</a:t>
            </a:r>
            <a:endParaRPr lang="zh-CN" altLang="en-US" sz="2000" b="1" dirty="0">
              <a:solidFill>
                <a:schemeClr val="accent1"/>
              </a:solidFill>
              <a:latin typeface="微软雅黑" pitchFamily="34" charset="-122"/>
              <a:ea typeface="微软雅黑"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950273"/>
          <p:cNvSpPr>
            <a:spLocks noGrp="1"/>
          </p:cNvSpPr>
          <p:nvPr>
            <p:ph type="title"/>
          </p:nvPr>
        </p:nvSpPr>
        <p:spPr>
          <a:ln/>
        </p:spPr>
        <p:txBody>
          <a:bodyPr vert="horz" wrap="square" lIns="91440" tIns="45720" rIns="91440" bIns="45720" anchor="ctr"/>
          <a:p>
            <a:r>
              <a:rPr lang="en-US" altLang="zh-CN" dirty="0"/>
              <a:t>I/O</a:t>
            </a:r>
            <a:r>
              <a:rPr lang="zh-CN" altLang="en-US" dirty="0"/>
              <a:t>操作的实现</a:t>
            </a:r>
            <a:endParaRPr lang="zh-CN" altLang="en-US" dirty="0"/>
          </a:p>
        </p:txBody>
      </p:sp>
      <p:sp>
        <p:nvSpPr>
          <p:cNvPr id="121859" name="文本占位符 950274"/>
          <p:cNvSpPr>
            <a:spLocks noGrp="1"/>
          </p:cNvSpPr>
          <p:nvPr>
            <p:ph idx="1"/>
          </p:nvPr>
        </p:nvSpPr>
        <p:spPr>
          <a:xfrm>
            <a:off x="436563" y="815975"/>
            <a:ext cx="8191500" cy="5605463"/>
          </a:xfrm>
          <a:ln/>
        </p:spPr>
        <p:txBody>
          <a:bodyPr vert="horz" wrap="square" lIns="91440" tIns="45720" rIns="91440" bIns="45720" anchor="t"/>
          <a:p>
            <a:r>
              <a:rPr lang="zh-CN" altLang="en-US" sz="2200" dirty="0">
                <a:latin typeface="微软雅黑" pitchFamily="34" charset="-122"/>
                <a:ea typeface="微软雅黑" pitchFamily="34" charset="-122"/>
              </a:rPr>
              <a:t>分以下三个部分介绍</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第一讲：用户空间</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软件</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子系统概述</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文件的基本概念</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用户空间的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函数</a:t>
            </a:r>
            <a:endParaRPr lang="zh-CN" altLang="en-US" sz="2200" dirty="0">
              <a:latin typeface="微软雅黑" pitchFamily="34" charset="-122"/>
              <a:ea typeface="微软雅黑" pitchFamily="34" charset="-122"/>
            </a:endParaRPr>
          </a:p>
          <a:p>
            <a:pPr lvl="1">
              <a:spcBef>
                <a:spcPct val="30000"/>
              </a:spcBef>
            </a:pPr>
            <a:r>
              <a:rPr lang="zh-CN" altLang="en-US" sz="2200" dirty="0">
                <a:latin typeface="微软雅黑" pitchFamily="34" charset="-122"/>
                <a:ea typeface="微软雅黑" pitchFamily="34" charset="-122"/>
              </a:rPr>
              <a:t>第二讲：</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硬件和软件的接口</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设备和设备控制器</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端口及其编址方式</a:t>
            </a:r>
            <a:endParaRPr lang="zh-CN" altLang="en-US" sz="2200" dirty="0">
              <a:latin typeface="微软雅黑" pitchFamily="34" charset="-122"/>
              <a:ea typeface="微软雅黑" pitchFamily="34" charset="-122"/>
            </a:endParaRPr>
          </a:p>
          <a:p>
            <a:pPr lvl="2">
              <a:spcBef>
                <a:spcPct val="30000"/>
              </a:spcBef>
            </a:pP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控制方式</a:t>
            </a:r>
            <a:endParaRPr lang="zh-CN" altLang="en-US" sz="2200" dirty="0">
              <a:latin typeface="微软雅黑" pitchFamily="34" charset="-122"/>
              <a:ea typeface="微软雅黑" pitchFamily="34" charset="-122"/>
            </a:endParaRPr>
          </a:p>
          <a:p>
            <a:pPr lvl="1">
              <a:spcBef>
                <a:spcPct val="30000"/>
              </a:spcBef>
            </a:pPr>
            <a:r>
              <a:rPr lang="zh-CN" altLang="en-US" sz="2200" dirty="0">
                <a:solidFill>
                  <a:schemeClr val="accent1"/>
                </a:solidFill>
                <a:latin typeface="微软雅黑" pitchFamily="34" charset="-122"/>
                <a:ea typeface="微软雅黑" pitchFamily="34" charset="-122"/>
              </a:rPr>
              <a:t>第三讲：内核空间</a:t>
            </a:r>
            <a:r>
              <a:rPr lang="en-US" altLang="zh-CN" sz="2200" dirty="0">
                <a:solidFill>
                  <a:schemeClr val="accent1"/>
                </a:solidFill>
                <a:latin typeface="微软雅黑" pitchFamily="34" charset="-122"/>
                <a:ea typeface="微软雅黑" pitchFamily="34" charset="-122"/>
              </a:rPr>
              <a:t>I/O</a:t>
            </a:r>
            <a:r>
              <a:rPr lang="zh-CN" altLang="en-US" sz="2200" dirty="0">
                <a:solidFill>
                  <a:schemeClr val="accent1"/>
                </a:solidFill>
                <a:latin typeface="微软雅黑" pitchFamily="34" charset="-122"/>
                <a:ea typeface="微软雅黑" pitchFamily="34" charset="-122"/>
              </a:rPr>
              <a:t>软件</a:t>
            </a:r>
            <a:endParaRPr lang="zh-CN" altLang="en-US" sz="2200" dirty="0">
              <a:solidFill>
                <a:schemeClr val="accent1"/>
              </a:solidFill>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与设备无关的</a:t>
            </a:r>
            <a:r>
              <a:rPr lang="en-US" altLang="zh-CN" sz="2200" dirty="0">
                <a:latin typeface="微软雅黑" pitchFamily="34" charset="-122"/>
                <a:ea typeface="微软雅黑" pitchFamily="34" charset="-122"/>
              </a:rPr>
              <a:t>I/O</a:t>
            </a:r>
            <a:r>
              <a:rPr lang="zh-CN" altLang="en-US" sz="2200" dirty="0">
                <a:latin typeface="微软雅黑" pitchFamily="34" charset="-122"/>
                <a:ea typeface="微软雅黑" pitchFamily="34" charset="-122"/>
              </a:rPr>
              <a:t>软件</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设备驱动程序</a:t>
            </a:r>
            <a:endParaRPr lang="zh-CN" altLang="en-US" sz="2200" dirty="0">
              <a:latin typeface="微软雅黑" pitchFamily="34" charset="-122"/>
              <a:ea typeface="微软雅黑" pitchFamily="34" charset="-122"/>
            </a:endParaRPr>
          </a:p>
          <a:p>
            <a:pPr lvl="2">
              <a:spcBef>
                <a:spcPct val="30000"/>
              </a:spcBef>
            </a:pPr>
            <a:r>
              <a:rPr lang="zh-CN" altLang="en-US" sz="2200" dirty="0">
                <a:latin typeface="微软雅黑" pitchFamily="34" charset="-122"/>
                <a:ea typeface="微软雅黑" pitchFamily="34" charset="-122"/>
              </a:rPr>
              <a:t>中断服务程序</a:t>
            </a:r>
            <a:endParaRPr lang="zh-CN" altLang="en-US" sz="2200" dirty="0">
              <a:latin typeface="微软雅黑" pitchFamily="34" charset="-122"/>
              <a:ea typeface="微软雅黑"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951297"/>
          <p:cNvSpPr>
            <a:spLocks noGrp="1"/>
          </p:cNvSpPr>
          <p:nvPr>
            <p:ph type="title"/>
          </p:nvPr>
        </p:nvSpPr>
        <p:spPr>
          <a:ln/>
        </p:spPr>
        <p:txBody>
          <a:bodyPr vert="horz" wrap="square" lIns="91440" tIns="45720" rIns="91440" bIns="45720" anchor="ctr"/>
          <a:p>
            <a:r>
              <a:rPr lang="zh-CN" altLang="en-US" dirty="0"/>
              <a:t>内核空间</a:t>
            </a:r>
            <a:r>
              <a:rPr lang="en-US" altLang="zh-CN" dirty="0"/>
              <a:t>I/O</a:t>
            </a:r>
            <a:r>
              <a:rPr lang="zh-CN" altLang="en-US" dirty="0"/>
              <a:t>软件</a:t>
            </a:r>
            <a:endParaRPr lang="zh-CN" altLang="en-US" dirty="0"/>
          </a:p>
        </p:txBody>
      </p:sp>
      <p:sp>
        <p:nvSpPr>
          <p:cNvPr id="951299" name="内容占位符 951298"/>
          <p:cNvSpPr>
            <a:spLocks noGrp="1"/>
          </p:cNvSpPr>
          <p:nvPr>
            <p:ph idx="1"/>
          </p:nvPr>
        </p:nvSpPr>
        <p:spPr>
          <a:xfrm>
            <a:off x="436563" y="735013"/>
            <a:ext cx="8191500" cy="3330575"/>
          </a:xfrm>
          <a:ln/>
        </p:spPr>
        <p:txBody>
          <a:bodyPr vert="horz" wrap="square" lIns="91440" tIns="45720" rIns="91440" bIns="45720" anchor="t"/>
          <a:p>
            <a:pPr>
              <a:spcBef>
                <a:spcPct val="15000"/>
              </a:spcBef>
            </a:pPr>
            <a:r>
              <a:rPr lang="zh-CN" altLang="en-US" sz="2100" dirty="0">
                <a:latin typeface="微软雅黑" pitchFamily="34" charset="-122"/>
                <a:ea typeface="微软雅黑" pitchFamily="34" charset="-122"/>
              </a:rPr>
              <a:t>所有用户程序提出的</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请求，最终都</a:t>
            </a:r>
            <a:r>
              <a:rPr lang="zh-CN" altLang="en-US" sz="2100" dirty="0">
                <a:solidFill>
                  <a:schemeClr val="accent1"/>
                </a:solidFill>
                <a:latin typeface="微软雅黑" pitchFamily="34" charset="-122"/>
                <a:ea typeface="微软雅黑" pitchFamily="34" charset="-122"/>
              </a:rPr>
              <a:t>通过系统调用实现</a:t>
            </a:r>
            <a:endParaRPr lang="zh-CN" altLang="en-US" sz="2100" dirty="0">
              <a:solidFill>
                <a:schemeClr val="accent1"/>
              </a:solidFill>
              <a:latin typeface="微软雅黑" pitchFamily="34" charset="-122"/>
              <a:ea typeface="微软雅黑" pitchFamily="34" charset="-122"/>
            </a:endParaRPr>
          </a:p>
          <a:p>
            <a:pPr>
              <a:spcBef>
                <a:spcPct val="15000"/>
              </a:spcBef>
            </a:pPr>
            <a:r>
              <a:rPr lang="zh-CN" altLang="en-US" sz="2100" dirty="0">
                <a:latin typeface="微软雅黑" pitchFamily="34" charset="-122"/>
                <a:ea typeface="微软雅黑" pitchFamily="34" charset="-122"/>
              </a:rPr>
              <a:t>通过系统调用封装函数中的</a:t>
            </a:r>
            <a:r>
              <a:rPr lang="zh-CN" altLang="en-US" sz="2100" dirty="0">
                <a:solidFill>
                  <a:schemeClr val="accent1"/>
                </a:solidFill>
                <a:latin typeface="微软雅黑" pitchFamily="34" charset="-122"/>
                <a:ea typeface="微软雅黑" pitchFamily="34" charset="-122"/>
              </a:rPr>
              <a:t>陷阱指令</a:t>
            </a:r>
            <a:r>
              <a:rPr lang="zh-CN" altLang="en-US" sz="2100" dirty="0">
                <a:latin typeface="微软雅黑" pitchFamily="34" charset="-122"/>
                <a:ea typeface="微软雅黑" pitchFamily="34" charset="-122"/>
              </a:rPr>
              <a:t>转入内核</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软件执行</a:t>
            </a:r>
            <a:endParaRPr lang="zh-CN" altLang="en-US" sz="2100" dirty="0">
              <a:latin typeface="微软雅黑" pitchFamily="34" charset="-122"/>
              <a:ea typeface="微软雅黑" pitchFamily="34" charset="-122"/>
            </a:endParaRPr>
          </a:p>
          <a:p>
            <a:pPr>
              <a:spcBef>
                <a:spcPct val="15000"/>
              </a:spcBef>
            </a:pPr>
            <a:r>
              <a:rPr lang="zh-CN" altLang="en-US" sz="2100" dirty="0">
                <a:solidFill>
                  <a:schemeClr val="accent1"/>
                </a:solidFill>
                <a:latin typeface="微软雅黑" pitchFamily="34" charset="-122"/>
                <a:ea typeface="微软雅黑" pitchFamily="34" charset="-122"/>
              </a:rPr>
              <a:t>内核空间</a:t>
            </a:r>
            <a:r>
              <a:rPr lang="en-US" altLang="zh-CN" sz="2100" dirty="0">
                <a:solidFill>
                  <a:schemeClr val="accent1"/>
                </a:solidFill>
                <a:latin typeface="微软雅黑" pitchFamily="34" charset="-122"/>
                <a:ea typeface="微软雅黑" pitchFamily="34" charset="-122"/>
              </a:rPr>
              <a:t>I/O</a:t>
            </a:r>
            <a:r>
              <a:rPr lang="zh-CN" altLang="en-US" sz="2100" dirty="0">
                <a:solidFill>
                  <a:schemeClr val="accent1"/>
                </a:solidFill>
                <a:latin typeface="微软雅黑" pitchFamily="34" charset="-122"/>
                <a:ea typeface="微软雅黑" pitchFamily="34" charset="-122"/>
              </a:rPr>
              <a:t>软件</a:t>
            </a:r>
            <a:r>
              <a:rPr lang="zh-CN" altLang="en-US" sz="2100" dirty="0">
                <a:latin typeface="微软雅黑" pitchFamily="34" charset="-122"/>
                <a:ea typeface="微软雅黑" pitchFamily="34" charset="-122"/>
              </a:rPr>
              <a:t>实现相应系统调用的服务功能</a:t>
            </a:r>
            <a:endParaRPr lang="zh-CN" altLang="en-US" sz="2100" dirty="0">
              <a:latin typeface="微软雅黑" pitchFamily="34" charset="-122"/>
              <a:ea typeface="微软雅黑" pitchFamily="34" charset="-122"/>
            </a:endParaRPr>
          </a:p>
          <a:p>
            <a:pPr>
              <a:spcBef>
                <a:spcPct val="15000"/>
              </a:spcBef>
            </a:pPr>
            <a:r>
              <a:rPr lang="zh-CN" altLang="en-US" sz="2100" dirty="0">
                <a:latin typeface="微软雅黑" pitchFamily="34" charset="-122"/>
                <a:ea typeface="微软雅黑" pitchFamily="34" charset="-122"/>
              </a:rPr>
              <a:t>内核空间的</a:t>
            </a:r>
            <a:r>
              <a:rPr lang="en-US" altLang="zh-CN" sz="2100" dirty="0">
                <a:latin typeface="微软雅黑" pitchFamily="34" charset="-122"/>
                <a:ea typeface="微软雅黑" pitchFamily="34" charset="-122"/>
              </a:rPr>
              <a:t>I/O</a:t>
            </a:r>
            <a:r>
              <a:rPr lang="zh-CN" altLang="en-US" sz="2100" dirty="0">
                <a:latin typeface="微软雅黑" pitchFamily="34" charset="-122"/>
                <a:ea typeface="微软雅黑" pitchFamily="34" charset="-122"/>
              </a:rPr>
              <a:t>软件分三个层次</a:t>
            </a:r>
            <a:endParaRPr lang="zh-CN" altLang="en-US" sz="2100" dirty="0">
              <a:latin typeface="微软雅黑" pitchFamily="34" charset="-122"/>
              <a:ea typeface="微软雅黑" pitchFamily="34" charset="-122"/>
            </a:endParaRPr>
          </a:p>
          <a:p>
            <a:pPr lvl="1">
              <a:spcBef>
                <a:spcPct val="15000"/>
              </a:spcBef>
            </a:pPr>
            <a:r>
              <a:rPr lang="zh-CN" altLang="en-US" sz="2100" dirty="0">
                <a:latin typeface="微软雅黑" pitchFamily="34" charset="-122"/>
                <a:ea typeface="微软雅黑" pitchFamily="34" charset="-122"/>
              </a:rPr>
              <a:t>设备无关软件层</a:t>
            </a:r>
            <a:endParaRPr lang="zh-CN" altLang="en-US" sz="2100" dirty="0">
              <a:latin typeface="微软雅黑" pitchFamily="34" charset="-122"/>
              <a:ea typeface="微软雅黑" pitchFamily="34" charset="-122"/>
            </a:endParaRPr>
          </a:p>
          <a:p>
            <a:pPr lvl="1">
              <a:spcBef>
                <a:spcPct val="15000"/>
              </a:spcBef>
            </a:pPr>
            <a:r>
              <a:rPr lang="zh-CN" altLang="en-US" sz="2100" dirty="0">
                <a:latin typeface="微软雅黑" pitchFamily="34" charset="-122"/>
                <a:ea typeface="微软雅黑" pitchFamily="34" charset="-122"/>
              </a:rPr>
              <a:t>设备驱动程序层</a:t>
            </a:r>
            <a:endParaRPr lang="zh-CN" altLang="en-US" sz="2100" dirty="0">
              <a:latin typeface="微软雅黑" pitchFamily="34" charset="-122"/>
              <a:ea typeface="微软雅黑" pitchFamily="34" charset="-122"/>
            </a:endParaRPr>
          </a:p>
          <a:p>
            <a:pPr lvl="1">
              <a:spcBef>
                <a:spcPct val="15000"/>
              </a:spcBef>
            </a:pPr>
            <a:r>
              <a:rPr lang="zh-CN" altLang="en-US" sz="2100" dirty="0">
                <a:solidFill>
                  <a:srgbClr val="A50021"/>
                </a:solidFill>
                <a:latin typeface="微软雅黑" pitchFamily="34" charset="-122"/>
                <a:ea typeface="微软雅黑" pitchFamily="34" charset="-122"/>
              </a:rPr>
              <a:t>中断服务程序层</a:t>
            </a:r>
            <a:endParaRPr lang="zh-CN" altLang="en-US" sz="2100" dirty="0">
              <a:solidFill>
                <a:srgbClr val="A50021"/>
              </a:solidFill>
              <a:latin typeface="微软雅黑" pitchFamily="34" charset="-122"/>
              <a:ea typeface="微软雅黑" pitchFamily="34" charset="-122"/>
            </a:endParaRPr>
          </a:p>
          <a:p>
            <a:pPr>
              <a:spcBef>
                <a:spcPct val="15000"/>
              </a:spcBef>
            </a:pPr>
            <a:r>
              <a:rPr lang="zh-CN" altLang="en-US" sz="2100" dirty="0">
                <a:latin typeface="微软雅黑" pitchFamily="34" charset="-122"/>
                <a:ea typeface="微软雅黑" pitchFamily="34" charset="-122"/>
              </a:rPr>
              <a:t>设备驱动程序层、中断服务程序层与</a:t>
            </a:r>
            <a:r>
              <a:rPr lang="en-US" altLang="zh-CN" sz="2100" dirty="0">
                <a:solidFill>
                  <a:schemeClr val="accent1"/>
                </a:solidFill>
                <a:latin typeface="微软雅黑" pitchFamily="34" charset="-122"/>
                <a:ea typeface="微软雅黑" pitchFamily="34" charset="-122"/>
              </a:rPr>
              <a:t>I/O</a:t>
            </a:r>
            <a:r>
              <a:rPr lang="zh-CN" altLang="en-US" sz="2100" dirty="0">
                <a:solidFill>
                  <a:schemeClr val="accent1"/>
                </a:solidFill>
                <a:latin typeface="微软雅黑" pitchFamily="34" charset="-122"/>
                <a:ea typeface="微软雅黑" pitchFamily="34" charset="-122"/>
              </a:rPr>
              <a:t>硬件</a:t>
            </a:r>
            <a:r>
              <a:rPr lang="zh-CN" altLang="en-US" sz="2100" dirty="0">
                <a:latin typeface="微软雅黑" pitchFamily="34" charset="-122"/>
                <a:ea typeface="微软雅黑" pitchFamily="34" charset="-122"/>
              </a:rPr>
              <a:t>密切相关</a:t>
            </a:r>
            <a:endParaRPr lang="zh-CN" altLang="en-US" sz="2100" dirty="0">
              <a:latin typeface="微软雅黑" pitchFamily="34" charset="-122"/>
              <a:ea typeface="微软雅黑" pitchFamily="34" charset="-122"/>
            </a:endParaRPr>
          </a:p>
        </p:txBody>
      </p:sp>
      <p:grpSp>
        <p:nvGrpSpPr>
          <p:cNvPr id="951358" name="组合 951357"/>
          <p:cNvGrpSpPr/>
          <p:nvPr/>
        </p:nvGrpSpPr>
        <p:grpSpPr>
          <a:xfrm>
            <a:off x="3209925" y="2298700"/>
            <a:ext cx="4918075" cy="1006475"/>
            <a:chOff x="2022" y="1448"/>
            <a:chExt cx="3098" cy="634"/>
          </a:xfrm>
        </p:grpSpPr>
        <p:sp>
          <p:nvSpPr>
            <p:cNvPr id="122932" name="右大括号 951299"/>
            <p:cNvSpPr/>
            <p:nvPr/>
          </p:nvSpPr>
          <p:spPr>
            <a:xfrm>
              <a:off x="2022" y="1556"/>
              <a:ext cx="201" cy="494"/>
            </a:xfrm>
            <a:prstGeom prst="rightBrace">
              <a:avLst>
                <a:gd name="adj1" fmla="val 20446"/>
                <a:gd name="adj2" fmla="val 50000"/>
              </a:avLst>
            </a:prstGeom>
            <a:noFill/>
            <a:ln w="50800" cap="flat" cmpd="sng">
              <a:solidFill>
                <a:srgbClr val="A50021"/>
              </a:solidFill>
              <a:prstDash val="solid"/>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122933" name="文本框 951300"/>
            <p:cNvSpPr txBox="1"/>
            <p:nvPr/>
          </p:nvSpPr>
          <p:spPr>
            <a:xfrm>
              <a:off x="2204" y="1448"/>
              <a:ext cx="2916" cy="634"/>
            </a:xfrm>
            <a:prstGeom prst="rect">
              <a:avLst/>
            </a:prstGeom>
            <a:noFill/>
            <a:ln w="50800">
              <a:noFill/>
            </a:ln>
          </p:spPr>
          <p:txBody>
            <a:bodyPr>
              <a:spAutoFit/>
            </a:bodyPr>
            <a:p>
              <a:pPr eaLnBrk="0" hangingPunct="0">
                <a:spcBef>
                  <a:spcPct val="50000"/>
                </a:spcBef>
              </a:pPr>
              <a:r>
                <a:rPr lang="zh-CN" altLang="en-US" sz="2000" b="1" dirty="0">
                  <a:solidFill>
                    <a:schemeClr val="accent1"/>
                  </a:solidFill>
                  <a:latin typeface="微软雅黑" pitchFamily="34" charset="-122"/>
                  <a:ea typeface="微软雅黑" pitchFamily="34" charset="-122"/>
                </a:rPr>
                <a:t>系统调用服务例程</a:t>
              </a:r>
              <a:r>
                <a:rPr lang="zh-CN" altLang="en-US" sz="2000" b="1" dirty="0">
                  <a:solidFill>
                    <a:srgbClr val="A50021"/>
                  </a:solidFill>
                  <a:latin typeface="微软雅黑" pitchFamily="34" charset="-122"/>
                  <a:ea typeface="微软雅黑" pitchFamily="34" charset="-122"/>
                </a:rPr>
                <a:t>，被陷阱指令调出执行，一旦发送“启动”命令，则所代表的进程被送等待队列（即被阻塞）</a:t>
              </a:r>
              <a:endParaRPr lang="zh-CN" altLang="en-US" sz="2000" b="1" dirty="0">
                <a:solidFill>
                  <a:srgbClr val="A50021"/>
                </a:solidFill>
                <a:latin typeface="微软雅黑" pitchFamily="34" charset="-122"/>
                <a:ea typeface="微软雅黑" pitchFamily="34" charset="-122"/>
              </a:endParaRPr>
            </a:p>
          </p:txBody>
        </p:sp>
      </p:grpSp>
      <p:sp>
        <p:nvSpPr>
          <p:cNvPr id="951337" name="直接连接符 951336"/>
          <p:cNvSpPr/>
          <p:nvPr/>
        </p:nvSpPr>
        <p:spPr>
          <a:xfrm>
            <a:off x="2405063" y="3633788"/>
            <a:ext cx="1547812" cy="1658937"/>
          </a:xfrm>
          <a:prstGeom prst="line">
            <a:avLst/>
          </a:prstGeom>
          <a:ln w="9525" cap="flat" cmpd="sng">
            <a:solidFill>
              <a:srgbClr val="A50021"/>
            </a:solidFill>
            <a:prstDash val="solid"/>
            <a:headEnd type="none" w="med" len="med"/>
            <a:tailEnd type="triangle" w="med" len="med"/>
          </a:ln>
        </p:spPr>
      </p:sp>
      <p:sp>
        <p:nvSpPr>
          <p:cNvPr id="951338" name="直接连接符 951337"/>
          <p:cNvSpPr/>
          <p:nvPr/>
        </p:nvSpPr>
        <p:spPr>
          <a:xfrm>
            <a:off x="2459038" y="3633788"/>
            <a:ext cx="4264025" cy="1712912"/>
          </a:xfrm>
          <a:prstGeom prst="line">
            <a:avLst/>
          </a:prstGeom>
          <a:ln w="9525" cap="flat" cmpd="sng">
            <a:solidFill>
              <a:srgbClr val="A50021"/>
            </a:solidFill>
            <a:prstDash val="solid"/>
            <a:headEnd type="none" w="med" len="med"/>
            <a:tailEnd type="triangle" w="med" len="med"/>
          </a:ln>
        </p:spPr>
      </p:sp>
      <p:sp>
        <p:nvSpPr>
          <p:cNvPr id="951350" name="直接连接符 951349"/>
          <p:cNvSpPr/>
          <p:nvPr/>
        </p:nvSpPr>
        <p:spPr>
          <a:xfrm flipH="1">
            <a:off x="1219200" y="2655888"/>
            <a:ext cx="2859088" cy="3221037"/>
          </a:xfrm>
          <a:prstGeom prst="line">
            <a:avLst/>
          </a:prstGeom>
          <a:ln w="19050" cap="flat" cmpd="sng">
            <a:solidFill>
              <a:schemeClr val="accent1"/>
            </a:solidFill>
            <a:prstDash val="solid"/>
            <a:headEnd type="none" w="med" len="med"/>
            <a:tailEnd type="triangle" w="med" len="med"/>
          </a:ln>
        </p:spPr>
      </p:sp>
      <p:grpSp>
        <p:nvGrpSpPr>
          <p:cNvPr id="951359" name="组合 951358"/>
          <p:cNvGrpSpPr/>
          <p:nvPr/>
        </p:nvGrpSpPr>
        <p:grpSpPr>
          <a:xfrm>
            <a:off x="309563" y="4373563"/>
            <a:ext cx="8351837" cy="2363787"/>
            <a:chOff x="195" y="2755"/>
            <a:chExt cx="5261" cy="1489"/>
          </a:xfrm>
        </p:grpSpPr>
        <p:sp>
          <p:nvSpPr>
            <p:cNvPr id="122889" name="直接连接符 951302"/>
            <p:cNvSpPr/>
            <p:nvPr/>
          </p:nvSpPr>
          <p:spPr>
            <a:xfrm flipV="1">
              <a:off x="571" y="3716"/>
              <a:ext cx="578" cy="1"/>
            </a:xfrm>
            <a:prstGeom prst="line">
              <a:avLst/>
            </a:prstGeom>
            <a:ln w="57150" cap="flat" cmpd="sng">
              <a:solidFill>
                <a:schemeClr val="accent1"/>
              </a:solidFill>
              <a:prstDash val="solid"/>
              <a:headEnd type="none" w="med" len="med"/>
              <a:tailEnd type="none" w="med" len="med"/>
            </a:ln>
          </p:spPr>
        </p:sp>
        <p:sp>
          <p:nvSpPr>
            <p:cNvPr id="122890" name="直接连接符 951303"/>
            <p:cNvSpPr/>
            <p:nvPr/>
          </p:nvSpPr>
          <p:spPr>
            <a:xfrm>
              <a:off x="1146" y="3106"/>
              <a:ext cx="0" cy="627"/>
            </a:xfrm>
            <a:prstGeom prst="line">
              <a:avLst/>
            </a:prstGeom>
            <a:ln w="38100" cap="flat" cmpd="sng">
              <a:solidFill>
                <a:schemeClr val="tx1"/>
              </a:solidFill>
              <a:prstDash val="sysDot"/>
              <a:headEnd type="triangle" w="lg" len="med"/>
              <a:tailEnd type="none" w="med" len="med"/>
            </a:ln>
          </p:spPr>
        </p:sp>
        <p:sp>
          <p:nvSpPr>
            <p:cNvPr id="122891" name="文本框 951304"/>
            <p:cNvSpPr txBox="1"/>
            <p:nvPr/>
          </p:nvSpPr>
          <p:spPr>
            <a:xfrm>
              <a:off x="453" y="2937"/>
              <a:ext cx="542"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外设</a:t>
              </a:r>
              <a:endParaRPr lang="zh-CN" altLang="en-US" sz="2400" b="1" dirty="0">
                <a:latin typeface="Times New Roman" panose="02020603050405020304" pitchFamily="18" charset="0"/>
                <a:ea typeface="黑体" pitchFamily="49" charset="-122"/>
              </a:endParaRPr>
            </a:p>
          </p:txBody>
        </p:sp>
        <p:sp>
          <p:nvSpPr>
            <p:cNvPr id="122892" name="文本框 951305"/>
            <p:cNvSpPr txBox="1"/>
            <p:nvPr/>
          </p:nvSpPr>
          <p:spPr>
            <a:xfrm>
              <a:off x="195" y="3447"/>
              <a:ext cx="542" cy="288"/>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ea typeface="黑体" pitchFamily="49" charset="-122"/>
                </a:rPr>
                <a:t>CPU</a:t>
              </a:r>
              <a:endParaRPr lang="en-US" altLang="zh-CN" sz="2400" b="1" dirty="0">
                <a:latin typeface="Times New Roman" panose="02020603050405020304" pitchFamily="18" charset="0"/>
                <a:ea typeface="黑体" pitchFamily="49" charset="-122"/>
              </a:endParaRPr>
            </a:p>
          </p:txBody>
        </p:sp>
        <p:sp>
          <p:nvSpPr>
            <p:cNvPr id="122893" name="直接连接符 951306"/>
            <p:cNvSpPr/>
            <p:nvPr/>
          </p:nvSpPr>
          <p:spPr>
            <a:xfrm flipV="1">
              <a:off x="1134" y="3089"/>
              <a:ext cx="829" cy="9"/>
            </a:xfrm>
            <a:prstGeom prst="line">
              <a:avLst/>
            </a:prstGeom>
            <a:ln w="38100" cap="flat" cmpd="sng">
              <a:solidFill>
                <a:srgbClr val="0066FF"/>
              </a:solidFill>
              <a:prstDash val="solid"/>
              <a:headEnd type="none" w="med" len="med"/>
              <a:tailEnd type="none" w="med" len="med"/>
            </a:ln>
          </p:spPr>
        </p:sp>
        <p:sp>
          <p:nvSpPr>
            <p:cNvPr id="122894" name="直接连接符 951307"/>
            <p:cNvSpPr/>
            <p:nvPr/>
          </p:nvSpPr>
          <p:spPr>
            <a:xfrm flipV="1">
              <a:off x="2964" y="3710"/>
              <a:ext cx="896" cy="8"/>
            </a:xfrm>
            <a:prstGeom prst="line">
              <a:avLst/>
            </a:prstGeom>
            <a:ln w="57150" cap="flat" cmpd="sng">
              <a:solidFill>
                <a:srgbClr val="008000"/>
              </a:solidFill>
              <a:prstDash val="solid"/>
              <a:headEnd type="none" w="med" len="med"/>
              <a:tailEnd type="none" w="med" len="med"/>
            </a:ln>
          </p:spPr>
        </p:sp>
        <p:sp>
          <p:nvSpPr>
            <p:cNvPr id="122895" name="直接连接符 951308"/>
            <p:cNvSpPr/>
            <p:nvPr/>
          </p:nvSpPr>
          <p:spPr>
            <a:xfrm>
              <a:off x="3585" y="3076"/>
              <a:ext cx="0" cy="627"/>
            </a:xfrm>
            <a:prstGeom prst="line">
              <a:avLst/>
            </a:prstGeom>
            <a:ln w="38100" cap="flat" cmpd="sng">
              <a:solidFill>
                <a:schemeClr val="tx1"/>
              </a:solidFill>
              <a:prstDash val="sysDot"/>
              <a:headEnd type="none" w="med" len="med"/>
              <a:tailEnd type="triangle" w="lg" len="med"/>
            </a:ln>
          </p:spPr>
        </p:sp>
        <p:sp>
          <p:nvSpPr>
            <p:cNvPr id="122896" name="直接连接符 951309"/>
            <p:cNvSpPr/>
            <p:nvPr/>
          </p:nvSpPr>
          <p:spPr>
            <a:xfrm flipV="1">
              <a:off x="2752" y="3084"/>
              <a:ext cx="847" cy="0"/>
            </a:xfrm>
            <a:prstGeom prst="line">
              <a:avLst/>
            </a:prstGeom>
            <a:ln w="38100" cap="flat" cmpd="sng">
              <a:solidFill>
                <a:srgbClr val="0066FF"/>
              </a:solidFill>
              <a:prstDash val="solid"/>
              <a:headEnd type="none" w="med" len="med"/>
              <a:tailEnd type="none" w="med" len="med"/>
            </a:ln>
          </p:spPr>
        </p:sp>
        <p:sp>
          <p:nvSpPr>
            <p:cNvPr id="122897" name="直接连接符 951310"/>
            <p:cNvSpPr/>
            <p:nvPr/>
          </p:nvSpPr>
          <p:spPr>
            <a:xfrm>
              <a:off x="4622" y="3748"/>
              <a:ext cx="796" cy="0"/>
            </a:xfrm>
            <a:prstGeom prst="line">
              <a:avLst/>
            </a:prstGeom>
            <a:ln w="57150" cap="flat" cmpd="sng">
              <a:solidFill>
                <a:srgbClr val="008000"/>
              </a:solidFill>
              <a:prstDash val="solid"/>
              <a:headEnd type="none" w="med" len="med"/>
              <a:tailEnd type="none" w="med" len="med"/>
            </a:ln>
          </p:spPr>
        </p:sp>
        <p:sp>
          <p:nvSpPr>
            <p:cNvPr id="122898" name="文本框 951311"/>
            <p:cNvSpPr txBox="1"/>
            <p:nvPr/>
          </p:nvSpPr>
          <p:spPr>
            <a:xfrm>
              <a:off x="998" y="3726"/>
              <a:ext cx="313" cy="518"/>
            </a:xfrm>
            <a:prstGeom prst="rect">
              <a:avLst/>
            </a:prstGeom>
            <a:noFill/>
            <a:ln w="9525">
              <a:noFill/>
            </a:ln>
          </p:spPr>
          <p:txBody>
            <a:bodyPr>
              <a:spAutoFit/>
            </a:bodyPr>
            <a:p>
              <a:pPr>
                <a:spcBef>
                  <a:spcPct val="50000"/>
                </a:spcBef>
              </a:pPr>
              <a:r>
                <a:rPr lang="zh-CN" altLang="en-US" sz="2400" b="1" dirty="0">
                  <a:solidFill>
                    <a:schemeClr val="accent1"/>
                  </a:solidFill>
                  <a:latin typeface="Times New Roman" panose="02020603050405020304" pitchFamily="18" charset="0"/>
                  <a:ea typeface="黑体" pitchFamily="49" charset="-122"/>
                </a:rPr>
                <a:t>启动</a:t>
              </a:r>
              <a:endParaRPr lang="zh-CN" altLang="en-US" sz="2400" b="1" dirty="0">
                <a:solidFill>
                  <a:schemeClr val="accent1"/>
                </a:solidFill>
                <a:latin typeface="Times New Roman" panose="02020603050405020304" pitchFamily="18" charset="0"/>
                <a:ea typeface="黑体" pitchFamily="49" charset="-122"/>
              </a:endParaRPr>
            </a:p>
          </p:txBody>
        </p:sp>
        <p:sp>
          <p:nvSpPr>
            <p:cNvPr id="122899" name="文本框 951312"/>
            <p:cNvSpPr txBox="1"/>
            <p:nvPr/>
          </p:nvSpPr>
          <p:spPr>
            <a:xfrm>
              <a:off x="1918" y="2755"/>
              <a:ext cx="288" cy="51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完成</a:t>
              </a:r>
              <a:endParaRPr lang="zh-CN" altLang="en-US" sz="2400" b="1" dirty="0">
                <a:latin typeface="Times New Roman" panose="02020603050405020304" pitchFamily="18" charset="0"/>
                <a:ea typeface="黑体" pitchFamily="49" charset="-122"/>
              </a:endParaRPr>
            </a:p>
          </p:txBody>
        </p:sp>
        <p:sp>
          <p:nvSpPr>
            <p:cNvPr id="122900" name="文本框 951313"/>
            <p:cNvSpPr txBox="1"/>
            <p:nvPr/>
          </p:nvSpPr>
          <p:spPr>
            <a:xfrm>
              <a:off x="4260" y="3374"/>
              <a:ext cx="313" cy="518"/>
            </a:xfrm>
            <a:prstGeom prst="rect">
              <a:avLst/>
            </a:prstGeom>
            <a:noFill/>
            <a:ln w="9525">
              <a:noFill/>
            </a:ln>
          </p:spPr>
          <p:txBody>
            <a:bodyPr>
              <a:spAutoFit/>
            </a:bodyPr>
            <a:p>
              <a:pPr>
                <a:spcBef>
                  <a:spcPct val="50000"/>
                </a:spcBef>
              </a:pPr>
              <a:r>
                <a:rPr lang="zh-CN" altLang="en-US" sz="2400" b="1" dirty="0">
                  <a:solidFill>
                    <a:schemeClr val="accent1"/>
                  </a:solidFill>
                  <a:latin typeface="Times New Roman" panose="02020603050405020304" pitchFamily="18" charset="0"/>
                  <a:ea typeface="黑体" pitchFamily="49" charset="-122"/>
                </a:rPr>
                <a:t>启动</a:t>
              </a:r>
              <a:endParaRPr lang="zh-CN" altLang="en-US" sz="2400" b="1" dirty="0">
                <a:solidFill>
                  <a:schemeClr val="accent1"/>
                </a:solidFill>
                <a:latin typeface="Times New Roman" panose="02020603050405020304" pitchFamily="18" charset="0"/>
                <a:ea typeface="黑体" pitchFamily="49" charset="-122"/>
              </a:endParaRPr>
            </a:p>
          </p:txBody>
        </p:sp>
        <p:sp>
          <p:nvSpPr>
            <p:cNvPr id="122901" name="文本框 951314"/>
            <p:cNvSpPr txBox="1"/>
            <p:nvPr/>
          </p:nvSpPr>
          <p:spPr>
            <a:xfrm>
              <a:off x="3541" y="2763"/>
              <a:ext cx="288" cy="51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完成</a:t>
              </a:r>
              <a:endParaRPr lang="zh-CN" altLang="en-US" sz="2400" b="1" dirty="0">
                <a:latin typeface="Times New Roman" panose="02020603050405020304" pitchFamily="18" charset="0"/>
                <a:ea typeface="黑体" pitchFamily="49" charset="-122"/>
              </a:endParaRPr>
            </a:p>
          </p:txBody>
        </p:sp>
        <p:sp>
          <p:nvSpPr>
            <p:cNvPr id="122902" name="文本框 951315"/>
            <p:cNvSpPr txBox="1"/>
            <p:nvPr/>
          </p:nvSpPr>
          <p:spPr>
            <a:xfrm>
              <a:off x="1381" y="2840"/>
              <a:ext cx="669"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工作</a:t>
              </a:r>
              <a:endParaRPr lang="zh-CN" altLang="en-US" sz="2400" b="1" dirty="0">
                <a:latin typeface="Times New Roman" panose="02020603050405020304" pitchFamily="18" charset="0"/>
                <a:ea typeface="黑体" pitchFamily="49" charset="-122"/>
              </a:endParaRPr>
            </a:p>
          </p:txBody>
        </p:sp>
        <p:sp>
          <p:nvSpPr>
            <p:cNvPr id="122903" name="文本框 951316"/>
            <p:cNvSpPr txBox="1"/>
            <p:nvPr/>
          </p:nvSpPr>
          <p:spPr>
            <a:xfrm>
              <a:off x="2879" y="2815"/>
              <a:ext cx="669"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工作</a:t>
              </a:r>
              <a:endParaRPr lang="zh-CN" altLang="en-US" sz="2400" b="1" dirty="0">
                <a:latin typeface="Times New Roman" panose="02020603050405020304" pitchFamily="18" charset="0"/>
                <a:ea typeface="黑体" pitchFamily="49" charset="-122"/>
              </a:endParaRPr>
            </a:p>
          </p:txBody>
        </p:sp>
        <p:sp>
          <p:nvSpPr>
            <p:cNvPr id="122904" name="直接连接符 951317"/>
            <p:cNvSpPr/>
            <p:nvPr/>
          </p:nvSpPr>
          <p:spPr>
            <a:xfrm>
              <a:off x="1956" y="3095"/>
              <a:ext cx="1" cy="628"/>
            </a:xfrm>
            <a:prstGeom prst="line">
              <a:avLst/>
            </a:prstGeom>
            <a:ln w="38100" cap="flat" cmpd="sng">
              <a:solidFill>
                <a:schemeClr val="tx1"/>
              </a:solidFill>
              <a:prstDash val="sysDot"/>
              <a:headEnd type="none" w="med" len="med"/>
              <a:tailEnd type="triangle" w="lg" len="med"/>
            </a:ln>
          </p:spPr>
        </p:sp>
        <p:sp>
          <p:nvSpPr>
            <p:cNvPr id="122905" name="直接连接符 951318"/>
            <p:cNvSpPr/>
            <p:nvPr/>
          </p:nvSpPr>
          <p:spPr>
            <a:xfrm>
              <a:off x="2205" y="3364"/>
              <a:ext cx="0" cy="347"/>
            </a:xfrm>
            <a:prstGeom prst="line">
              <a:avLst/>
            </a:prstGeom>
            <a:ln w="38100" cap="flat" cmpd="sng">
              <a:solidFill>
                <a:schemeClr val="tx1"/>
              </a:solidFill>
              <a:prstDash val="sysDot"/>
              <a:headEnd type="triangle" w="lg" len="med"/>
              <a:tailEnd type="none" w="med" len="med"/>
            </a:ln>
          </p:spPr>
        </p:sp>
        <p:sp>
          <p:nvSpPr>
            <p:cNvPr id="122906" name="直接连接符 951319"/>
            <p:cNvSpPr/>
            <p:nvPr/>
          </p:nvSpPr>
          <p:spPr>
            <a:xfrm flipV="1">
              <a:off x="2213" y="3363"/>
              <a:ext cx="761" cy="1"/>
            </a:xfrm>
            <a:prstGeom prst="line">
              <a:avLst/>
            </a:prstGeom>
            <a:ln w="57150" cap="flat" cmpd="sng">
              <a:solidFill>
                <a:srgbClr val="AC2E0C"/>
              </a:solidFill>
              <a:prstDash val="solid"/>
              <a:headEnd type="none" w="med" len="med"/>
              <a:tailEnd type="none" w="med" len="med"/>
            </a:ln>
          </p:spPr>
        </p:sp>
        <p:sp>
          <p:nvSpPr>
            <p:cNvPr id="122907" name="直接连接符 951320"/>
            <p:cNvSpPr/>
            <p:nvPr/>
          </p:nvSpPr>
          <p:spPr>
            <a:xfrm flipH="1">
              <a:off x="2962" y="3394"/>
              <a:ext cx="2" cy="339"/>
            </a:xfrm>
            <a:prstGeom prst="line">
              <a:avLst/>
            </a:prstGeom>
            <a:ln w="38100" cap="flat" cmpd="sng">
              <a:solidFill>
                <a:schemeClr val="tx1"/>
              </a:solidFill>
              <a:prstDash val="sysDot"/>
              <a:headEnd type="none" w="med" len="med"/>
              <a:tailEnd type="triangle" w="lg" len="med"/>
            </a:ln>
          </p:spPr>
        </p:sp>
        <p:sp>
          <p:nvSpPr>
            <p:cNvPr id="122908" name="直接连接符 951321"/>
            <p:cNvSpPr/>
            <p:nvPr/>
          </p:nvSpPr>
          <p:spPr>
            <a:xfrm flipV="1">
              <a:off x="2756" y="3078"/>
              <a:ext cx="0" cy="314"/>
            </a:xfrm>
            <a:prstGeom prst="line">
              <a:avLst/>
            </a:prstGeom>
            <a:ln w="38100" cap="flat" cmpd="sng">
              <a:solidFill>
                <a:srgbClr val="006600"/>
              </a:solidFill>
              <a:prstDash val="sysDot"/>
              <a:headEnd type="none" w="med" len="med"/>
              <a:tailEnd type="triangle" w="lg" len="med"/>
            </a:ln>
          </p:spPr>
        </p:sp>
        <p:sp>
          <p:nvSpPr>
            <p:cNvPr id="122909" name="直接连接符 951322"/>
            <p:cNvSpPr/>
            <p:nvPr/>
          </p:nvSpPr>
          <p:spPr>
            <a:xfrm>
              <a:off x="5239" y="3087"/>
              <a:ext cx="0" cy="660"/>
            </a:xfrm>
            <a:prstGeom prst="line">
              <a:avLst/>
            </a:prstGeom>
            <a:ln w="38100" cap="flat" cmpd="sng">
              <a:solidFill>
                <a:schemeClr val="tx1"/>
              </a:solidFill>
              <a:prstDash val="sysDot"/>
              <a:headEnd type="none" w="med" len="med"/>
              <a:tailEnd type="triangle" w="lg" len="med"/>
            </a:ln>
          </p:spPr>
        </p:sp>
        <p:sp>
          <p:nvSpPr>
            <p:cNvPr id="122910" name="直接连接符 951323"/>
            <p:cNvSpPr/>
            <p:nvPr/>
          </p:nvSpPr>
          <p:spPr>
            <a:xfrm flipV="1">
              <a:off x="4398" y="3095"/>
              <a:ext cx="847" cy="0"/>
            </a:xfrm>
            <a:prstGeom prst="line">
              <a:avLst/>
            </a:prstGeom>
            <a:ln w="38100" cap="flat" cmpd="sng">
              <a:solidFill>
                <a:srgbClr val="0066FF"/>
              </a:solidFill>
              <a:prstDash val="solid"/>
              <a:headEnd type="none" w="med" len="med"/>
              <a:tailEnd type="none" w="med" len="med"/>
            </a:ln>
          </p:spPr>
        </p:sp>
        <p:sp>
          <p:nvSpPr>
            <p:cNvPr id="122911" name="文本框 951324"/>
            <p:cNvSpPr txBox="1"/>
            <p:nvPr/>
          </p:nvSpPr>
          <p:spPr>
            <a:xfrm>
              <a:off x="4562" y="2808"/>
              <a:ext cx="669"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工作</a:t>
              </a:r>
              <a:endParaRPr lang="zh-CN" altLang="en-US" sz="2400" b="1" dirty="0">
                <a:latin typeface="Times New Roman" panose="02020603050405020304" pitchFamily="18" charset="0"/>
                <a:ea typeface="黑体" pitchFamily="49" charset="-122"/>
              </a:endParaRPr>
            </a:p>
          </p:txBody>
        </p:sp>
        <p:sp>
          <p:nvSpPr>
            <p:cNvPr id="122912" name="直接连接符 951325"/>
            <p:cNvSpPr/>
            <p:nvPr/>
          </p:nvSpPr>
          <p:spPr>
            <a:xfrm>
              <a:off x="3851" y="3375"/>
              <a:ext cx="0" cy="347"/>
            </a:xfrm>
            <a:prstGeom prst="line">
              <a:avLst/>
            </a:prstGeom>
            <a:ln w="38100" cap="flat" cmpd="sng">
              <a:solidFill>
                <a:schemeClr val="tx1"/>
              </a:solidFill>
              <a:prstDash val="sysDot"/>
              <a:headEnd type="triangle" w="lg" len="med"/>
              <a:tailEnd type="none" w="med" len="med"/>
            </a:ln>
          </p:spPr>
        </p:sp>
        <p:sp>
          <p:nvSpPr>
            <p:cNvPr id="122913" name="直接连接符 951326"/>
            <p:cNvSpPr/>
            <p:nvPr/>
          </p:nvSpPr>
          <p:spPr>
            <a:xfrm flipV="1">
              <a:off x="3859" y="3383"/>
              <a:ext cx="761" cy="1"/>
            </a:xfrm>
            <a:prstGeom prst="line">
              <a:avLst/>
            </a:prstGeom>
            <a:ln w="57150" cap="flat" cmpd="sng">
              <a:solidFill>
                <a:srgbClr val="AC2E0C"/>
              </a:solidFill>
              <a:prstDash val="solid"/>
              <a:headEnd type="none" w="med" len="med"/>
              <a:tailEnd type="none" w="med" len="med"/>
            </a:ln>
          </p:spPr>
        </p:sp>
        <p:sp>
          <p:nvSpPr>
            <p:cNvPr id="122914" name="直接连接符 951327"/>
            <p:cNvSpPr/>
            <p:nvPr/>
          </p:nvSpPr>
          <p:spPr>
            <a:xfrm>
              <a:off x="4610" y="3405"/>
              <a:ext cx="7" cy="330"/>
            </a:xfrm>
            <a:prstGeom prst="line">
              <a:avLst/>
            </a:prstGeom>
            <a:ln w="38100" cap="flat" cmpd="sng">
              <a:solidFill>
                <a:schemeClr val="tx1"/>
              </a:solidFill>
              <a:prstDash val="sysDot"/>
              <a:headEnd type="none" w="med" len="med"/>
              <a:tailEnd type="triangle" w="lg" len="med"/>
            </a:ln>
          </p:spPr>
        </p:sp>
        <p:sp>
          <p:nvSpPr>
            <p:cNvPr id="122915" name="直接连接符 951328"/>
            <p:cNvSpPr/>
            <p:nvPr/>
          </p:nvSpPr>
          <p:spPr>
            <a:xfrm flipV="1">
              <a:off x="4402" y="3089"/>
              <a:ext cx="0" cy="314"/>
            </a:xfrm>
            <a:prstGeom prst="line">
              <a:avLst/>
            </a:prstGeom>
            <a:ln w="38100" cap="flat" cmpd="sng">
              <a:solidFill>
                <a:srgbClr val="006600"/>
              </a:solidFill>
              <a:prstDash val="sysDot"/>
              <a:headEnd type="none" w="med" len="med"/>
              <a:tailEnd type="triangle" w="lg" len="med"/>
            </a:ln>
          </p:spPr>
        </p:sp>
        <p:sp>
          <p:nvSpPr>
            <p:cNvPr id="122916" name="文本框 951329"/>
            <p:cNvSpPr txBox="1"/>
            <p:nvPr/>
          </p:nvSpPr>
          <p:spPr>
            <a:xfrm>
              <a:off x="1745" y="3701"/>
              <a:ext cx="330" cy="51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请求</a:t>
              </a:r>
              <a:endParaRPr lang="zh-CN" altLang="en-US" sz="2400" b="1" dirty="0">
                <a:latin typeface="Times New Roman" panose="02020603050405020304" pitchFamily="18" charset="0"/>
                <a:ea typeface="黑体" pitchFamily="49" charset="-122"/>
              </a:endParaRPr>
            </a:p>
          </p:txBody>
        </p:sp>
        <p:sp>
          <p:nvSpPr>
            <p:cNvPr id="122917" name="文本框 951330"/>
            <p:cNvSpPr txBox="1"/>
            <p:nvPr/>
          </p:nvSpPr>
          <p:spPr>
            <a:xfrm>
              <a:off x="2043" y="3690"/>
              <a:ext cx="330" cy="51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响应</a:t>
              </a:r>
              <a:endParaRPr lang="zh-CN" altLang="en-US" sz="2400" b="1" dirty="0">
                <a:latin typeface="Times New Roman" panose="02020603050405020304" pitchFamily="18" charset="0"/>
                <a:ea typeface="黑体" pitchFamily="49" charset="-122"/>
              </a:endParaRPr>
            </a:p>
          </p:txBody>
        </p:sp>
        <p:sp>
          <p:nvSpPr>
            <p:cNvPr id="122918" name="文本框 951331"/>
            <p:cNvSpPr txBox="1"/>
            <p:nvPr/>
          </p:nvSpPr>
          <p:spPr>
            <a:xfrm>
              <a:off x="2575" y="3356"/>
              <a:ext cx="313" cy="518"/>
            </a:xfrm>
            <a:prstGeom prst="rect">
              <a:avLst/>
            </a:prstGeom>
            <a:noFill/>
            <a:ln w="9525">
              <a:noFill/>
            </a:ln>
          </p:spPr>
          <p:txBody>
            <a:bodyPr>
              <a:spAutoFit/>
            </a:bodyPr>
            <a:p>
              <a:pPr>
                <a:spcBef>
                  <a:spcPct val="50000"/>
                </a:spcBef>
              </a:pPr>
              <a:r>
                <a:rPr lang="zh-CN" altLang="en-US" sz="2400" b="1" dirty="0">
                  <a:solidFill>
                    <a:schemeClr val="accent1"/>
                  </a:solidFill>
                  <a:latin typeface="Times New Roman" panose="02020603050405020304" pitchFamily="18" charset="0"/>
                  <a:ea typeface="黑体" pitchFamily="49" charset="-122"/>
                </a:rPr>
                <a:t>启动</a:t>
              </a:r>
              <a:endParaRPr lang="zh-CN" altLang="en-US" sz="2400" b="1" dirty="0">
                <a:solidFill>
                  <a:schemeClr val="accent1"/>
                </a:solidFill>
                <a:latin typeface="Times New Roman" panose="02020603050405020304" pitchFamily="18" charset="0"/>
                <a:ea typeface="黑体" pitchFamily="49" charset="-122"/>
              </a:endParaRPr>
            </a:p>
          </p:txBody>
        </p:sp>
        <p:sp>
          <p:nvSpPr>
            <p:cNvPr id="122919" name="文本框 951332"/>
            <p:cNvSpPr txBox="1"/>
            <p:nvPr/>
          </p:nvSpPr>
          <p:spPr>
            <a:xfrm>
              <a:off x="3410" y="3693"/>
              <a:ext cx="330" cy="51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请求</a:t>
              </a:r>
              <a:endParaRPr lang="zh-CN" altLang="en-US" sz="2400" b="1" dirty="0">
                <a:latin typeface="Times New Roman" panose="02020603050405020304" pitchFamily="18" charset="0"/>
                <a:ea typeface="黑体" pitchFamily="49" charset="-122"/>
              </a:endParaRPr>
            </a:p>
          </p:txBody>
        </p:sp>
        <p:sp>
          <p:nvSpPr>
            <p:cNvPr id="122920" name="文本框 951333"/>
            <p:cNvSpPr txBox="1"/>
            <p:nvPr/>
          </p:nvSpPr>
          <p:spPr>
            <a:xfrm>
              <a:off x="3708" y="3682"/>
              <a:ext cx="330" cy="51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响应</a:t>
              </a:r>
              <a:endParaRPr lang="zh-CN" altLang="en-US" sz="2400" b="1" dirty="0">
                <a:latin typeface="Times New Roman" panose="02020603050405020304" pitchFamily="18" charset="0"/>
                <a:ea typeface="黑体" pitchFamily="49" charset="-122"/>
              </a:endParaRPr>
            </a:p>
          </p:txBody>
        </p:sp>
        <p:sp>
          <p:nvSpPr>
            <p:cNvPr id="122921" name="文本框 951335"/>
            <p:cNvSpPr txBox="1"/>
            <p:nvPr/>
          </p:nvSpPr>
          <p:spPr>
            <a:xfrm>
              <a:off x="2868" y="3726"/>
              <a:ext cx="330" cy="51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ea typeface="黑体" pitchFamily="49" charset="-122"/>
                </a:rPr>
                <a:t>返回</a:t>
              </a:r>
              <a:endParaRPr lang="zh-CN" altLang="en-US" sz="2400" b="1" dirty="0">
                <a:latin typeface="Times New Roman" panose="02020603050405020304" pitchFamily="18" charset="0"/>
                <a:ea typeface="黑体" pitchFamily="49" charset="-122"/>
              </a:endParaRPr>
            </a:p>
          </p:txBody>
        </p:sp>
        <p:sp>
          <p:nvSpPr>
            <p:cNvPr id="122922" name="直接连接符 951339"/>
            <p:cNvSpPr/>
            <p:nvPr/>
          </p:nvSpPr>
          <p:spPr>
            <a:xfrm flipV="1">
              <a:off x="1993" y="3713"/>
              <a:ext cx="228" cy="0"/>
            </a:xfrm>
            <a:prstGeom prst="line">
              <a:avLst/>
            </a:prstGeom>
            <a:ln w="57150" cap="flat" cmpd="sng">
              <a:solidFill>
                <a:schemeClr val="tx1"/>
              </a:solidFill>
              <a:prstDash val="solid"/>
              <a:headEnd type="none" w="med" len="med"/>
              <a:tailEnd type="none" w="med" len="med"/>
            </a:ln>
          </p:spPr>
        </p:sp>
        <p:sp>
          <p:nvSpPr>
            <p:cNvPr id="122923" name="直接连接符 951340"/>
            <p:cNvSpPr/>
            <p:nvPr/>
          </p:nvSpPr>
          <p:spPr>
            <a:xfrm flipV="1">
              <a:off x="3623" y="3713"/>
              <a:ext cx="228" cy="0"/>
            </a:xfrm>
            <a:prstGeom prst="line">
              <a:avLst/>
            </a:prstGeom>
            <a:ln w="57150" cap="flat" cmpd="sng">
              <a:solidFill>
                <a:schemeClr val="tx1"/>
              </a:solidFill>
              <a:prstDash val="solid"/>
              <a:headEnd type="none" w="med" len="med"/>
              <a:tailEnd type="none" w="med" len="med"/>
            </a:ln>
          </p:spPr>
        </p:sp>
        <p:sp>
          <p:nvSpPr>
            <p:cNvPr id="122924" name="直接连接符 951341"/>
            <p:cNvSpPr/>
            <p:nvPr/>
          </p:nvSpPr>
          <p:spPr>
            <a:xfrm flipV="1">
              <a:off x="5228" y="3748"/>
              <a:ext cx="228" cy="0"/>
            </a:xfrm>
            <a:prstGeom prst="line">
              <a:avLst/>
            </a:prstGeom>
            <a:ln w="57150" cap="flat" cmpd="sng">
              <a:solidFill>
                <a:schemeClr val="tx1"/>
              </a:solidFill>
              <a:prstDash val="solid"/>
              <a:headEnd type="none" w="med" len="med"/>
              <a:tailEnd type="none" w="med" len="med"/>
            </a:ln>
          </p:spPr>
        </p:sp>
        <p:sp>
          <p:nvSpPr>
            <p:cNvPr id="122925" name="直接连接符 951348"/>
            <p:cNvSpPr/>
            <p:nvPr/>
          </p:nvSpPr>
          <p:spPr>
            <a:xfrm>
              <a:off x="1143" y="3712"/>
              <a:ext cx="833" cy="0"/>
            </a:xfrm>
            <a:prstGeom prst="line">
              <a:avLst/>
            </a:prstGeom>
            <a:ln w="50800" cap="flat" cmpd="sng">
              <a:solidFill>
                <a:srgbClr val="008000"/>
              </a:solidFill>
              <a:prstDash val="solid"/>
              <a:headEnd type="none" w="med" len="med"/>
              <a:tailEnd type="none" w="med" len="med"/>
            </a:ln>
          </p:spPr>
        </p:sp>
        <p:sp>
          <p:nvSpPr>
            <p:cNvPr id="122926" name="直接连接符 951351"/>
            <p:cNvSpPr/>
            <p:nvPr/>
          </p:nvSpPr>
          <p:spPr>
            <a:xfrm flipV="1">
              <a:off x="777" y="3739"/>
              <a:ext cx="366" cy="229"/>
            </a:xfrm>
            <a:prstGeom prst="line">
              <a:avLst/>
            </a:prstGeom>
            <a:ln w="50800" cap="flat" cmpd="sng">
              <a:solidFill>
                <a:schemeClr val="accent2"/>
              </a:solidFill>
              <a:prstDash val="solid"/>
              <a:headEnd type="none" w="med" len="med"/>
              <a:tailEnd type="triangle" w="med" len="med"/>
            </a:ln>
          </p:spPr>
        </p:sp>
        <p:sp>
          <p:nvSpPr>
            <p:cNvPr id="122927" name="文本框 951352"/>
            <p:cNvSpPr txBox="1"/>
            <p:nvPr/>
          </p:nvSpPr>
          <p:spPr>
            <a:xfrm>
              <a:off x="219" y="3944"/>
              <a:ext cx="796" cy="240"/>
            </a:xfrm>
            <a:prstGeom prst="rect">
              <a:avLst/>
            </a:prstGeom>
            <a:noFill/>
            <a:ln w="50800">
              <a:noFill/>
            </a:ln>
          </p:spPr>
          <p:txBody>
            <a:bodyPr>
              <a:spAutoFit/>
            </a:bodyPr>
            <a:p>
              <a:pPr eaLnBrk="0" hangingPunct="0"/>
              <a:r>
                <a:rPr lang="en-US" altLang="zh-CN" sz="1900" b="1" dirty="0">
                  <a:solidFill>
                    <a:schemeClr val="accent2"/>
                  </a:solidFill>
                  <a:latin typeface="微软雅黑" pitchFamily="34" charset="-122"/>
                  <a:ea typeface="微软雅黑" pitchFamily="34" charset="-122"/>
                </a:rPr>
                <a:t>P </a:t>
              </a:r>
              <a:r>
                <a:rPr lang="zh-CN" altLang="en-US" sz="1900" b="1" dirty="0">
                  <a:solidFill>
                    <a:schemeClr val="accent2"/>
                  </a:solidFill>
                  <a:latin typeface="微软雅黑" pitchFamily="34" charset="-122"/>
                  <a:ea typeface="微软雅黑" pitchFamily="34" charset="-122"/>
                </a:rPr>
                <a:t>被阻塞</a:t>
              </a:r>
              <a:endParaRPr lang="zh-CN" altLang="en-US" sz="1900" b="1" dirty="0">
                <a:solidFill>
                  <a:schemeClr val="accent2"/>
                </a:solidFill>
                <a:latin typeface="微软雅黑" pitchFamily="34" charset="-122"/>
                <a:ea typeface="微软雅黑" pitchFamily="34" charset="-122"/>
              </a:endParaRPr>
            </a:p>
          </p:txBody>
        </p:sp>
        <p:sp>
          <p:nvSpPr>
            <p:cNvPr id="122928" name="文本框 951353"/>
            <p:cNvSpPr txBox="1"/>
            <p:nvPr/>
          </p:nvSpPr>
          <p:spPr>
            <a:xfrm>
              <a:off x="1399" y="3456"/>
              <a:ext cx="393" cy="250"/>
            </a:xfrm>
            <a:prstGeom prst="rect">
              <a:avLst/>
            </a:prstGeom>
            <a:noFill/>
            <a:ln w="50800">
              <a:noFill/>
            </a:ln>
          </p:spPr>
          <p:txBody>
            <a:bodyPr>
              <a:spAutoFit/>
            </a:bodyPr>
            <a:p>
              <a:pPr eaLnBrk="0" hangingPunct="0">
                <a:spcBef>
                  <a:spcPct val="50000"/>
                </a:spcBef>
              </a:pPr>
              <a:r>
                <a:rPr lang="en-US" altLang="zh-CN" sz="2000" b="1" dirty="0">
                  <a:solidFill>
                    <a:srgbClr val="008000"/>
                  </a:solidFill>
                  <a:latin typeface="微软雅黑" pitchFamily="34" charset="-122"/>
                  <a:ea typeface="微软雅黑" pitchFamily="34" charset="-122"/>
                </a:rPr>
                <a:t>Q</a:t>
              </a:r>
              <a:endParaRPr lang="en-US" altLang="zh-CN" sz="2000" b="1" dirty="0">
                <a:solidFill>
                  <a:srgbClr val="008000"/>
                </a:solidFill>
                <a:latin typeface="微软雅黑" pitchFamily="34" charset="-122"/>
                <a:ea typeface="微软雅黑" pitchFamily="34" charset="-122"/>
              </a:endParaRPr>
            </a:p>
          </p:txBody>
        </p:sp>
        <p:sp>
          <p:nvSpPr>
            <p:cNvPr id="122929" name="文本框 951354"/>
            <p:cNvSpPr txBox="1"/>
            <p:nvPr/>
          </p:nvSpPr>
          <p:spPr>
            <a:xfrm>
              <a:off x="3149" y="3442"/>
              <a:ext cx="393" cy="250"/>
            </a:xfrm>
            <a:prstGeom prst="rect">
              <a:avLst/>
            </a:prstGeom>
            <a:noFill/>
            <a:ln w="50800">
              <a:noFill/>
            </a:ln>
          </p:spPr>
          <p:txBody>
            <a:bodyPr>
              <a:spAutoFit/>
            </a:bodyPr>
            <a:p>
              <a:pPr eaLnBrk="0" hangingPunct="0">
                <a:spcBef>
                  <a:spcPct val="50000"/>
                </a:spcBef>
              </a:pPr>
              <a:r>
                <a:rPr lang="en-US" altLang="zh-CN" sz="2000" b="1" dirty="0">
                  <a:solidFill>
                    <a:srgbClr val="008000"/>
                  </a:solidFill>
                  <a:latin typeface="微软雅黑" pitchFamily="34" charset="-122"/>
                  <a:ea typeface="微软雅黑" pitchFamily="34" charset="-122"/>
                </a:rPr>
                <a:t>Q</a:t>
              </a:r>
              <a:endParaRPr lang="en-US" altLang="zh-CN" sz="2000" b="1" dirty="0">
                <a:solidFill>
                  <a:srgbClr val="008000"/>
                </a:solidFill>
                <a:latin typeface="微软雅黑" pitchFamily="34" charset="-122"/>
                <a:ea typeface="微软雅黑" pitchFamily="34" charset="-122"/>
              </a:endParaRPr>
            </a:p>
          </p:txBody>
        </p:sp>
        <p:sp>
          <p:nvSpPr>
            <p:cNvPr id="122930" name="文本框 951355"/>
            <p:cNvSpPr txBox="1"/>
            <p:nvPr/>
          </p:nvSpPr>
          <p:spPr>
            <a:xfrm>
              <a:off x="4775" y="3460"/>
              <a:ext cx="393" cy="250"/>
            </a:xfrm>
            <a:prstGeom prst="rect">
              <a:avLst/>
            </a:prstGeom>
            <a:noFill/>
            <a:ln w="50800">
              <a:noFill/>
            </a:ln>
          </p:spPr>
          <p:txBody>
            <a:bodyPr>
              <a:spAutoFit/>
            </a:bodyPr>
            <a:p>
              <a:pPr eaLnBrk="0" hangingPunct="0">
                <a:spcBef>
                  <a:spcPct val="50000"/>
                </a:spcBef>
              </a:pPr>
              <a:r>
                <a:rPr lang="en-US" altLang="zh-CN" sz="2000" b="1" dirty="0">
                  <a:solidFill>
                    <a:srgbClr val="008000"/>
                  </a:solidFill>
                  <a:latin typeface="微软雅黑" pitchFamily="34" charset="-122"/>
                  <a:ea typeface="微软雅黑" pitchFamily="34" charset="-122"/>
                </a:rPr>
                <a:t>Q</a:t>
              </a:r>
              <a:endParaRPr lang="en-US" altLang="zh-CN" sz="2000" b="1" dirty="0">
                <a:solidFill>
                  <a:srgbClr val="008000"/>
                </a:solidFill>
                <a:latin typeface="微软雅黑" pitchFamily="34" charset="-122"/>
                <a:ea typeface="微软雅黑" pitchFamily="34" charset="-122"/>
              </a:endParaRPr>
            </a:p>
          </p:txBody>
        </p:sp>
        <p:sp>
          <p:nvSpPr>
            <p:cNvPr id="122931" name="文本框 951356"/>
            <p:cNvSpPr txBox="1"/>
            <p:nvPr/>
          </p:nvSpPr>
          <p:spPr>
            <a:xfrm>
              <a:off x="671" y="3451"/>
              <a:ext cx="284" cy="250"/>
            </a:xfrm>
            <a:prstGeom prst="rect">
              <a:avLst/>
            </a:prstGeom>
            <a:noFill/>
            <a:ln w="50800">
              <a:noFill/>
            </a:ln>
          </p:spPr>
          <p:txBody>
            <a:bodyPr>
              <a:spAutoFit/>
            </a:bodyPr>
            <a:p>
              <a:pPr eaLnBrk="0" hangingPunct="0">
                <a:spcBef>
                  <a:spcPct val="50000"/>
                </a:spcBef>
              </a:pPr>
              <a:r>
                <a:rPr lang="en-US" altLang="zh-CN" sz="2000" b="1" dirty="0">
                  <a:solidFill>
                    <a:schemeClr val="accent1"/>
                  </a:solidFill>
                  <a:latin typeface="微软雅黑" pitchFamily="34" charset="-122"/>
                  <a:ea typeface="微软雅黑" pitchFamily="34" charset="-122"/>
                </a:rPr>
                <a:t>P</a:t>
              </a:r>
              <a:endParaRPr lang="en-US" altLang="zh-CN" sz="2000" b="1" dirty="0">
                <a:solidFill>
                  <a:schemeClr val="accent1"/>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1299">
                                            <p:txEl>
                                              <p:charRg st="0" end="27"/>
                                            </p:txEl>
                                          </p:spTgt>
                                        </p:tgtEl>
                                        <p:attrNameLst>
                                          <p:attrName>style.visibility</p:attrName>
                                        </p:attrNameLst>
                                      </p:cBhvr>
                                      <p:to>
                                        <p:strVal val="visible"/>
                                      </p:to>
                                    </p:set>
                                    <p:animEffect transition="in" filter="blinds(horizontal)">
                                      <p:cBhvr>
                                        <p:cTn id="7" dur="500"/>
                                        <p:tgtEl>
                                          <p:spTgt spid="951299">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1299">
                                            <p:txEl>
                                              <p:charRg st="27" end="55"/>
                                            </p:txEl>
                                          </p:spTgt>
                                        </p:tgtEl>
                                        <p:attrNameLst>
                                          <p:attrName>style.visibility</p:attrName>
                                        </p:attrNameLst>
                                      </p:cBhvr>
                                      <p:to>
                                        <p:strVal val="visible"/>
                                      </p:to>
                                    </p:set>
                                    <p:animEffect transition="in" filter="blinds(horizontal)">
                                      <p:cBhvr>
                                        <p:cTn id="12" dur="500"/>
                                        <p:tgtEl>
                                          <p:spTgt spid="951299">
                                            <p:txEl>
                                              <p:charRg st="27"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1299">
                                            <p:txEl>
                                              <p:charRg st="55" end="78"/>
                                            </p:txEl>
                                          </p:spTgt>
                                        </p:tgtEl>
                                        <p:attrNameLst>
                                          <p:attrName>style.visibility</p:attrName>
                                        </p:attrNameLst>
                                      </p:cBhvr>
                                      <p:to>
                                        <p:strVal val="visible"/>
                                      </p:to>
                                    </p:set>
                                    <p:animEffect transition="in" filter="blinds(horizontal)">
                                      <p:cBhvr>
                                        <p:cTn id="17" dur="500"/>
                                        <p:tgtEl>
                                          <p:spTgt spid="951299">
                                            <p:txEl>
                                              <p:charRg st="55"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1299">
                                            <p:txEl>
                                              <p:charRg st="78" end="94"/>
                                            </p:txEl>
                                          </p:spTgt>
                                        </p:tgtEl>
                                        <p:attrNameLst>
                                          <p:attrName>style.visibility</p:attrName>
                                        </p:attrNameLst>
                                      </p:cBhvr>
                                      <p:to>
                                        <p:strVal val="visible"/>
                                      </p:to>
                                    </p:set>
                                    <p:animEffect transition="in" filter="blinds(horizontal)">
                                      <p:cBhvr>
                                        <p:cTn id="22" dur="500"/>
                                        <p:tgtEl>
                                          <p:spTgt spid="951299">
                                            <p:txEl>
                                              <p:charRg st="78" end="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1299">
                                            <p:txEl>
                                              <p:charRg st="94" end="102"/>
                                            </p:txEl>
                                          </p:spTgt>
                                        </p:tgtEl>
                                        <p:attrNameLst>
                                          <p:attrName>style.visibility</p:attrName>
                                        </p:attrNameLst>
                                      </p:cBhvr>
                                      <p:to>
                                        <p:strVal val="visible"/>
                                      </p:to>
                                    </p:set>
                                    <p:animEffect transition="in" filter="blinds(horizontal)">
                                      <p:cBhvr>
                                        <p:cTn id="27" dur="500"/>
                                        <p:tgtEl>
                                          <p:spTgt spid="951299">
                                            <p:txEl>
                                              <p:charRg st="94" end="1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51299">
                                            <p:txEl>
                                              <p:charRg st="102" end="110"/>
                                            </p:txEl>
                                          </p:spTgt>
                                        </p:tgtEl>
                                        <p:attrNameLst>
                                          <p:attrName>style.visibility</p:attrName>
                                        </p:attrNameLst>
                                      </p:cBhvr>
                                      <p:to>
                                        <p:strVal val="visible"/>
                                      </p:to>
                                    </p:set>
                                    <p:animEffect transition="in" filter="blinds(horizontal)">
                                      <p:cBhvr>
                                        <p:cTn id="32" dur="500"/>
                                        <p:tgtEl>
                                          <p:spTgt spid="951299">
                                            <p:txEl>
                                              <p:charRg st="102" end="1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51358"/>
                                        </p:tgtEl>
                                        <p:attrNameLst>
                                          <p:attrName>style.visibility</p:attrName>
                                        </p:attrNameLst>
                                      </p:cBhvr>
                                      <p:to>
                                        <p:strVal val="visible"/>
                                      </p:to>
                                    </p:set>
                                    <p:animEffect transition="in" filter="blinds(horizontal)">
                                      <p:cBhvr>
                                        <p:cTn id="37" dur="500"/>
                                        <p:tgtEl>
                                          <p:spTgt spid="9513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51299">
                                            <p:txEl>
                                              <p:charRg st="110" end="118"/>
                                            </p:txEl>
                                          </p:spTgt>
                                        </p:tgtEl>
                                        <p:attrNameLst>
                                          <p:attrName>style.visibility</p:attrName>
                                        </p:attrNameLst>
                                      </p:cBhvr>
                                      <p:to>
                                        <p:strVal val="visible"/>
                                      </p:to>
                                    </p:set>
                                    <p:animEffect transition="in" filter="blinds(horizontal)">
                                      <p:cBhvr>
                                        <p:cTn id="42" dur="500"/>
                                        <p:tgtEl>
                                          <p:spTgt spid="951299">
                                            <p:txEl>
                                              <p:charRg st="110" end="11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51299">
                                            <p:txEl>
                                              <p:charRg st="118" end="144"/>
                                            </p:txEl>
                                          </p:spTgt>
                                        </p:tgtEl>
                                        <p:attrNameLst>
                                          <p:attrName>style.visibility</p:attrName>
                                        </p:attrNameLst>
                                      </p:cBhvr>
                                      <p:to>
                                        <p:strVal val="visible"/>
                                      </p:to>
                                    </p:set>
                                    <p:animEffect transition="in" filter="blinds(horizontal)">
                                      <p:cBhvr>
                                        <p:cTn id="47" dur="500"/>
                                        <p:tgtEl>
                                          <p:spTgt spid="951299">
                                            <p:txEl>
                                              <p:charRg st="118" end="14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51359"/>
                                        </p:tgtEl>
                                        <p:attrNameLst>
                                          <p:attrName>style.visibility</p:attrName>
                                        </p:attrNameLst>
                                      </p:cBhvr>
                                      <p:to>
                                        <p:strVal val="visible"/>
                                      </p:to>
                                    </p:set>
                                    <p:animEffect transition="in" filter="blinds(horizontal)">
                                      <p:cBhvr>
                                        <p:cTn id="52" dur="500"/>
                                        <p:tgtEl>
                                          <p:spTgt spid="9513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51350"/>
                                        </p:tgtEl>
                                        <p:attrNameLst>
                                          <p:attrName>style.visibility</p:attrName>
                                        </p:attrNameLst>
                                      </p:cBhvr>
                                      <p:to>
                                        <p:strVal val="visible"/>
                                      </p:to>
                                    </p:set>
                                    <p:animEffect transition="in" filter="blinds(horizontal)">
                                      <p:cBhvr>
                                        <p:cTn id="57" dur="500"/>
                                        <p:tgtEl>
                                          <p:spTgt spid="95135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951337"/>
                                        </p:tgtEl>
                                        <p:attrNameLst>
                                          <p:attrName>style.visibility</p:attrName>
                                        </p:attrNameLst>
                                      </p:cBhvr>
                                      <p:to>
                                        <p:strVal val="visible"/>
                                      </p:to>
                                    </p:set>
                                    <p:animEffect transition="in" filter="blinds(horizontal)">
                                      <p:cBhvr>
                                        <p:cTn id="62" dur="500"/>
                                        <p:tgtEl>
                                          <p:spTgt spid="9513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51338"/>
                                        </p:tgtEl>
                                        <p:attrNameLst>
                                          <p:attrName>style.visibility</p:attrName>
                                        </p:attrNameLst>
                                      </p:cBhvr>
                                      <p:to>
                                        <p:strVal val="visible"/>
                                      </p:to>
                                    </p:set>
                                    <p:animEffect transition="in" filter="blinds(horizontal)">
                                      <p:cBhvr>
                                        <p:cTn id="67" dur="500"/>
                                        <p:tgtEl>
                                          <p:spTgt spid="951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文本占位符 952322"/>
          <p:cNvSpPr>
            <a:spLocks noGrp="1"/>
          </p:cNvSpPr>
          <p:nvPr>
            <p:ph idx="1"/>
          </p:nvPr>
        </p:nvSpPr>
        <p:spPr>
          <a:xfrm>
            <a:off x="495300" y="1366838"/>
            <a:ext cx="8191500" cy="325437"/>
          </a:xfrm>
          <a:ln/>
        </p:spPr>
        <p:txBody>
          <a:bodyPr vert="horz" wrap="square" lIns="91440" tIns="45720" rIns="91440" bIns="45720" anchor="t"/>
          <a:p>
            <a:endParaRPr lang="zh-CN" altLang="en-US" dirty="0"/>
          </a:p>
        </p:txBody>
      </p:sp>
      <p:pic>
        <p:nvPicPr>
          <p:cNvPr id="123907" name="图片 22" descr="3.2.1.JPG"/>
          <p:cNvPicPr>
            <a:picLocks noChangeAspect="1"/>
          </p:cNvPicPr>
          <p:nvPr/>
        </p:nvPicPr>
        <p:blipFill>
          <a:blip r:embed="rId1"/>
          <a:stretch>
            <a:fillRect/>
          </a:stretch>
        </p:blipFill>
        <p:spPr>
          <a:xfrm>
            <a:off x="242888" y="71438"/>
            <a:ext cx="8674100" cy="6616700"/>
          </a:xfrm>
          <a:prstGeom prst="rect">
            <a:avLst/>
          </a:prstGeom>
          <a:noFill/>
          <a:ln w="9525">
            <a:noFill/>
          </a:ln>
        </p:spPr>
      </p:pic>
      <p:sp>
        <p:nvSpPr>
          <p:cNvPr id="952326" name="TextBox 7"/>
          <p:cNvSpPr txBox="1"/>
          <p:nvPr/>
        </p:nvSpPr>
        <p:spPr>
          <a:xfrm>
            <a:off x="4675188" y="301625"/>
            <a:ext cx="2259012" cy="701675"/>
          </a:xfrm>
          <a:prstGeom prst="rect">
            <a:avLst/>
          </a:prstGeom>
          <a:noFill/>
          <a:ln w="9525">
            <a:noFill/>
          </a:ln>
        </p:spPr>
        <p:txBody>
          <a:bodyPr>
            <a:spAutoFit/>
          </a:bodyPr>
          <a:p>
            <a:r>
              <a:rPr lang="zh-CN" altLang="en-US" sz="2000" b="1" dirty="0">
                <a:solidFill>
                  <a:srgbClr val="FF0000"/>
                </a:solidFill>
                <a:latin typeface="微软雅黑" pitchFamily="34" charset="-122"/>
                <a:ea typeface="微软雅黑" pitchFamily="34" charset="-122"/>
              </a:rPr>
              <a:t>在</a:t>
            </a:r>
            <a:r>
              <a:rPr lang="en-US" altLang="zh-CN" sz="2000" b="1" dirty="0">
                <a:solidFill>
                  <a:srgbClr val="FF0000"/>
                </a:solidFill>
                <a:latin typeface="微软雅黑" pitchFamily="34" charset="-122"/>
                <a:ea typeface="微软雅黑" pitchFamily="34" charset="-122"/>
              </a:rPr>
              <a:t>Linux</a:t>
            </a:r>
            <a:r>
              <a:rPr lang="zh-CN" altLang="en-US" sz="2000" b="1" dirty="0">
                <a:solidFill>
                  <a:srgbClr val="FF0000"/>
                </a:solidFill>
                <a:latin typeface="微软雅黑" pitchFamily="34" charset="-122"/>
                <a:ea typeface="微软雅黑" pitchFamily="34" charset="-122"/>
              </a:rPr>
              <a:t>内核中单向调用</a:t>
            </a:r>
            <a:r>
              <a:rPr lang="en-US" altLang="zh-CN" sz="2000" b="1" dirty="0">
                <a:solidFill>
                  <a:srgbClr val="FF0000"/>
                </a:solidFill>
                <a:latin typeface="微软雅黑" pitchFamily="34" charset="-122"/>
                <a:ea typeface="微软雅黑" pitchFamily="34" charset="-122"/>
              </a:rPr>
              <a:t>20</a:t>
            </a:r>
            <a:r>
              <a:rPr lang="zh-CN" altLang="en-US" sz="2000" b="1" dirty="0">
                <a:solidFill>
                  <a:srgbClr val="FF0000"/>
                </a:solidFill>
                <a:latin typeface="微软雅黑" pitchFamily="34" charset="-122"/>
                <a:ea typeface="微软雅黑" pitchFamily="34" charset="-122"/>
              </a:rPr>
              <a:t>次以上</a:t>
            </a:r>
            <a:endParaRPr lang="zh-CN" altLang="en-US" sz="2000" b="1" dirty="0">
              <a:solidFill>
                <a:srgbClr val="FF0000"/>
              </a:solidFill>
              <a:latin typeface="微软雅黑" pitchFamily="34" charset="-122"/>
              <a:ea typeface="微软雅黑" pitchFamily="34" charset="-122"/>
            </a:endParaRPr>
          </a:p>
        </p:txBody>
      </p:sp>
      <p:sp>
        <p:nvSpPr>
          <p:cNvPr id="123909" name="文本框 952327"/>
          <p:cNvSpPr txBox="1"/>
          <p:nvPr/>
        </p:nvSpPr>
        <p:spPr>
          <a:xfrm>
            <a:off x="1393825" y="277813"/>
            <a:ext cx="654050" cy="244475"/>
          </a:xfrm>
          <a:prstGeom prst="rect">
            <a:avLst/>
          </a:prstGeom>
          <a:solidFill>
            <a:schemeClr val="bg1"/>
          </a:solidFill>
          <a:ln w="50800">
            <a:noFill/>
          </a:ln>
        </p:spPr>
        <p:txBody>
          <a:bodyPr lIns="0" tIns="0" rIns="0" bIns="0">
            <a:spAutoFit/>
          </a:bodyPr>
          <a:p>
            <a:pPr eaLnBrk="0" hangingPunct="0">
              <a:lnSpc>
                <a:spcPct val="80000"/>
              </a:lnSpc>
            </a:pPr>
            <a:r>
              <a:rPr lang="en-US" altLang="zh-CN" sz="2000" b="1" dirty="0">
                <a:latin typeface="Arial Black" panose="020B0A04020102020204" pitchFamily="34" charset="0"/>
                <a:ea typeface="微软雅黑" pitchFamily="34" charset="-122"/>
              </a:rPr>
              <a:t>read</a:t>
            </a:r>
            <a:endParaRPr lang="en-US" altLang="zh-CN" sz="2000" b="1" dirty="0">
              <a:latin typeface="Arial Black" panose="020B0A04020102020204" pitchFamily="34" charset="0"/>
              <a:ea typeface="微软雅黑" pitchFamily="34" charset="-122"/>
            </a:endParaRPr>
          </a:p>
        </p:txBody>
      </p:sp>
      <p:sp>
        <p:nvSpPr>
          <p:cNvPr id="123910" name="文本框 952328"/>
          <p:cNvSpPr txBox="1"/>
          <p:nvPr/>
        </p:nvSpPr>
        <p:spPr>
          <a:xfrm>
            <a:off x="1238250" y="1298575"/>
            <a:ext cx="1044575" cy="261938"/>
          </a:xfrm>
          <a:prstGeom prst="rect">
            <a:avLst/>
          </a:prstGeom>
          <a:solidFill>
            <a:schemeClr val="bg1"/>
          </a:solidFill>
          <a:ln w="3175" cap="flat" cmpd="sng">
            <a:solidFill>
              <a:schemeClr val="tx1"/>
            </a:solidFill>
            <a:prstDash val="solid"/>
            <a:miter/>
            <a:headEnd type="none" w="med" len="med"/>
            <a:tailEnd type="none" w="med" len="med"/>
          </a:ln>
        </p:spPr>
        <p:txBody>
          <a:bodyPr lIns="0" tIns="0" rIns="0" bIns="0">
            <a:spAutoFit/>
          </a:bodyPr>
          <a:p>
            <a:pPr eaLnBrk="0" hangingPunct="0"/>
            <a:r>
              <a:rPr lang="en-US" altLang="zh-CN" sz="1700" b="1" dirty="0">
                <a:latin typeface="Arial Black" panose="020B0A04020102020204" pitchFamily="34" charset="0"/>
                <a:ea typeface="微软雅黑" pitchFamily="34" charset="-122"/>
              </a:rPr>
              <a:t>sys_read</a:t>
            </a:r>
            <a:endParaRPr lang="en-US" altLang="zh-CN" sz="1700" b="1" dirty="0">
              <a:latin typeface="Arial Black" panose="020B0A04020102020204" pitchFamily="34" charset="0"/>
              <a:ea typeface="微软雅黑" pitchFamily="34" charset="-122"/>
            </a:endParaRPr>
          </a:p>
        </p:txBody>
      </p:sp>
      <p:sp>
        <p:nvSpPr>
          <p:cNvPr id="123911" name="文本框 952329"/>
          <p:cNvSpPr txBox="1"/>
          <p:nvPr/>
        </p:nvSpPr>
        <p:spPr>
          <a:xfrm>
            <a:off x="1800225" y="709613"/>
            <a:ext cx="2382838" cy="350837"/>
          </a:xfrm>
          <a:prstGeom prst="rect">
            <a:avLst/>
          </a:prstGeom>
          <a:solidFill>
            <a:schemeClr val="bg1"/>
          </a:solidFill>
          <a:ln w="50800">
            <a:noFill/>
          </a:ln>
        </p:spPr>
        <p:txBody>
          <a:bodyPr>
            <a:spAutoFit/>
          </a:bodyPr>
          <a:p>
            <a:pPr eaLnBrk="0" hangingPunct="0">
              <a:spcBef>
                <a:spcPct val="50000"/>
              </a:spcBef>
            </a:pPr>
            <a:r>
              <a:rPr lang="en-US" altLang="zh-CN" sz="1700" b="1" dirty="0">
                <a:latin typeface="微软雅黑" pitchFamily="34" charset="-122"/>
                <a:ea typeface="微软雅黑" pitchFamily="34" charset="-122"/>
              </a:rPr>
              <a:t>Int 0x80</a:t>
            </a:r>
            <a:r>
              <a:rPr lang="zh-CN" altLang="en-US" sz="1700" b="1" dirty="0">
                <a:latin typeface="微软雅黑" pitchFamily="34" charset="-122"/>
                <a:ea typeface="微软雅黑" pitchFamily="34" charset="-122"/>
              </a:rPr>
              <a:t>触发系统调用</a:t>
            </a:r>
            <a:endParaRPr lang="zh-CN" altLang="en-US" sz="1700" b="1" dirty="0">
              <a:latin typeface="微软雅黑" pitchFamily="34" charset="-122"/>
              <a:ea typeface="微软雅黑" pitchFamily="34" charset="-122"/>
            </a:endParaRPr>
          </a:p>
        </p:txBody>
      </p:sp>
      <p:sp>
        <p:nvSpPr>
          <p:cNvPr id="952327" name="椭圆 952326"/>
          <p:cNvSpPr/>
          <p:nvPr/>
        </p:nvSpPr>
        <p:spPr>
          <a:xfrm>
            <a:off x="1684338" y="652463"/>
            <a:ext cx="2613025" cy="463550"/>
          </a:xfrm>
          <a:prstGeom prst="ellipse">
            <a:avLst/>
          </a:prstGeom>
          <a:noFill/>
          <a:ln w="28575" cap="flat" cmpd="sng">
            <a:solidFill>
              <a:schemeClr val="accent1"/>
            </a:solidFill>
            <a:prstDash val="solid"/>
            <a:headEnd type="none" w="med" len="med"/>
            <a:tailEnd type="none" w="med" len="med"/>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52331" name="文本框 952330"/>
          <p:cNvSpPr txBox="1"/>
          <p:nvPr/>
        </p:nvSpPr>
        <p:spPr>
          <a:xfrm>
            <a:off x="2278063" y="2905125"/>
            <a:ext cx="565150" cy="2282825"/>
          </a:xfrm>
          <a:prstGeom prst="rect">
            <a:avLst/>
          </a:prstGeom>
          <a:solidFill>
            <a:schemeClr val="bg1"/>
          </a:solidFill>
          <a:ln w="50800">
            <a:noFill/>
          </a:ln>
        </p:spPr>
        <p:txBody>
          <a:bodyPr>
            <a:spAutoFit/>
          </a:bodyPr>
          <a:p>
            <a:pPr eaLnBrk="0" hangingPunct="0">
              <a:spcBef>
                <a:spcPct val="50000"/>
              </a:spcBef>
            </a:pPr>
            <a:r>
              <a:rPr lang="zh-CN" altLang="en-US" sz="2400" b="1" dirty="0">
                <a:solidFill>
                  <a:schemeClr val="accent2"/>
                </a:solidFill>
                <a:latin typeface="微软雅黑" pitchFamily="34" charset="-122"/>
                <a:ea typeface="微软雅黑" pitchFamily="34" charset="-122"/>
              </a:rPr>
              <a:t>与设备无关层</a:t>
            </a:r>
            <a:endParaRPr lang="zh-CN" altLang="en-US" sz="2400" b="1" dirty="0">
              <a:solidFill>
                <a:schemeClr val="accent2"/>
              </a:solidFill>
              <a:latin typeface="微软雅黑" pitchFamily="34" charset="-122"/>
              <a:ea typeface="微软雅黑" pitchFamily="34" charset="-122"/>
            </a:endParaRPr>
          </a:p>
        </p:txBody>
      </p:sp>
      <p:sp>
        <p:nvSpPr>
          <p:cNvPr id="952332" name="文本框 952331"/>
          <p:cNvSpPr txBox="1"/>
          <p:nvPr/>
        </p:nvSpPr>
        <p:spPr>
          <a:xfrm>
            <a:off x="500063" y="5837238"/>
            <a:ext cx="1739900" cy="457200"/>
          </a:xfrm>
          <a:prstGeom prst="rect">
            <a:avLst/>
          </a:prstGeom>
          <a:solidFill>
            <a:schemeClr val="bg1"/>
          </a:solidFill>
          <a:ln w="50800">
            <a:noFill/>
          </a:ln>
        </p:spPr>
        <p:txBody>
          <a:bodyPr>
            <a:spAutoFit/>
          </a:bodyPr>
          <a:p>
            <a:pPr eaLnBrk="0" hangingPunct="0">
              <a:spcBef>
                <a:spcPct val="50000"/>
              </a:spcBef>
            </a:pPr>
            <a:r>
              <a:rPr lang="zh-CN" altLang="en-US" sz="2400" b="1" dirty="0">
                <a:solidFill>
                  <a:schemeClr val="accent2"/>
                </a:solidFill>
                <a:latin typeface="微软雅黑" pitchFamily="34" charset="-122"/>
                <a:ea typeface="微软雅黑" pitchFamily="34" charset="-122"/>
              </a:rPr>
              <a:t>设备驱动层</a:t>
            </a:r>
            <a:endParaRPr lang="zh-CN" altLang="en-US" sz="2400" b="1" dirty="0">
              <a:solidFill>
                <a:schemeClr val="accent2"/>
              </a:solidFill>
              <a:latin typeface="微软雅黑" pitchFamily="34" charset="-122"/>
              <a:ea typeface="微软雅黑" pitchFamily="34" charset="-122"/>
            </a:endParaRPr>
          </a:p>
        </p:txBody>
      </p:sp>
      <p:sp>
        <p:nvSpPr>
          <p:cNvPr id="952334" name="文本框 952333"/>
          <p:cNvSpPr txBox="1"/>
          <p:nvPr/>
        </p:nvSpPr>
        <p:spPr>
          <a:xfrm>
            <a:off x="479425" y="1771650"/>
            <a:ext cx="768350" cy="1006475"/>
          </a:xfrm>
          <a:prstGeom prst="rect">
            <a:avLst/>
          </a:prstGeom>
          <a:noFill/>
          <a:ln w="50800">
            <a:noFill/>
          </a:ln>
        </p:spPr>
        <p:txBody>
          <a:bodyPr>
            <a:spAutoFit/>
          </a:bodyPr>
          <a:p>
            <a:pPr algn="ctr" eaLnBrk="0" hangingPunct="0">
              <a:spcBef>
                <a:spcPct val="50000"/>
              </a:spcBef>
            </a:pPr>
            <a:r>
              <a:rPr lang="zh-CN" altLang="en-US" sz="2000" b="1" dirty="0">
                <a:solidFill>
                  <a:schemeClr val="accent1"/>
                </a:solidFill>
                <a:latin typeface="微软雅黑" pitchFamily="34" charset="-122"/>
                <a:ea typeface="微软雅黑" pitchFamily="34" charset="-122"/>
              </a:rPr>
              <a:t>文件系统层</a:t>
            </a:r>
            <a:endParaRPr lang="zh-CN" altLang="en-US" sz="2000" b="1" dirty="0">
              <a:solidFill>
                <a:schemeClr val="accent1"/>
              </a:solidFill>
              <a:latin typeface="微软雅黑" pitchFamily="34" charset="-122"/>
              <a:ea typeface="微软雅黑" pitchFamily="34" charset="-122"/>
            </a:endParaRPr>
          </a:p>
        </p:txBody>
      </p:sp>
      <p:sp>
        <p:nvSpPr>
          <p:cNvPr id="952335" name="文本框 952334"/>
          <p:cNvSpPr txBox="1"/>
          <p:nvPr/>
        </p:nvSpPr>
        <p:spPr>
          <a:xfrm>
            <a:off x="392113" y="3468688"/>
            <a:ext cx="1682750" cy="381000"/>
          </a:xfrm>
          <a:prstGeom prst="rect">
            <a:avLst/>
          </a:prstGeom>
          <a:solidFill>
            <a:schemeClr val="bg1"/>
          </a:solidFill>
          <a:ln w="50800">
            <a:noFill/>
          </a:ln>
        </p:spPr>
        <p:txBody>
          <a:bodyPr>
            <a:spAutoFit/>
          </a:bodyPr>
          <a:p>
            <a:pPr eaLnBrk="0" hangingPunct="0">
              <a:spcBef>
                <a:spcPct val="50000"/>
              </a:spcBef>
            </a:pPr>
            <a:r>
              <a:rPr lang="zh-CN" altLang="en-US" sz="1900" b="1" dirty="0">
                <a:solidFill>
                  <a:schemeClr val="accent1"/>
                </a:solidFill>
                <a:latin typeface="微软雅黑" pitchFamily="34" charset="-122"/>
                <a:ea typeface="微软雅黑" pitchFamily="34" charset="-122"/>
              </a:rPr>
              <a:t>通用</a:t>
            </a:r>
            <a:r>
              <a:rPr lang="zh-CN" altLang="en-US" sz="1900" b="1" dirty="0">
                <a:solidFill>
                  <a:srgbClr val="008000"/>
                </a:solidFill>
                <a:latin typeface="微软雅黑" pitchFamily="34" charset="-122"/>
                <a:ea typeface="微软雅黑" pitchFamily="34" charset="-122"/>
              </a:rPr>
              <a:t>块设备</a:t>
            </a:r>
            <a:r>
              <a:rPr lang="zh-CN" altLang="en-US" sz="1900" b="1" dirty="0">
                <a:solidFill>
                  <a:schemeClr val="accent1"/>
                </a:solidFill>
                <a:latin typeface="微软雅黑" pitchFamily="34" charset="-122"/>
                <a:ea typeface="微软雅黑" pitchFamily="34" charset="-122"/>
              </a:rPr>
              <a:t>层</a:t>
            </a:r>
            <a:endParaRPr lang="zh-CN" altLang="en-US" sz="1900" b="1" dirty="0">
              <a:solidFill>
                <a:schemeClr val="accent1"/>
              </a:solidFill>
              <a:latin typeface="微软雅黑" pitchFamily="34" charset="-122"/>
              <a:ea typeface="微软雅黑" pitchFamily="34" charset="-122"/>
            </a:endParaRPr>
          </a:p>
        </p:txBody>
      </p:sp>
      <p:sp>
        <p:nvSpPr>
          <p:cNvPr id="952336" name="文本框 952335"/>
          <p:cNvSpPr txBox="1"/>
          <p:nvPr/>
        </p:nvSpPr>
        <p:spPr>
          <a:xfrm>
            <a:off x="411163" y="4098925"/>
            <a:ext cx="1682750" cy="381000"/>
          </a:xfrm>
          <a:prstGeom prst="rect">
            <a:avLst/>
          </a:prstGeom>
          <a:solidFill>
            <a:schemeClr val="bg1"/>
          </a:solidFill>
          <a:ln w="50800">
            <a:noFill/>
          </a:ln>
        </p:spPr>
        <p:txBody>
          <a:bodyPr>
            <a:spAutoFit/>
          </a:bodyPr>
          <a:p>
            <a:pPr eaLnBrk="0" hangingPunct="0">
              <a:spcBef>
                <a:spcPct val="50000"/>
              </a:spcBef>
            </a:pPr>
            <a:r>
              <a:rPr lang="en-US" altLang="zh-CN" sz="1900" b="1" dirty="0">
                <a:solidFill>
                  <a:schemeClr val="accent1"/>
                </a:solidFill>
                <a:latin typeface="微软雅黑" pitchFamily="34" charset="-122"/>
                <a:ea typeface="微软雅黑" pitchFamily="34" charset="-122"/>
              </a:rPr>
              <a:t>I/O</a:t>
            </a:r>
            <a:r>
              <a:rPr lang="zh-CN" altLang="en-US" sz="1900" b="1" dirty="0">
                <a:solidFill>
                  <a:schemeClr val="accent1"/>
                </a:solidFill>
                <a:latin typeface="微软雅黑" pitchFamily="34" charset="-122"/>
                <a:ea typeface="微软雅黑" pitchFamily="34" charset="-122"/>
              </a:rPr>
              <a:t>调度层</a:t>
            </a:r>
            <a:endParaRPr lang="zh-CN" altLang="en-US" sz="1900" b="1"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2327"/>
                                        </p:tgtEl>
                                        <p:attrNameLst>
                                          <p:attrName>style.visibility</p:attrName>
                                        </p:attrNameLst>
                                      </p:cBhvr>
                                      <p:to>
                                        <p:strVal val="visible"/>
                                      </p:to>
                                    </p:set>
                                    <p:animEffect transition="in" filter="blinds(horizontal)">
                                      <p:cBhvr>
                                        <p:cTn id="7" dur="500"/>
                                        <p:tgtEl>
                                          <p:spTgt spid="9523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26"/>
                                        </p:tgtEl>
                                        <p:attrNameLst>
                                          <p:attrName>style.visibility</p:attrName>
                                        </p:attrNameLst>
                                      </p:cBhvr>
                                      <p:to>
                                        <p:strVal val="visible"/>
                                      </p:to>
                                    </p:set>
                                    <p:animEffect transition="in" filter="blinds(horizontal)">
                                      <p:cBhvr>
                                        <p:cTn id="12" dur="500"/>
                                        <p:tgtEl>
                                          <p:spTgt spid="9523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31"/>
                                        </p:tgtEl>
                                        <p:attrNameLst>
                                          <p:attrName>style.visibility</p:attrName>
                                        </p:attrNameLst>
                                      </p:cBhvr>
                                      <p:to>
                                        <p:strVal val="visible"/>
                                      </p:to>
                                    </p:set>
                                    <p:animEffect transition="in" filter="blinds(horizontal)">
                                      <p:cBhvr>
                                        <p:cTn id="17" dur="500"/>
                                        <p:tgtEl>
                                          <p:spTgt spid="952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34"/>
                                        </p:tgtEl>
                                        <p:attrNameLst>
                                          <p:attrName>style.visibility</p:attrName>
                                        </p:attrNameLst>
                                      </p:cBhvr>
                                      <p:to>
                                        <p:strVal val="visible"/>
                                      </p:to>
                                    </p:set>
                                    <p:animEffect transition="in" filter="blinds(horizontal)">
                                      <p:cBhvr>
                                        <p:cTn id="22" dur="500"/>
                                        <p:tgtEl>
                                          <p:spTgt spid="9523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35"/>
                                        </p:tgtEl>
                                        <p:attrNameLst>
                                          <p:attrName>style.visibility</p:attrName>
                                        </p:attrNameLst>
                                      </p:cBhvr>
                                      <p:to>
                                        <p:strVal val="visible"/>
                                      </p:to>
                                    </p:set>
                                    <p:animEffect transition="in" filter="blinds(horizontal)">
                                      <p:cBhvr>
                                        <p:cTn id="27" dur="500"/>
                                        <p:tgtEl>
                                          <p:spTgt spid="9523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336"/>
                                        </p:tgtEl>
                                        <p:attrNameLst>
                                          <p:attrName>style.visibility</p:attrName>
                                        </p:attrNameLst>
                                      </p:cBhvr>
                                      <p:to>
                                        <p:strVal val="visible"/>
                                      </p:to>
                                    </p:set>
                                    <p:animEffect transition="in" filter="blinds(horizontal)">
                                      <p:cBhvr>
                                        <p:cTn id="32" dur="500"/>
                                        <p:tgtEl>
                                          <p:spTgt spid="9523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52332"/>
                                        </p:tgtEl>
                                        <p:attrNameLst>
                                          <p:attrName>style.visibility</p:attrName>
                                        </p:attrNameLst>
                                      </p:cBhvr>
                                      <p:to>
                                        <p:strVal val="visible"/>
                                      </p:to>
                                    </p:set>
                                    <p:animEffect transition="in" filter="blinds(horizontal)">
                                      <p:cBhvr>
                                        <p:cTn id="37" dur="500"/>
                                        <p:tgtEl>
                                          <p:spTgt spid="95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6" grpId="0"/>
      <p:bldP spid="952331" grpId="0" animBg="1"/>
      <p:bldP spid="952332" grpId="0" animBg="1"/>
      <p:bldP spid="952334" grpId="0"/>
      <p:bldP spid="952335" grpId="0" animBg="1"/>
      <p:bldP spid="95233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953345"/>
          <p:cNvSpPr>
            <a:spLocks noGrp="1"/>
          </p:cNvSpPr>
          <p:nvPr>
            <p:ph type="title"/>
          </p:nvPr>
        </p:nvSpPr>
        <p:spPr>
          <a:ln/>
        </p:spPr>
        <p:txBody>
          <a:bodyPr vert="horz" wrap="square" lIns="91440" tIns="45720" rIns="91440" bIns="45720" anchor="ctr"/>
          <a:p>
            <a:r>
              <a:rPr lang="zh-CN" altLang="en-US" dirty="0"/>
              <a:t>设备无关</a:t>
            </a:r>
            <a:r>
              <a:rPr lang="en-US" altLang="zh-CN" dirty="0"/>
              <a:t>I/O</a:t>
            </a:r>
            <a:r>
              <a:rPr lang="zh-CN" altLang="en-US" dirty="0"/>
              <a:t>软件层</a:t>
            </a:r>
            <a:endParaRPr lang="zh-CN" altLang="en-US" dirty="0"/>
          </a:p>
        </p:txBody>
      </p:sp>
      <p:sp>
        <p:nvSpPr>
          <p:cNvPr id="953347" name="内容占位符 953346"/>
          <p:cNvSpPr>
            <a:spLocks noGrp="1"/>
          </p:cNvSpPr>
          <p:nvPr>
            <p:ph idx="1"/>
          </p:nvPr>
        </p:nvSpPr>
        <p:spPr>
          <a:xfrm>
            <a:off x="176213" y="706438"/>
            <a:ext cx="8772525" cy="5965825"/>
          </a:xfrm>
          <a:ln/>
        </p:spPr>
        <p:txBody>
          <a:bodyPr vert="horz" wrap="square" lIns="91440" tIns="45720" rIns="91440" bIns="45720" anchor="t"/>
          <a:p>
            <a:pPr>
              <a:lnSpc>
                <a:spcPct val="105000"/>
              </a:lnSpc>
            </a:pPr>
            <a:r>
              <a:rPr lang="zh-CN" altLang="en-US" sz="1900" dirty="0">
                <a:latin typeface="微软雅黑" pitchFamily="34" charset="-122"/>
                <a:ea typeface="微软雅黑" pitchFamily="34" charset="-122"/>
              </a:rPr>
              <a:t>设备驱动程序统一接口</a:t>
            </a:r>
            <a:endParaRPr lang="zh-CN" altLang="en-US" sz="1900" dirty="0">
              <a:latin typeface="微软雅黑" pitchFamily="34" charset="-122"/>
              <a:ea typeface="微软雅黑" pitchFamily="34" charset="-122"/>
            </a:endParaRPr>
          </a:p>
          <a:p>
            <a:pPr lvl="1">
              <a:lnSpc>
                <a:spcPct val="105000"/>
              </a:lnSpc>
            </a:pPr>
            <a:r>
              <a:rPr lang="zh-CN" altLang="en-US" sz="1900" dirty="0">
                <a:latin typeface="微软雅黑" pitchFamily="34" charset="-122"/>
                <a:ea typeface="微软雅黑" pitchFamily="34" charset="-122"/>
              </a:rPr>
              <a:t>操作系统为</a:t>
            </a:r>
            <a:r>
              <a:rPr lang="zh-CN" altLang="en-US" sz="1900" dirty="0">
                <a:solidFill>
                  <a:schemeClr val="accent1"/>
                </a:solidFill>
                <a:latin typeface="微软雅黑" pitchFamily="34" charset="-122"/>
                <a:ea typeface="微软雅黑" pitchFamily="34" charset="-122"/>
              </a:rPr>
              <a:t>所有外设的设备驱动程序规定一个统一接口</a:t>
            </a:r>
            <a:r>
              <a:rPr lang="zh-CN" altLang="en-US" sz="1900" dirty="0">
                <a:latin typeface="微软雅黑" pitchFamily="34" charset="-122"/>
                <a:ea typeface="微软雅黑" pitchFamily="34" charset="-122"/>
              </a:rPr>
              <a:t>，这样，新设备的驱动程序只要按统一接口规范来编制，就可在</a:t>
            </a:r>
            <a:r>
              <a:rPr lang="zh-CN" altLang="en-US" sz="1900" dirty="0">
                <a:solidFill>
                  <a:schemeClr val="accent1"/>
                </a:solidFill>
                <a:latin typeface="微软雅黑" pitchFamily="34" charset="-122"/>
                <a:ea typeface="微软雅黑" pitchFamily="34" charset="-122"/>
              </a:rPr>
              <a:t>不修改操作系统</a:t>
            </a:r>
            <a:r>
              <a:rPr lang="zh-CN" altLang="en-US" sz="1900" dirty="0">
                <a:latin typeface="微软雅黑" pitchFamily="34" charset="-122"/>
                <a:ea typeface="微软雅黑" pitchFamily="34" charset="-122"/>
              </a:rPr>
              <a:t>的情况下，添加新设备驱动程序并使用新的外设进行</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pPr lvl="1">
              <a:lnSpc>
                <a:spcPct val="105000"/>
              </a:lnSpc>
            </a:pPr>
            <a:r>
              <a:rPr lang="zh-CN" altLang="en-US" sz="1900" dirty="0">
                <a:solidFill>
                  <a:schemeClr val="accent1"/>
                </a:solidFill>
                <a:latin typeface="微软雅黑" pitchFamily="34" charset="-122"/>
                <a:ea typeface="微软雅黑" pitchFamily="34" charset="-122"/>
              </a:rPr>
              <a:t>所有设备都抽象成文件</a:t>
            </a:r>
            <a:r>
              <a:rPr lang="zh-CN" altLang="en-US" sz="1900" dirty="0">
                <a:latin typeface="微软雅黑" pitchFamily="34" charset="-122"/>
                <a:ea typeface="微软雅黑" pitchFamily="34" charset="-122"/>
              </a:rPr>
              <a:t>，设备名和文件名在形式上没有差别，</a:t>
            </a:r>
            <a:r>
              <a:rPr lang="zh-CN" altLang="en-US" sz="1900" dirty="0">
                <a:solidFill>
                  <a:schemeClr val="accent1"/>
                </a:solidFill>
                <a:latin typeface="微软雅黑" pitchFamily="34" charset="-122"/>
                <a:ea typeface="微软雅黑" pitchFamily="34" charset="-122"/>
              </a:rPr>
              <a:t>设备和文件具有统一的接口</a:t>
            </a:r>
            <a:r>
              <a:rPr lang="zh-CN" altLang="en-US" sz="1900" dirty="0">
                <a:latin typeface="微软雅黑" pitchFamily="34" charset="-122"/>
                <a:ea typeface="微软雅黑" pitchFamily="34" charset="-122"/>
              </a:rPr>
              <a:t>，不同设备名和文件名被映射到对应设备驱动程序。</a:t>
            </a:r>
            <a:endParaRPr lang="zh-CN" altLang="en-US" sz="1900" dirty="0">
              <a:latin typeface="微软雅黑" pitchFamily="34" charset="-122"/>
              <a:ea typeface="微软雅黑" pitchFamily="34" charset="-122"/>
            </a:endParaRPr>
          </a:p>
          <a:p>
            <a:pPr>
              <a:lnSpc>
                <a:spcPct val="105000"/>
              </a:lnSpc>
            </a:pPr>
            <a:r>
              <a:rPr lang="zh-CN" altLang="en-US" sz="1900" dirty="0">
                <a:latin typeface="微软雅黑" pitchFamily="34" charset="-122"/>
                <a:ea typeface="微软雅黑" pitchFamily="34" charset="-122"/>
              </a:rPr>
              <a:t>缓冲处理</a:t>
            </a:r>
            <a:endParaRPr lang="zh-CN" altLang="en-US" sz="1900" dirty="0">
              <a:latin typeface="微软雅黑" pitchFamily="34" charset="-122"/>
              <a:ea typeface="微软雅黑" pitchFamily="34" charset="-122"/>
            </a:endParaRPr>
          </a:p>
          <a:p>
            <a:pPr lvl="1">
              <a:lnSpc>
                <a:spcPct val="105000"/>
              </a:lnSpc>
            </a:pPr>
            <a:r>
              <a:rPr lang="zh-CN" altLang="en-US" sz="1900" dirty="0">
                <a:latin typeface="微软雅黑" pitchFamily="34" charset="-122"/>
                <a:ea typeface="微软雅黑" pitchFamily="34" charset="-122"/>
              </a:rPr>
              <a:t>每个设备的</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都需</a:t>
            </a:r>
            <a:r>
              <a:rPr lang="zh-CN" altLang="en-US" sz="1900" dirty="0">
                <a:solidFill>
                  <a:schemeClr val="accent1"/>
                </a:solidFill>
                <a:latin typeface="微软雅黑" pitchFamily="34" charset="-122"/>
                <a:ea typeface="微软雅黑" pitchFamily="34" charset="-122"/>
              </a:rPr>
              <a:t>使用内核缓冲区</a:t>
            </a:r>
            <a:r>
              <a:rPr lang="zh-CN" altLang="en-US" sz="1900" dirty="0">
                <a:latin typeface="微软雅黑" pitchFamily="34" charset="-122"/>
                <a:ea typeface="微软雅黑" pitchFamily="34" charset="-122"/>
              </a:rPr>
              <a:t>，因而缓冲区的申请和管理等处理是所有设备公共的，可包含在与设备无关的</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软件部分</a:t>
            </a:r>
            <a:endParaRPr lang="zh-CN" altLang="en-US" sz="1900" dirty="0">
              <a:latin typeface="微软雅黑" pitchFamily="34" charset="-122"/>
              <a:ea typeface="微软雅黑" pitchFamily="34" charset="-122"/>
            </a:endParaRPr>
          </a:p>
          <a:p>
            <a:pPr>
              <a:lnSpc>
                <a:spcPct val="105000"/>
              </a:lnSpc>
            </a:pPr>
            <a:r>
              <a:rPr lang="zh-CN" altLang="en-US" sz="1900" dirty="0">
                <a:latin typeface="微软雅黑" pitchFamily="34" charset="-122"/>
                <a:ea typeface="微软雅黑" pitchFamily="34" charset="-122"/>
              </a:rPr>
              <a:t>错误报告</a:t>
            </a:r>
            <a:endParaRPr lang="zh-CN" altLang="en-US" sz="1900" dirty="0">
              <a:latin typeface="微软雅黑" pitchFamily="34" charset="-122"/>
              <a:ea typeface="微软雅黑" pitchFamily="34" charset="-122"/>
            </a:endParaRPr>
          </a:p>
          <a:p>
            <a:pPr lvl="1">
              <a:lnSpc>
                <a:spcPct val="105000"/>
              </a:lnSpc>
            </a:pP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操作在内核态执行时所发生的错误信息，都通过与设备无关的</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软件返回给用户进程，也即：</a:t>
            </a:r>
            <a:r>
              <a:rPr lang="zh-CN" altLang="en-US" sz="1900" dirty="0">
                <a:solidFill>
                  <a:schemeClr val="accent1"/>
                </a:solidFill>
                <a:latin typeface="微软雅黑" pitchFamily="34" charset="-122"/>
                <a:ea typeface="微软雅黑" pitchFamily="34" charset="-122"/>
              </a:rPr>
              <a:t>错误处理框架与设备无关</a:t>
            </a:r>
            <a:r>
              <a:rPr lang="zh-CN" altLang="en-US" sz="1900" dirty="0">
                <a:latin typeface="微软雅黑" pitchFamily="34" charset="-122"/>
                <a:ea typeface="微软雅黑" pitchFamily="34" charset="-122"/>
              </a:rPr>
              <a:t>。</a:t>
            </a:r>
            <a:endParaRPr lang="zh-CN" altLang="en-US" sz="1900" dirty="0">
              <a:latin typeface="微软雅黑" pitchFamily="34" charset="-122"/>
              <a:ea typeface="微软雅黑" pitchFamily="34" charset="-122"/>
            </a:endParaRPr>
          </a:p>
          <a:p>
            <a:pPr lvl="1">
              <a:lnSpc>
                <a:spcPct val="105000"/>
              </a:lnSpc>
            </a:pPr>
            <a:r>
              <a:rPr lang="zh-CN" altLang="en-US" sz="1900" dirty="0">
                <a:solidFill>
                  <a:schemeClr val="accent1"/>
                </a:solidFill>
                <a:latin typeface="微软雅黑" pitchFamily="34" charset="-122"/>
                <a:ea typeface="微软雅黑" pitchFamily="34" charset="-122"/>
              </a:rPr>
              <a:t>直接返回编程等错误，无需设备驱动程序处理</a:t>
            </a:r>
            <a:r>
              <a:rPr lang="zh-CN" altLang="en-US" sz="1900" dirty="0">
                <a:latin typeface="微软雅黑" pitchFamily="34" charset="-122"/>
                <a:ea typeface="微软雅黑" pitchFamily="34" charset="-122"/>
              </a:rPr>
              <a:t>，如，请求了不可能的</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操作；写信息到一个输入设备或从一个输出设备读信息；指定了一个无效缓冲区地址或者参数；指定了不存在的设备等。</a:t>
            </a:r>
            <a:endParaRPr lang="zh-CN" altLang="en-US" sz="1900" dirty="0">
              <a:latin typeface="微软雅黑" pitchFamily="34" charset="-122"/>
              <a:ea typeface="微软雅黑" pitchFamily="34" charset="-122"/>
            </a:endParaRPr>
          </a:p>
          <a:p>
            <a:pPr lvl="1">
              <a:lnSpc>
                <a:spcPct val="105000"/>
              </a:lnSpc>
            </a:pPr>
            <a:r>
              <a:rPr lang="zh-CN" altLang="en-US" sz="1900" dirty="0">
                <a:latin typeface="微软雅黑" pitchFamily="34" charset="-122"/>
                <a:ea typeface="微软雅黑" pitchFamily="34" charset="-122"/>
              </a:rPr>
              <a:t>有些错误由设备驱动程序检测出来并处理，若驱动程序无法处理，则将错误信息返回给设备无关</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软件，再由设备无关</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软件返回给用户进程，如写一个已被破坏的磁盘扇区；打印机缺纸；读一个已关闭的设备等。</a:t>
            </a:r>
            <a:endParaRPr lang="zh-CN" altLang="en-US" sz="19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3347">
                                            <p:txEl>
                                              <p:charRg st="11" end="98"/>
                                            </p:txEl>
                                          </p:spTgt>
                                        </p:tgtEl>
                                        <p:attrNameLst>
                                          <p:attrName>style.visibility</p:attrName>
                                        </p:attrNameLst>
                                      </p:cBhvr>
                                      <p:to>
                                        <p:strVal val="visible"/>
                                      </p:to>
                                    </p:set>
                                    <p:animEffect transition="in" filter="blinds(horizontal)">
                                      <p:cBhvr>
                                        <p:cTn id="7" dur="500"/>
                                        <p:tgtEl>
                                          <p:spTgt spid="953347">
                                            <p:txEl>
                                              <p:charRg st="11"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3347">
                                            <p:txEl>
                                              <p:charRg st="98" end="161"/>
                                            </p:txEl>
                                          </p:spTgt>
                                        </p:tgtEl>
                                        <p:attrNameLst>
                                          <p:attrName>style.visibility</p:attrName>
                                        </p:attrNameLst>
                                      </p:cBhvr>
                                      <p:to>
                                        <p:strVal val="visible"/>
                                      </p:to>
                                    </p:set>
                                    <p:animEffect transition="in" filter="blinds(horizontal)">
                                      <p:cBhvr>
                                        <p:cTn id="12" dur="500"/>
                                        <p:tgtEl>
                                          <p:spTgt spid="953347">
                                            <p:txEl>
                                              <p:charRg st="98" end="1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3347">
                                            <p:txEl>
                                              <p:charRg st="166" end="225"/>
                                            </p:txEl>
                                          </p:spTgt>
                                        </p:tgtEl>
                                        <p:attrNameLst>
                                          <p:attrName>style.visibility</p:attrName>
                                        </p:attrNameLst>
                                      </p:cBhvr>
                                      <p:to>
                                        <p:strVal val="visible"/>
                                      </p:to>
                                    </p:set>
                                    <p:animEffect transition="in" filter="blinds(horizontal)">
                                      <p:cBhvr>
                                        <p:cTn id="17" dur="500"/>
                                        <p:tgtEl>
                                          <p:spTgt spid="953347">
                                            <p:txEl>
                                              <p:charRg st="166" end="2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3347">
                                            <p:txEl>
                                              <p:charRg st="230" end="289"/>
                                            </p:txEl>
                                          </p:spTgt>
                                        </p:tgtEl>
                                        <p:attrNameLst>
                                          <p:attrName>style.visibility</p:attrName>
                                        </p:attrNameLst>
                                      </p:cBhvr>
                                      <p:to>
                                        <p:strVal val="visible"/>
                                      </p:to>
                                    </p:set>
                                    <p:animEffect transition="in" filter="blinds(horizontal)">
                                      <p:cBhvr>
                                        <p:cTn id="22" dur="500"/>
                                        <p:tgtEl>
                                          <p:spTgt spid="953347">
                                            <p:txEl>
                                              <p:charRg st="230" end="2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3347">
                                            <p:txEl>
                                              <p:charRg st="289" end="376"/>
                                            </p:txEl>
                                          </p:spTgt>
                                        </p:tgtEl>
                                        <p:attrNameLst>
                                          <p:attrName>style.visibility</p:attrName>
                                        </p:attrNameLst>
                                      </p:cBhvr>
                                      <p:to>
                                        <p:strVal val="visible"/>
                                      </p:to>
                                    </p:set>
                                    <p:animEffect transition="in" filter="blinds(horizontal)">
                                      <p:cBhvr>
                                        <p:cTn id="27" dur="500"/>
                                        <p:tgtEl>
                                          <p:spTgt spid="953347">
                                            <p:txEl>
                                              <p:charRg st="289" end="3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53347">
                                            <p:txEl>
                                              <p:charRg st="376" end="475"/>
                                            </p:txEl>
                                          </p:spTgt>
                                        </p:tgtEl>
                                        <p:attrNameLst>
                                          <p:attrName>style.visibility</p:attrName>
                                        </p:attrNameLst>
                                      </p:cBhvr>
                                      <p:to>
                                        <p:strVal val="visible"/>
                                      </p:to>
                                    </p:set>
                                    <p:animEffect transition="in" filter="blinds(horizontal)">
                                      <p:cBhvr>
                                        <p:cTn id="32" dur="500"/>
                                        <p:tgtEl>
                                          <p:spTgt spid="953347">
                                            <p:txEl>
                                              <p:charRg st="376" end="4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954369"/>
          <p:cNvSpPr>
            <a:spLocks noGrp="1"/>
          </p:cNvSpPr>
          <p:nvPr>
            <p:ph type="title"/>
          </p:nvPr>
        </p:nvSpPr>
        <p:spPr>
          <a:ln/>
        </p:spPr>
        <p:txBody>
          <a:bodyPr vert="horz" wrap="square" lIns="91440" tIns="45720" rIns="91440" bIns="45720" anchor="ctr"/>
          <a:p>
            <a:r>
              <a:rPr lang="zh-CN" altLang="en-US" dirty="0"/>
              <a:t>设备无关</a:t>
            </a:r>
            <a:r>
              <a:rPr lang="en-US" altLang="zh-CN" dirty="0"/>
              <a:t>I/O</a:t>
            </a:r>
            <a:r>
              <a:rPr lang="zh-CN" altLang="en-US" dirty="0"/>
              <a:t>软件层</a:t>
            </a:r>
            <a:endParaRPr lang="zh-CN" altLang="en-US" dirty="0"/>
          </a:p>
        </p:txBody>
      </p:sp>
      <p:sp>
        <p:nvSpPr>
          <p:cNvPr id="954371" name="内容占位符 954370"/>
          <p:cNvSpPr>
            <a:spLocks noGrp="1"/>
          </p:cNvSpPr>
          <p:nvPr>
            <p:ph idx="1"/>
          </p:nvPr>
        </p:nvSpPr>
        <p:spPr>
          <a:xfrm>
            <a:off x="379413" y="903288"/>
            <a:ext cx="8350250" cy="5059362"/>
          </a:xfrm>
          <a:ln/>
        </p:spPr>
        <p:txBody>
          <a:bodyPr vert="horz" wrap="square" lIns="91440" tIns="45720" rIns="91440" bIns="45720" anchor="t"/>
          <a:p>
            <a:pPr>
              <a:lnSpc>
                <a:spcPct val="135000"/>
              </a:lnSpc>
              <a:spcBef>
                <a:spcPct val="25000"/>
              </a:spcBef>
            </a:pPr>
            <a:r>
              <a:rPr lang="zh-CN" altLang="en-US" dirty="0">
                <a:ea typeface="微软雅黑" pitchFamily="34" charset="-122"/>
              </a:rPr>
              <a:t>打开与关闭文件</a:t>
            </a:r>
            <a:endParaRPr lang="zh-CN" altLang="en-US" dirty="0">
              <a:ea typeface="微软雅黑" pitchFamily="34" charset="-122"/>
            </a:endParaRPr>
          </a:p>
          <a:p>
            <a:pPr lvl="1">
              <a:lnSpc>
                <a:spcPct val="135000"/>
              </a:lnSpc>
              <a:spcBef>
                <a:spcPct val="25000"/>
              </a:spcBef>
            </a:pPr>
            <a:r>
              <a:rPr lang="zh-CN" altLang="en-US" dirty="0">
                <a:latin typeface="微软雅黑" pitchFamily="34" charset="-122"/>
                <a:ea typeface="微软雅黑" pitchFamily="34" charset="-122"/>
              </a:rPr>
              <a:t>对设备或文件进行打开或关闭等</a:t>
            </a:r>
            <a:r>
              <a:rPr lang="en-US" altLang="zh-CN" dirty="0">
                <a:latin typeface="微软雅黑" pitchFamily="34" charset="-122"/>
                <a:ea typeface="微软雅黑" pitchFamily="34" charset="-122"/>
              </a:rPr>
              <a:t>I/O</a:t>
            </a:r>
            <a:r>
              <a:rPr lang="zh-CN" altLang="en-US" dirty="0">
                <a:latin typeface="微软雅黑" pitchFamily="34" charset="-122"/>
                <a:ea typeface="微软雅黑" pitchFamily="34" charset="-122"/>
              </a:rPr>
              <a:t>函数所对应的系统调用，并</a:t>
            </a:r>
            <a:r>
              <a:rPr lang="zh-CN" altLang="en-US" dirty="0">
                <a:solidFill>
                  <a:schemeClr val="accent1"/>
                </a:solidFill>
                <a:latin typeface="微软雅黑" pitchFamily="34" charset="-122"/>
                <a:ea typeface="微软雅黑" pitchFamily="34" charset="-122"/>
              </a:rPr>
              <a:t>不涉及具体的</a:t>
            </a:r>
            <a:r>
              <a:rPr lang="en-US" altLang="zh-CN" dirty="0">
                <a:solidFill>
                  <a:schemeClr val="accent1"/>
                </a:solidFill>
                <a:latin typeface="微软雅黑" pitchFamily="34" charset="-122"/>
                <a:ea typeface="微软雅黑" pitchFamily="34" charset="-122"/>
              </a:rPr>
              <a:t>I/O</a:t>
            </a:r>
            <a:r>
              <a:rPr lang="zh-CN" altLang="en-US" dirty="0">
                <a:solidFill>
                  <a:schemeClr val="accent1"/>
                </a:solidFill>
                <a:latin typeface="微软雅黑" pitchFamily="34" charset="-122"/>
                <a:ea typeface="微软雅黑" pitchFamily="34" charset="-122"/>
              </a:rPr>
              <a:t>操作</a:t>
            </a:r>
            <a:r>
              <a:rPr lang="zh-CN" altLang="en-US" dirty="0">
                <a:latin typeface="微软雅黑" pitchFamily="34" charset="-122"/>
                <a:ea typeface="微软雅黑" pitchFamily="34" charset="-122"/>
              </a:rPr>
              <a:t>，只要直接对主存中的一些数据结构进行修改即可，这部分工作也由设备无关软件来处理。</a:t>
            </a:r>
            <a:endParaRPr lang="zh-CN" altLang="en-US" dirty="0">
              <a:latin typeface="微软雅黑" pitchFamily="34" charset="-122"/>
              <a:ea typeface="微软雅黑" pitchFamily="34" charset="-122"/>
            </a:endParaRPr>
          </a:p>
          <a:p>
            <a:pPr>
              <a:lnSpc>
                <a:spcPct val="135000"/>
              </a:lnSpc>
              <a:spcBef>
                <a:spcPct val="25000"/>
              </a:spcBef>
            </a:pPr>
            <a:r>
              <a:rPr lang="zh-CN" altLang="en-US" dirty="0">
                <a:ea typeface="微软雅黑" pitchFamily="34" charset="-122"/>
              </a:rPr>
              <a:t>逻辑块大小处理</a:t>
            </a:r>
            <a:r>
              <a:rPr lang="zh-CN" altLang="en-US" sz="2000" dirty="0"/>
              <a:t> </a:t>
            </a:r>
            <a:endParaRPr lang="zh-CN" altLang="en-US" sz="2000" dirty="0"/>
          </a:p>
          <a:p>
            <a:pPr lvl="1">
              <a:lnSpc>
                <a:spcPct val="135000"/>
              </a:lnSpc>
              <a:spcBef>
                <a:spcPct val="25000"/>
              </a:spcBef>
            </a:pPr>
            <a:r>
              <a:rPr lang="zh-CN" altLang="en-US" dirty="0">
                <a:latin typeface="微软雅黑" pitchFamily="34" charset="-122"/>
                <a:ea typeface="微软雅黑" pitchFamily="34" charset="-122"/>
              </a:rPr>
              <a:t>为了为所有的</a:t>
            </a:r>
            <a:r>
              <a:rPr lang="zh-CN" altLang="en-US" dirty="0">
                <a:solidFill>
                  <a:schemeClr val="accent1"/>
                </a:solidFill>
                <a:latin typeface="微软雅黑" pitchFamily="34" charset="-122"/>
                <a:ea typeface="微软雅黑" pitchFamily="34" charset="-122"/>
              </a:rPr>
              <a:t>块设备</a:t>
            </a:r>
            <a:r>
              <a:rPr lang="zh-CN" altLang="en-US" dirty="0">
                <a:latin typeface="微软雅黑" pitchFamily="34" charset="-122"/>
                <a:ea typeface="微软雅黑" pitchFamily="34" charset="-122"/>
              </a:rPr>
              <a:t>和所有的</a:t>
            </a:r>
            <a:r>
              <a:rPr lang="zh-CN" altLang="en-US" dirty="0">
                <a:solidFill>
                  <a:schemeClr val="accent1"/>
                </a:solidFill>
                <a:latin typeface="微软雅黑" pitchFamily="34" charset="-122"/>
                <a:ea typeface="微软雅黑" pitchFamily="34" charset="-122"/>
              </a:rPr>
              <a:t>字符设备</a:t>
            </a:r>
            <a:r>
              <a:rPr lang="zh-CN" altLang="en-US" dirty="0">
                <a:solidFill>
                  <a:srgbClr val="008000"/>
                </a:solidFill>
                <a:latin typeface="微软雅黑" pitchFamily="34" charset="-122"/>
                <a:ea typeface="微软雅黑" pitchFamily="34" charset="-122"/>
              </a:rPr>
              <a:t>分别提供一个统一的抽象视图</a:t>
            </a:r>
            <a:r>
              <a:rPr lang="zh-CN" altLang="en-US" dirty="0">
                <a:latin typeface="微软雅黑" pitchFamily="34" charset="-122"/>
                <a:ea typeface="微软雅黑" pitchFamily="34" charset="-122"/>
              </a:rPr>
              <a:t>，以</a:t>
            </a:r>
            <a:r>
              <a:rPr lang="zh-CN" altLang="en-US" dirty="0">
                <a:solidFill>
                  <a:srgbClr val="008000"/>
                </a:solidFill>
                <a:latin typeface="微软雅黑" pitchFamily="34" charset="-122"/>
                <a:ea typeface="微软雅黑" pitchFamily="34" charset="-122"/>
              </a:rPr>
              <a:t>隐藏</a:t>
            </a:r>
            <a:r>
              <a:rPr lang="zh-CN" altLang="en-US" dirty="0">
                <a:latin typeface="微软雅黑" pitchFamily="34" charset="-122"/>
                <a:ea typeface="微软雅黑" pitchFamily="34" charset="-122"/>
              </a:rPr>
              <a:t>不同块设备或不同字符设备之间的</a:t>
            </a:r>
            <a:r>
              <a:rPr lang="zh-CN" altLang="en-US" dirty="0">
                <a:solidFill>
                  <a:srgbClr val="008000"/>
                </a:solidFill>
                <a:latin typeface="微软雅黑" pitchFamily="34" charset="-122"/>
                <a:ea typeface="微软雅黑" pitchFamily="34" charset="-122"/>
              </a:rPr>
              <a:t>差异</a:t>
            </a:r>
            <a:r>
              <a:rPr lang="zh-CN" altLang="en-US" dirty="0">
                <a:latin typeface="微软雅黑" pitchFamily="34" charset="-122"/>
                <a:ea typeface="微软雅黑" pitchFamily="34" charset="-122"/>
              </a:rPr>
              <a:t>，与设备无关的</a:t>
            </a:r>
            <a:r>
              <a:rPr lang="en-US" altLang="zh-CN" dirty="0">
                <a:latin typeface="微软雅黑" pitchFamily="34" charset="-122"/>
                <a:ea typeface="微软雅黑" pitchFamily="34" charset="-122"/>
              </a:rPr>
              <a:t>I/O</a:t>
            </a:r>
            <a:r>
              <a:rPr lang="zh-CN" altLang="en-US" dirty="0">
                <a:latin typeface="微软雅黑" pitchFamily="34" charset="-122"/>
                <a:ea typeface="微软雅黑" pitchFamily="34" charset="-122"/>
              </a:rPr>
              <a:t>软件为所有块设备或所有字符设备</a:t>
            </a:r>
            <a:r>
              <a:rPr lang="zh-CN" altLang="en-US" dirty="0">
                <a:solidFill>
                  <a:schemeClr val="accent1"/>
                </a:solidFill>
                <a:latin typeface="微软雅黑" pitchFamily="34" charset="-122"/>
                <a:ea typeface="微软雅黑" pitchFamily="34" charset="-122"/>
              </a:rPr>
              <a:t>设置统一的逻辑块大小</a:t>
            </a:r>
            <a:r>
              <a:rPr lang="zh-CN" alt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lvl="1">
              <a:lnSpc>
                <a:spcPct val="135000"/>
              </a:lnSpc>
              <a:spcBef>
                <a:spcPct val="25000"/>
              </a:spcBef>
            </a:pPr>
            <a:r>
              <a:rPr lang="zh-CN" altLang="en-US" dirty="0">
                <a:latin typeface="微软雅黑" pitchFamily="34" charset="-122"/>
                <a:ea typeface="微软雅黑" pitchFamily="34" charset="-122"/>
              </a:rPr>
              <a:t>对于块设备，不管磁盘扇区和光盘扇区有多大，所有</a:t>
            </a:r>
            <a:r>
              <a:rPr lang="zh-CN" altLang="en-US" dirty="0">
                <a:solidFill>
                  <a:schemeClr val="accent1"/>
                </a:solidFill>
                <a:latin typeface="微软雅黑" pitchFamily="34" charset="-122"/>
                <a:ea typeface="微软雅黑" pitchFamily="34" charset="-122"/>
              </a:rPr>
              <a:t>逻辑数据块的大小相同</a:t>
            </a:r>
            <a:r>
              <a:rPr lang="zh-CN" altLang="en-US" dirty="0">
                <a:latin typeface="微软雅黑" pitchFamily="34" charset="-122"/>
                <a:ea typeface="微软雅黑" pitchFamily="34" charset="-122"/>
              </a:rPr>
              <a:t>，这样，</a:t>
            </a:r>
            <a:r>
              <a:rPr lang="zh-CN" altLang="en-US" dirty="0">
                <a:solidFill>
                  <a:schemeClr val="accent1"/>
                </a:solidFill>
                <a:latin typeface="微软雅黑" pitchFamily="34" charset="-122"/>
                <a:ea typeface="微软雅黑" pitchFamily="34" charset="-122"/>
              </a:rPr>
              <a:t>高层</a:t>
            </a:r>
            <a:r>
              <a:rPr lang="en-US" altLang="zh-CN" dirty="0">
                <a:solidFill>
                  <a:schemeClr val="accent1"/>
                </a:solidFill>
                <a:latin typeface="微软雅黑" pitchFamily="34" charset="-122"/>
                <a:ea typeface="微软雅黑" pitchFamily="34" charset="-122"/>
              </a:rPr>
              <a:t>I/O</a:t>
            </a:r>
            <a:r>
              <a:rPr lang="zh-CN" altLang="en-US" dirty="0">
                <a:solidFill>
                  <a:schemeClr val="accent1"/>
                </a:solidFill>
                <a:latin typeface="微软雅黑" pitchFamily="34" charset="-122"/>
                <a:ea typeface="微软雅黑" pitchFamily="34" charset="-122"/>
              </a:rPr>
              <a:t>软件就只需处理简化的抽象设备，从而在高层软件中简化了数据定位等处理</a:t>
            </a:r>
            <a:r>
              <a:rPr lang="zh-CN" alt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4371">
                                            <p:txEl>
                                              <p:charRg st="8" end="89"/>
                                            </p:txEl>
                                          </p:spTgt>
                                        </p:tgtEl>
                                        <p:attrNameLst>
                                          <p:attrName>style.visibility</p:attrName>
                                        </p:attrNameLst>
                                      </p:cBhvr>
                                      <p:to>
                                        <p:strVal val="visible"/>
                                      </p:to>
                                    </p:set>
                                    <p:animEffect transition="in" filter="blinds(horizontal)">
                                      <p:cBhvr>
                                        <p:cTn id="7" dur="500"/>
                                        <p:tgtEl>
                                          <p:spTgt spid="954371">
                                            <p:txEl>
                                              <p:charRg st="8" end="8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4371">
                                            <p:txEl>
                                              <p:charRg st="98" end="186"/>
                                            </p:txEl>
                                          </p:spTgt>
                                        </p:tgtEl>
                                        <p:attrNameLst>
                                          <p:attrName>style.visibility</p:attrName>
                                        </p:attrNameLst>
                                      </p:cBhvr>
                                      <p:to>
                                        <p:strVal val="visible"/>
                                      </p:to>
                                    </p:set>
                                    <p:animEffect transition="in" filter="blinds(horizontal)">
                                      <p:cBhvr>
                                        <p:cTn id="12" dur="500"/>
                                        <p:tgtEl>
                                          <p:spTgt spid="954371">
                                            <p:txEl>
                                              <p:charRg st="98" end="1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4371">
                                            <p:txEl>
                                              <p:charRg st="186" end="264"/>
                                            </p:txEl>
                                          </p:spTgt>
                                        </p:tgtEl>
                                        <p:attrNameLst>
                                          <p:attrName>style.visibility</p:attrName>
                                        </p:attrNameLst>
                                      </p:cBhvr>
                                      <p:to>
                                        <p:strVal val="visible"/>
                                      </p:to>
                                    </p:set>
                                    <p:animEffect transition="in" filter="blinds(horizontal)">
                                      <p:cBhvr>
                                        <p:cTn id="17" dur="500"/>
                                        <p:tgtEl>
                                          <p:spTgt spid="954371">
                                            <p:txEl>
                                              <p:charRg st="186" end="2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955393"/>
          <p:cNvSpPr>
            <a:spLocks noGrp="1"/>
          </p:cNvSpPr>
          <p:nvPr>
            <p:ph type="title"/>
          </p:nvPr>
        </p:nvSpPr>
        <p:spPr>
          <a:ln/>
        </p:spPr>
        <p:txBody>
          <a:bodyPr vert="horz" wrap="square" lIns="91440" tIns="45720" rIns="91440" bIns="45720" anchor="ctr"/>
          <a:p>
            <a:r>
              <a:rPr lang="zh-CN" altLang="en-US" dirty="0"/>
              <a:t>设备驱动程序</a:t>
            </a:r>
            <a:endParaRPr lang="zh-CN" altLang="en-US" dirty="0"/>
          </a:p>
        </p:txBody>
      </p:sp>
      <p:sp>
        <p:nvSpPr>
          <p:cNvPr id="955395" name="内容占位符 955394"/>
          <p:cNvSpPr>
            <a:spLocks noGrp="1"/>
          </p:cNvSpPr>
          <p:nvPr>
            <p:ph idx="1"/>
          </p:nvPr>
        </p:nvSpPr>
        <p:spPr>
          <a:xfrm>
            <a:off x="134938" y="874713"/>
            <a:ext cx="8851900" cy="5697537"/>
          </a:xfrm>
          <a:ln/>
        </p:spPr>
        <p:txBody>
          <a:bodyPr vert="horz" wrap="square" lIns="91440" tIns="45720" rIns="91440" bIns="45720" anchor="t"/>
          <a:p>
            <a:r>
              <a:rPr lang="zh-CN" altLang="en-US" sz="2000" dirty="0">
                <a:latin typeface="微软雅黑" pitchFamily="34" charset="-122"/>
                <a:ea typeface="微软雅黑" pitchFamily="34" charset="-122"/>
              </a:rPr>
              <a:t>每个外设具体的</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操作需通过执行设备驱动程序来完成</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外设种类繁多、其控制接口不一，导致不同外设的</a:t>
            </a:r>
            <a:r>
              <a:rPr lang="zh-CN" altLang="en-US" sz="2000" dirty="0">
                <a:solidFill>
                  <a:schemeClr val="accent1"/>
                </a:solidFill>
                <a:latin typeface="微软雅黑" pitchFamily="34" charset="-122"/>
                <a:ea typeface="微软雅黑" pitchFamily="34" charset="-122"/>
              </a:rPr>
              <a:t>设备驱动程序千差万别</a:t>
            </a:r>
            <a:r>
              <a:rPr lang="zh-CN" altLang="en-US" sz="2000" dirty="0">
                <a:latin typeface="微软雅黑" pitchFamily="34" charset="-122"/>
                <a:ea typeface="微软雅黑" pitchFamily="34" charset="-122"/>
              </a:rPr>
              <a:t>，因而设备驱动程序与设备相关</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每个外设或每类外设都有一个</a:t>
            </a:r>
            <a:r>
              <a:rPr lang="zh-CN" altLang="en-US" sz="2000" dirty="0">
                <a:solidFill>
                  <a:schemeClr val="accent1"/>
                </a:solidFill>
                <a:latin typeface="微软雅黑" pitchFamily="34" charset="-122"/>
                <a:ea typeface="微软雅黑" pitchFamily="34" charset="-122"/>
              </a:rPr>
              <a:t>设备控制器</a:t>
            </a:r>
            <a:r>
              <a:rPr lang="zh-CN" altLang="en-US" sz="2000" dirty="0">
                <a:latin typeface="微软雅黑" pitchFamily="34" charset="-122"/>
                <a:ea typeface="微软雅黑" pitchFamily="34" charset="-122"/>
              </a:rPr>
              <a:t>，其中包含各种</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端口</a:t>
            </a:r>
            <a:r>
              <a:rPr lang="zh-CN" altLang="en-US" sz="2000" dirty="0">
                <a:latin typeface="微软雅黑" pitchFamily="34" charset="-122"/>
                <a:ea typeface="微软雅黑" pitchFamily="34" charset="-122"/>
              </a:rPr>
              <a:t>。 </a:t>
            </a: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通过执行设备驱动程序中的</a:t>
            </a:r>
            <a:r>
              <a:rPr lang="en-US" altLang="zh-CN" sz="2000" dirty="0">
                <a:solidFill>
                  <a:schemeClr val="accent1"/>
                </a:solidFill>
                <a:latin typeface="微软雅黑" pitchFamily="34" charset="-122"/>
                <a:ea typeface="微软雅黑" pitchFamily="34" charset="-122"/>
              </a:rPr>
              <a:t>I/O</a:t>
            </a:r>
            <a:r>
              <a:rPr lang="zh-CN" altLang="en-US" sz="2000" dirty="0">
                <a:solidFill>
                  <a:schemeClr val="accent1"/>
                </a:solidFill>
                <a:latin typeface="微软雅黑" pitchFamily="34" charset="-122"/>
                <a:ea typeface="微软雅黑" pitchFamily="34" charset="-122"/>
              </a:rPr>
              <a:t>指令</a:t>
            </a:r>
            <a:r>
              <a:rPr lang="zh-CN" altLang="en-US" sz="2000" dirty="0">
                <a:latin typeface="微软雅黑" pitchFamily="34" charset="-122"/>
                <a:ea typeface="微软雅黑" pitchFamily="34" charset="-122"/>
              </a:rPr>
              <a:t>访问个各种</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端口</a:t>
            </a:r>
            <a:endParaRPr lang="zh-CN" altLang="en-US"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设备所采用的</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控制方式不同，驱动程序的实现方式也不同</a:t>
            </a:r>
            <a:endParaRPr lang="zh-CN" altLang="en-US" sz="2000" dirty="0">
              <a:latin typeface="微软雅黑" pitchFamily="34" charset="-122"/>
              <a:ea typeface="微软雅黑" pitchFamily="34" charset="-122"/>
            </a:endParaRPr>
          </a:p>
          <a:p>
            <a:pPr lvl="1"/>
            <a:r>
              <a:rPr lang="zh-CN" altLang="en-US" sz="1900" dirty="0">
                <a:solidFill>
                  <a:schemeClr val="accent1"/>
                </a:solidFill>
                <a:latin typeface="微软雅黑" pitchFamily="34" charset="-122"/>
                <a:ea typeface="微软雅黑" pitchFamily="34" charset="-122"/>
              </a:rPr>
              <a:t>程序直接控制：</a:t>
            </a:r>
            <a:r>
              <a:rPr lang="zh-CN" altLang="en-US" sz="1900" dirty="0">
                <a:latin typeface="微软雅黑" pitchFamily="34" charset="-122"/>
                <a:ea typeface="微软雅黑" pitchFamily="34" charset="-122"/>
              </a:rPr>
              <a:t>驱动程序完成用户程序的</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请求后才结束。这种情况下，用户进程在</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过程中不会被阻塞，内核空间的</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软件一直代表用户进程在内核态进行</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处理</a:t>
            </a:r>
            <a:r>
              <a:rPr lang="zh-CN" altLang="en-US" dirty="0"/>
              <a:t> </a:t>
            </a:r>
            <a:r>
              <a:rPr lang="zh-CN" altLang="en-US" dirty="0">
                <a:latin typeface="微软雅黑" pitchFamily="34" charset="-122"/>
                <a:ea typeface="微软雅黑" pitchFamily="34" charset="-122"/>
              </a:rPr>
              <a:t>。</a:t>
            </a:r>
            <a:r>
              <a:rPr lang="zh-CN" altLang="en-US" dirty="0">
                <a:solidFill>
                  <a:srgbClr val="008000"/>
                </a:solidFill>
                <a:latin typeface="微软雅黑" pitchFamily="34" charset="-122"/>
                <a:ea typeface="微软雅黑" pitchFamily="34" charset="-122"/>
              </a:rPr>
              <a:t>（干等！）</a:t>
            </a:r>
            <a:endParaRPr lang="zh-CN" altLang="en-US" dirty="0">
              <a:solidFill>
                <a:srgbClr val="008000"/>
              </a:solidFill>
              <a:latin typeface="微软雅黑" pitchFamily="34" charset="-122"/>
              <a:ea typeface="微软雅黑" pitchFamily="34" charset="-122"/>
            </a:endParaRPr>
          </a:p>
          <a:p>
            <a:pPr lvl="1"/>
            <a:r>
              <a:rPr lang="zh-CN" altLang="en-US" sz="1900" dirty="0">
                <a:solidFill>
                  <a:schemeClr val="accent1"/>
                </a:solidFill>
                <a:latin typeface="微软雅黑" pitchFamily="34" charset="-122"/>
                <a:ea typeface="微软雅黑" pitchFamily="34" charset="-122"/>
              </a:rPr>
              <a:t>中断控制：</a:t>
            </a:r>
            <a:r>
              <a:rPr lang="zh-CN" altLang="en-US" sz="1900" dirty="0">
                <a:latin typeface="微软雅黑" pitchFamily="34" charset="-122"/>
                <a:ea typeface="微软雅黑" pitchFamily="34" charset="-122"/>
              </a:rPr>
              <a:t>驱动程序启动第一次</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操作后，将调出其他进程执行，而当前用户进程被阻塞。在</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执行其他进程的同时，外设进行</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操作，此时，</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和外设并行工作。外设完成</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时，向</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发中断请求，然后</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调出相应中断服务程序执行。在中断服务程序中再次启动</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操作。</a:t>
            </a:r>
            <a:endParaRPr lang="zh-CN" altLang="en-US" sz="1900" dirty="0">
              <a:latin typeface="微软雅黑" pitchFamily="34" charset="-122"/>
              <a:ea typeface="微软雅黑" pitchFamily="34" charset="-122"/>
            </a:endParaRPr>
          </a:p>
          <a:p>
            <a:pPr lvl="1"/>
            <a:r>
              <a:rPr lang="en-US" altLang="zh-CN" sz="1900" dirty="0">
                <a:solidFill>
                  <a:schemeClr val="accent1"/>
                </a:solidFill>
                <a:latin typeface="微软雅黑" pitchFamily="34" charset="-122"/>
                <a:ea typeface="微软雅黑" pitchFamily="34" charset="-122"/>
              </a:rPr>
              <a:t>DMA</a:t>
            </a:r>
            <a:r>
              <a:rPr lang="zh-CN" altLang="en-US" sz="1900" dirty="0">
                <a:solidFill>
                  <a:schemeClr val="accent1"/>
                </a:solidFill>
                <a:latin typeface="微软雅黑" pitchFamily="34" charset="-122"/>
                <a:ea typeface="微软雅黑" pitchFamily="34" charset="-122"/>
              </a:rPr>
              <a:t>控制：</a:t>
            </a:r>
            <a:r>
              <a:rPr lang="zh-CN" altLang="en-US" sz="1900" dirty="0">
                <a:latin typeface="微软雅黑" pitchFamily="34" charset="-122"/>
                <a:ea typeface="微软雅黑" pitchFamily="34" charset="-122"/>
              </a:rPr>
              <a:t>驱动程序对</a:t>
            </a:r>
            <a:r>
              <a:rPr lang="en-US" altLang="zh-CN" sz="1900" dirty="0">
                <a:latin typeface="微软雅黑" pitchFamily="34" charset="-122"/>
                <a:ea typeface="微软雅黑" pitchFamily="34" charset="-122"/>
              </a:rPr>
              <a:t>DMA</a:t>
            </a:r>
            <a:r>
              <a:rPr lang="zh-CN" altLang="en-US" sz="1900" dirty="0">
                <a:latin typeface="微软雅黑" pitchFamily="34" charset="-122"/>
                <a:ea typeface="微软雅黑" pitchFamily="34" charset="-122"/>
              </a:rPr>
              <a:t>控制器初始化后，便发送“启动</a:t>
            </a:r>
            <a:r>
              <a:rPr lang="en-US" altLang="zh-CN" sz="1900" dirty="0">
                <a:latin typeface="微软雅黑" pitchFamily="34" charset="-122"/>
                <a:ea typeface="微软雅黑" pitchFamily="34" charset="-122"/>
              </a:rPr>
              <a:t>DMA</a:t>
            </a:r>
            <a:r>
              <a:rPr lang="zh-CN" altLang="en-US" sz="1900" dirty="0">
                <a:latin typeface="微软雅黑" pitchFamily="34" charset="-122"/>
                <a:ea typeface="微软雅黑" pitchFamily="34" charset="-122"/>
              </a:rPr>
              <a:t>传送”命令，外设开始进行</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操作并在外设和主存间传送数据。同时</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执行处理器调度程序，转其他进程执行，当前用户进程被阻塞。</a:t>
            </a:r>
            <a:r>
              <a:rPr lang="en-US" altLang="zh-CN" sz="1900" dirty="0">
                <a:latin typeface="微软雅黑" pitchFamily="34" charset="-122"/>
                <a:ea typeface="微软雅黑" pitchFamily="34" charset="-122"/>
              </a:rPr>
              <a:t>DMA</a:t>
            </a:r>
            <a:r>
              <a:rPr lang="zh-CN" altLang="en-US" sz="1900" dirty="0">
                <a:latin typeface="微软雅黑" pitchFamily="34" charset="-122"/>
                <a:ea typeface="微软雅黑" pitchFamily="34" charset="-122"/>
              </a:rPr>
              <a:t>控制器完成所有</a:t>
            </a:r>
            <a:r>
              <a:rPr lang="en-US" altLang="zh-CN" sz="1900" dirty="0">
                <a:latin typeface="微软雅黑" pitchFamily="34" charset="-122"/>
                <a:ea typeface="微软雅黑" pitchFamily="34" charset="-122"/>
              </a:rPr>
              <a:t>I/O</a:t>
            </a:r>
            <a:r>
              <a:rPr lang="zh-CN" altLang="en-US" sz="1900" dirty="0">
                <a:latin typeface="微软雅黑" pitchFamily="34" charset="-122"/>
                <a:ea typeface="微软雅黑" pitchFamily="34" charset="-122"/>
              </a:rPr>
              <a:t>任务后，向</a:t>
            </a:r>
            <a:r>
              <a:rPr lang="en-US" altLang="zh-CN" sz="1900" dirty="0">
                <a:latin typeface="微软雅黑" pitchFamily="34" charset="-122"/>
                <a:ea typeface="微软雅黑" pitchFamily="34" charset="-122"/>
              </a:rPr>
              <a:t>CPU</a:t>
            </a:r>
            <a:r>
              <a:rPr lang="zh-CN" altLang="en-US" sz="1900" dirty="0">
                <a:latin typeface="微软雅黑" pitchFamily="34" charset="-122"/>
                <a:ea typeface="微软雅黑" pitchFamily="34" charset="-122"/>
              </a:rPr>
              <a:t>发送一个“</a:t>
            </a:r>
            <a:r>
              <a:rPr lang="en-US" altLang="zh-CN" sz="1900" dirty="0">
                <a:latin typeface="微软雅黑" pitchFamily="34" charset="-122"/>
                <a:ea typeface="微软雅黑" pitchFamily="34" charset="-122"/>
              </a:rPr>
              <a:t>DMA</a:t>
            </a:r>
            <a:r>
              <a:rPr lang="zh-CN" altLang="en-US" sz="1900" dirty="0">
                <a:latin typeface="微软雅黑" pitchFamily="34" charset="-122"/>
                <a:ea typeface="微软雅黑" pitchFamily="34" charset="-122"/>
              </a:rPr>
              <a:t>完成”中断请求信号。</a:t>
            </a:r>
            <a:endParaRPr lang="zh-CN" altLang="en-US" sz="19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5395">
                                            <p:txEl>
                                              <p:charRg st="0" end="27"/>
                                            </p:txEl>
                                          </p:spTgt>
                                        </p:tgtEl>
                                        <p:attrNameLst>
                                          <p:attrName>style.visibility</p:attrName>
                                        </p:attrNameLst>
                                      </p:cBhvr>
                                      <p:to>
                                        <p:strVal val="visible"/>
                                      </p:to>
                                    </p:set>
                                    <p:animEffect transition="in" filter="blinds(horizontal)">
                                      <p:cBhvr>
                                        <p:cTn id="7" dur="500"/>
                                        <p:tgtEl>
                                          <p:spTgt spid="95539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5395">
                                            <p:txEl>
                                              <p:charRg st="27" end="74"/>
                                            </p:txEl>
                                          </p:spTgt>
                                        </p:tgtEl>
                                        <p:attrNameLst>
                                          <p:attrName>style.visibility</p:attrName>
                                        </p:attrNameLst>
                                      </p:cBhvr>
                                      <p:to>
                                        <p:strVal val="visible"/>
                                      </p:to>
                                    </p:set>
                                    <p:animEffect transition="in" filter="blinds(horizontal)">
                                      <p:cBhvr>
                                        <p:cTn id="12" dur="500"/>
                                        <p:tgtEl>
                                          <p:spTgt spid="955395">
                                            <p:txEl>
                                              <p:charRg st="27"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5395">
                                            <p:txEl>
                                              <p:charRg st="74" end="137"/>
                                            </p:txEl>
                                          </p:spTgt>
                                        </p:tgtEl>
                                        <p:attrNameLst>
                                          <p:attrName>style.visibility</p:attrName>
                                        </p:attrNameLst>
                                      </p:cBhvr>
                                      <p:to>
                                        <p:strVal val="visible"/>
                                      </p:to>
                                    </p:set>
                                    <p:animEffect transition="in" filter="blinds(horizontal)">
                                      <p:cBhvr>
                                        <p:cTn id="17" dur="500"/>
                                        <p:tgtEl>
                                          <p:spTgt spid="955395">
                                            <p:txEl>
                                              <p:charRg st="74"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5395">
                                            <p:txEl>
                                              <p:charRg st="137" end="166"/>
                                            </p:txEl>
                                          </p:spTgt>
                                        </p:tgtEl>
                                        <p:attrNameLst>
                                          <p:attrName>style.visibility</p:attrName>
                                        </p:attrNameLst>
                                      </p:cBhvr>
                                      <p:to>
                                        <p:strVal val="visible"/>
                                      </p:to>
                                    </p:set>
                                    <p:animEffect transition="in" filter="blinds(horizontal)">
                                      <p:cBhvr>
                                        <p:cTn id="22" dur="500"/>
                                        <p:tgtEl>
                                          <p:spTgt spid="955395">
                                            <p:txEl>
                                              <p:charRg st="137"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55395">
                                            <p:txEl>
                                              <p:charRg st="166" end="254"/>
                                            </p:txEl>
                                          </p:spTgt>
                                        </p:tgtEl>
                                        <p:attrNameLst>
                                          <p:attrName>style.visibility</p:attrName>
                                        </p:attrNameLst>
                                      </p:cBhvr>
                                      <p:to>
                                        <p:strVal val="visible"/>
                                      </p:to>
                                    </p:set>
                                    <p:animEffect transition="in" filter="blinds(horizontal)">
                                      <p:cBhvr>
                                        <p:cTn id="27" dur="500"/>
                                        <p:tgtEl>
                                          <p:spTgt spid="955395">
                                            <p:txEl>
                                              <p:charRg st="166" end="25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55395">
                                            <p:txEl>
                                              <p:charRg st="254" end="390"/>
                                            </p:txEl>
                                          </p:spTgt>
                                        </p:tgtEl>
                                        <p:attrNameLst>
                                          <p:attrName>style.visibility</p:attrName>
                                        </p:attrNameLst>
                                      </p:cBhvr>
                                      <p:to>
                                        <p:strVal val="visible"/>
                                      </p:to>
                                    </p:set>
                                    <p:animEffect transition="in" filter="blinds(horizontal)">
                                      <p:cBhvr>
                                        <p:cTn id="32" dur="500"/>
                                        <p:tgtEl>
                                          <p:spTgt spid="955395">
                                            <p:txEl>
                                              <p:charRg st="254" end="3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55395">
                                            <p:txEl>
                                              <p:charRg st="390" end="524"/>
                                            </p:txEl>
                                          </p:spTgt>
                                        </p:tgtEl>
                                        <p:attrNameLst>
                                          <p:attrName>style.visibility</p:attrName>
                                        </p:attrNameLst>
                                      </p:cBhvr>
                                      <p:to>
                                        <p:strVal val="visible"/>
                                      </p:to>
                                    </p:set>
                                    <p:animEffect transition="in" filter="blinds(horizontal)">
                                      <p:cBhvr>
                                        <p:cTn id="37" dur="500"/>
                                        <p:tgtEl>
                                          <p:spTgt spid="955395">
                                            <p:txEl>
                                              <p:charRg st="390" end="5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956417"/>
          <p:cNvSpPr>
            <a:spLocks noGrp="1"/>
          </p:cNvSpPr>
          <p:nvPr>
            <p:ph type="title"/>
          </p:nvPr>
        </p:nvSpPr>
        <p:spPr>
          <a:ln/>
        </p:spPr>
        <p:txBody>
          <a:bodyPr vert="horz" wrap="square" lIns="91440" tIns="45720" rIns="91440" bIns="45720" anchor="ctr"/>
          <a:p>
            <a:pPr algn="l"/>
            <a:r>
              <a:rPr lang="zh-CN" altLang="en-US" dirty="0"/>
              <a:t>中断服务程序</a:t>
            </a:r>
            <a:endParaRPr lang="zh-CN" altLang="en-US" dirty="0"/>
          </a:p>
        </p:txBody>
      </p:sp>
      <p:sp>
        <p:nvSpPr>
          <p:cNvPr id="956419" name="内容占位符 956418"/>
          <p:cNvSpPr>
            <a:spLocks noGrp="1"/>
          </p:cNvSpPr>
          <p:nvPr>
            <p:ph idx="1"/>
          </p:nvPr>
        </p:nvSpPr>
        <p:spPr>
          <a:xfrm>
            <a:off x="190500" y="903288"/>
            <a:ext cx="3243263" cy="4292600"/>
          </a:xfrm>
          <a:ln/>
        </p:spPr>
        <p:txBody>
          <a:bodyPr vert="horz" wrap="square" lIns="91440" tIns="45720" rIns="91440" bIns="45720" anchor="t"/>
          <a:p>
            <a:pPr>
              <a:lnSpc>
                <a:spcPct val="125000"/>
              </a:lnSpc>
            </a:pPr>
            <a:r>
              <a:rPr lang="zh-CN" altLang="en-US" sz="2100" dirty="0">
                <a:latin typeface="微软雅黑" pitchFamily="34" charset="-122"/>
                <a:ea typeface="微软雅黑" pitchFamily="34" charset="-122"/>
              </a:rPr>
              <a:t>中断控制和</a:t>
            </a:r>
            <a:r>
              <a:rPr lang="en-US" altLang="zh-CN" sz="2100" dirty="0">
                <a:latin typeface="微软雅黑" pitchFamily="34" charset="-122"/>
                <a:ea typeface="微软雅黑" pitchFamily="34" charset="-122"/>
              </a:rPr>
              <a:t>DMA</a:t>
            </a:r>
            <a:r>
              <a:rPr lang="zh-CN" altLang="en-US" sz="2100" dirty="0">
                <a:latin typeface="微软雅黑" pitchFamily="34" charset="-122"/>
                <a:ea typeface="微软雅黑" pitchFamily="34" charset="-122"/>
              </a:rPr>
              <a:t>控制两种方式下都需进行中断处理</a:t>
            </a:r>
            <a:endParaRPr lang="zh-CN" altLang="en-US" sz="2100" dirty="0">
              <a:latin typeface="微软雅黑" pitchFamily="34" charset="-122"/>
              <a:ea typeface="微软雅黑" pitchFamily="34" charset="-122"/>
            </a:endParaRPr>
          </a:p>
          <a:p>
            <a:pPr>
              <a:lnSpc>
                <a:spcPct val="125000"/>
              </a:lnSpc>
            </a:pPr>
            <a:r>
              <a:rPr lang="zh-CN" altLang="en-US" sz="2100" dirty="0">
                <a:solidFill>
                  <a:schemeClr val="accent1"/>
                </a:solidFill>
                <a:latin typeface="微软雅黑" pitchFamily="34" charset="-122"/>
                <a:ea typeface="微软雅黑" pitchFamily="34" charset="-122"/>
              </a:rPr>
              <a:t>中断控制方式：</a:t>
            </a:r>
            <a:r>
              <a:rPr lang="zh-CN" altLang="en-US" sz="2100" dirty="0">
                <a:latin typeface="微软雅黑" pitchFamily="34" charset="-122"/>
                <a:ea typeface="微软雅黑" pitchFamily="34" charset="-122"/>
              </a:rPr>
              <a:t>中断服务程序主要进行</a:t>
            </a:r>
            <a:r>
              <a:rPr lang="zh-CN" altLang="en-US" sz="2100" dirty="0">
                <a:solidFill>
                  <a:schemeClr val="accent2"/>
                </a:solidFill>
                <a:latin typeface="微软雅黑" pitchFamily="34" charset="-122"/>
                <a:ea typeface="微软雅黑" pitchFamily="34" charset="-122"/>
              </a:rPr>
              <a:t>从数缓器取数或写数据到数缓器</a:t>
            </a:r>
            <a:r>
              <a:rPr lang="zh-CN" altLang="en-US" sz="2100" dirty="0">
                <a:latin typeface="微软雅黑" pitchFamily="34" charset="-122"/>
                <a:ea typeface="微软雅黑" pitchFamily="34" charset="-122"/>
              </a:rPr>
              <a:t>，然后启动外设工作</a:t>
            </a:r>
            <a:endParaRPr lang="zh-CN" altLang="en-US" sz="2100" dirty="0">
              <a:latin typeface="微软雅黑" pitchFamily="34" charset="-122"/>
              <a:ea typeface="微软雅黑" pitchFamily="34" charset="-122"/>
            </a:endParaRPr>
          </a:p>
          <a:p>
            <a:pPr>
              <a:lnSpc>
                <a:spcPct val="125000"/>
              </a:lnSpc>
            </a:pPr>
            <a:r>
              <a:rPr lang="en-US" altLang="zh-CN" sz="2100" dirty="0">
                <a:solidFill>
                  <a:schemeClr val="accent1"/>
                </a:solidFill>
                <a:latin typeface="微软雅黑" pitchFamily="34" charset="-122"/>
                <a:ea typeface="微软雅黑" pitchFamily="34" charset="-122"/>
              </a:rPr>
              <a:t>DMA</a:t>
            </a:r>
            <a:r>
              <a:rPr lang="zh-CN" altLang="en-US" sz="2100" dirty="0">
                <a:solidFill>
                  <a:schemeClr val="accent1"/>
                </a:solidFill>
                <a:latin typeface="微软雅黑" pitchFamily="34" charset="-122"/>
                <a:ea typeface="微软雅黑" pitchFamily="34" charset="-122"/>
              </a:rPr>
              <a:t>控制方式：</a:t>
            </a:r>
            <a:r>
              <a:rPr lang="zh-CN" altLang="en-US" sz="2100" dirty="0">
                <a:latin typeface="微软雅黑" pitchFamily="34" charset="-122"/>
                <a:ea typeface="微软雅黑" pitchFamily="34" charset="-122"/>
              </a:rPr>
              <a:t>中断服务程序进行</a:t>
            </a:r>
            <a:r>
              <a:rPr lang="zh-CN" altLang="en-US" sz="2100" dirty="0">
                <a:solidFill>
                  <a:schemeClr val="accent2"/>
                </a:solidFill>
                <a:latin typeface="微软雅黑" pitchFamily="34" charset="-122"/>
                <a:ea typeface="微软雅黑" pitchFamily="34" charset="-122"/>
              </a:rPr>
              <a:t>数据校验</a:t>
            </a:r>
            <a:r>
              <a:rPr lang="zh-CN" altLang="en-US" sz="2100" dirty="0">
                <a:latin typeface="微软雅黑" pitchFamily="34" charset="-122"/>
                <a:ea typeface="微软雅黑" pitchFamily="34" charset="-122"/>
              </a:rPr>
              <a:t>等后处理工作</a:t>
            </a:r>
            <a:endParaRPr lang="zh-CN" altLang="en-US" sz="2100" dirty="0">
              <a:latin typeface="微软雅黑" pitchFamily="34" charset="-122"/>
              <a:ea typeface="微软雅黑" pitchFamily="34" charset="-122"/>
            </a:endParaRPr>
          </a:p>
        </p:txBody>
      </p:sp>
      <p:pic>
        <p:nvPicPr>
          <p:cNvPr id="956421" name="图片 956420"/>
          <p:cNvPicPr>
            <a:picLocks noChangeAspect="1"/>
          </p:cNvPicPr>
          <p:nvPr/>
        </p:nvPicPr>
        <p:blipFill>
          <a:blip r:embed="rId1"/>
          <a:stretch>
            <a:fillRect/>
          </a:stretch>
        </p:blipFill>
        <p:spPr>
          <a:xfrm>
            <a:off x="3703638" y="0"/>
            <a:ext cx="5176837" cy="6858000"/>
          </a:xfrm>
          <a:prstGeom prst="rect">
            <a:avLst/>
          </a:prstGeom>
          <a:noFill/>
          <a:ln w="9525">
            <a:noFill/>
          </a:ln>
        </p:spPr>
      </p:pic>
      <p:sp>
        <p:nvSpPr>
          <p:cNvPr id="128005" name="直接连接符 956421"/>
          <p:cNvSpPr/>
          <p:nvPr/>
        </p:nvSpPr>
        <p:spPr>
          <a:xfrm>
            <a:off x="3046413" y="2655888"/>
            <a:ext cx="1060450" cy="755650"/>
          </a:xfrm>
          <a:prstGeom prst="line">
            <a:avLst/>
          </a:prstGeom>
          <a:ln w="50800" cap="flat" cmpd="sng">
            <a:solidFill>
              <a:srgbClr val="FE9AAB"/>
            </a:solidFill>
            <a:prstDash val="solid"/>
            <a:headEnd type="none" w="med" len="med"/>
            <a:tailEnd type="triangle" w="med" len="med"/>
          </a:ln>
        </p:spPr>
      </p:sp>
      <p:sp>
        <p:nvSpPr>
          <p:cNvPr id="128006" name="矩形 956422"/>
          <p:cNvSpPr/>
          <p:nvPr/>
        </p:nvSpPr>
        <p:spPr>
          <a:xfrm>
            <a:off x="4137025" y="3309938"/>
            <a:ext cx="2989263" cy="420687"/>
          </a:xfrm>
          <a:prstGeom prst="rect">
            <a:avLst/>
          </a:prstGeom>
          <a:solidFill>
            <a:schemeClr val="accent1">
              <a:alpha val="14117"/>
            </a:scheme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128007" name="直接连接符 956423"/>
          <p:cNvSpPr/>
          <p:nvPr/>
        </p:nvSpPr>
        <p:spPr>
          <a:xfrm flipV="1">
            <a:off x="3221038" y="3570288"/>
            <a:ext cx="901700" cy="725487"/>
          </a:xfrm>
          <a:prstGeom prst="line">
            <a:avLst/>
          </a:prstGeom>
          <a:ln w="50800" cap="flat" cmpd="sng">
            <a:solidFill>
              <a:srgbClr val="FE9AAB"/>
            </a:solidFill>
            <a:prstDash val="solid"/>
            <a:headEnd type="none" w="med" len="med"/>
            <a:tailEnd type="triangle" w="med" len="med"/>
          </a:ln>
        </p:spPr>
      </p:sp>
      <p:sp>
        <p:nvSpPr>
          <p:cNvPr id="128008" name="矩形 956424"/>
          <p:cNvSpPr/>
          <p:nvPr/>
        </p:nvSpPr>
        <p:spPr>
          <a:xfrm>
            <a:off x="3817938" y="465138"/>
            <a:ext cx="3743325" cy="623887"/>
          </a:xfrm>
          <a:prstGeom prst="rect">
            <a:avLst/>
          </a:prstGeom>
          <a:solidFill>
            <a:schemeClr val="accent2">
              <a:alpha val="27843"/>
            </a:schemeClr>
          </a:solidFill>
          <a:ln w="50800">
            <a:noFill/>
          </a:ln>
        </p:spPr>
        <p:txBody>
          <a:bodyPr/>
          <a:p>
            <a:pPr eaLnBrk="0" hangingPunct="0"/>
            <a:endParaRPr lang="zh-CN" altLang="en-US" dirty="0">
              <a:latin typeface="Times New Roman" panose="02020603050405020304" pitchFamily="18" charset="0"/>
              <a:ea typeface="Times New Roman" panose="02020603050405020304" pitchFamily="18" charset="0"/>
            </a:endParaRPr>
          </a:p>
        </p:txBody>
      </p:sp>
      <p:sp>
        <p:nvSpPr>
          <p:cNvPr id="956426" name="矩形 956425"/>
          <p:cNvSpPr/>
          <p:nvPr/>
        </p:nvSpPr>
        <p:spPr>
          <a:xfrm>
            <a:off x="230188" y="5402263"/>
            <a:ext cx="3430587" cy="1247775"/>
          </a:xfrm>
          <a:prstGeom prst="rect">
            <a:avLst/>
          </a:prstGeom>
          <a:noFill/>
          <a:ln w="50800">
            <a:noFill/>
          </a:ln>
        </p:spPr>
        <p:txBody>
          <a:bodyPr anchor="ctr">
            <a:spAutoFit/>
          </a:bodyPr>
          <a:p>
            <a:pPr eaLnBrk="0" hangingPunct="0"/>
            <a:r>
              <a:rPr lang="zh-CN" altLang="en-US" sz="1900" b="1" dirty="0">
                <a:solidFill>
                  <a:srgbClr val="008000"/>
                </a:solidFill>
                <a:latin typeface="微软雅黑" pitchFamily="34" charset="-122"/>
                <a:ea typeface="微软雅黑" pitchFamily="34" charset="-122"/>
              </a:rPr>
              <a:t>在内核</a:t>
            </a:r>
            <a:r>
              <a:rPr lang="en-US" altLang="zh-CN" sz="1900" b="1" dirty="0">
                <a:solidFill>
                  <a:srgbClr val="008000"/>
                </a:solidFill>
                <a:latin typeface="微软雅黑" pitchFamily="34" charset="-122"/>
                <a:ea typeface="微软雅黑" pitchFamily="34" charset="-122"/>
              </a:rPr>
              <a:t>I/O</a:t>
            </a:r>
            <a:r>
              <a:rPr lang="zh-CN" altLang="en-US" sz="1900" b="1" dirty="0">
                <a:solidFill>
                  <a:srgbClr val="008000"/>
                </a:solidFill>
                <a:latin typeface="微软雅黑" pitchFamily="34" charset="-122"/>
                <a:ea typeface="微软雅黑" pitchFamily="34" charset="-122"/>
              </a:rPr>
              <a:t>软件中用到的</a:t>
            </a:r>
            <a:r>
              <a:rPr lang="en-US" altLang="zh-CN" sz="1900" b="1" dirty="0">
                <a:solidFill>
                  <a:schemeClr val="accent1"/>
                </a:solidFill>
                <a:latin typeface="微软雅黑" pitchFamily="34" charset="-122"/>
                <a:ea typeface="微软雅黑" pitchFamily="34" charset="-122"/>
              </a:rPr>
              <a:t>I/O</a:t>
            </a:r>
            <a:r>
              <a:rPr lang="zh-CN" altLang="en-US" sz="1900" b="1" dirty="0">
                <a:solidFill>
                  <a:schemeClr val="accent1"/>
                </a:solidFill>
                <a:latin typeface="微软雅黑" pitchFamily="34" charset="-122"/>
                <a:ea typeface="微软雅黑" pitchFamily="34" charset="-122"/>
              </a:rPr>
              <a:t>指令、“开中断”和“关中断”等指令都是特权指令</a:t>
            </a:r>
            <a:r>
              <a:rPr lang="zh-CN" altLang="en-US" sz="1900" b="1" dirty="0">
                <a:solidFill>
                  <a:srgbClr val="008000"/>
                </a:solidFill>
                <a:latin typeface="微软雅黑" pitchFamily="34" charset="-122"/>
                <a:ea typeface="微软雅黑" pitchFamily="34" charset="-122"/>
              </a:rPr>
              <a:t>，只能在操作系统内核程序中使用</a:t>
            </a:r>
            <a:r>
              <a:rPr lang="zh-CN" altLang="en-US" sz="1900" b="1" dirty="0">
                <a:solidFill>
                  <a:srgbClr val="008000"/>
                </a:solidFill>
                <a:latin typeface="Arial" panose="020B0604020202090204" pitchFamily="34" charset="0"/>
              </a:rPr>
              <a:t> </a:t>
            </a:r>
            <a:endParaRPr lang="zh-CN" altLang="en-US" sz="1900" b="1" dirty="0">
              <a:solidFill>
                <a:srgbClr val="008000"/>
              </a:solidFill>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6419">
                                            <p:txEl>
                                              <p:charRg st="0" end="24"/>
                                            </p:txEl>
                                          </p:spTgt>
                                        </p:tgtEl>
                                        <p:attrNameLst>
                                          <p:attrName>style.visibility</p:attrName>
                                        </p:attrNameLst>
                                      </p:cBhvr>
                                      <p:to>
                                        <p:strVal val="visible"/>
                                      </p:to>
                                    </p:set>
                                    <p:animEffect transition="in" filter="blinds(horizontal)">
                                      <p:cBhvr>
                                        <p:cTn id="7" dur="500"/>
                                        <p:tgtEl>
                                          <p:spTgt spid="95641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6419">
                                            <p:txEl>
                                              <p:charRg st="24" end="65"/>
                                            </p:txEl>
                                          </p:spTgt>
                                        </p:tgtEl>
                                        <p:attrNameLst>
                                          <p:attrName>style.visibility</p:attrName>
                                        </p:attrNameLst>
                                      </p:cBhvr>
                                      <p:to>
                                        <p:strVal val="visible"/>
                                      </p:to>
                                    </p:set>
                                    <p:animEffect transition="in" filter="blinds(horizontal)">
                                      <p:cBhvr>
                                        <p:cTn id="12" dur="500"/>
                                        <p:tgtEl>
                                          <p:spTgt spid="956419">
                                            <p:txEl>
                                              <p:charRg st="24"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6419">
                                            <p:txEl>
                                              <p:charRg st="65" end="92"/>
                                            </p:txEl>
                                          </p:spTgt>
                                        </p:tgtEl>
                                        <p:attrNameLst>
                                          <p:attrName>style.visibility</p:attrName>
                                        </p:attrNameLst>
                                      </p:cBhvr>
                                      <p:to>
                                        <p:strVal val="visible"/>
                                      </p:to>
                                    </p:set>
                                    <p:animEffect transition="in" filter="blinds(horizontal)">
                                      <p:cBhvr>
                                        <p:cTn id="17" dur="500"/>
                                        <p:tgtEl>
                                          <p:spTgt spid="956419">
                                            <p:txEl>
                                              <p:charRg st="65"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6421"/>
                                        </p:tgtEl>
                                        <p:attrNameLst>
                                          <p:attrName>style.visibility</p:attrName>
                                        </p:attrNameLst>
                                      </p:cBhvr>
                                      <p:to>
                                        <p:strVal val="visible"/>
                                      </p:to>
                                    </p:set>
                                    <p:animEffect transition="in" filter="blinds(horizontal)">
                                      <p:cBhvr>
                                        <p:cTn id="22" dur="500"/>
                                        <p:tgtEl>
                                          <p:spTgt spid="9564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6426"/>
                                        </p:tgtEl>
                                        <p:attrNameLst>
                                          <p:attrName>style.visibility</p:attrName>
                                        </p:attrNameLst>
                                      </p:cBhvr>
                                      <p:to>
                                        <p:strVal val="visible"/>
                                      </p:to>
                                    </p:set>
                                    <p:animEffect transition="in" filter="blinds(horizontal)">
                                      <p:cBhvr>
                                        <p:cTn id="27" dur="500"/>
                                        <p:tgtEl>
                                          <p:spTgt spid="95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50594" name="Group 2"/>
          <p:cNvGrpSpPr/>
          <p:nvPr/>
        </p:nvGrpSpPr>
        <p:grpSpPr>
          <a:xfrm>
            <a:off x="0" y="730250"/>
            <a:ext cx="8607425" cy="6127750"/>
            <a:chOff x="0" y="460"/>
            <a:chExt cx="5422" cy="3860"/>
          </a:xfrm>
        </p:grpSpPr>
        <p:grpSp>
          <p:nvGrpSpPr>
            <p:cNvPr id="56343" name="Group 3"/>
            <p:cNvGrpSpPr/>
            <p:nvPr/>
          </p:nvGrpSpPr>
          <p:grpSpPr>
            <a:xfrm>
              <a:off x="0" y="460"/>
              <a:ext cx="5422" cy="3860"/>
              <a:chOff x="0" y="460"/>
              <a:chExt cx="5422" cy="3860"/>
            </a:xfrm>
          </p:grpSpPr>
          <p:pic>
            <p:nvPicPr>
              <p:cNvPr id="56345" name="Picture 4"/>
              <p:cNvPicPr>
                <a:picLocks noChangeAspect="1"/>
              </p:cNvPicPr>
              <p:nvPr/>
            </p:nvPicPr>
            <p:blipFill>
              <a:blip r:embed="rId1"/>
              <a:stretch>
                <a:fillRect/>
              </a:stretch>
            </p:blipFill>
            <p:spPr>
              <a:xfrm>
                <a:off x="0" y="460"/>
                <a:ext cx="5422" cy="3860"/>
              </a:xfrm>
              <a:prstGeom prst="rect">
                <a:avLst/>
              </a:prstGeom>
              <a:noFill/>
              <a:ln w="9525">
                <a:noFill/>
              </a:ln>
            </p:spPr>
          </p:pic>
          <p:sp>
            <p:nvSpPr>
              <p:cNvPr id="56346" name="Text Box 5"/>
              <p:cNvSpPr txBox="1"/>
              <p:nvPr/>
            </p:nvSpPr>
            <p:spPr>
              <a:xfrm>
                <a:off x="117" y="1837"/>
                <a:ext cx="211" cy="154"/>
              </a:xfrm>
              <a:prstGeom prst="rect">
                <a:avLst/>
              </a:prstGeom>
              <a:noFill/>
              <a:ln w="9525">
                <a:noFill/>
              </a:ln>
            </p:spPr>
            <p:txBody>
              <a:bodyPr lIns="0" tIns="0" rIns="0" bIns="0">
                <a:spAutoFit/>
              </a:bodyPr>
              <a:p>
                <a:pPr>
                  <a:spcBef>
                    <a:spcPct val="50000"/>
                  </a:spcBef>
                </a:pPr>
                <a:r>
                  <a:rPr lang="en-US" altLang="zh-CN" sz="1600" dirty="0">
                    <a:latin typeface="Times New Roman" panose="02020603050405020304" pitchFamily="18" charset="0"/>
                  </a:rPr>
                  <a:t>A</a:t>
                </a:r>
                <a:r>
                  <a:rPr lang="en-US" altLang="zh-CN" sz="1600" baseline="-25000" dirty="0">
                    <a:latin typeface="Times New Roman" panose="02020603050405020304" pitchFamily="18" charset="0"/>
                  </a:rPr>
                  <a:t>25</a:t>
                </a:r>
                <a:endParaRPr lang="en-US" altLang="zh-CN" sz="1600" baseline="-25000" dirty="0">
                  <a:latin typeface="Times New Roman" panose="02020603050405020304" pitchFamily="18" charset="0"/>
                </a:endParaRPr>
              </a:p>
            </p:txBody>
          </p:sp>
        </p:grpSp>
        <p:sp>
          <p:nvSpPr>
            <p:cNvPr id="56344" name="Line 6"/>
            <p:cNvSpPr/>
            <p:nvPr/>
          </p:nvSpPr>
          <p:spPr>
            <a:xfrm>
              <a:off x="366" y="1947"/>
              <a:ext cx="4489" cy="0"/>
            </a:xfrm>
            <a:prstGeom prst="line">
              <a:avLst/>
            </a:prstGeom>
            <a:ln w="19050" cap="flat" cmpd="sng">
              <a:solidFill>
                <a:schemeClr val="tx1"/>
              </a:solidFill>
              <a:prstDash val="dash"/>
              <a:headEnd type="none" w="med" len="med"/>
              <a:tailEnd type="none" w="med" len="med"/>
            </a:ln>
          </p:spPr>
        </p:sp>
      </p:grpSp>
      <p:sp>
        <p:nvSpPr>
          <p:cNvPr id="56323" name="Rectangle 7"/>
          <p:cNvSpPr>
            <a:spLocks noGrp="1"/>
          </p:cNvSpPr>
          <p:nvPr>
            <p:ph type="title"/>
          </p:nvPr>
        </p:nvSpPr>
        <p:spPr>
          <a:ln/>
        </p:spPr>
        <p:txBody>
          <a:bodyPr vert="horz" wrap="square" lIns="91440" tIns="45720" rIns="91440" bIns="45720" anchor="ctr"/>
          <a:p>
            <a:pPr algn="l"/>
            <a:r>
              <a:rPr lang="zh-CN" altLang="en-US" dirty="0"/>
              <a:t>    逻辑控制流</a:t>
            </a:r>
            <a:endParaRPr lang="zh-CN" altLang="en-US" dirty="0"/>
          </a:p>
        </p:txBody>
      </p:sp>
      <p:sp>
        <p:nvSpPr>
          <p:cNvPr id="750602" name="Text Box 10"/>
          <p:cNvSpPr txBox="1"/>
          <p:nvPr/>
        </p:nvSpPr>
        <p:spPr>
          <a:xfrm>
            <a:off x="463550" y="6543675"/>
            <a:ext cx="306388" cy="274638"/>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t0</a:t>
            </a:r>
            <a:endParaRPr lang="en-US" altLang="zh-CN" dirty="0">
              <a:solidFill>
                <a:srgbClr val="FF0000"/>
              </a:solidFill>
              <a:latin typeface="Arial Black" panose="020B0A04020102020204" pitchFamily="34" charset="0"/>
              <a:ea typeface="微软雅黑" pitchFamily="34" charset="-122"/>
            </a:endParaRPr>
          </a:p>
        </p:txBody>
      </p:sp>
      <p:sp>
        <p:nvSpPr>
          <p:cNvPr id="750603" name="Text Box 11"/>
          <p:cNvSpPr txBox="1"/>
          <p:nvPr/>
        </p:nvSpPr>
        <p:spPr>
          <a:xfrm>
            <a:off x="1557338" y="6540500"/>
            <a:ext cx="306387" cy="274638"/>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t1</a:t>
            </a:r>
            <a:endParaRPr lang="en-US" altLang="zh-CN" dirty="0">
              <a:solidFill>
                <a:srgbClr val="FF0000"/>
              </a:solidFill>
              <a:latin typeface="Arial Black" panose="020B0A04020102020204" pitchFamily="34" charset="0"/>
              <a:ea typeface="微软雅黑" pitchFamily="34" charset="-122"/>
            </a:endParaRPr>
          </a:p>
        </p:txBody>
      </p:sp>
      <p:sp>
        <p:nvSpPr>
          <p:cNvPr id="750604" name="Text Box 12"/>
          <p:cNvSpPr txBox="1"/>
          <p:nvPr/>
        </p:nvSpPr>
        <p:spPr>
          <a:xfrm>
            <a:off x="2289175" y="6540500"/>
            <a:ext cx="306388" cy="274638"/>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t2</a:t>
            </a:r>
            <a:endParaRPr lang="en-US" altLang="zh-CN" dirty="0">
              <a:solidFill>
                <a:srgbClr val="FF0000"/>
              </a:solidFill>
              <a:latin typeface="Arial Black" panose="020B0A04020102020204" pitchFamily="34" charset="0"/>
              <a:ea typeface="微软雅黑" pitchFamily="34" charset="-122"/>
            </a:endParaRPr>
          </a:p>
        </p:txBody>
      </p:sp>
      <p:sp>
        <p:nvSpPr>
          <p:cNvPr id="750605" name="Text Box 13"/>
          <p:cNvSpPr txBox="1"/>
          <p:nvPr/>
        </p:nvSpPr>
        <p:spPr>
          <a:xfrm>
            <a:off x="3005138" y="6554788"/>
            <a:ext cx="306387" cy="274637"/>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t3</a:t>
            </a:r>
            <a:endParaRPr lang="en-US" altLang="zh-CN" dirty="0">
              <a:solidFill>
                <a:srgbClr val="FF0000"/>
              </a:solidFill>
              <a:latin typeface="Arial Black" panose="020B0A04020102020204" pitchFamily="34" charset="0"/>
              <a:ea typeface="微软雅黑" pitchFamily="34" charset="-122"/>
            </a:endParaRPr>
          </a:p>
        </p:txBody>
      </p:sp>
      <p:sp>
        <p:nvSpPr>
          <p:cNvPr id="750606" name="Text Box 14"/>
          <p:cNvSpPr txBox="1"/>
          <p:nvPr/>
        </p:nvSpPr>
        <p:spPr>
          <a:xfrm>
            <a:off x="4110038" y="6554788"/>
            <a:ext cx="306387" cy="274637"/>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t4</a:t>
            </a:r>
            <a:endParaRPr lang="en-US" altLang="zh-CN" dirty="0">
              <a:solidFill>
                <a:srgbClr val="FF0000"/>
              </a:solidFill>
              <a:latin typeface="Arial Black" panose="020B0A04020102020204" pitchFamily="34" charset="0"/>
              <a:ea typeface="微软雅黑" pitchFamily="34" charset="-122"/>
            </a:endParaRPr>
          </a:p>
        </p:txBody>
      </p:sp>
      <p:sp>
        <p:nvSpPr>
          <p:cNvPr id="750607" name="Text Box 15"/>
          <p:cNvSpPr txBox="1"/>
          <p:nvPr/>
        </p:nvSpPr>
        <p:spPr>
          <a:xfrm>
            <a:off x="5156200" y="6554788"/>
            <a:ext cx="306388" cy="274637"/>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t5</a:t>
            </a:r>
            <a:endParaRPr lang="en-US" altLang="zh-CN" dirty="0">
              <a:solidFill>
                <a:srgbClr val="FF0000"/>
              </a:solidFill>
              <a:latin typeface="Arial Black" panose="020B0A04020102020204" pitchFamily="34" charset="0"/>
              <a:ea typeface="微软雅黑" pitchFamily="34" charset="-122"/>
            </a:endParaRPr>
          </a:p>
        </p:txBody>
      </p:sp>
      <p:sp>
        <p:nvSpPr>
          <p:cNvPr id="750608" name="Text Box 16"/>
          <p:cNvSpPr txBox="1"/>
          <p:nvPr/>
        </p:nvSpPr>
        <p:spPr>
          <a:xfrm>
            <a:off x="5822950" y="6554788"/>
            <a:ext cx="306388" cy="274637"/>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t6</a:t>
            </a:r>
            <a:endParaRPr lang="en-US" altLang="zh-CN" dirty="0">
              <a:solidFill>
                <a:srgbClr val="FF0000"/>
              </a:solidFill>
              <a:latin typeface="Arial Black" panose="020B0A04020102020204" pitchFamily="34" charset="0"/>
              <a:ea typeface="微软雅黑" pitchFamily="34" charset="-122"/>
            </a:endParaRPr>
          </a:p>
        </p:txBody>
      </p:sp>
      <p:sp>
        <p:nvSpPr>
          <p:cNvPr id="750609" name="Text Box 17"/>
          <p:cNvSpPr txBox="1"/>
          <p:nvPr/>
        </p:nvSpPr>
        <p:spPr>
          <a:xfrm>
            <a:off x="6815138" y="2570163"/>
            <a:ext cx="855662" cy="366712"/>
          </a:xfrm>
          <a:prstGeom prst="rect">
            <a:avLst/>
          </a:prstGeom>
          <a:noFill/>
          <a:ln w="9525">
            <a:noFill/>
          </a:ln>
        </p:spPr>
        <p:txBody>
          <a:bodyPr>
            <a:spAutoFit/>
          </a:bodyPr>
          <a:p>
            <a:pPr>
              <a:spcBef>
                <a:spcPct val="50000"/>
              </a:spcBef>
            </a:pPr>
            <a:r>
              <a:rPr lang="en-US" altLang="zh-CN" dirty="0">
                <a:solidFill>
                  <a:srgbClr val="009242"/>
                </a:solidFill>
                <a:latin typeface="Arial Black" panose="020B0A04020102020204" pitchFamily="34" charset="0"/>
              </a:rPr>
              <a:t>Word</a:t>
            </a:r>
            <a:endParaRPr lang="en-US" altLang="zh-CN" dirty="0">
              <a:solidFill>
                <a:srgbClr val="009242"/>
              </a:solidFill>
              <a:latin typeface="Arial Black" panose="020B0A04020102020204" pitchFamily="34" charset="0"/>
            </a:endParaRPr>
          </a:p>
        </p:txBody>
      </p:sp>
      <p:sp>
        <p:nvSpPr>
          <p:cNvPr id="750610" name="Text Box 18"/>
          <p:cNvSpPr txBox="1"/>
          <p:nvPr/>
        </p:nvSpPr>
        <p:spPr>
          <a:xfrm>
            <a:off x="7872413" y="4897438"/>
            <a:ext cx="855662" cy="366712"/>
          </a:xfrm>
          <a:prstGeom prst="rect">
            <a:avLst/>
          </a:prstGeom>
          <a:noFill/>
          <a:ln w="9525">
            <a:noFill/>
          </a:ln>
        </p:spPr>
        <p:txBody>
          <a:bodyPr>
            <a:spAutoFit/>
          </a:bodyPr>
          <a:p>
            <a:pPr>
              <a:spcBef>
                <a:spcPct val="50000"/>
              </a:spcBef>
            </a:pPr>
            <a:r>
              <a:rPr lang="en-US" altLang="zh-CN" dirty="0">
                <a:solidFill>
                  <a:srgbClr val="009242"/>
                </a:solidFill>
                <a:latin typeface="Arial Black" panose="020B0A04020102020204" pitchFamily="34" charset="0"/>
              </a:rPr>
              <a:t>Word</a:t>
            </a:r>
            <a:endParaRPr lang="en-US" altLang="zh-CN" dirty="0">
              <a:solidFill>
                <a:srgbClr val="009242"/>
              </a:solidFill>
              <a:latin typeface="Arial Black" panose="020B0A04020102020204" pitchFamily="34" charset="0"/>
            </a:endParaRPr>
          </a:p>
        </p:txBody>
      </p:sp>
      <p:sp>
        <p:nvSpPr>
          <p:cNvPr id="750611" name="Text Box 19"/>
          <p:cNvSpPr txBox="1"/>
          <p:nvPr/>
        </p:nvSpPr>
        <p:spPr>
          <a:xfrm>
            <a:off x="8288338" y="6134100"/>
            <a:ext cx="449262" cy="366713"/>
          </a:xfrm>
          <a:prstGeom prst="rect">
            <a:avLst/>
          </a:prstGeom>
          <a:noFill/>
          <a:ln w="9525">
            <a:noFill/>
          </a:ln>
        </p:spPr>
        <p:txBody>
          <a:bodyPr>
            <a:spAutoFit/>
          </a:bodyPr>
          <a:p>
            <a:pPr>
              <a:spcBef>
                <a:spcPct val="50000"/>
              </a:spcBef>
            </a:pPr>
            <a:r>
              <a:rPr lang="en-US" altLang="zh-CN" dirty="0">
                <a:solidFill>
                  <a:srgbClr val="009242"/>
                </a:solidFill>
                <a:latin typeface="Arial Black" panose="020B0A04020102020204" pitchFamily="34" charset="0"/>
              </a:rPr>
              <a:t>IE</a:t>
            </a:r>
            <a:endParaRPr lang="en-US" altLang="zh-CN" dirty="0">
              <a:solidFill>
                <a:srgbClr val="009242"/>
              </a:solidFill>
              <a:latin typeface="Arial Black" panose="020B0A04020102020204" pitchFamily="34" charset="0"/>
            </a:endParaRPr>
          </a:p>
        </p:txBody>
      </p:sp>
      <p:sp>
        <p:nvSpPr>
          <p:cNvPr id="750612" name="Text Box 20"/>
          <p:cNvSpPr txBox="1"/>
          <p:nvPr/>
        </p:nvSpPr>
        <p:spPr>
          <a:xfrm>
            <a:off x="6929438" y="6554788"/>
            <a:ext cx="306387" cy="274637"/>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t7</a:t>
            </a:r>
            <a:endParaRPr lang="en-US" altLang="zh-CN" dirty="0">
              <a:solidFill>
                <a:srgbClr val="FF0000"/>
              </a:solidFill>
              <a:latin typeface="Arial Black" panose="020B0A04020102020204" pitchFamily="34" charset="0"/>
              <a:ea typeface="微软雅黑" pitchFamily="34" charset="-122"/>
            </a:endParaRPr>
          </a:p>
        </p:txBody>
      </p:sp>
      <p:sp>
        <p:nvSpPr>
          <p:cNvPr id="750613" name="Text Box 21"/>
          <p:cNvSpPr txBox="1"/>
          <p:nvPr/>
        </p:nvSpPr>
        <p:spPr>
          <a:xfrm>
            <a:off x="7656513" y="6540500"/>
            <a:ext cx="306387" cy="274638"/>
          </a:xfrm>
          <a:prstGeom prst="rect">
            <a:avLst/>
          </a:prstGeom>
          <a:solidFill>
            <a:schemeClr val="bg1"/>
          </a:solidFill>
          <a:ln w="9525">
            <a:noFill/>
          </a:ln>
        </p:spPr>
        <p:txBody>
          <a:bodyPr lIns="0" tIns="0" rIns="0" bIns="0">
            <a:spAutoFit/>
          </a:bodyPr>
          <a:p>
            <a:pPr>
              <a:spcBef>
                <a:spcPct val="50000"/>
              </a:spcBef>
            </a:pPr>
            <a:r>
              <a:rPr lang="en-US" altLang="zh-CN" dirty="0">
                <a:solidFill>
                  <a:srgbClr val="FF0000"/>
                </a:solidFill>
                <a:latin typeface="Arial Black" panose="020B0A04020102020204" pitchFamily="34" charset="0"/>
                <a:ea typeface="微软雅黑" pitchFamily="34" charset="-122"/>
              </a:rPr>
              <a:t>t8</a:t>
            </a:r>
            <a:endParaRPr lang="en-US" altLang="zh-CN" dirty="0">
              <a:solidFill>
                <a:srgbClr val="FF0000"/>
              </a:solidFill>
              <a:latin typeface="Arial Black" panose="020B0A04020102020204" pitchFamily="34" charset="0"/>
              <a:ea typeface="微软雅黑" pitchFamily="34" charset="-122"/>
            </a:endParaRPr>
          </a:p>
        </p:txBody>
      </p:sp>
      <p:sp>
        <p:nvSpPr>
          <p:cNvPr id="750619" name="Rectangle 27"/>
          <p:cNvSpPr/>
          <p:nvPr/>
        </p:nvSpPr>
        <p:spPr>
          <a:xfrm>
            <a:off x="6129338" y="1585913"/>
            <a:ext cx="2943225" cy="915987"/>
          </a:xfrm>
          <a:prstGeom prst="rect">
            <a:avLst/>
          </a:prstGeom>
          <a:solidFill>
            <a:schemeClr val="bg1"/>
          </a:solidFill>
          <a:ln w="9525">
            <a:noFill/>
          </a:ln>
        </p:spPr>
        <p:txBody>
          <a:bodyPr lIns="0" rIns="0">
            <a:spAutoFit/>
          </a:bodyPr>
          <a:p>
            <a:pPr eaLnBrk="0" hangingPunct="0">
              <a:lnSpc>
                <a:spcPct val="95000"/>
              </a:lnSpc>
              <a:spcBef>
                <a:spcPct val="20000"/>
              </a:spcBef>
            </a:pPr>
            <a:r>
              <a:rPr lang="zh-CN" altLang="en-US" sz="1900" b="1" dirty="0">
                <a:solidFill>
                  <a:srgbClr val="0000FF"/>
                </a:solidFill>
                <a:latin typeface="微软雅黑" pitchFamily="34" charset="-122"/>
                <a:ea typeface="微软雅黑" pitchFamily="34" charset="-122"/>
              </a:rPr>
              <a:t>对于确定的数据集，某进程指令执行地址序列是确定的。称为进程的</a:t>
            </a:r>
            <a:r>
              <a:rPr lang="zh-CN" altLang="en-US" sz="1900" b="1" dirty="0">
                <a:solidFill>
                  <a:srgbClr val="FF0000"/>
                </a:solidFill>
                <a:latin typeface="微软雅黑" pitchFamily="34" charset="-122"/>
                <a:ea typeface="微软雅黑" pitchFamily="34" charset="-122"/>
              </a:rPr>
              <a:t>逻辑控制流</a:t>
            </a:r>
            <a:r>
              <a:rPr lang="zh-CN" altLang="en-US" sz="1900" b="1" dirty="0">
                <a:latin typeface="微软雅黑" pitchFamily="34" charset="-122"/>
                <a:ea typeface="微软雅黑" pitchFamily="34" charset="-122"/>
              </a:rPr>
              <a:t>。</a:t>
            </a:r>
            <a:r>
              <a:rPr lang="zh-CN" altLang="en-US"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750620" name="Rectangle 28"/>
          <p:cNvSpPr/>
          <p:nvPr/>
        </p:nvSpPr>
        <p:spPr>
          <a:xfrm>
            <a:off x="6246813" y="100013"/>
            <a:ext cx="2701925" cy="1327150"/>
          </a:xfrm>
          <a:prstGeom prst="rect">
            <a:avLst/>
          </a:prstGeom>
          <a:solidFill>
            <a:schemeClr val="bg1"/>
          </a:solidFill>
          <a:ln w="9525">
            <a:noFill/>
          </a:ln>
        </p:spPr>
        <p:txBody>
          <a:bodyPr lIns="0" tIns="0" rIns="0" bIns="0">
            <a:spAutoFit/>
          </a:bodyPr>
          <a:p>
            <a:pPr eaLnBrk="0" hangingPunct="0">
              <a:lnSpc>
                <a:spcPct val="115000"/>
              </a:lnSpc>
              <a:spcBef>
                <a:spcPct val="50000"/>
              </a:spcBef>
            </a:pPr>
            <a:r>
              <a:rPr lang="zh-CN" altLang="en-US" sz="1900" b="1" dirty="0">
                <a:latin typeface="Arial" panose="020B0604020202090204" pitchFamily="34" charset="0"/>
                <a:ea typeface="微软雅黑" pitchFamily="34" charset="-122"/>
              </a:rPr>
              <a:t>对于</a:t>
            </a:r>
            <a:r>
              <a:rPr lang="zh-CN" altLang="en-US" sz="1900" b="1" dirty="0">
                <a:solidFill>
                  <a:srgbClr val="0000FF"/>
                </a:solidFill>
                <a:latin typeface="Arial" panose="020B0604020202090204" pitchFamily="34" charset="0"/>
                <a:ea typeface="微软雅黑" pitchFamily="34" charset="-122"/>
              </a:rPr>
              <a:t>单处理器系统</a:t>
            </a:r>
            <a:r>
              <a:rPr lang="zh-CN" altLang="en-US" sz="1900" b="1" dirty="0">
                <a:latin typeface="Arial" panose="020B0604020202090204" pitchFamily="34" charset="0"/>
                <a:ea typeface="微软雅黑" pitchFamily="34" charset="-122"/>
              </a:rPr>
              <a:t>，进程会</a:t>
            </a:r>
            <a:r>
              <a:rPr lang="zh-CN" altLang="en-US" sz="1900" b="1" dirty="0">
                <a:solidFill>
                  <a:srgbClr val="FF0000"/>
                </a:solidFill>
                <a:latin typeface="Arial" panose="020B0604020202090204" pitchFamily="34" charset="0"/>
                <a:ea typeface="微软雅黑" pitchFamily="34" charset="-122"/>
              </a:rPr>
              <a:t>轮流</a:t>
            </a:r>
            <a:r>
              <a:rPr lang="zh-CN" altLang="en-US" sz="1900" b="1" dirty="0">
                <a:latin typeface="Arial" panose="020B0604020202090204" pitchFamily="34" charset="0"/>
                <a:ea typeface="微软雅黑" pitchFamily="34" charset="-122"/>
              </a:rPr>
              <a:t>使用处理器，即处理器的</a:t>
            </a:r>
            <a:r>
              <a:rPr lang="zh-CN" altLang="en-US" sz="1900" b="1" dirty="0">
                <a:solidFill>
                  <a:srgbClr val="FF0000"/>
                </a:solidFill>
                <a:latin typeface="Arial" panose="020B0604020202090204" pitchFamily="34" charset="0"/>
                <a:ea typeface="微软雅黑" pitchFamily="34" charset="-122"/>
              </a:rPr>
              <a:t>物理控制流</a:t>
            </a:r>
            <a:r>
              <a:rPr lang="zh-CN" altLang="en-US" sz="1900" b="1" dirty="0">
                <a:latin typeface="Arial" panose="020B0604020202090204" pitchFamily="34" charset="0"/>
                <a:ea typeface="微软雅黑" pitchFamily="34" charset="-122"/>
              </a:rPr>
              <a:t>由多个逻辑控制流组成。</a:t>
            </a:r>
            <a:r>
              <a:rPr lang="zh-CN" altLang="en-US" dirty="0">
                <a:latin typeface="Arial" panose="020B0604020202090204" pitchFamily="34" charset="0"/>
              </a:rPr>
              <a:t> </a:t>
            </a:r>
            <a:endParaRPr lang="zh-CN" altLang="en-US" dirty="0">
              <a:latin typeface="Arial" panose="020B0604020202090204" pitchFamily="34" charset="0"/>
            </a:endParaRPr>
          </a:p>
        </p:txBody>
      </p:sp>
      <p:sp>
        <p:nvSpPr>
          <p:cNvPr id="750621" name="Text Box 29"/>
          <p:cNvSpPr txBox="1"/>
          <p:nvPr/>
        </p:nvSpPr>
        <p:spPr>
          <a:xfrm>
            <a:off x="768350" y="755650"/>
            <a:ext cx="4689475" cy="577850"/>
          </a:xfrm>
          <a:prstGeom prst="rect">
            <a:avLst/>
          </a:prstGeom>
          <a:solidFill>
            <a:schemeClr val="bg1"/>
          </a:solidFill>
          <a:ln w="9525">
            <a:noFill/>
          </a:ln>
        </p:spPr>
        <p:txBody>
          <a:bodyPr lIns="0" tIns="0" rIns="0" bIns="0">
            <a:spAutoFit/>
          </a:bodyPr>
          <a:p>
            <a:pPr>
              <a:spcBef>
                <a:spcPct val="50000"/>
              </a:spcBef>
            </a:pPr>
            <a:r>
              <a:rPr lang="en-US" altLang="zh-CN" sz="1900" b="1" dirty="0">
                <a:solidFill>
                  <a:srgbClr val="FF0000"/>
                </a:solidFill>
                <a:latin typeface="微软雅黑" pitchFamily="34" charset="-122"/>
                <a:ea typeface="微软雅黑" pitchFamily="34" charset="-122"/>
              </a:rPr>
              <a:t>p1</a:t>
            </a:r>
            <a:r>
              <a:rPr lang="zh-CN" altLang="en-US" sz="1900" b="1" dirty="0">
                <a:solidFill>
                  <a:srgbClr val="FF0000"/>
                </a:solidFill>
                <a:latin typeface="微软雅黑" pitchFamily="34" charset="-122"/>
                <a:ea typeface="微软雅黑" pitchFamily="34" charset="-122"/>
              </a:rPr>
              <a:t>的逻辑控制流为</a:t>
            </a:r>
            <a:r>
              <a:rPr lang="en-US" altLang="zh-CN" sz="1900" b="1" dirty="0">
                <a:solidFill>
                  <a:srgbClr val="FF0000"/>
                </a:solidFill>
                <a:latin typeface="微软雅黑" pitchFamily="34" charset="-122"/>
                <a:ea typeface="微软雅黑" pitchFamily="34" charset="-122"/>
              </a:rPr>
              <a:t>A11~A13</a:t>
            </a:r>
            <a:r>
              <a:rPr lang="zh-CN" altLang="en-US" sz="1900" b="1" dirty="0">
                <a:solidFill>
                  <a:srgbClr val="FF0000"/>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A11~A14</a:t>
            </a:r>
            <a:r>
              <a:rPr lang="zh-CN" altLang="en-US" sz="1900" b="1" dirty="0">
                <a:solidFill>
                  <a:srgbClr val="FF0000"/>
                </a:solidFill>
                <a:latin typeface="微软雅黑" pitchFamily="34" charset="-122"/>
                <a:ea typeface="微软雅黑" pitchFamily="34" charset="-122"/>
              </a:rPr>
              <a:t>、 </a:t>
            </a:r>
            <a:r>
              <a:rPr lang="en-US" altLang="zh-CN" sz="1900" b="1" dirty="0">
                <a:solidFill>
                  <a:srgbClr val="FF0000"/>
                </a:solidFill>
                <a:latin typeface="微软雅黑" pitchFamily="34" charset="-122"/>
                <a:ea typeface="微软雅黑" pitchFamily="34" charset="-122"/>
              </a:rPr>
              <a:t>A15~A16</a:t>
            </a:r>
            <a:r>
              <a:rPr lang="zh-CN" altLang="en-US" sz="1900" b="1" dirty="0">
                <a:solidFill>
                  <a:srgbClr val="FF0000"/>
                </a:solidFill>
                <a:latin typeface="微软雅黑" pitchFamily="34" charset="-122"/>
                <a:ea typeface="微软雅黑" pitchFamily="34" charset="-122"/>
              </a:rPr>
              <a:t>。在</a:t>
            </a:r>
            <a:r>
              <a:rPr lang="en-US" altLang="zh-CN" sz="1900" b="1" dirty="0">
                <a:solidFill>
                  <a:srgbClr val="FF0000"/>
                </a:solidFill>
                <a:latin typeface="微软雅黑" pitchFamily="34" charset="-122"/>
                <a:ea typeface="微软雅黑" pitchFamily="34" charset="-122"/>
              </a:rPr>
              <a:t>A12</a:t>
            </a:r>
            <a:r>
              <a:rPr lang="zh-CN" altLang="en-US" sz="1900" b="1" dirty="0">
                <a:solidFill>
                  <a:srgbClr val="FF0000"/>
                </a:solidFill>
                <a:latin typeface="微软雅黑" pitchFamily="34" charset="-122"/>
                <a:ea typeface="微软雅黑" pitchFamily="34" charset="-122"/>
              </a:rPr>
              <a:t>处被打断一次！</a:t>
            </a:r>
            <a:endParaRPr lang="zh-CN" altLang="en-US" sz="1900" b="1" dirty="0">
              <a:solidFill>
                <a:srgbClr val="FF0000"/>
              </a:solidFill>
              <a:latin typeface="微软雅黑" pitchFamily="34" charset="-122"/>
              <a:ea typeface="微软雅黑" pitchFamily="34" charset="-122"/>
            </a:endParaRPr>
          </a:p>
        </p:txBody>
      </p:sp>
      <p:sp>
        <p:nvSpPr>
          <p:cNvPr id="750622" name="Rectangle 30"/>
          <p:cNvSpPr/>
          <p:nvPr/>
        </p:nvSpPr>
        <p:spPr>
          <a:xfrm>
            <a:off x="914400" y="2687638"/>
            <a:ext cx="4605338" cy="577850"/>
          </a:xfrm>
          <a:prstGeom prst="rect">
            <a:avLst/>
          </a:prstGeom>
          <a:solidFill>
            <a:schemeClr val="bg1"/>
          </a:solidFill>
          <a:ln w="9525">
            <a:noFill/>
          </a:ln>
        </p:spPr>
        <p:txBody>
          <a:bodyPr lIns="0" tIns="0" rIns="0" bIns="0" anchor="ctr">
            <a:spAutoFit/>
          </a:bodyPr>
          <a:p>
            <a:pPr eaLnBrk="0" hangingPunct="0"/>
            <a:r>
              <a:rPr lang="zh-CN" altLang="en-US" sz="1900" b="1" dirty="0">
                <a:solidFill>
                  <a:srgbClr val="0000FF"/>
                </a:solidFill>
                <a:latin typeface="Arial" panose="020B0604020202090204" pitchFamily="34" charset="0"/>
                <a:ea typeface="微软雅黑" pitchFamily="34" charset="-122"/>
              </a:rPr>
              <a:t>逻辑控制流不会因被其他进程打断而改变，还能回到原被打断的</a:t>
            </a:r>
            <a:r>
              <a:rPr lang="zh-CN" altLang="en-US" sz="1900" b="1" dirty="0">
                <a:solidFill>
                  <a:srgbClr val="0000FF"/>
                </a:solidFill>
                <a:latin typeface="微软雅黑" pitchFamily="34" charset="-122"/>
                <a:ea typeface="微软雅黑" pitchFamily="34" charset="-122"/>
              </a:rPr>
              <a:t>“</a:t>
            </a:r>
            <a:r>
              <a:rPr lang="zh-CN" altLang="en-US" sz="1900" b="1" dirty="0">
                <a:solidFill>
                  <a:srgbClr val="0000FF"/>
                </a:solidFill>
                <a:latin typeface="Arial" panose="020B0604020202090204" pitchFamily="34" charset="0"/>
                <a:ea typeface="微软雅黑" pitchFamily="34" charset="-122"/>
              </a:rPr>
              <a:t>断点</a:t>
            </a:r>
            <a:r>
              <a:rPr lang="zh-CN" altLang="en-US" sz="1900" b="1" dirty="0">
                <a:solidFill>
                  <a:srgbClr val="0000FF"/>
                </a:solidFill>
                <a:latin typeface="微软雅黑" pitchFamily="34" charset="-122"/>
                <a:ea typeface="微软雅黑" pitchFamily="34" charset="-122"/>
              </a:rPr>
              <a:t>”</a:t>
            </a:r>
            <a:r>
              <a:rPr lang="zh-CN" altLang="en-US" sz="1900" b="1" dirty="0">
                <a:solidFill>
                  <a:srgbClr val="0000FF"/>
                </a:solidFill>
                <a:latin typeface="Arial" panose="020B0604020202090204" pitchFamily="34" charset="0"/>
                <a:ea typeface="微软雅黑" pitchFamily="34" charset="-122"/>
              </a:rPr>
              <a:t>处继续执行。</a:t>
            </a:r>
            <a:endParaRPr lang="zh-CN" altLang="en-US" sz="1900" b="1" dirty="0">
              <a:solidFill>
                <a:srgbClr val="0000FF"/>
              </a:solidFill>
              <a:latin typeface="Arial" panose="020B0604020202090204" pitchFamily="34" charset="0"/>
              <a:ea typeface="微软雅黑" pitchFamily="34" charset="-122"/>
            </a:endParaRPr>
          </a:p>
        </p:txBody>
      </p:sp>
      <p:sp>
        <p:nvSpPr>
          <p:cNvPr id="750623" name="Text Box 31"/>
          <p:cNvSpPr txBox="1"/>
          <p:nvPr/>
        </p:nvSpPr>
        <p:spPr>
          <a:xfrm>
            <a:off x="3811588" y="3862388"/>
            <a:ext cx="3833812" cy="577850"/>
          </a:xfrm>
          <a:prstGeom prst="rect">
            <a:avLst/>
          </a:prstGeom>
          <a:solidFill>
            <a:schemeClr val="bg1"/>
          </a:solidFill>
          <a:ln w="9525">
            <a:noFill/>
          </a:ln>
        </p:spPr>
        <p:txBody>
          <a:bodyPr lIns="0" tIns="0" rIns="0" bIns="0">
            <a:spAutoFit/>
          </a:bodyPr>
          <a:p>
            <a:pPr>
              <a:spcBef>
                <a:spcPct val="50000"/>
              </a:spcBef>
            </a:pPr>
            <a:r>
              <a:rPr lang="zh-CN" altLang="en-US" sz="1900" b="1" dirty="0">
                <a:solidFill>
                  <a:srgbClr val="008000"/>
                </a:solidFill>
                <a:latin typeface="微软雅黑" pitchFamily="34" charset="-122"/>
                <a:ea typeface="微软雅黑" pitchFamily="34" charset="-122"/>
              </a:rPr>
              <a:t>进程</a:t>
            </a:r>
            <a:r>
              <a:rPr lang="en-US" altLang="zh-CN" sz="1900" b="1" dirty="0">
                <a:solidFill>
                  <a:srgbClr val="008000"/>
                </a:solidFill>
                <a:latin typeface="微软雅黑" pitchFamily="34" charset="-122"/>
                <a:ea typeface="微软雅黑" pitchFamily="34" charset="-122"/>
              </a:rPr>
              <a:t>p2</a:t>
            </a:r>
            <a:r>
              <a:rPr lang="zh-CN" altLang="en-US" sz="1900" b="1" dirty="0">
                <a:solidFill>
                  <a:srgbClr val="008000"/>
                </a:solidFill>
                <a:latin typeface="微软雅黑" pitchFamily="34" charset="-122"/>
                <a:ea typeface="微软雅黑" pitchFamily="34" charset="-122"/>
              </a:rPr>
              <a:t>的逻辑控制流为</a:t>
            </a:r>
            <a:r>
              <a:rPr lang="en-US" altLang="zh-CN" sz="1900" b="1" dirty="0">
                <a:solidFill>
                  <a:srgbClr val="008000"/>
                </a:solidFill>
                <a:latin typeface="微软雅黑" pitchFamily="34" charset="-122"/>
                <a:ea typeface="微软雅黑" pitchFamily="34" charset="-122"/>
              </a:rPr>
              <a:t>A21~A22</a:t>
            </a:r>
            <a:r>
              <a:rPr lang="zh-CN" altLang="en-US" sz="1900" b="1" dirty="0">
                <a:solidFill>
                  <a:srgbClr val="008000"/>
                </a:solidFill>
                <a:latin typeface="微软雅黑" pitchFamily="34" charset="-122"/>
                <a:ea typeface="微软雅黑" pitchFamily="34" charset="-122"/>
              </a:rPr>
              <a:t>、</a:t>
            </a:r>
            <a:r>
              <a:rPr lang="en-US" altLang="zh-CN" sz="1900" b="1" dirty="0">
                <a:solidFill>
                  <a:srgbClr val="008000"/>
                </a:solidFill>
                <a:latin typeface="微软雅黑" pitchFamily="34" charset="-122"/>
                <a:ea typeface="微软雅黑" pitchFamily="34" charset="-122"/>
              </a:rPr>
              <a:t>A23~A25</a:t>
            </a:r>
            <a:r>
              <a:rPr lang="zh-CN" altLang="en-US" sz="1900" b="1" dirty="0">
                <a:solidFill>
                  <a:srgbClr val="008000"/>
                </a:solidFill>
                <a:latin typeface="微软雅黑" pitchFamily="34" charset="-122"/>
                <a:ea typeface="微软雅黑" pitchFamily="34" charset="-122"/>
              </a:rPr>
              <a:t>。在</a:t>
            </a:r>
            <a:r>
              <a:rPr lang="en-US" altLang="zh-CN" sz="1900" b="1" dirty="0">
                <a:solidFill>
                  <a:srgbClr val="008000"/>
                </a:solidFill>
                <a:latin typeface="微软雅黑" pitchFamily="34" charset="-122"/>
                <a:ea typeface="微软雅黑" pitchFamily="34" charset="-122"/>
              </a:rPr>
              <a:t>A24</a:t>
            </a:r>
            <a:r>
              <a:rPr lang="zh-CN" altLang="en-US" sz="1900" b="1" dirty="0">
                <a:solidFill>
                  <a:srgbClr val="008000"/>
                </a:solidFill>
                <a:latin typeface="微软雅黑" pitchFamily="34" charset="-122"/>
                <a:ea typeface="微软雅黑" pitchFamily="34" charset="-122"/>
              </a:rPr>
              <a:t>处被打断一次！</a:t>
            </a:r>
            <a:endParaRPr lang="zh-CN" altLang="en-US" sz="1900" b="1" dirty="0">
              <a:solidFill>
                <a:srgbClr val="008000"/>
              </a:solidFill>
              <a:latin typeface="微软雅黑" pitchFamily="34" charset="-122"/>
              <a:ea typeface="微软雅黑" pitchFamily="34" charset="-122"/>
            </a:endParaRPr>
          </a:p>
        </p:txBody>
      </p:sp>
      <p:sp>
        <p:nvSpPr>
          <p:cNvPr id="750624" name="Text Box 32"/>
          <p:cNvSpPr txBox="1"/>
          <p:nvPr/>
        </p:nvSpPr>
        <p:spPr>
          <a:xfrm>
            <a:off x="7240588" y="5481638"/>
            <a:ext cx="1350962" cy="288925"/>
          </a:xfrm>
          <a:prstGeom prst="rect">
            <a:avLst/>
          </a:prstGeom>
          <a:solidFill>
            <a:schemeClr val="bg1"/>
          </a:solidFill>
          <a:ln w="9525">
            <a:noFill/>
          </a:ln>
        </p:spPr>
        <p:txBody>
          <a:bodyPr lIns="0" tIns="0" rIns="0" bIns="0">
            <a:spAutoFit/>
          </a:bodyPr>
          <a:p>
            <a:pPr>
              <a:spcBef>
                <a:spcPct val="50000"/>
              </a:spcBef>
            </a:pPr>
            <a:r>
              <a:rPr lang="en-US" altLang="zh-CN" sz="1900" b="1" dirty="0">
                <a:solidFill>
                  <a:schemeClr val="accent2"/>
                </a:solidFill>
                <a:latin typeface="微软雅黑" pitchFamily="34" charset="-122"/>
                <a:ea typeface="微软雅黑" pitchFamily="34" charset="-122"/>
              </a:rPr>
              <a:t>P3</a:t>
            </a:r>
            <a:r>
              <a:rPr lang="zh-CN" altLang="en-US" sz="1900" b="1" dirty="0">
                <a:solidFill>
                  <a:schemeClr val="accent2"/>
                </a:solidFill>
                <a:latin typeface="微软雅黑" pitchFamily="34" charset="-122"/>
                <a:ea typeface="微软雅黑" pitchFamily="34" charset="-122"/>
              </a:rPr>
              <a:t>未被打断</a:t>
            </a:r>
            <a:endParaRPr lang="zh-CN" altLang="en-US" sz="1900" b="1" dirty="0">
              <a:solidFill>
                <a:schemeClr val="accent2"/>
              </a:solidFill>
              <a:latin typeface="微软雅黑" pitchFamily="34" charset="-122"/>
              <a:ea typeface="微软雅黑" pitchFamily="34" charset="-122"/>
            </a:endParaRPr>
          </a:p>
        </p:txBody>
      </p:sp>
      <p:sp>
        <p:nvSpPr>
          <p:cNvPr id="750625" name="Rectangle 33"/>
          <p:cNvSpPr/>
          <p:nvPr/>
        </p:nvSpPr>
        <p:spPr>
          <a:xfrm>
            <a:off x="973138" y="5172075"/>
            <a:ext cx="4186237" cy="1155700"/>
          </a:xfrm>
          <a:prstGeom prst="rect">
            <a:avLst/>
          </a:prstGeom>
          <a:solidFill>
            <a:schemeClr val="bg1"/>
          </a:solidFill>
          <a:ln w="9525">
            <a:noFill/>
          </a:ln>
        </p:spPr>
        <p:txBody>
          <a:bodyPr lIns="0" tIns="0" rIns="0" bIns="0" anchor="ctr">
            <a:spAutoFit/>
          </a:bodyPr>
          <a:p>
            <a:pPr eaLnBrk="0" hangingPunct="0"/>
            <a:r>
              <a:rPr lang="zh-CN" altLang="en-US" sz="1900" b="1" dirty="0">
                <a:latin typeface="微软雅黑" pitchFamily="34" charset="-122"/>
                <a:ea typeface="微软雅黑" pitchFamily="34" charset="-122"/>
              </a:rPr>
              <a:t>不同进程的逻辑控制流在时间上交错或重叠的情况称为</a:t>
            </a:r>
            <a:r>
              <a:rPr lang="zh-CN" altLang="en-US" sz="1900" b="1" dirty="0">
                <a:solidFill>
                  <a:srgbClr val="0000FF"/>
                </a:solidFill>
                <a:latin typeface="微软雅黑" pitchFamily="34" charset="-122"/>
                <a:ea typeface="微软雅黑" pitchFamily="34" charset="-122"/>
              </a:rPr>
              <a:t>并发（</a:t>
            </a:r>
            <a:r>
              <a:rPr lang="en-US" altLang="zh-CN" sz="1900" b="1" dirty="0">
                <a:solidFill>
                  <a:srgbClr val="0000FF"/>
                </a:solidFill>
                <a:latin typeface="微软雅黑" pitchFamily="34" charset="-122"/>
                <a:ea typeface="微软雅黑" pitchFamily="34" charset="-122"/>
              </a:rPr>
              <a:t>concurrency</a:t>
            </a:r>
            <a:r>
              <a:rPr lang="zh-CN" altLang="en-US" sz="1900" b="1" dirty="0">
                <a:solidFill>
                  <a:srgbClr val="0000FF"/>
                </a:solidFill>
                <a:latin typeface="微软雅黑" pitchFamily="34" charset="-122"/>
                <a:ea typeface="微软雅黑" pitchFamily="34" charset="-122"/>
              </a:rPr>
              <a:t>）</a:t>
            </a:r>
            <a:endParaRPr lang="zh-CN" altLang="en-US" sz="1900" b="1" dirty="0">
              <a:solidFill>
                <a:srgbClr val="FF0000"/>
              </a:solidFill>
              <a:latin typeface="微软雅黑" pitchFamily="34" charset="-122"/>
              <a:ea typeface="微软雅黑" pitchFamily="34" charset="-122"/>
            </a:endParaRPr>
          </a:p>
          <a:p>
            <a:pPr eaLnBrk="0" hangingPunct="0"/>
            <a:r>
              <a:rPr lang="en-US" altLang="zh-CN" sz="1900" b="1" dirty="0">
                <a:solidFill>
                  <a:srgbClr val="FF0000"/>
                </a:solidFill>
                <a:latin typeface="微软雅黑" pitchFamily="34" charset="-122"/>
                <a:ea typeface="微软雅黑" pitchFamily="34" charset="-122"/>
              </a:rPr>
              <a:t>P1</a:t>
            </a:r>
            <a:r>
              <a:rPr lang="zh-CN" altLang="en-US" sz="1900" b="1" dirty="0">
                <a:solidFill>
                  <a:srgbClr val="FF0000"/>
                </a:solidFill>
                <a:latin typeface="微软雅黑" pitchFamily="34" charset="-122"/>
                <a:ea typeface="微软雅黑" pitchFamily="34" charset="-122"/>
              </a:rPr>
              <a:t>和</a:t>
            </a:r>
            <a:r>
              <a:rPr lang="en-US" altLang="zh-CN" sz="1900" b="1" dirty="0">
                <a:solidFill>
                  <a:srgbClr val="FF0000"/>
                </a:solidFill>
                <a:latin typeface="微软雅黑" pitchFamily="34" charset="-122"/>
                <a:ea typeface="微软雅黑" pitchFamily="34" charset="-122"/>
              </a:rPr>
              <a:t>P2</a:t>
            </a:r>
            <a:r>
              <a:rPr lang="zh-CN" altLang="en-US" sz="1900" b="1" dirty="0">
                <a:solidFill>
                  <a:srgbClr val="FF0000"/>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P2</a:t>
            </a:r>
            <a:r>
              <a:rPr lang="zh-CN" altLang="en-US" sz="1900" b="1" dirty="0">
                <a:solidFill>
                  <a:srgbClr val="FF0000"/>
                </a:solidFill>
                <a:latin typeface="微软雅黑" pitchFamily="34" charset="-122"/>
                <a:ea typeface="微软雅黑" pitchFamily="34" charset="-122"/>
              </a:rPr>
              <a:t>和</a:t>
            </a:r>
            <a:r>
              <a:rPr lang="en-US" altLang="zh-CN" sz="1900" b="1" dirty="0">
                <a:solidFill>
                  <a:srgbClr val="FF0000"/>
                </a:solidFill>
                <a:latin typeface="微软雅黑" pitchFamily="34" charset="-122"/>
                <a:ea typeface="微软雅黑" pitchFamily="34" charset="-122"/>
              </a:rPr>
              <a:t>P3</a:t>
            </a:r>
            <a:r>
              <a:rPr lang="zh-CN" altLang="en-US" sz="1900" b="1" dirty="0">
                <a:solidFill>
                  <a:srgbClr val="FF0000"/>
                </a:solidFill>
                <a:latin typeface="微软雅黑" pitchFamily="34" charset="-122"/>
                <a:ea typeface="微软雅黑" pitchFamily="34" charset="-122"/>
              </a:rPr>
              <a:t>是并发执行；</a:t>
            </a:r>
            <a:endParaRPr lang="zh-CN" altLang="en-US" sz="1900" b="1" dirty="0">
              <a:solidFill>
                <a:srgbClr val="FF0000"/>
              </a:solidFill>
              <a:latin typeface="微软雅黑" pitchFamily="34" charset="-122"/>
              <a:ea typeface="微软雅黑" pitchFamily="34" charset="-122"/>
            </a:endParaRPr>
          </a:p>
          <a:p>
            <a:pPr eaLnBrk="0" hangingPunct="0"/>
            <a:r>
              <a:rPr lang="en-US" altLang="zh-CN" sz="1900" b="1" dirty="0">
                <a:solidFill>
                  <a:srgbClr val="FF0000"/>
                </a:solidFill>
                <a:latin typeface="微软雅黑" pitchFamily="34" charset="-122"/>
                <a:ea typeface="微软雅黑" pitchFamily="34" charset="-122"/>
              </a:rPr>
              <a:t>P1</a:t>
            </a:r>
            <a:r>
              <a:rPr lang="zh-CN" altLang="en-US" sz="1900" b="1" dirty="0">
                <a:solidFill>
                  <a:srgbClr val="FF0000"/>
                </a:solidFill>
                <a:latin typeface="微软雅黑" pitchFamily="34" charset="-122"/>
                <a:ea typeface="微软雅黑" pitchFamily="34" charset="-122"/>
              </a:rPr>
              <a:t>和</a:t>
            </a:r>
            <a:r>
              <a:rPr lang="en-US" altLang="zh-CN" sz="1900" b="1" dirty="0">
                <a:solidFill>
                  <a:srgbClr val="FF0000"/>
                </a:solidFill>
                <a:latin typeface="微软雅黑" pitchFamily="34" charset="-122"/>
                <a:ea typeface="微软雅黑" pitchFamily="34" charset="-122"/>
              </a:rPr>
              <a:t>P3</a:t>
            </a:r>
            <a:r>
              <a:rPr lang="zh-CN" altLang="en-US" sz="1900" b="1" dirty="0">
                <a:solidFill>
                  <a:srgbClr val="FF0000"/>
                </a:solidFill>
                <a:latin typeface="微软雅黑" pitchFamily="34" charset="-122"/>
                <a:ea typeface="微软雅黑" pitchFamily="34" charset="-122"/>
              </a:rPr>
              <a:t>不是并发执行！</a:t>
            </a:r>
            <a:endParaRPr lang="zh-CN" altLang="en-US" sz="19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619"/>
                                        </p:tgtEl>
                                        <p:attrNameLst>
                                          <p:attrName>style.visibility</p:attrName>
                                        </p:attrNameLst>
                                      </p:cBhvr>
                                      <p:to>
                                        <p:strVal val="visible"/>
                                      </p:to>
                                    </p:set>
                                    <p:animEffect transition="in" filter="blinds(horizontal)">
                                      <p:cBhvr>
                                        <p:cTn id="7" dur="500"/>
                                        <p:tgtEl>
                                          <p:spTgt spid="7506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0620"/>
                                        </p:tgtEl>
                                        <p:attrNameLst>
                                          <p:attrName>style.visibility</p:attrName>
                                        </p:attrNameLst>
                                      </p:cBhvr>
                                      <p:to>
                                        <p:strVal val="visible"/>
                                      </p:to>
                                    </p:set>
                                    <p:animEffect transition="in" filter="blinds(horizontal)">
                                      <p:cBhvr>
                                        <p:cTn id="12" dur="500"/>
                                        <p:tgtEl>
                                          <p:spTgt spid="7506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4"/>
                                        </p:tgtEl>
                                        <p:attrNameLst>
                                          <p:attrName>style.visibility</p:attrName>
                                        </p:attrNameLst>
                                      </p:cBhvr>
                                      <p:to>
                                        <p:strVal val="visible"/>
                                      </p:to>
                                    </p:set>
                                    <p:animEffect transition="in" filter="blinds(horizontal)">
                                      <p:cBhvr>
                                        <p:cTn id="17" dur="500"/>
                                        <p:tgtEl>
                                          <p:spTgt spid="7505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0609"/>
                                        </p:tgtEl>
                                        <p:attrNameLst>
                                          <p:attrName>style.visibility</p:attrName>
                                        </p:attrNameLst>
                                      </p:cBhvr>
                                      <p:to>
                                        <p:strVal val="visible"/>
                                      </p:to>
                                    </p:set>
                                    <p:animEffect transition="in" filter="blinds(horizontal)">
                                      <p:cBhvr>
                                        <p:cTn id="22" dur="500"/>
                                        <p:tgtEl>
                                          <p:spTgt spid="7506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0610"/>
                                        </p:tgtEl>
                                        <p:attrNameLst>
                                          <p:attrName>style.visibility</p:attrName>
                                        </p:attrNameLst>
                                      </p:cBhvr>
                                      <p:to>
                                        <p:strVal val="visible"/>
                                      </p:to>
                                    </p:set>
                                    <p:animEffect transition="in" filter="blinds(horizontal)">
                                      <p:cBhvr>
                                        <p:cTn id="27" dur="500"/>
                                        <p:tgtEl>
                                          <p:spTgt spid="7506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0611"/>
                                        </p:tgtEl>
                                        <p:attrNameLst>
                                          <p:attrName>style.visibility</p:attrName>
                                        </p:attrNameLst>
                                      </p:cBhvr>
                                      <p:to>
                                        <p:strVal val="visible"/>
                                      </p:to>
                                    </p:set>
                                    <p:animEffect transition="in" filter="blinds(horizontal)">
                                      <p:cBhvr>
                                        <p:cTn id="32" dur="500"/>
                                        <p:tgtEl>
                                          <p:spTgt spid="7506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0602"/>
                                        </p:tgtEl>
                                        <p:attrNameLst>
                                          <p:attrName>style.visibility</p:attrName>
                                        </p:attrNameLst>
                                      </p:cBhvr>
                                      <p:to>
                                        <p:strVal val="visible"/>
                                      </p:to>
                                    </p:set>
                                    <p:animEffect transition="in" filter="blinds(horizontal)">
                                      <p:cBhvr>
                                        <p:cTn id="37" dur="500"/>
                                        <p:tgtEl>
                                          <p:spTgt spid="7506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0603"/>
                                        </p:tgtEl>
                                        <p:attrNameLst>
                                          <p:attrName>style.visibility</p:attrName>
                                        </p:attrNameLst>
                                      </p:cBhvr>
                                      <p:to>
                                        <p:strVal val="visible"/>
                                      </p:to>
                                    </p:set>
                                    <p:animEffect transition="in" filter="blinds(horizontal)">
                                      <p:cBhvr>
                                        <p:cTn id="42" dur="500"/>
                                        <p:tgtEl>
                                          <p:spTgt spid="75060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0604"/>
                                        </p:tgtEl>
                                        <p:attrNameLst>
                                          <p:attrName>style.visibility</p:attrName>
                                        </p:attrNameLst>
                                      </p:cBhvr>
                                      <p:to>
                                        <p:strVal val="visible"/>
                                      </p:to>
                                    </p:set>
                                    <p:animEffect transition="in" filter="blinds(horizontal)">
                                      <p:cBhvr>
                                        <p:cTn id="47" dur="500"/>
                                        <p:tgtEl>
                                          <p:spTgt spid="75060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0605"/>
                                        </p:tgtEl>
                                        <p:attrNameLst>
                                          <p:attrName>style.visibility</p:attrName>
                                        </p:attrNameLst>
                                      </p:cBhvr>
                                      <p:to>
                                        <p:strVal val="visible"/>
                                      </p:to>
                                    </p:set>
                                    <p:animEffect transition="in" filter="blinds(horizontal)">
                                      <p:cBhvr>
                                        <p:cTn id="52" dur="500"/>
                                        <p:tgtEl>
                                          <p:spTgt spid="75060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Effect transition="in" filter="blinds(horizontal)">
                                      <p:cBhvr>
                                        <p:cTn id="57" dur="500"/>
                                        <p:tgtEl>
                                          <p:spTgt spid="75060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0607"/>
                                        </p:tgtEl>
                                        <p:attrNameLst>
                                          <p:attrName>style.visibility</p:attrName>
                                        </p:attrNameLst>
                                      </p:cBhvr>
                                      <p:to>
                                        <p:strVal val="visible"/>
                                      </p:to>
                                    </p:set>
                                    <p:animEffect transition="in" filter="blinds(horizontal)">
                                      <p:cBhvr>
                                        <p:cTn id="62" dur="500"/>
                                        <p:tgtEl>
                                          <p:spTgt spid="75060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50608"/>
                                        </p:tgtEl>
                                        <p:attrNameLst>
                                          <p:attrName>style.visibility</p:attrName>
                                        </p:attrNameLst>
                                      </p:cBhvr>
                                      <p:to>
                                        <p:strVal val="visible"/>
                                      </p:to>
                                    </p:set>
                                    <p:animEffect transition="in" filter="blinds(horizontal)">
                                      <p:cBhvr>
                                        <p:cTn id="67" dur="500"/>
                                        <p:tgtEl>
                                          <p:spTgt spid="75060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50612"/>
                                        </p:tgtEl>
                                        <p:attrNameLst>
                                          <p:attrName>style.visibility</p:attrName>
                                        </p:attrNameLst>
                                      </p:cBhvr>
                                      <p:to>
                                        <p:strVal val="visible"/>
                                      </p:to>
                                    </p:set>
                                    <p:animEffect transition="in" filter="blinds(horizontal)">
                                      <p:cBhvr>
                                        <p:cTn id="72" dur="500"/>
                                        <p:tgtEl>
                                          <p:spTgt spid="7506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50613"/>
                                        </p:tgtEl>
                                        <p:attrNameLst>
                                          <p:attrName>style.visibility</p:attrName>
                                        </p:attrNameLst>
                                      </p:cBhvr>
                                      <p:to>
                                        <p:strVal val="visible"/>
                                      </p:to>
                                    </p:set>
                                    <p:animEffect transition="in" filter="blinds(horizontal)">
                                      <p:cBhvr>
                                        <p:cTn id="77" dur="500"/>
                                        <p:tgtEl>
                                          <p:spTgt spid="75061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50621"/>
                                        </p:tgtEl>
                                        <p:attrNameLst>
                                          <p:attrName>style.visibility</p:attrName>
                                        </p:attrNameLst>
                                      </p:cBhvr>
                                      <p:to>
                                        <p:strVal val="visible"/>
                                      </p:to>
                                    </p:set>
                                    <p:animEffect transition="in" filter="blinds(horizontal)">
                                      <p:cBhvr>
                                        <p:cTn id="82" dur="500"/>
                                        <p:tgtEl>
                                          <p:spTgt spid="75062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50623"/>
                                        </p:tgtEl>
                                        <p:attrNameLst>
                                          <p:attrName>style.visibility</p:attrName>
                                        </p:attrNameLst>
                                      </p:cBhvr>
                                      <p:to>
                                        <p:strVal val="visible"/>
                                      </p:to>
                                    </p:set>
                                    <p:animEffect transition="in" filter="blinds(horizontal)">
                                      <p:cBhvr>
                                        <p:cTn id="87" dur="500"/>
                                        <p:tgtEl>
                                          <p:spTgt spid="75062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50622"/>
                                        </p:tgtEl>
                                        <p:attrNameLst>
                                          <p:attrName>style.visibility</p:attrName>
                                        </p:attrNameLst>
                                      </p:cBhvr>
                                      <p:to>
                                        <p:strVal val="visible"/>
                                      </p:to>
                                    </p:set>
                                    <p:animEffect transition="in" filter="blinds(horizontal)">
                                      <p:cBhvr>
                                        <p:cTn id="92" dur="500"/>
                                        <p:tgtEl>
                                          <p:spTgt spid="7506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50624"/>
                                        </p:tgtEl>
                                        <p:attrNameLst>
                                          <p:attrName>style.visibility</p:attrName>
                                        </p:attrNameLst>
                                      </p:cBhvr>
                                      <p:to>
                                        <p:strVal val="visible"/>
                                      </p:to>
                                    </p:set>
                                    <p:animEffect transition="in" filter="blinds(horizontal)">
                                      <p:cBhvr>
                                        <p:cTn id="97" dur="500"/>
                                        <p:tgtEl>
                                          <p:spTgt spid="75062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50625"/>
                                        </p:tgtEl>
                                        <p:attrNameLst>
                                          <p:attrName>style.visibility</p:attrName>
                                        </p:attrNameLst>
                                      </p:cBhvr>
                                      <p:to>
                                        <p:strVal val="visible"/>
                                      </p:to>
                                    </p:set>
                                    <p:animEffect transition="in" filter="blinds(horizontal)">
                                      <p:cBhvr>
                                        <p:cTn id="102" dur="500"/>
                                        <p:tgtEl>
                                          <p:spTgt spid="75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2" grpId="0" animBg="1"/>
      <p:bldP spid="750603" grpId="0" animBg="1"/>
      <p:bldP spid="750604" grpId="0" animBg="1"/>
      <p:bldP spid="750605" grpId="0" animBg="1"/>
      <p:bldP spid="750606" grpId="0" animBg="1"/>
      <p:bldP spid="750607" grpId="0" animBg="1"/>
      <p:bldP spid="750608" grpId="0" animBg="1"/>
      <p:bldP spid="750609" grpId="0"/>
      <p:bldP spid="750610" grpId="0"/>
      <p:bldP spid="750611" grpId="0"/>
      <p:bldP spid="750612" grpId="0" animBg="1"/>
      <p:bldP spid="750613" grpId="0" animBg="1"/>
      <p:bldP spid="750619" grpId="0" animBg="1"/>
      <p:bldP spid="750620" grpId="0" animBg="1"/>
      <p:bldP spid="750621" grpId="0" animBg="1"/>
      <p:bldP spid="750622" grpId="0" animBg="1"/>
      <p:bldP spid="750623" grpId="0" animBg="1"/>
      <p:bldP spid="750624" grpId="0" animBg="1"/>
      <p:bldP spid="7506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750888" y="114300"/>
            <a:ext cx="6997700" cy="528638"/>
          </a:xfrm>
          <a:ln/>
        </p:spPr>
        <p:txBody>
          <a:bodyPr vert="horz" wrap="square" lIns="91440" tIns="45720" rIns="91440" bIns="45720" anchor="ctr"/>
          <a:p>
            <a:pPr eaLnBrk="1" hangingPunct="1"/>
            <a:r>
              <a:rPr lang="en-US" altLang="zh-CN" dirty="0"/>
              <a:t>     </a:t>
            </a:r>
            <a:r>
              <a:rPr lang="en-US" altLang="zh-CN" dirty="0">
                <a:latin typeface="黑体" pitchFamily="49" charset="-122"/>
              </a:rPr>
              <a:t>“</a:t>
            </a:r>
            <a:r>
              <a:rPr lang="zh-CN" altLang="en-US" dirty="0"/>
              <a:t>进程</a:t>
            </a:r>
            <a:r>
              <a:rPr lang="en-US" altLang="zh-CN" dirty="0">
                <a:latin typeface="黑体" pitchFamily="49" charset="-122"/>
              </a:rPr>
              <a:t>”</a:t>
            </a:r>
            <a:r>
              <a:rPr lang="en-US" altLang="zh-CN" dirty="0"/>
              <a:t>  </a:t>
            </a:r>
            <a:r>
              <a:rPr lang="zh-CN" altLang="en-US" dirty="0"/>
              <a:t>与</a:t>
            </a:r>
            <a:r>
              <a:rPr lang="zh-CN" altLang="en-US" dirty="0">
                <a:latin typeface="黑体" pitchFamily="49" charset="-122"/>
              </a:rPr>
              <a:t>“</a:t>
            </a:r>
            <a:r>
              <a:rPr lang="zh-CN" altLang="en-US" dirty="0"/>
              <a:t>上下文切换</a:t>
            </a:r>
            <a:r>
              <a:rPr lang="zh-CN" altLang="en-US" dirty="0">
                <a:latin typeface="黑体" pitchFamily="49" charset="-122"/>
              </a:rPr>
              <a:t>”</a:t>
            </a:r>
            <a:endParaRPr lang="zh-CN" altLang="en-US" dirty="0"/>
          </a:p>
        </p:txBody>
      </p:sp>
      <p:sp>
        <p:nvSpPr>
          <p:cNvPr id="722947" name="Rectangle 41"/>
          <p:cNvSpPr/>
          <p:nvPr/>
        </p:nvSpPr>
        <p:spPr>
          <a:xfrm>
            <a:off x="387350" y="1666875"/>
            <a:ext cx="2455863" cy="1096963"/>
          </a:xfrm>
          <a:prstGeom prst="rect">
            <a:avLst/>
          </a:prstGeom>
          <a:solidFill>
            <a:schemeClr val="bg1"/>
          </a:solidFill>
          <a:ln w="9525">
            <a:noFill/>
          </a:ln>
        </p:spPr>
        <p:txBody>
          <a:bodyPr>
            <a:spAutoFit/>
          </a:bodyPr>
          <a:p>
            <a:r>
              <a:rPr lang="en-US" altLang="zh-CN" sz="2200" b="1" dirty="0">
                <a:solidFill>
                  <a:srgbClr val="ED1611"/>
                </a:solidFill>
                <a:latin typeface="微软雅黑" pitchFamily="34" charset="-122"/>
                <a:ea typeface="微软雅黑" pitchFamily="34" charset="-122"/>
              </a:rPr>
              <a:t>Unix&gt;./hello</a:t>
            </a:r>
            <a:endParaRPr lang="en-US" altLang="zh-CN" sz="2200" b="1" dirty="0">
              <a:solidFill>
                <a:srgbClr val="ED1611"/>
              </a:solidFill>
              <a:latin typeface="微软雅黑" pitchFamily="34" charset="-122"/>
              <a:ea typeface="微软雅黑" pitchFamily="34" charset="-122"/>
            </a:endParaRPr>
          </a:p>
          <a:p>
            <a:r>
              <a:rPr lang="en-US" altLang="zh-CN" sz="2200" b="1" dirty="0">
                <a:solidFill>
                  <a:srgbClr val="008000"/>
                </a:solidFill>
                <a:latin typeface="微软雅黑" pitchFamily="34" charset="-122"/>
                <a:ea typeface="微软雅黑" pitchFamily="34" charset="-122"/>
              </a:rPr>
              <a:t>hello, world</a:t>
            </a:r>
            <a:endParaRPr lang="en-US" altLang="zh-CN" sz="2200" b="1" dirty="0">
              <a:solidFill>
                <a:srgbClr val="008000"/>
              </a:solidFill>
              <a:latin typeface="微软雅黑" pitchFamily="34" charset="-122"/>
              <a:ea typeface="微软雅黑" pitchFamily="34" charset="-122"/>
            </a:endParaRPr>
          </a:p>
          <a:p>
            <a:r>
              <a:rPr lang="en-US" altLang="zh-CN" sz="2200" b="1" dirty="0">
                <a:solidFill>
                  <a:srgbClr val="666699"/>
                </a:solidFill>
                <a:latin typeface="微软雅黑" pitchFamily="34" charset="-122"/>
                <a:ea typeface="微软雅黑" pitchFamily="34" charset="-122"/>
              </a:rPr>
              <a:t>Unix&gt;</a:t>
            </a:r>
            <a:endParaRPr lang="en-US" altLang="zh-CN" sz="2200" b="1" dirty="0">
              <a:solidFill>
                <a:srgbClr val="666699"/>
              </a:solidFill>
              <a:latin typeface="微软雅黑" pitchFamily="34" charset="-122"/>
              <a:ea typeface="微软雅黑" pitchFamily="34" charset="-122"/>
            </a:endParaRPr>
          </a:p>
        </p:txBody>
      </p:sp>
      <p:sp>
        <p:nvSpPr>
          <p:cNvPr id="66" name="TextBox 65"/>
          <p:cNvSpPr txBox="1"/>
          <p:nvPr/>
        </p:nvSpPr>
        <p:spPr>
          <a:xfrm>
            <a:off x="100013" y="2806700"/>
            <a:ext cx="3884612" cy="2657475"/>
          </a:xfrm>
          <a:prstGeom prst="rect">
            <a:avLst/>
          </a:prstGeom>
          <a:noFill/>
          <a:ln w="9525">
            <a:noFill/>
          </a:ln>
        </p:spPr>
        <p:txBody>
          <a:bodyPr>
            <a:spAutoFit/>
          </a:bodyPr>
          <a:p>
            <a:pPr>
              <a:spcBef>
                <a:spcPct val="50000"/>
              </a:spcBef>
            </a:pPr>
            <a:r>
              <a:rPr lang="en-US" altLang="zh-CN" sz="2100" b="1" dirty="0">
                <a:solidFill>
                  <a:srgbClr val="0000FF"/>
                </a:solidFill>
                <a:latin typeface="微软雅黑" pitchFamily="34" charset="-122"/>
                <a:ea typeface="微软雅黑" pitchFamily="34" charset="-122"/>
              </a:rPr>
              <a:t>“Unix&gt;”</a:t>
            </a:r>
            <a:r>
              <a:rPr lang="zh-CN" altLang="en-US" sz="2100" b="1" dirty="0">
                <a:solidFill>
                  <a:srgbClr val="0000FF"/>
                </a:solidFill>
                <a:latin typeface="微软雅黑" pitchFamily="34" charset="-122"/>
                <a:ea typeface="微软雅黑" pitchFamily="34" charset="-122"/>
              </a:rPr>
              <a:t>是</a:t>
            </a:r>
            <a:r>
              <a:rPr lang="en-US" altLang="zh-CN" sz="2100" b="1" dirty="0">
                <a:solidFill>
                  <a:srgbClr val="0000FF"/>
                </a:solidFill>
                <a:latin typeface="微软雅黑" pitchFamily="34" charset="-122"/>
                <a:ea typeface="微软雅黑" pitchFamily="34" charset="-122"/>
              </a:rPr>
              <a:t>shell</a:t>
            </a:r>
            <a:r>
              <a:rPr lang="zh-CN" altLang="en-US" sz="2100" b="1" dirty="0">
                <a:solidFill>
                  <a:srgbClr val="0000FF"/>
                </a:solidFill>
                <a:latin typeface="微软雅黑" pitchFamily="34" charset="-122"/>
                <a:ea typeface="微软雅黑" pitchFamily="34" charset="-122"/>
              </a:rPr>
              <a:t>命令行提示符，说明正在运行</a:t>
            </a:r>
            <a:r>
              <a:rPr lang="en-US" altLang="zh-CN" sz="2100" b="1" dirty="0">
                <a:solidFill>
                  <a:srgbClr val="0000FF"/>
                </a:solidFill>
                <a:latin typeface="微软雅黑" pitchFamily="34" charset="-122"/>
                <a:ea typeface="微软雅黑" pitchFamily="34" charset="-122"/>
              </a:rPr>
              <a:t>shell</a:t>
            </a:r>
            <a:r>
              <a:rPr lang="zh-CN" altLang="en-US" sz="2100" b="1" dirty="0">
                <a:solidFill>
                  <a:srgbClr val="0000FF"/>
                </a:solidFill>
                <a:latin typeface="微软雅黑" pitchFamily="34" charset="-122"/>
                <a:ea typeface="微软雅黑" pitchFamily="34" charset="-122"/>
              </a:rPr>
              <a:t>进程。</a:t>
            </a:r>
            <a:endParaRPr lang="zh-CN" altLang="en-US" sz="2100" b="1" dirty="0">
              <a:solidFill>
                <a:srgbClr val="0000FF"/>
              </a:solidFill>
              <a:latin typeface="微软雅黑" pitchFamily="34" charset="-122"/>
              <a:ea typeface="微软雅黑" pitchFamily="34" charset="-122"/>
            </a:endParaRPr>
          </a:p>
          <a:p>
            <a:pPr>
              <a:spcBef>
                <a:spcPct val="50000"/>
              </a:spcBef>
            </a:pPr>
            <a:r>
              <a:rPr lang="zh-CN" altLang="en-US" sz="2100" b="1" dirty="0">
                <a:solidFill>
                  <a:srgbClr val="006600"/>
                </a:solidFill>
                <a:latin typeface="微软雅黑" pitchFamily="34" charset="-122"/>
                <a:ea typeface="微软雅黑" pitchFamily="34" charset="-122"/>
              </a:rPr>
              <a:t>在一个进程的生命周期中，可能会有其他不同进程在处理器上交替运行！</a:t>
            </a:r>
            <a:endParaRPr lang="en-US" altLang="zh-CN" sz="2100" b="1" dirty="0">
              <a:solidFill>
                <a:srgbClr val="006600"/>
              </a:solidFill>
              <a:latin typeface="微软雅黑" pitchFamily="34" charset="-122"/>
              <a:ea typeface="微软雅黑" pitchFamily="34" charset="-122"/>
            </a:endParaRPr>
          </a:p>
          <a:p>
            <a:pPr>
              <a:spcBef>
                <a:spcPct val="50000"/>
              </a:spcBef>
            </a:pPr>
            <a:r>
              <a:rPr lang="zh-CN" altLang="en-US" sz="2100" b="1" dirty="0">
                <a:solidFill>
                  <a:srgbClr val="FF0000"/>
                </a:solidFill>
                <a:latin typeface="微软雅黑" pitchFamily="34" charset="-122"/>
                <a:ea typeface="微软雅黑" pitchFamily="34" charset="-122"/>
              </a:rPr>
              <a:t>感觉到的运行时间比真实执行时间要长！</a:t>
            </a:r>
            <a:endParaRPr lang="zh-CN" altLang="en-US" sz="2100" b="1" dirty="0">
              <a:solidFill>
                <a:srgbClr val="FF0000"/>
              </a:solidFill>
              <a:latin typeface="微软雅黑" pitchFamily="34" charset="-122"/>
              <a:ea typeface="微软雅黑" pitchFamily="34" charset="-122"/>
            </a:endParaRPr>
          </a:p>
        </p:txBody>
      </p:sp>
      <p:pic>
        <p:nvPicPr>
          <p:cNvPr id="722953" name="Picture 9"/>
          <p:cNvPicPr>
            <a:picLocks noChangeAspect="1"/>
          </p:cNvPicPr>
          <p:nvPr/>
        </p:nvPicPr>
        <p:blipFill>
          <a:blip r:embed="rId1"/>
          <a:stretch>
            <a:fillRect/>
          </a:stretch>
        </p:blipFill>
        <p:spPr>
          <a:xfrm>
            <a:off x="3683000" y="1700213"/>
            <a:ext cx="4867275" cy="3590925"/>
          </a:xfrm>
          <a:prstGeom prst="rect">
            <a:avLst/>
          </a:prstGeom>
          <a:noFill/>
          <a:ln w="9525">
            <a:noFill/>
          </a:ln>
        </p:spPr>
      </p:pic>
      <p:sp>
        <p:nvSpPr>
          <p:cNvPr id="722954" name="Rectangle 10"/>
          <p:cNvSpPr/>
          <p:nvPr/>
        </p:nvSpPr>
        <p:spPr>
          <a:xfrm>
            <a:off x="274638" y="842963"/>
            <a:ext cx="8455025" cy="762000"/>
          </a:xfrm>
          <a:prstGeom prst="rect">
            <a:avLst/>
          </a:prstGeom>
          <a:noFill/>
          <a:ln w="9525">
            <a:noFill/>
          </a:ln>
        </p:spPr>
        <p:txBody>
          <a:bodyPr anchor="ctr">
            <a:spAutoFit/>
          </a:bodyPr>
          <a:p>
            <a:pPr eaLnBrk="0" hangingPunct="0"/>
            <a:r>
              <a:rPr lang="en-US" altLang="zh-CN" sz="2200" b="1" dirty="0">
                <a:latin typeface="微软雅黑" pitchFamily="34" charset="-122"/>
                <a:ea typeface="微软雅黑" pitchFamily="34" charset="-122"/>
              </a:rPr>
              <a:t>OS</a:t>
            </a:r>
            <a:r>
              <a:rPr lang="zh-CN" altLang="en-US" sz="2200" b="1" dirty="0">
                <a:latin typeface="微软雅黑" pitchFamily="34" charset="-122"/>
                <a:ea typeface="微软雅黑" pitchFamily="34" charset="-122"/>
              </a:rPr>
              <a:t>通过处理器调度让处理器轮流执行多个进程。实现不同进程中指令交替执行的机制称为</a:t>
            </a:r>
            <a:r>
              <a:rPr lang="zh-CN" altLang="en-US" sz="2200" b="1" dirty="0">
                <a:solidFill>
                  <a:srgbClr val="FF0000"/>
                </a:solidFill>
                <a:latin typeface="微软雅黑" pitchFamily="34" charset="-122"/>
                <a:ea typeface="微软雅黑" pitchFamily="34" charset="-122"/>
              </a:rPr>
              <a:t>进程的上下文切换（</a:t>
            </a:r>
            <a:r>
              <a:rPr lang="en-US" altLang="zh-CN" sz="2200" b="1" dirty="0">
                <a:solidFill>
                  <a:srgbClr val="FF0000"/>
                </a:solidFill>
                <a:latin typeface="微软雅黑" pitchFamily="34" charset="-122"/>
                <a:ea typeface="微软雅黑" pitchFamily="34" charset="-122"/>
              </a:rPr>
              <a:t>context switching</a:t>
            </a:r>
            <a:r>
              <a:rPr lang="zh-CN" altLang="en-US" sz="2200" b="1" dirty="0">
                <a:solidFill>
                  <a:srgbClr val="FF0000"/>
                </a:solidFill>
                <a:latin typeface="微软雅黑" pitchFamily="34" charset="-122"/>
                <a:ea typeface="微软雅黑" pitchFamily="34" charset="-122"/>
              </a:rPr>
              <a:t>） </a:t>
            </a:r>
            <a:endParaRPr lang="zh-CN" altLang="en-US" sz="2200" b="1" dirty="0">
              <a:solidFill>
                <a:srgbClr val="FF0000"/>
              </a:solidFill>
              <a:latin typeface="微软雅黑" pitchFamily="34" charset="-122"/>
              <a:ea typeface="微软雅黑" pitchFamily="34" charset="-122"/>
            </a:endParaRPr>
          </a:p>
        </p:txBody>
      </p:sp>
      <p:sp>
        <p:nvSpPr>
          <p:cNvPr id="722955" name="Rectangle 11"/>
          <p:cNvSpPr/>
          <p:nvPr/>
        </p:nvSpPr>
        <p:spPr>
          <a:xfrm>
            <a:off x="277813" y="5546725"/>
            <a:ext cx="8653462" cy="1054100"/>
          </a:xfrm>
          <a:prstGeom prst="rect">
            <a:avLst/>
          </a:prstGeom>
          <a:noFill/>
          <a:ln w="9525">
            <a:noFill/>
          </a:ln>
        </p:spPr>
        <p:txBody>
          <a:bodyPr>
            <a:spAutoFit/>
          </a:bodyPr>
          <a:p>
            <a:pPr eaLnBrk="0" hangingPunct="0">
              <a:lnSpc>
                <a:spcPct val="105000"/>
              </a:lnSpc>
              <a:spcBef>
                <a:spcPct val="20000"/>
              </a:spcBef>
            </a:pPr>
            <a:r>
              <a:rPr lang="zh-CN" altLang="en-US" sz="2000" b="1" dirty="0">
                <a:solidFill>
                  <a:srgbClr val="008000"/>
                </a:solidFill>
                <a:latin typeface="微软雅黑" pitchFamily="34" charset="-122"/>
                <a:ea typeface="微软雅黑" pitchFamily="34" charset="-122"/>
              </a:rPr>
              <a:t>处理器调度等事件会引起用户进程正常执行被打断，因而形成异常控制流。</a:t>
            </a:r>
            <a:r>
              <a:rPr lang="zh-CN" altLang="en-US" sz="2000" b="1" dirty="0">
                <a:latin typeface="微软雅黑" pitchFamily="34" charset="-122"/>
                <a:ea typeface="微软雅黑" pitchFamily="34" charset="-122"/>
              </a:rPr>
              <a:t>进程的上下文切换机制很好地解决了这类异常控制流，实现了从一个进程安全切换到另一个进程执行的过程。</a:t>
            </a:r>
            <a:r>
              <a:rPr lang="zh-CN" altLang="en-US"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linds(horizontal)">
                                      <p:cBhvr>
                                        <p:cTn id="7" dur="500"/>
                                        <p:tgtEl>
                                          <p:spTgt spid="7229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7"/>
                                        </p:tgtEl>
                                        <p:attrNameLst>
                                          <p:attrName>style.visibility</p:attrName>
                                        </p:attrNameLst>
                                      </p:cBhvr>
                                      <p:to>
                                        <p:strVal val="visible"/>
                                      </p:to>
                                    </p:set>
                                    <p:animEffect transition="in" filter="blinds(horizontal)">
                                      <p:cBhvr>
                                        <p:cTn id="12" dur="500"/>
                                        <p:tgtEl>
                                          <p:spTgt spid="7229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charRg st="0" end="35"/>
                                            </p:txEl>
                                          </p:spTgt>
                                        </p:tgtEl>
                                        <p:attrNameLst>
                                          <p:attrName>style.visibility</p:attrName>
                                        </p:attrNameLst>
                                      </p:cBhvr>
                                      <p:to>
                                        <p:strVal val="visible"/>
                                      </p:to>
                                    </p:set>
                                    <p:animEffect transition="in" filter="blinds(horizontal)">
                                      <p:cBhvr>
                                        <p:cTn id="17" dur="500"/>
                                        <p:tgtEl>
                                          <p:spTgt spid="66">
                                            <p:txEl>
                                              <p:charRg st="0"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3"/>
                                        </p:tgtEl>
                                        <p:attrNameLst>
                                          <p:attrName>style.visibility</p:attrName>
                                        </p:attrNameLst>
                                      </p:cBhvr>
                                      <p:to>
                                        <p:strVal val="visible"/>
                                      </p:to>
                                    </p:set>
                                    <p:animEffect transition="in" filter="blinds(horizontal)">
                                      <p:cBhvr>
                                        <p:cTn id="22" dur="500"/>
                                        <p:tgtEl>
                                          <p:spTgt spid="7229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
                                            <p:txEl>
                                              <p:charRg st="35" end="68"/>
                                            </p:txEl>
                                          </p:spTgt>
                                        </p:tgtEl>
                                        <p:attrNameLst>
                                          <p:attrName>style.visibility</p:attrName>
                                        </p:attrNameLst>
                                      </p:cBhvr>
                                      <p:to>
                                        <p:strVal val="visible"/>
                                      </p:to>
                                    </p:set>
                                    <p:animEffect transition="in" filter="blinds(horizontal)">
                                      <p:cBhvr>
                                        <p:cTn id="27" dur="500"/>
                                        <p:tgtEl>
                                          <p:spTgt spid="66">
                                            <p:txEl>
                                              <p:charRg st="35" end="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
                                            <p:txEl>
                                              <p:charRg st="68" end="87"/>
                                            </p:txEl>
                                          </p:spTgt>
                                        </p:tgtEl>
                                        <p:attrNameLst>
                                          <p:attrName>style.visibility</p:attrName>
                                        </p:attrNameLst>
                                      </p:cBhvr>
                                      <p:to>
                                        <p:strVal val="visible"/>
                                      </p:to>
                                    </p:set>
                                    <p:animEffect transition="in" filter="blinds(horizontal)">
                                      <p:cBhvr>
                                        <p:cTn id="32" dur="500"/>
                                        <p:tgtEl>
                                          <p:spTgt spid="66">
                                            <p:txEl>
                                              <p:charRg st="68" end="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55"/>
                                        </p:tgtEl>
                                        <p:attrNameLst>
                                          <p:attrName>style.visibility</p:attrName>
                                        </p:attrNameLst>
                                      </p:cBhvr>
                                      <p:to>
                                        <p:strVal val="visible"/>
                                      </p:to>
                                    </p:set>
                                    <p:animEffect transition="in" filter="blinds(horizontal)">
                                      <p:cBhvr>
                                        <p:cTn id="37" dur="500"/>
                                        <p:tgtEl>
                                          <p:spTgt spid="72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nimBg="1"/>
      <p:bldP spid="722954" grpId="0"/>
      <p:bldP spid="72295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21426</Words>
  <Application>WPS 文字</Application>
  <PresentationFormat>全屏显示(4:3)</PresentationFormat>
  <Paragraphs>1494</Paragraphs>
  <Slides>78</Slides>
  <Notes>31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78</vt:i4>
      </vt:variant>
    </vt:vector>
  </HeadingPairs>
  <TitlesOfParts>
    <vt:vector size="99" baseType="lpstr">
      <vt:lpstr>Arial</vt:lpstr>
      <vt:lpstr>方正书宋_GBK</vt:lpstr>
      <vt:lpstr>Wingdings</vt:lpstr>
      <vt:lpstr>宋体</vt:lpstr>
      <vt:lpstr>黑体</vt:lpstr>
      <vt:lpstr>Times New Roman</vt:lpstr>
      <vt:lpstr>微软雅黑</vt:lpstr>
      <vt:lpstr>Courier New</vt:lpstr>
      <vt:lpstr>msgothic</vt:lpstr>
      <vt:lpstr>Calibri</vt:lpstr>
      <vt:lpstr>Arial Narrow</vt:lpstr>
      <vt:lpstr>Arial Black</vt:lpstr>
      <vt:lpstr>Wingdings 2</vt:lpstr>
      <vt:lpstr>汉仪中黑KW</vt:lpstr>
      <vt:lpstr>汉仪书宋二KW</vt:lpstr>
      <vt:lpstr>汉仪旗黑</vt:lpstr>
      <vt:lpstr>Thonburi</vt:lpstr>
      <vt:lpstr>Helvetica Neue</vt:lpstr>
      <vt:lpstr>宋体</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shaojiaming</cp:lastModifiedBy>
  <cp:revision>2990</cp:revision>
  <dcterms:created xsi:type="dcterms:W3CDTF">2021-12-26T08:44:30Z</dcterms:created>
  <dcterms:modified xsi:type="dcterms:W3CDTF">2021-12-26T08:44:30Z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