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60" r:id="rId6"/>
    <p:sldId id="257" r:id="rId7"/>
    <p:sldId id="266" r:id="rId8"/>
    <p:sldId id="258" r:id="rId9"/>
    <p:sldId id="267" r:id="rId10"/>
    <p:sldId id="269" r:id="rId11"/>
    <p:sldId id="261" r:id="rId12"/>
    <p:sldId id="262" r:id="rId13"/>
    <p:sldId id="263" r:id="rId14"/>
    <p:sldId id="26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DDB98-CA5B-4F29-946E-80558C5836DF}" v="10" dt="2021-01-22T09:27:21.317"/>
    <p1510:client id="{5AAF8945-72AA-4F3C-9511-AA38253D90B1}" v="1" dt="2021-01-20T10:30:19.307"/>
    <p1510:client id="{EFED30B4-E1A4-457B-90E2-6F7EEA5B1CD4}" v="14" dt="2021-01-22T09:26:10.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PATANWAL 200123008" userId="13fc8adc-5993-4539-a2cc-c7154d5bf9d7" providerId="ADAL" clId="{4364720A-CABC-8A40-A3A0-89D9A41F21DC}"/>
    <pc:docChg chg="delSld">
      <pc:chgData name="ANKUSH PATANWAL 200123008" userId="13fc8adc-5993-4539-a2cc-c7154d5bf9d7" providerId="ADAL" clId="{4364720A-CABC-8A40-A3A0-89D9A41F21DC}" dt="2021-01-19T10:00:15.053" v="0" actId="2696"/>
      <pc:docMkLst>
        <pc:docMk/>
      </pc:docMkLst>
      <pc:sldChg chg="del">
        <pc:chgData name="ANKUSH PATANWAL 200123008" userId="13fc8adc-5993-4539-a2cc-c7154d5bf9d7" providerId="ADAL" clId="{4364720A-CABC-8A40-A3A0-89D9A41F21DC}" dt="2021-01-19T10:00:15.053" v="0" actId="2696"/>
        <pc:sldMkLst>
          <pc:docMk/>
          <pc:sldMk cId="3787543449" sldId="265"/>
        </pc:sldMkLst>
      </pc:sldChg>
    </pc:docChg>
  </pc:docChgLst>
  <pc:docChgLst>
    <pc:chgData name="MIHIR KUMAR SINGH" userId="S::mihir.singh@iitg.ac.in::29260909-5c53-40bd-aa3b-60952e3e63ba" providerId="AD" clId="Web-{43CDDB98-CA5B-4F29-946E-80558C5836DF}"/>
    <pc:docChg chg="modSld">
      <pc:chgData name="MIHIR KUMAR SINGH" userId="S::mihir.singh@iitg.ac.in::29260909-5c53-40bd-aa3b-60952e3e63ba" providerId="AD" clId="Web-{43CDDB98-CA5B-4F29-946E-80558C5836DF}" dt="2021-01-22T09:27:21.315" v="4" actId="20577"/>
      <pc:docMkLst>
        <pc:docMk/>
      </pc:docMkLst>
      <pc:sldChg chg="modSp">
        <pc:chgData name="MIHIR KUMAR SINGH" userId="S::mihir.singh@iitg.ac.in::29260909-5c53-40bd-aa3b-60952e3e63ba" providerId="AD" clId="Web-{43CDDB98-CA5B-4F29-946E-80558C5836DF}" dt="2021-01-22T09:27:21.315" v="4" actId="20577"/>
        <pc:sldMkLst>
          <pc:docMk/>
          <pc:sldMk cId="4167256514" sldId="259"/>
        </pc:sldMkLst>
        <pc:spChg chg="mod">
          <ac:chgData name="MIHIR KUMAR SINGH" userId="S::mihir.singh@iitg.ac.in::29260909-5c53-40bd-aa3b-60952e3e63ba" providerId="AD" clId="Web-{43CDDB98-CA5B-4F29-946E-80558C5836DF}" dt="2021-01-22T09:27:21.315" v="4" actId="20577"/>
          <ac:spMkLst>
            <pc:docMk/>
            <pc:sldMk cId="4167256514" sldId="259"/>
            <ac:spMk id="14" creationId="{00000000-0000-0000-0000-000000000000}"/>
          </ac:spMkLst>
        </pc:spChg>
      </pc:sldChg>
    </pc:docChg>
  </pc:docChgLst>
  <pc:docChgLst>
    <pc:chgData name="HARSH KUMAR" userId="S::k.harsh@iitg.ac.in::1f6a6cf5-74a1-415b-81ea-82f92453fef4" providerId="AD" clId="Web-{5AAF8945-72AA-4F3C-9511-AA38253D90B1}"/>
    <pc:docChg chg="modSld">
      <pc:chgData name="HARSH KUMAR" userId="S::k.harsh@iitg.ac.in::1f6a6cf5-74a1-415b-81ea-82f92453fef4" providerId="AD" clId="Web-{5AAF8945-72AA-4F3C-9511-AA38253D90B1}" dt="2021-01-20T10:30:19.307" v="0"/>
      <pc:docMkLst>
        <pc:docMk/>
      </pc:docMkLst>
      <pc:sldChg chg="modTransition">
        <pc:chgData name="HARSH KUMAR" userId="S::k.harsh@iitg.ac.in::1f6a6cf5-74a1-415b-81ea-82f92453fef4" providerId="AD" clId="Web-{5AAF8945-72AA-4F3C-9511-AA38253D90B1}" dt="2021-01-20T10:30:19.307" v="0"/>
        <pc:sldMkLst>
          <pc:docMk/>
          <pc:sldMk cId="3790092664" sldId="258"/>
        </pc:sldMkLst>
      </pc:sldChg>
    </pc:docChg>
  </pc:docChgLst>
  <pc:docChgLst>
    <pc:chgData name="MIHIR KUMAR SINGH" userId="S::mihir.singh@iitg.ac.in::29260909-5c53-40bd-aa3b-60952e3e63ba" providerId="AD" clId="Web-{EFED30B4-E1A4-457B-90E2-6F7EEA5B1CD4}"/>
    <pc:docChg chg="modSld">
      <pc:chgData name="MIHIR KUMAR SINGH" userId="S::mihir.singh@iitg.ac.in::29260909-5c53-40bd-aa3b-60952e3e63ba" providerId="AD" clId="Web-{EFED30B4-E1A4-457B-90E2-6F7EEA5B1CD4}" dt="2021-01-22T09:26:10.516" v="6" actId="20577"/>
      <pc:docMkLst>
        <pc:docMk/>
      </pc:docMkLst>
      <pc:sldChg chg="modSp">
        <pc:chgData name="MIHIR KUMAR SINGH" userId="S::mihir.singh@iitg.ac.in::29260909-5c53-40bd-aa3b-60952e3e63ba" providerId="AD" clId="Web-{EFED30B4-E1A4-457B-90E2-6F7EEA5B1CD4}" dt="2021-01-22T09:26:10.516" v="6" actId="20577"/>
        <pc:sldMkLst>
          <pc:docMk/>
          <pc:sldMk cId="4167256514" sldId="259"/>
        </pc:sldMkLst>
        <pc:spChg chg="mod">
          <ac:chgData name="MIHIR KUMAR SINGH" userId="S::mihir.singh@iitg.ac.in::29260909-5c53-40bd-aa3b-60952e3e63ba" providerId="AD" clId="Web-{EFED30B4-E1A4-457B-90E2-6F7EEA5B1CD4}" dt="2021-01-22T09:26:10.516" v="6" actId="20577"/>
          <ac:spMkLst>
            <pc:docMk/>
            <pc:sldMk cId="4167256514" sldId="259"/>
            <ac:spMk id="1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D38D2C-60C2-471E-8106-73DF35FA7E43}"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80824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D38D2C-60C2-471E-8106-73DF35FA7E43}"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271808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D38D2C-60C2-471E-8106-73DF35FA7E43}"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65587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D38D2C-60C2-471E-8106-73DF35FA7E43}"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138147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38D2C-60C2-471E-8106-73DF35FA7E43}"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83924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CD38D2C-60C2-471E-8106-73DF35FA7E43}"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261017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CD38D2C-60C2-471E-8106-73DF35FA7E43}" type="datetimeFigureOut">
              <a:rPr lang="en-IN" smtClean="0"/>
              <a:t>22-01-2021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69579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CD38D2C-60C2-471E-8106-73DF35FA7E43}" type="datetimeFigureOut">
              <a:rPr lang="en-IN" smtClean="0"/>
              <a:t>22-01-2021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246129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38D2C-60C2-471E-8106-73DF35FA7E43}" type="datetimeFigureOut">
              <a:rPr lang="en-IN" smtClean="0"/>
              <a:t>22-01-2021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325161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38D2C-60C2-471E-8106-73DF35FA7E43}"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160481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38D2C-60C2-471E-8106-73DF35FA7E43}"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5CAB2E-90A0-4D68-9C32-E20AD933D1A3}" type="slidenum">
              <a:rPr lang="en-IN" smtClean="0"/>
              <a:t>‹#›</a:t>
            </a:fld>
            <a:endParaRPr lang="en-IN"/>
          </a:p>
        </p:txBody>
      </p:sp>
    </p:spTree>
    <p:extLst>
      <p:ext uri="{BB962C8B-B14F-4D97-AF65-F5344CB8AC3E}">
        <p14:creationId xmlns:p14="http://schemas.microsoft.com/office/powerpoint/2010/main" val="337137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38D2C-60C2-471E-8106-73DF35FA7E43}" type="datetimeFigureOut">
              <a:rPr lang="en-IN" smtClean="0"/>
              <a:t>22-01-2021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CAB2E-90A0-4D68-9C32-E20AD933D1A3}" type="slidenum">
              <a:rPr lang="en-IN" smtClean="0"/>
              <a:t>‹#›</a:t>
            </a:fld>
            <a:endParaRPr lang="en-IN"/>
          </a:p>
        </p:txBody>
      </p:sp>
    </p:spTree>
    <p:extLst>
      <p:ext uri="{BB962C8B-B14F-4D97-AF65-F5344CB8AC3E}">
        <p14:creationId xmlns:p14="http://schemas.microsoft.com/office/powerpoint/2010/main" val="357835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1054" y="171355"/>
            <a:ext cx="11314306" cy="1118133"/>
            <a:chOff x="211054" y="171355"/>
            <a:chExt cx="11314306" cy="1118133"/>
          </a:xfrm>
        </p:grpSpPr>
        <p:pic>
          <p:nvPicPr>
            <p:cNvPr id="5" name="Picture 4"/>
            <p:cNvPicPr>
              <a:picLocks noChangeAspect="1"/>
            </p:cNvPicPr>
            <p:nvPr/>
          </p:nvPicPr>
          <p:blipFill>
            <a:blip r:embed="rId2"/>
            <a:stretch>
              <a:fillRect/>
            </a:stretch>
          </p:blipFill>
          <p:spPr>
            <a:xfrm>
              <a:off x="211054" y="171355"/>
              <a:ext cx="907121" cy="916806"/>
            </a:xfrm>
            <a:prstGeom prst="rect">
              <a:avLst/>
            </a:prstGeom>
          </p:spPr>
        </p:pic>
        <p:sp>
          <p:nvSpPr>
            <p:cNvPr id="6" name="TextBox 5"/>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7" name="Straight Connector 6"/>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14" name="Title 1"/>
          <p:cNvSpPr txBox="1">
            <a:spLocks/>
          </p:cNvSpPr>
          <p:nvPr/>
        </p:nvSpPr>
        <p:spPr>
          <a:xfrm>
            <a:off x="2275116" y="3317185"/>
            <a:ext cx="8558645" cy="13486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solidFill>
                  <a:srgbClr val="C00000"/>
                </a:solidFill>
                <a:latin typeface="Arial"/>
                <a:cs typeface="Arial"/>
              </a:rPr>
              <a:t>Reaction of 4-aminotoluene and o-vanillin (Preparation of Azomethine)</a:t>
            </a:r>
            <a:endParaRPr lang="en-IN" sz="3200">
              <a:solidFill>
                <a:srgbClr val="C00000"/>
              </a:solidFill>
              <a:latin typeface="Arial"/>
              <a:cs typeface="Arial"/>
            </a:endParaRPr>
          </a:p>
        </p:txBody>
      </p:sp>
      <p:sp>
        <p:nvSpPr>
          <p:cNvPr id="15" name="TextBox 14"/>
          <p:cNvSpPr txBox="1"/>
          <p:nvPr/>
        </p:nvSpPr>
        <p:spPr>
          <a:xfrm>
            <a:off x="4876797" y="2312276"/>
            <a:ext cx="2903359" cy="646331"/>
          </a:xfrm>
          <a:prstGeom prst="rect">
            <a:avLst/>
          </a:prstGeom>
          <a:noFill/>
        </p:spPr>
        <p:txBody>
          <a:bodyPr wrap="none" rtlCol="0">
            <a:spAutoFit/>
          </a:bodyPr>
          <a:lstStyle/>
          <a:p>
            <a:r>
              <a:rPr lang="en-IN" sz="3600">
                <a:solidFill>
                  <a:srgbClr val="C00000"/>
                </a:solidFill>
                <a:latin typeface="Arial" panose="020B0604020202020204" pitchFamily="34" charset="0"/>
                <a:cs typeface="Arial" panose="020B0604020202020204" pitchFamily="34" charset="0"/>
              </a:rPr>
              <a:t>Experiment 2</a:t>
            </a:r>
          </a:p>
        </p:txBody>
      </p:sp>
    </p:spTree>
    <p:extLst>
      <p:ext uri="{BB962C8B-B14F-4D97-AF65-F5344CB8AC3E}">
        <p14:creationId xmlns:p14="http://schemas.microsoft.com/office/powerpoint/2010/main" val="416725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66" y="1887675"/>
            <a:ext cx="11370364" cy="4893647"/>
          </a:xfrm>
          <a:prstGeom prst="rect">
            <a:avLst/>
          </a:prstGeom>
        </p:spPr>
        <p:txBody>
          <a:bodyPr wrap="square">
            <a:spAutoFit/>
          </a:bodyPr>
          <a:lstStyle/>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The TLC plate is then placed in the chamber so that the spot(s) of the sample do not touch the surface of the eluent in the chamber, and the lid is closed. </a:t>
            </a:r>
          </a:p>
          <a:p>
            <a:pPr marL="342900" indent="-342900">
              <a:buFont typeface="Wingdings" panose="05000000000000000000" pitchFamily="2" charset="2"/>
              <a:buChar char="Ø"/>
            </a:pPr>
            <a:endParaRPr lang="en-IN"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The solvent moves up the plate by capillary action, meets the sample mixture and carries it up the plate (elutes the sample). </a:t>
            </a:r>
          </a:p>
          <a:p>
            <a:pPr marL="342900" indent="-342900">
              <a:buFont typeface="Wingdings" panose="05000000000000000000" pitchFamily="2" charset="2"/>
              <a:buChar char="Ø"/>
            </a:pPr>
            <a:endParaRPr lang="en-IN"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The plate should be removed from the chamber before the solvent front reaches the top of the stationary phase</a:t>
            </a: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Without delay, the </a:t>
            </a:r>
            <a:r>
              <a:rPr lang="en-IN" sz="2400" i="1">
                <a:latin typeface="Arial" panose="020B0604020202020204" pitchFamily="34" charset="0"/>
                <a:cs typeface="Arial" panose="020B0604020202020204" pitchFamily="34" charset="0"/>
              </a:rPr>
              <a:t>solvent front</a:t>
            </a:r>
            <a:r>
              <a:rPr lang="en-IN" sz="2400">
                <a:latin typeface="Arial" panose="020B0604020202020204" pitchFamily="34" charset="0"/>
                <a:cs typeface="Arial" panose="020B0604020202020204" pitchFamily="34" charset="0"/>
              </a:rPr>
              <a:t>, the furthest extent of solvent up the plate, is marked.</a:t>
            </a: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The plate is dried and visualized. </a:t>
            </a: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Ultraviolet light</a:t>
            </a: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Visualizing chemicals</a:t>
            </a:r>
          </a:p>
        </p:txBody>
      </p:sp>
      <p:grpSp>
        <p:nvGrpSpPr>
          <p:cNvPr id="3" name="Group 2"/>
          <p:cNvGrpSpPr/>
          <p:nvPr/>
        </p:nvGrpSpPr>
        <p:grpSpPr>
          <a:xfrm>
            <a:off x="211054" y="171355"/>
            <a:ext cx="11314306" cy="1118133"/>
            <a:chOff x="211054" y="171355"/>
            <a:chExt cx="11314306" cy="1118133"/>
          </a:xfrm>
        </p:grpSpPr>
        <p:pic>
          <p:nvPicPr>
            <p:cNvPr id="4" name="Picture 3"/>
            <p:cNvPicPr>
              <a:picLocks noChangeAspect="1"/>
            </p:cNvPicPr>
            <p:nvPr/>
          </p:nvPicPr>
          <p:blipFill>
            <a:blip r:embed="rId2"/>
            <a:stretch>
              <a:fillRect/>
            </a:stretch>
          </p:blipFill>
          <p:spPr>
            <a:xfrm>
              <a:off x="211054" y="171355"/>
              <a:ext cx="907121" cy="916806"/>
            </a:xfrm>
            <a:prstGeom prst="rect">
              <a:avLst/>
            </a:prstGeom>
          </p:spPr>
        </p:pic>
        <p:sp>
          <p:nvSpPr>
            <p:cNvPr id="5" name="TextBox 4"/>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6" name="Straight Connector 5"/>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8" name="TextBox 7"/>
          <p:cNvSpPr txBox="1"/>
          <p:nvPr/>
        </p:nvSpPr>
        <p:spPr>
          <a:xfrm>
            <a:off x="5339253" y="1088161"/>
            <a:ext cx="1851789" cy="646331"/>
          </a:xfrm>
          <a:prstGeom prst="rect">
            <a:avLst/>
          </a:prstGeom>
          <a:noFill/>
        </p:spPr>
        <p:txBody>
          <a:bodyPr wrap="none" rtlCol="0">
            <a:spAutoFit/>
          </a:bodyPr>
          <a:lstStyle/>
          <a:p>
            <a:r>
              <a:rPr lang="en-IN" sz="3600">
                <a:solidFill>
                  <a:srgbClr val="C00000"/>
                </a:solidFill>
                <a:latin typeface="Arial" panose="020B0604020202020204" pitchFamily="34" charset="0"/>
                <a:cs typeface="Arial" panose="020B0604020202020204" pitchFamily="34" charset="0"/>
              </a:rPr>
              <a:t>Method </a:t>
            </a:r>
          </a:p>
        </p:txBody>
      </p:sp>
    </p:spTree>
    <p:extLst>
      <p:ext uri="{BB962C8B-B14F-4D97-AF65-F5344CB8AC3E}">
        <p14:creationId xmlns:p14="http://schemas.microsoft.com/office/powerpoint/2010/main" val="373918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11054" y="171355"/>
            <a:ext cx="11314306" cy="1118133"/>
            <a:chOff x="211054" y="171355"/>
            <a:chExt cx="11314306" cy="1118133"/>
          </a:xfrm>
        </p:grpSpPr>
        <p:pic>
          <p:nvPicPr>
            <p:cNvPr id="4" name="Picture 3"/>
            <p:cNvPicPr>
              <a:picLocks noChangeAspect="1"/>
            </p:cNvPicPr>
            <p:nvPr/>
          </p:nvPicPr>
          <p:blipFill>
            <a:blip r:embed="rId2"/>
            <a:stretch>
              <a:fillRect/>
            </a:stretch>
          </p:blipFill>
          <p:spPr>
            <a:xfrm>
              <a:off x="211054" y="171355"/>
              <a:ext cx="907121" cy="916806"/>
            </a:xfrm>
            <a:prstGeom prst="rect">
              <a:avLst/>
            </a:prstGeom>
          </p:spPr>
        </p:pic>
        <p:sp>
          <p:nvSpPr>
            <p:cNvPr id="5" name="TextBox 4"/>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6" name="Straight Connector 5"/>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12" name="TextBox 11"/>
          <p:cNvSpPr txBox="1"/>
          <p:nvPr/>
        </p:nvSpPr>
        <p:spPr>
          <a:xfrm>
            <a:off x="4087384" y="1415467"/>
            <a:ext cx="4442242" cy="646331"/>
          </a:xfrm>
          <a:prstGeom prst="rect">
            <a:avLst/>
          </a:prstGeom>
          <a:noFill/>
        </p:spPr>
        <p:txBody>
          <a:bodyPr wrap="none" rtlCol="0">
            <a:spAutoFit/>
          </a:bodyPr>
          <a:lstStyle/>
          <a:p>
            <a:r>
              <a:rPr lang="en-IN" sz="3600" err="1">
                <a:solidFill>
                  <a:srgbClr val="C00000"/>
                </a:solidFill>
                <a:latin typeface="Arial" charset="0"/>
                <a:ea typeface="Arial" charset="0"/>
                <a:cs typeface="Arial" charset="0"/>
              </a:rPr>
              <a:t>Retension</a:t>
            </a:r>
            <a:r>
              <a:rPr lang="en-IN" sz="3600">
                <a:solidFill>
                  <a:srgbClr val="C00000"/>
                </a:solidFill>
                <a:latin typeface="Arial" charset="0"/>
                <a:ea typeface="Arial" charset="0"/>
                <a:cs typeface="Arial" charset="0"/>
              </a:rPr>
              <a:t> factor (</a:t>
            </a:r>
            <a:r>
              <a:rPr lang="en-IN" sz="3600" err="1">
                <a:solidFill>
                  <a:srgbClr val="C00000"/>
                </a:solidFill>
                <a:latin typeface="Arial" charset="0"/>
                <a:ea typeface="Arial" charset="0"/>
                <a:cs typeface="Arial" charset="0"/>
              </a:rPr>
              <a:t>R</a:t>
            </a:r>
            <a:r>
              <a:rPr lang="en-IN" sz="3600" baseline="-25000" err="1">
                <a:solidFill>
                  <a:srgbClr val="C00000"/>
                </a:solidFill>
                <a:latin typeface="Arial" charset="0"/>
                <a:ea typeface="Arial" charset="0"/>
                <a:cs typeface="Arial" charset="0"/>
              </a:rPr>
              <a:t>f</a:t>
            </a:r>
            <a:r>
              <a:rPr lang="en-IN" sz="3600">
                <a:solidFill>
                  <a:srgbClr val="C00000"/>
                </a:solidFill>
                <a:latin typeface="Arial" charset="0"/>
                <a:ea typeface="Arial" charset="0"/>
                <a:cs typeface="Arial" charset="0"/>
              </a:rPr>
              <a:t>)</a:t>
            </a:r>
          </a:p>
        </p:txBody>
      </p:sp>
      <p:sp>
        <p:nvSpPr>
          <p:cNvPr id="14" name="Rectangle 13"/>
          <p:cNvSpPr/>
          <p:nvPr/>
        </p:nvSpPr>
        <p:spPr>
          <a:xfrm>
            <a:off x="1118175" y="3145592"/>
            <a:ext cx="10252190" cy="2677656"/>
          </a:xfrm>
          <a:prstGeom prst="rect">
            <a:avLst/>
          </a:prstGeom>
        </p:spPr>
        <p:txBody>
          <a:bodyPr wrap="square">
            <a:spAutoFit/>
          </a:bodyPr>
          <a:lstStyle/>
          <a:p>
            <a:pPr marL="342900" indent="-342900">
              <a:buFont typeface="Arial" charset="0"/>
              <a:buChar char="•"/>
            </a:pPr>
            <a:r>
              <a:rPr lang="en-US" sz="2400">
                <a:solidFill>
                  <a:srgbClr val="202124"/>
                </a:solidFill>
                <a:latin typeface="Arial" charset="0"/>
                <a:ea typeface="Arial" charset="0"/>
                <a:cs typeface="Arial" charset="0"/>
              </a:rPr>
              <a:t>Distance traveled by the compound divided by the distance traveled by the solvent.</a:t>
            </a:r>
          </a:p>
          <a:p>
            <a:pPr marL="342900" indent="-342900">
              <a:buFont typeface="Arial" charset="0"/>
              <a:buChar char="•"/>
            </a:pPr>
            <a:r>
              <a:rPr lang="en-US" sz="2400">
                <a:latin typeface="Arial" charset="0"/>
                <a:ea typeface="Arial" charset="0"/>
                <a:cs typeface="Arial" charset="0"/>
              </a:rPr>
              <a:t>The larger an </a:t>
            </a:r>
            <a:r>
              <a:rPr lang="en-US" sz="2400" b="1" err="1">
                <a:latin typeface="Arial" charset="0"/>
                <a:ea typeface="Arial" charset="0"/>
                <a:cs typeface="Arial" charset="0"/>
              </a:rPr>
              <a:t>R</a:t>
            </a:r>
            <a:r>
              <a:rPr lang="en-US" sz="2400" b="1" baseline="-25000" err="1">
                <a:latin typeface="Arial" charset="0"/>
                <a:ea typeface="Arial" charset="0"/>
                <a:cs typeface="Arial" charset="0"/>
              </a:rPr>
              <a:t>f</a:t>
            </a:r>
            <a:r>
              <a:rPr lang="en-US" sz="2400">
                <a:latin typeface="Arial" charset="0"/>
                <a:ea typeface="Arial" charset="0"/>
                <a:cs typeface="Arial" charset="0"/>
              </a:rPr>
              <a:t> of a compound, the larger the distance it travels on the </a:t>
            </a:r>
            <a:r>
              <a:rPr lang="en-US" sz="2400" b="1">
                <a:latin typeface="Arial" charset="0"/>
                <a:ea typeface="Arial" charset="0"/>
                <a:cs typeface="Arial" charset="0"/>
              </a:rPr>
              <a:t>TLC</a:t>
            </a:r>
            <a:r>
              <a:rPr lang="en-US" sz="2400">
                <a:latin typeface="Arial" charset="0"/>
                <a:ea typeface="Arial" charset="0"/>
                <a:cs typeface="Arial" charset="0"/>
              </a:rPr>
              <a:t> plate.</a:t>
            </a:r>
          </a:p>
          <a:p>
            <a:pPr marL="342900" indent="-342900">
              <a:buFont typeface="Arial" charset="0"/>
              <a:buChar char="•"/>
            </a:pPr>
            <a:r>
              <a:rPr lang="en-US" sz="2400" b="1">
                <a:latin typeface="Arial" charset="0"/>
                <a:ea typeface="Arial" charset="0"/>
                <a:cs typeface="Arial" charset="0"/>
              </a:rPr>
              <a:t>Larger </a:t>
            </a:r>
            <a:r>
              <a:rPr lang="en-US" sz="2400" b="1" err="1">
                <a:latin typeface="Arial" charset="0"/>
                <a:ea typeface="Arial" charset="0"/>
                <a:cs typeface="Arial" charset="0"/>
              </a:rPr>
              <a:t>R</a:t>
            </a:r>
            <a:r>
              <a:rPr lang="en-US" sz="2400" b="1" baseline="-25000" err="1">
                <a:latin typeface="Arial" charset="0"/>
                <a:ea typeface="Arial" charset="0"/>
                <a:cs typeface="Arial" charset="0"/>
              </a:rPr>
              <a:t>f</a:t>
            </a:r>
            <a:r>
              <a:rPr lang="en-US" sz="2400" b="1">
                <a:latin typeface="Arial" charset="0"/>
                <a:ea typeface="Arial" charset="0"/>
                <a:cs typeface="Arial" charset="0"/>
              </a:rPr>
              <a:t> </a:t>
            </a:r>
            <a:r>
              <a:rPr lang="en-US" sz="2400">
                <a:latin typeface="Arial" charset="0"/>
                <a:ea typeface="Arial" charset="0"/>
                <a:cs typeface="Arial" charset="0"/>
              </a:rPr>
              <a:t>factor indicated </a:t>
            </a:r>
            <a:r>
              <a:rPr lang="en-US" sz="2400" b="1">
                <a:latin typeface="Arial" charset="0"/>
                <a:ea typeface="Arial" charset="0"/>
                <a:cs typeface="Arial" charset="0"/>
              </a:rPr>
              <a:t>weaker interaction with the stationary phase</a:t>
            </a:r>
            <a:r>
              <a:rPr lang="en-US" sz="2400">
                <a:latin typeface="Arial" charset="0"/>
                <a:ea typeface="Arial" charset="0"/>
                <a:cs typeface="Arial" charset="0"/>
              </a:rPr>
              <a:t>, while a </a:t>
            </a:r>
            <a:r>
              <a:rPr lang="en-US" sz="2400" b="1">
                <a:latin typeface="Arial" charset="0"/>
                <a:ea typeface="Arial" charset="0"/>
                <a:cs typeface="Arial" charset="0"/>
              </a:rPr>
              <a:t>smaller </a:t>
            </a:r>
            <a:r>
              <a:rPr lang="en-US" sz="2400" b="1" err="1">
                <a:latin typeface="Arial" charset="0"/>
                <a:ea typeface="Arial" charset="0"/>
                <a:cs typeface="Arial" charset="0"/>
              </a:rPr>
              <a:t>R</a:t>
            </a:r>
            <a:r>
              <a:rPr lang="en-US" sz="2400" b="1" baseline="-25000" err="1">
                <a:latin typeface="Arial" charset="0"/>
                <a:ea typeface="Arial" charset="0"/>
                <a:cs typeface="Arial" charset="0"/>
              </a:rPr>
              <a:t>f</a:t>
            </a:r>
            <a:r>
              <a:rPr lang="en-US" sz="2400" b="1">
                <a:latin typeface="Arial" charset="0"/>
                <a:ea typeface="Arial" charset="0"/>
                <a:cs typeface="Arial" charset="0"/>
              </a:rPr>
              <a:t> </a:t>
            </a:r>
            <a:r>
              <a:rPr lang="en-US" sz="2400">
                <a:latin typeface="Arial" charset="0"/>
                <a:ea typeface="Arial" charset="0"/>
                <a:cs typeface="Arial" charset="0"/>
              </a:rPr>
              <a:t>factor indicated a </a:t>
            </a:r>
            <a:r>
              <a:rPr lang="en-US" sz="2400" b="1">
                <a:latin typeface="Arial" charset="0"/>
                <a:ea typeface="Arial" charset="0"/>
                <a:cs typeface="Arial" charset="0"/>
              </a:rPr>
              <a:t>stronger interaction with the stationary phase.</a:t>
            </a:r>
          </a:p>
        </p:txBody>
      </p:sp>
    </p:spTree>
    <p:extLst>
      <p:ext uri="{BB962C8B-B14F-4D97-AF65-F5344CB8AC3E}">
        <p14:creationId xmlns:p14="http://schemas.microsoft.com/office/powerpoint/2010/main" val="291164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4882" y="1213721"/>
            <a:ext cx="2441694" cy="646331"/>
          </a:xfrm>
          <a:prstGeom prst="rect">
            <a:avLst/>
          </a:prstGeom>
          <a:noFill/>
        </p:spPr>
        <p:txBody>
          <a:bodyPr wrap="none" rtlCol="0">
            <a:spAutoFit/>
          </a:bodyPr>
          <a:lstStyle/>
          <a:p>
            <a:r>
              <a:rPr lang="en-IN" sz="3600">
                <a:solidFill>
                  <a:srgbClr val="C00000"/>
                </a:solidFill>
                <a:latin typeface="Arial" panose="020B0604020202020204" pitchFamily="34" charset="0"/>
                <a:cs typeface="Arial" panose="020B0604020202020204" pitchFamily="34" charset="0"/>
              </a:rPr>
              <a:t>Application</a:t>
            </a:r>
          </a:p>
        </p:txBody>
      </p:sp>
      <p:grpSp>
        <p:nvGrpSpPr>
          <p:cNvPr id="3" name="Group 2"/>
          <p:cNvGrpSpPr/>
          <p:nvPr/>
        </p:nvGrpSpPr>
        <p:grpSpPr>
          <a:xfrm>
            <a:off x="211054" y="171355"/>
            <a:ext cx="11314306" cy="1118133"/>
            <a:chOff x="211054" y="171355"/>
            <a:chExt cx="11314306" cy="1118133"/>
          </a:xfrm>
        </p:grpSpPr>
        <p:pic>
          <p:nvPicPr>
            <p:cNvPr id="4" name="Picture 3"/>
            <p:cNvPicPr>
              <a:picLocks noChangeAspect="1"/>
            </p:cNvPicPr>
            <p:nvPr/>
          </p:nvPicPr>
          <p:blipFill>
            <a:blip r:embed="rId2"/>
            <a:stretch>
              <a:fillRect/>
            </a:stretch>
          </p:blipFill>
          <p:spPr>
            <a:xfrm>
              <a:off x="211054" y="171355"/>
              <a:ext cx="907121" cy="916806"/>
            </a:xfrm>
            <a:prstGeom prst="rect">
              <a:avLst/>
            </a:prstGeom>
          </p:spPr>
        </p:pic>
        <p:sp>
          <p:nvSpPr>
            <p:cNvPr id="5" name="TextBox 4"/>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6" name="Straight Connector 5"/>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6739"/>
          <a:stretch/>
        </p:blipFill>
        <p:spPr>
          <a:xfrm>
            <a:off x="6806000" y="2879834"/>
            <a:ext cx="5297251" cy="2427662"/>
          </a:xfrm>
          <a:prstGeom prst="rect">
            <a:avLst/>
          </a:prstGeom>
        </p:spPr>
      </p:pic>
      <p:sp>
        <p:nvSpPr>
          <p:cNvPr id="9" name="TextBox 8"/>
          <p:cNvSpPr txBox="1"/>
          <p:nvPr/>
        </p:nvSpPr>
        <p:spPr>
          <a:xfrm>
            <a:off x="409903" y="2098870"/>
            <a:ext cx="4397358" cy="584775"/>
          </a:xfrm>
          <a:prstGeom prst="rect">
            <a:avLst/>
          </a:prstGeom>
          <a:noFill/>
        </p:spPr>
        <p:txBody>
          <a:bodyPr wrap="none" rtlCol="0">
            <a:spAutoFit/>
          </a:bodyPr>
          <a:lstStyle/>
          <a:p>
            <a:r>
              <a:rPr lang="en-IN" sz="3200">
                <a:solidFill>
                  <a:srgbClr val="C00000"/>
                </a:solidFill>
                <a:latin typeface="Arial" charset="0"/>
                <a:ea typeface="Arial" charset="0"/>
                <a:cs typeface="Arial" charset="0"/>
              </a:rPr>
              <a:t>Isolation of compounds</a:t>
            </a:r>
          </a:p>
        </p:txBody>
      </p:sp>
      <p:sp>
        <p:nvSpPr>
          <p:cNvPr id="10" name="TextBox 9"/>
          <p:cNvSpPr txBox="1"/>
          <p:nvPr/>
        </p:nvSpPr>
        <p:spPr>
          <a:xfrm>
            <a:off x="397566" y="2941982"/>
            <a:ext cx="6241773" cy="3046988"/>
          </a:xfrm>
          <a:prstGeom prst="rect">
            <a:avLst/>
          </a:prstGeom>
          <a:noFill/>
        </p:spPr>
        <p:txBody>
          <a:bodyPr wrap="square" rtlCol="0">
            <a:spAutoFit/>
          </a:bodyPr>
          <a:lstStyle/>
          <a:p>
            <a:pPr marL="342900" indent="-342900">
              <a:buFont typeface="Arial" charset="0"/>
              <a:buChar char="•"/>
            </a:pPr>
            <a:r>
              <a:rPr lang="en-US" sz="2400">
                <a:latin typeface="Arial" charset="0"/>
                <a:ea typeface="Arial" charset="0"/>
                <a:cs typeface="Arial" charset="0"/>
              </a:rPr>
              <a:t>Different compounds in the mixture have varying properties</a:t>
            </a:r>
          </a:p>
          <a:p>
            <a:pPr marL="342900" indent="-342900">
              <a:buFont typeface="Arial" charset="0"/>
              <a:buChar char="•"/>
            </a:pPr>
            <a:r>
              <a:rPr lang="en-US" sz="2400">
                <a:latin typeface="Arial" charset="0"/>
                <a:ea typeface="Arial" charset="0"/>
                <a:cs typeface="Arial" charset="0"/>
              </a:rPr>
              <a:t>Thus they have different extent of interaction with the stationary phase</a:t>
            </a:r>
          </a:p>
          <a:p>
            <a:pPr marL="342900" indent="-342900">
              <a:buFont typeface="Arial" charset="0"/>
              <a:buChar char="•"/>
            </a:pPr>
            <a:r>
              <a:rPr lang="en-US" sz="2400">
                <a:latin typeface="Arial" charset="0"/>
                <a:ea typeface="Arial" charset="0"/>
                <a:cs typeface="Arial" charset="0"/>
              </a:rPr>
              <a:t>They are eluted differently</a:t>
            </a:r>
          </a:p>
          <a:p>
            <a:pPr marL="342900" indent="-342900">
              <a:buFont typeface="Arial" charset="0"/>
              <a:buChar char="•"/>
            </a:pPr>
            <a:r>
              <a:rPr lang="en-US" sz="2400">
                <a:latin typeface="Arial" charset="0"/>
                <a:ea typeface="Arial" charset="0"/>
                <a:cs typeface="Arial" charset="0"/>
              </a:rPr>
              <a:t>They have different </a:t>
            </a:r>
            <a:r>
              <a:rPr lang="en-US" sz="2400" err="1">
                <a:latin typeface="Arial" charset="0"/>
                <a:ea typeface="Arial" charset="0"/>
                <a:cs typeface="Arial" charset="0"/>
              </a:rPr>
              <a:t>R</a:t>
            </a:r>
            <a:r>
              <a:rPr lang="en-US" sz="2400" baseline="-25000" err="1">
                <a:latin typeface="Arial" charset="0"/>
                <a:ea typeface="Arial" charset="0"/>
                <a:cs typeface="Arial" charset="0"/>
              </a:rPr>
              <a:t>f</a:t>
            </a:r>
            <a:r>
              <a:rPr lang="en-US" sz="2400">
                <a:latin typeface="Arial" charset="0"/>
                <a:ea typeface="Arial" charset="0"/>
                <a:cs typeface="Arial" charset="0"/>
              </a:rPr>
              <a:t> values.</a:t>
            </a:r>
          </a:p>
          <a:p>
            <a:pPr marL="342900" indent="-342900">
              <a:buFont typeface="Arial" charset="0"/>
              <a:buChar char="•"/>
            </a:pPr>
            <a:r>
              <a:rPr lang="en-US" sz="2400">
                <a:latin typeface="Arial" charset="0"/>
                <a:ea typeface="Arial" charset="0"/>
                <a:cs typeface="Arial" charset="0"/>
              </a:rPr>
              <a:t>Hence the mixture is separated out on the TLC plate</a:t>
            </a:r>
          </a:p>
        </p:txBody>
      </p:sp>
      <p:sp>
        <p:nvSpPr>
          <p:cNvPr id="11" name="TextBox 10"/>
          <p:cNvSpPr txBox="1"/>
          <p:nvPr/>
        </p:nvSpPr>
        <p:spPr>
          <a:xfrm>
            <a:off x="151485" y="6003235"/>
            <a:ext cx="11993027" cy="830997"/>
          </a:xfrm>
          <a:prstGeom prst="rect">
            <a:avLst/>
          </a:prstGeom>
          <a:noFill/>
        </p:spPr>
        <p:txBody>
          <a:bodyPr wrap="none" rtlCol="0">
            <a:spAutoFit/>
          </a:bodyPr>
          <a:lstStyle/>
          <a:p>
            <a:r>
              <a:rPr lang="en-US" sz="2400">
                <a:solidFill>
                  <a:srgbClr val="C00000"/>
                </a:solidFill>
                <a:latin typeface="Arial" charset="0"/>
                <a:ea typeface="Arial" charset="0"/>
                <a:cs typeface="Arial" charset="0"/>
              </a:rPr>
              <a:t>Very useful in monitoring the progress or completion of reactions or to check the purity </a:t>
            </a:r>
          </a:p>
          <a:p>
            <a:r>
              <a:rPr lang="en-US" sz="2400">
                <a:solidFill>
                  <a:srgbClr val="C00000"/>
                </a:solidFill>
                <a:latin typeface="Arial" charset="0"/>
                <a:ea typeface="Arial" charset="0"/>
                <a:cs typeface="Arial" charset="0"/>
              </a:rPr>
              <a:t>of a compound.</a:t>
            </a:r>
          </a:p>
        </p:txBody>
      </p:sp>
    </p:spTree>
    <p:extLst>
      <p:ext uri="{BB962C8B-B14F-4D97-AF65-F5344CB8AC3E}">
        <p14:creationId xmlns:p14="http://schemas.microsoft.com/office/powerpoint/2010/main" val="79596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1054" y="171355"/>
            <a:ext cx="11314306" cy="1118133"/>
            <a:chOff x="211054" y="171355"/>
            <a:chExt cx="11314306" cy="1118133"/>
          </a:xfrm>
        </p:grpSpPr>
        <p:pic>
          <p:nvPicPr>
            <p:cNvPr id="5" name="Picture 4"/>
            <p:cNvPicPr>
              <a:picLocks noChangeAspect="1"/>
            </p:cNvPicPr>
            <p:nvPr/>
          </p:nvPicPr>
          <p:blipFill>
            <a:blip r:embed="rId2"/>
            <a:stretch>
              <a:fillRect/>
            </a:stretch>
          </p:blipFill>
          <p:spPr>
            <a:xfrm>
              <a:off x="211054" y="171355"/>
              <a:ext cx="907121" cy="916806"/>
            </a:xfrm>
            <a:prstGeom prst="rect">
              <a:avLst/>
            </a:prstGeom>
          </p:spPr>
        </p:pic>
        <p:sp>
          <p:nvSpPr>
            <p:cNvPr id="6" name="TextBox 5"/>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7" name="Straight Connector 6"/>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9" name="Rectangle 8"/>
          <p:cNvSpPr/>
          <p:nvPr/>
        </p:nvSpPr>
        <p:spPr>
          <a:xfrm>
            <a:off x="788275" y="1997839"/>
            <a:ext cx="10737085" cy="4154984"/>
          </a:xfrm>
          <a:prstGeom prst="rect">
            <a:avLst/>
          </a:prstGeom>
        </p:spPr>
        <p:txBody>
          <a:bodyPr wrap="square">
            <a:spAutoFit/>
          </a:bodyPr>
          <a:lstStyle/>
          <a:p>
            <a:pPr marL="342900" indent="-342900">
              <a:buFont typeface="Wingdings" panose="05000000000000000000" pitchFamily="2" charset="2"/>
              <a:buChar char="§"/>
            </a:pPr>
            <a:r>
              <a:rPr lang="en-US" sz="2400">
                <a:latin typeface="Arial" panose="020B0604020202020204" pitchFamily="34" charset="0"/>
                <a:cs typeface="Arial" panose="020B0604020202020204" pitchFamily="34" charset="0"/>
              </a:rPr>
              <a:t>Covalent bond forming bi-molecular organic transformations that proceed rapidly and to a high degree of completion between the solid reactants, actually occur in solid state</a:t>
            </a:r>
          </a:p>
          <a:p>
            <a:pPr marL="342900" indent="-342900">
              <a:buFont typeface="Wingdings" panose="05000000000000000000" pitchFamily="2" charset="2"/>
              <a:buChar char="§"/>
            </a:pP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a:latin typeface="Arial" panose="020B0604020202020204" pitchFamily="34" charset="0"/>
                <a:cs typeface="Arial" panose="020B0604020202020204" pitchFamily="34" charset="0"/>
              </a:rPr>
              <a:t> A liquid or melt phase  formed during the grinding imbues the individual molecules with the required mobility for productive (or reactive) collision, allowing rapid reaction between the two solid reagents. </a:t>
            </a:r>
          </a:p>
          <a:p>
            <a:pPr marL="342900" indent="-342900">
              <a:buFont typeface="Wingdings" panose="05000000000000000000" pitchFamily="2" charset="2"/>
              <a:buChar char="§"/>
            </a:pP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a:latin typeface="Arial" panose="020B0604020202020204" pitchFamily="34" charset="0"/>
                <a:cs typeface="Arial" panose="020B0604020202020204" pitchFamily="34" charset="0"/>
              </a:rPr>
              <a:t>These are solvent less reactions.</a:t>
            </a:r>
          </a:p>
          <a:p>
            <a:pPr marL="342900" indent="-342900">
              <a:buFont typeface="Wingdings" panose="05000000000000000000" pitchFamily="2" charset="2"/>
              <a:buChar char="§"/>
            </a:pPr>
            <a:endParaRPr lang="en-US" sz="240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a:latin typeface="Arial" panose="020B0604020202020204" pitchFamily="34" charset="0"/>
                <a:cs typeface="Arial" panose="020B0604020202020204" pitchFamily="34" charset="0"/>
              </a:rPr>
              <a:t>Solid state condensation reactions are waste-free in nature.</a:t>
            </a:r>
          </a:p>
        </p:txBody>
      </p:sp>
      <p:sp>
        <p:nvSpPr>
          <p:cNvPr id="10" name="TextBox 9"/>
          <p:cNvSpPr txBox="1"/>
          <p:nvPr/>
        </p:nvSpPr>
        <p:spPr>
          <a:xfrm>
            <a:off x="3689130" y="1219201"/>
            <a:ext cx="3874779" cy="584775"/>
          </a:xfrm>
          <a:prstGeom prst="rect">
            <a:avLst/>
          </a:prstGeom>
          <a:noFill/>
        </p:spPr>
        <p:txBody>
          <a:bodyPr wrap="none" rtlCol="0">
            <a:spAutoFit/>
          </a:bodyPr>
          <a:lstStyle/>
          <a:p>
            <a:r>
              <a:rPr lang="en-IN" sz="3200">
                <a:solidFill>
                  <a:srgbClr val="C00000"/>
                </a:solidFill>
                <a:latin typeface="Arial" panose="020B0604020202020204" pitchFamily="34" charset="0"/>
                <a:cs typeface="Arial" panose="020B0604020202020204" pitchFamily="34" charset="0"/>
              </a:rPr>
              <a:t>Solid state reactions</a:t>
            </a:r>
          </a:p>
        </p:txBody>
      </p:sp>
    </p:spTree>
    <p:extLst>
      <p:ext uri="{BB962C8B-B14F-4D97-AF65-F5344CB8AC3E}">
        <p14:creationId xmlns:p14="http://schemas.microsoft.com/office/powerpoint/2010/main" val="252276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348346" y="10910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228807168"/>
              </p:ext>
            </p:extLst>
          </p:nvPr>
        </p:nvGraphicFramePr>
        <p:xfrm>
          <a:off x="1023846" y="2793727"/>
          <a:ext cx="10090650" cy="2981777"/>
        </p:xfrm>
        <a:graphic>
          <a:graphicData uri="http://schemas.openxmlformats.org/presentationml/2006/ole">
            <mc:AlternateContent xmlns:mc="http://schemas.openxmlformats.org/markup-compatibility/2006">
              <mc:Choice xmlns:v="urn:schemas-microsoft-com:vml" Requires="v">
                <p:oleObj spid="_x0000_s15361" r:id="rId3" imgW="5746680" imgH="1702440" progId="ChemDraw.Document.6.0">
                  <p:embed/>
                </p:oleObj>
              </mc:Choice>
              <mc:Fallback>
                <p:oleObj r:id="rId3" imgW="5746680" imgH="1702440" progId="ChemDraw.Document.6.0">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846" y="2793727"/>
                        <a:ext cx="10090650" cy="2981777"/>
                      </a:xfrm>
                      <a:prstGeom prst="rect">
                        <a:avLst/>
                      </a:prstGeom>
                      <a:noFill/>
                    </p:spPr>
                  </p:pic>
                </p:oleObj>
              </mc:Fallback>
            </mc:AlternateContent>
          </a:graphicData>
        </a:graphic>
      </p:graphicFrame>
      <p:grpSp>
        <p:nvGrpSpPr>
          <p:cNvPr id="6" name="Group 5"/>
          <p:cNvGrpSpPr/>
          <p:nvPr/>
        </p:nvGrpSpPr>
        <p:grpSpPr>
          <a:xfrm>
            <a:off x="570286" y="269325"/>
            <a:ext cx="11314306" cy="1118133"/>
            <a:chOff x="211054" y="171355"/>
            <a:chExt cx="11314306" cy="1118133"/>
          </a:xfrm>
        </p:grpSpPr>
        <p:pic>
          <p:nvPicPr>
            <p:cNvPr id="9" name="Picture 8"/>
            <p:cNvPicPr>
              <a:picLocks noChangeAspect="1"/>
            </p:cNvPicPr>
            <p:nvPr/>
          </p:nvPicPr>
          <p:blipFill>
            <a:blip r:embed="rId5"/>
            <a:stretch>
              <a:fillRect/>
            </a:stretch>
          </p:blipFill>
          <p:spPr>
            <a:xfrm>
              <a:off x="211054" y="171355"/>
              <a:ext cx="907121" cy="916806"/>
            </a:xfrm>
            <a:prstGeom prst="rect">
              <a:avLst/>
            </a:prstGeom>
          </p:spPr>
        </p:pic>
        <p:sp>
          <p:nvSpPr>
            <p:cNvPr id="10" name="TextBox 9"/>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11" name="Straight Connector 10"/>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4" name="TextBox 3"/>
          <p:cNvSpPr txBox="1"/>
          <p:nvPr/>
        </p:nvSpPr>
        <p:spPr>
          <a:xfrm>
            <a:off x="9085787" y="5535203"/>
            <a:ext cx="2173928" cy="523220"/>
          </a:xfrm>
          <a:prstGeom prst="rect">
            <a:avLst/>
          </a:prstGeom>
          <a:noFill/>
        </p:spPr>
        <p:txBody>
          <a:bodyPr wrap="none" rtlCol="0">
            <a:spAutoFit/>
          </a:bodyPr>
          <a:lstStyle/>
          <a:p>
            <a:r>
              <a:rPr lang="en-IN" sz="2800" err="1">
                <a:latin typeface="Arial" panose="020B0604020202020204" pitchFamily="34" charset="0"/>
                <a:cs typeface="Arial" panose="020B0604020202020204" pitchFamily="34" charset="0"/>
              </a:rPr>
              <a:t>Schiffs</a:t>
            </a:r>
            <a:r>
              <a:rPr lang="en-IN" sz="2800">
                <a:latin typeface="Arial" panose="020B0604020202020204" pitchFamily="34" charset="0"/>
                <a:cs typeface="Arial" panose="020B0604020202020204" pitchFamily="34" charset="0"/>
              </a:rPr>
              <a:t> Base</a:t>
            </a:r>
          </a:p>
        </p:txBody>
      </p:sp>
      <p:sp>
        <p:nvSpPr>
          <p:cNvPr id="5" name="TextBox 4"/>
          <p:cNvSpPr txBox="1"/>
          <p:nvPr/>
        </p:nvSpPr>
        <p:spPr>
          <a:xfrm>
            <a:off x="4572002" y="1583869"/>
            <a:ext cx="2929007" cy="646331"/>
          </a:xfrm>
          <a:prstGeom prst="rect">
            <a:avLst/>
          </a:prstGeom>
          <a:noFill/>
        </p:spPr>
        <p:txBody>
          <a:bodyPr wrap="none" rtlCol="0">
            <a:spAutoFit/>
          </a:bodyPr>
          <a:lstStyle/>
          <a:p>
            <a:r>
              <a:rPr lang="en-IN" sz="3600">
                <a:solidFill>
                  <a:srgbClr val="C00000"/>
                </a:solidFill>
                <a:latin typeface="Arial" panose="020B0604020202020204" pitchFamily="34" charset="0"/>
                <a:cs typeface="Arial" panose="020B0604020202020204" pitchFamily="34" charset="0"/>
              </a:rPr>
              <a:t>The Reaction</a:t>
            </a:r>
          </a:p>
        </p:txBody>
      </p:sp>
      <p:sp>
        <p:nvSpPr>
          <p:cNvPr id="7" name="TextBox 6"/>
          <p:cNvSpPr txBox="1"/>
          <p:nvPr/>
        </p:nvSpPr>
        <p:spPr>
          <a:xfrm>
            <a:off x="1120687" y="6171308"/>
            <a:ext cx="1841172" cy="465897"/>
          </a:xfrm>
          <a:prstGeom prst="rect">
            <a:avLst/>
          </a:prstGeom>
          <a:noFill/>
        </p:spPr>
        <p:txBody>
          <a:bodyPr wrap="square" rtlCol="0">
            <a:spAutoFit/>
          </a:bodyPr>
          <a:lstStyle/>
          <a:p>
            <a:pPr algn="ctr"/>
            <a:r>
              <a:rPr lang="en-US" sz="2400" err="1">
                <a:latin typeface="Arial" charset="0"/>
                <a:ea typeface="Arial" charset="0"/>
                <a:cs typeface="Arial" charset="0"/>
              </a:rPr>
              <a:t>Colourless</a:t>
            </a:r>
            <a:r>
              <a:rPr lang="en-US" sz="2400">
                <a:latin typeface="Arial" charset="0"/>
                <a:ea typeface="Arial" charset="0"/>
                <a:cs typeface="Arial" charset="0"/>
              </a:rPr>
              <a:t> </a:t>
            </a:r>
          </a:p>
        </p:txBody>
      </p:sp>
      <p:sp>
        <p:nvSpPr>
          <p:cNvPr id="8" name="TextBox 7"/>
          <p:cNvSpPr txBox="1"/>
          <p:nvPr/>
        </p:nvSpPr>
        <p:spPr>
          <a:xfrm>
            <a:off x="4432854" y="6151427"/>
            <a:ext cx="1065548" cy="461665"/>
          </a:xfrm>
          <a:prstGeom prst="rect">
            <a:avLst/>
          </a:prstGeom>
          <a:noFill/>
        </p:spPr>
        <p:txBody>
          <a:bodyPr wrap="none" rtlCol="0">
            <a:spAutoFit/>
          </a:bodyPr>
          <a:lstStyle/>
          <a:p>
            <a:r>
              <a:rPr lang="en-US" sz="2400">
                <a:latin typeface="Arial" charset="0"/>
                <a:ea typeface="Arial" charset="0"/>
                <a:cs typeface="Arial" charset="0"/>
              </a:rPr>
              <a:t>Yellow</a:t>
            </a:r>
          </a:p>
        </p:txBody>
      </p:sp>
      <p:sp>
        <p:nvSpPr>
          <p:cNvPr id="13" name="TextBox 12"/>
          <p:cNvSpPr txBox="1"/>
          <p:nvPr/>
        </p:nvSpPr>
        <p:spPr>
          <a:xfrm>
            <a:off x="9601201" y="6113435"/>
            <a:ext cx="1212191" cy="461665"/>
          </a:xfrm>
          <a:prstGeom prst="rect">
            <a:avLst/>
          </a:prstGeom>
          <a:noFill/>
        </p:spPr>
        <p:txBody>
          <a:bodyPr wrap="none" rtlCol="0">
            <a:spAutoFit/>
          </a:bodyPr>
          <a:lstStyle/>
          <a:p>
            <a:r>
              <a:rPr lang="en-US" sz="2400">
                <a:latin typeface="Arial" charset="0"/>
                <a:ea typeface="Arial" charset="0"/>
                <a:cs typeface="Arial" charset="0"/>
              </a:rPr>
              <a:t>Orange</a:t>
            </a:r>
          </a:p>
        </p:txBody>
      </p:sp>
    </p:spTree>
    <p:extLst>
      <p:ext uri="{BB962C8B-B14F-4D97-AF65-F5344CB8AC3E}">
        <p14:creationId xmlns:p14="http://schemas.microsoft.com/office/powerpoint/2010/main" val="341301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3233" y="2971782"/>
            <a:ext cx="3993534" cy="2308324"/>
          </a:xfrm>
          <a:prstGeom prst="rect">
            <a:avLst/>
          </a:prstGeom>
        </p:spPr>
        <p:txBody>
          <a:bodyPr wrap="square">
            <a:spAutoFit/>
          </a:bodyPr>
          <a:lstStyle/>
          <a:p>
            <a:pPr algn="just">
              <a:spcAft>
                <a:spcPts val="0"/>
              </a:spcAft>
            </a:pPr>
            <a:r>
              <a:rPr lang="en-US" sz="2400">
                <a:effectLst/>
                <a:latin typeface="Arial" panose="020B0604020202020204" pitchFamily="34" charset="0"/>
                <a:ea typeface="Times New Roman" panose="02020603050405020304" pitchFamily="18" charset="0"/>
                <a:cs typeface="Arial" panose="020B0604020202020204" pitchFamily="34" charset="0"/>
              </a:rPr>
              <a:t>o-Vanillin</a:t>
            </a:r>
            <a:endParaRPr lang="en-US" sz="240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US" sz="2400">
                <a:effectLst/>
                <a:latin typeface="Arial" panose="020B0604020202020204" pitchFamily="34" charset="0"/>
                <a:ea typeface="Times New Roman" panose="02020603050405020304" pitchFamily="18" charset="0"/>
                <a:cs typeface="Arial" panose="020B0604020202020204" pitchFamily="34" charset="0"/>
              </a:rPr>
              <a:t> 4- amino toluene</a:t>
            </a:r>
          </a:p>
          <a:p>
            <a:pPr algn="just">
              <a:spcAft>
                <a:spcPts val="0"/>
              </a:spcAft>
            </a:pPr>
            <a:r>
              <a:rPr lang="en-US" sz="2400">
                <a:effectLst/>
                <a:latin typeface="Arial" panose="020B0604020202020204" pitchFamily="34" charset="0"/>
                <a:ea typeface="Times New Roman" panose="02020603050405020304" pitchFamily="18" charset="0"/>
                <a:cs typeface="Arial" panose="020B0604020202020204" pitchFamily="34" charset="0"/>
              </a:rPr>
              <a:t> Watch glass</a:t>
            </a:r>
          </a:p>
          <a:p>
            <a:pPr algn="just">
              <a:spcAft>
                <a:spcPts val="0"/>
              </a:spcAft>
            </a:pPr>
            <a:r>
              <a:rPr lang="en-US" sz="2400">
                <a:effectLst/>
                <a:latin typeface="Arial" panose="020B0604020202020204" pitchFamily="34" charset="0"/>
                <a:ea typeface="Times New Roman" panose="02020603050405020304" pitchFamily="18" charset="0"/>
                <a:cs typeface="Arial" panose="020B0604020202020204" pitchFamily="34" charset="0"/>
              </a:rPr>
              <a:t> Spatula</a:t>
            </a:r>
          </a:p>
          <a:p>
            <a:pPr algn="just">
              <a:spcAft>
                <a:spcPts val="0"/>
              </a:spcAft>
            </a:pPr>
            <a:r>
              <a:rPr lang="en-US" sz="2400">
                <a:effectLst/>
                <a:latin typeface="Arial" panose="020B0604020202020204" pitchFamily="34" charset="0"/>
                <a:ea typeface="Times New Roman" panose="02020603050405020304" pitchFamily="18" charset="0"/>
                <a:cs typeface="Arial" panose="020B0604020202020204" pitchFamily="34" charset="0"/>
              </a:rPr>
              <a:t> Glass rod</a:t>
            </a:r>
          </a:p>
          <a:p>
            <a:pPr algn="just">
              <a:spcAft>
                <a:spcPts val="0"/>
              </a:spcAft>
            </a:pPr>
            <a:r>
              <a:rPr lang="en-US" sz="2400">
                <a:effectLst/>
                <a:latin typeface="Arial" panose="020B0604020202020204" pitchFamily="34" charset="0"/>
                <a:ea typeface="Times New Roman" panose="02020603050405020304" pitchFamily="18" charset="0"/>
                <a:cs typeface="Arial" panose="020B0604020202020204" pitchFamily="34" charset="0"/>
              </a:rPr>
              <a:t> Mortar and pestle (2 sets)</a:t>
            </a:r>
            <a:endParaRPr lang="en-IN" sz="2400">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3" name="Group 2"/>
          <p:cNvGrpSpPr/>
          <p:nvPr/>
        </p:nvGrpSpPr>
        <p:grpSpPr>
          <a:xfrm>
            <a:off x="570286" y="269325"/>
            <a:ext cx="11314306" cy="1118133"/>
            <a:chOff x="211054" y="171355"/>
            <a:chExt cx="11314306" cy="1118133"/>
          </a:xfrm>
        </p:grpSpPr>
        <p:pic>
          <p:nvPicPr>
            <p:cNvPr id="4" name="Picture 3"/>
            <p:cNvPicPr>
              <a:picLocks noChangeAspect="1"/>
            </p:cNvPicPr>
            <p:nvPr/>
          </p:nvPicPr>
          <p:blipFill>
            <a:blip r:embed="rId2"/>
            <a:stretch>
              <a:fillRect/>
            </a:stretch>
          </p:blipFill>
          <p:spPr>
            <a:xfrm>
              <a:off x="211054" y="171355"/>
              <a:ext cx="907121" cy="916806"/>
            </a:xfrm>
            <a:prstGeom prst="rect">
              <a:avLst/>
            </a:prstGeom>
          </p:spPr>
        </p:pic>
        <p:sp>
          <p:nvSpPr>
            <p:cNvPr id="5" name="TextBox 4"/>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6" name="Straight Connector 5"/>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8" name="TextBox 7"/>
          <p:cNvSpPr txBox="1"/>
          <p:nvPr/>
        </p:nvSpPr>
        <p:spPr>
          <a:xfrm>
            <a:off x="3445329" y="1649184"/>
            <a:ext cx="4624984" cy="584775"/>
          </a:xfrm>
          <a:prstGeom prst="rect">
            <a:avLst/>
          </a:prstGeom>
          <a:noFill/>
        </p:spPr>
        <p:txBody>
          <a:bodyPr wrap="none" rtlCol="0">
            <a:spAutoFit/>
          </a:bodyPr>
          <a:lstStyle/>
          <a:p>
            <a:r>
              <a:rPr lang="en-IN" sz="3200">
                <a:solidFill>
                  <a:srgbClr val="C00000"/>
                </a:solidFill>
                <a:latin typeface="Arial" panose="020B0604020202020204" pitchFamily="34" charset="0"/>
                <a:cs typeface="Arial" panose="020B0604020202020204" pitchFamily="34" charset="0"/>
              </a:rPr>
              <a:t>Apparatus and Materials</a:t>
            </a:r>
          </a:p>
        </p:txBody>
      </p:sp>
    </p:spTree>
    <p:extLst>
      <p:ext uri="{BB962C8B-B14F-4D97-AF65-F5344CB8AC3E}">
        <p14:creationId xmlns:p14="http://schemas.microsoft.com/office/powerpoint/2010/main" val="103661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0286" y="2113038"/>
            <a:ext cx="11018740" cy="4524315"/>
          </a:xfrm>
          <a:prstGeom prst="rect">
            <a:avLst/>
          </a:prstGeom>
        </p:spPr>
        <p:txBody>
          <a:bodyPr wrap="square">
            <a:spAutoFit/>
          </a:bodyPr>
          <a:lstStyle/>
          <a:p>
            <a:pPr marL="342900" indent="-342900" algn="just">
              <a:spcAft>
                <a:spcPts val="0"/>
              </a:spcAft>
              <a:buFont typeface="Wingdings" panose="05000000000000000000" pitchFamily="2" charset="2"/>
              <a:buChar char="§"/>
            </a:pPr>
            <a:r>
              <a:rPr lang="en-US" sz="2400">
                <a:effectLst/>
                <a:latin typeface="Arial" panose="020B0604020202020204" pitchFamily="34" charset="0"/>
                <a:ea typeface="Times New Roman" panose="02020603050405020304" pitchFamily="18" charset="0"/>
                <a:cs typeface="Arial" panose="020B0604020202020204" pitchFamily="34" charset="0"/>
              </a:rPr>
              <a:t>2.8 </a:t>
            </a:r>
            <a:r>
              <a:rPr lang="en-US" sz="2400" err="1">
                <a:effectLst/>
                <a:latin typeface="Arial" panose="020B0604020202020204" pitchFamily="34" charset="0"/>
                <a:ea typeface="Times New Roman" panose="02020603050405020304" pitchFamily="18" charset="0"/>
                <a:cs typeface="Arial" panose="020B0604020202020204" pitchFamily="34" charset="0"/>
              </a:rPr>
              <a:t>mmol</a:t>
            </a:r>
            <a:r>
              <a:rPr lang="en-US" sz="2400">
                <a:effectLst/>
                <a:latin typeface="Arial" panose="020B0604020202020204" pitchFamily="34" charset="0"/>
                <a:ea typeface="Times New Roman" panose="02020603050405020304" pitchFamily="18" charset="0"/>
                <a:cs typeface="Arial" panose="020B0604020202020204" pitchFamily="34" charset="0"/>
              </a:rPr>
              <a:t> (0.300g) of 4- </a:t>
            </a:r>
            <a:r>
              <a:rPr lang="en-US" sz="2400" err="1">
                <a:effectLst/>
                <a:latin typeface="Arial" panose="020B0604020202020204" pitchFamily="34" charset="0"/>
                <a:ea typeface="Times New Roman" panose="02020603050405020304" pitchFamily="18" charset="0"/>
                <a:cs typeface="Arial" panose="020B0604020202020204" pitchFamily="34" charset="0"/>
              </a:rPr>
              <a:t>aminotoleuene</a:t>
            </a:r>
            <a:r>
              <a:rPr lang="en-US" sz="2400">
                <a:effectLst/>
                <a:latin typeface="Arial" panose="020B0604020202020204" pitchFamily="34" charset="0"/>
                <a:ea typeface="Times New Roman" panose="02020603050405020304" pitchFamily="18" charset="0"/>
                <a:cs typeface="Arial" panose="020B0604020202020204" pitchFamily="34" charset="0"/>
              </a:rPr>
              <a:t> and 2.8 </a:t>
            </a:r>
            <a:r>
              <a:rPr lang="en-US" sz="2400" err="1">
                <a:effectLst/>
                <a:latin typeface="Arial" panose="020B0604020202020204" pitchFamily="34" charset="0"/>
                <a:ea typeface="Times New Roman" panose="02020603050405020304" pitchFamily="18" charset="0"/>
                <a:cs typeface="Arial" panose="020B0604020202020204" pitchFamily="34" charset="0"/>
              </a:rPr>
              <a:t>mmol</a:t>
            </a:r>
            <a:r>
              <a:rPr lang="en-US" sz="2400">
                <a:effectLst/>
                <a:latin typeface="Arial" panose="020B0604020202020204" pitchFamily="34" charset="0"/>
                <a:ea typeface="Times New Roman" panose="02020603050405020304" pitchFamily="18" charset="0"/>
                <a:cs typeface="Arial" panose="020B0604020202020204" pitchFamily="34" charset="0"/>
              </a:rPr>
              <a:t> (0.43g) of o-vanillin (m.w.152.15 g/</a:t>
            </a:r>
            <a:r>
              <a:rPr lang="en-US" sz="2400" err="1">
                <a:effectLst/>
                <a:latin typeface="Arial" panose="020B0604020202020204" pitchFamily="34" charset="0"/>
                <a:ea typeface="Times New Roman" panose="02020603050405020304" pitchFamily="18" charset="0"/>
                <a:cs typeface="Arial" panose="020B0604020202020204" pitchFamily="34" charset="0"/>
              </a:rPr>
              <a:t>mol</a:t>
            </a:r>
            <a:r>
              <a:rPr lang="en-US" sz="2400">
                <a:effectLst/>
                <a:latin typeface="Arial" panose="020B0604020202020204" pitchFamily="34" charset="0"/>
                <a:ea typeface="Times New Roman" panose="02020603050405020304" pitchFamily="18" charset="0"/>
                <a:cs typeface="Arial" panose="020B0604020202020204" pitchFamily="34" charset="0"/>
              </a:rPr>
              <a:t>) are ground separately using mortar and pestle</a:t>
            </a:r>
          </a:p>
          <a:p>
            <a:pPr marL="342900" indent="-342900" algn="just">
              <a:spcAft>
                <a:spcPts val="0"/>
              </a:spcAft>
              <a:buFont typeface="Wingdings" panose="05000000000000000000" pitchFamily="2" charset="2"/>
              <a:buChar char="§"/>
            </a:pPr>
            <a:endParaRPr lang="en-US" sz="240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0"/>
              </a:spcAft>
              <a:buFont typeface="Wingdings" panose="05000000000000000000" pitchFamily="2" charset="2"/>
              <a:buChar char="§"/>
            </a:pPr>
            <a:r>
              <a:rPr lang="en-US" sz="2400">
                <a:latin typeface="Arial" panose="020B0604020202020204" pitchFamily="34" charset="0"/>
                <a:ea typeface="Times New Roman" panose="02020603050405020304" pitchFamily="18" charset="0"/>
                <a:cs typeface="Arial" panose="020B0604020202020204" pitchFamily="34" charset="0"/>
              </a:rPr>
              <a:t>Then they are </a:t>
            </a:r>
            <a:r>
              <a:rPr lang="en-US" sz="2400">
                <a:effectLst/>
                <a:latin typeface="Arial" panose="020B0604020202020204" pitchFamily="34" charset="0"/>
                <a:ea typeface="Times New Roman" panose="02020603050405020304" pitchFamily="18" charset="0"/>
                <a:cs typeface="Arial" panose="020B0604020202020204" pitchFamily="34" charset="0"/>
              </a:rPr>
              <a:t>mixed together in a watch glass at room temperature. </a:t>
            </a:r>
          </a:p>
          <a:p>
            <a:pPr marL="342900" indent="-342900" algn="just">
              <a:spcAft>
                <a:spcPts val="0"/>
              </a:spcAft>
              <a:buFont typeface="Wingdings" panose="05000000000000000000" pitchFamily="2" charset="2"/>
              <a:buChar char="§"/>
            </a:pPr>
            <a:endParaRPr lang="en-US" sz="240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0"/>
              </a:spcAft>
              <a:buFont typeface="Wingdings" panose="05000000000000000000" pitchFamily="2" charset="2"/>
              <a:buChar char="§"/>
            </a:pPr>
            <a:r>
              <a:rPr lang="en-US" sz="2400">
                <a:effectLst/>
                <a:latin typeface="Arial" panose="020B0604020202020204" pitchFamily="34" charset="0"/>
                <a:ea typeface="Times New Roman" panose="02020603050405020304" pitchFamily="18" charset="0"/>
                <a:cs typeface="Arial" panose="020B0604020202020204" pitchFamily="34" charset="0"/>
              </a:rPr>
              <a:t>When the two powders contact one another, an orange liquid phase forms immediately </a:t>
            </a:r>
          </a:p>
          <a:p>
            <a:pPr marL="342900" indent="-342900" algn="just">
              <a:spcAft>
                <a:spcPts val="0"/>
              </a:spcAft>
              <a:buFont typeface="Wingdings" panose="05000000000000000000" pitchFamily="2" charset="2"/>
              <a:buChar char="§"/>
            </a:pPr>
            <a:endParaRPr lang="en-US" sz="240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0"/>
              </a:spcAft>
              <a:buFont typeface="Wingdings" panose="05000000000000000000" pitchFamily="2" charset="2"/>
              <a:buChar char="§"/>
            </a:pPr>
            <a:r>
              <a:rPr lang="en-US" sz="2400">
                <a:effectLst/>
                <a:latin typeface="Arial" panose="020B0604020202020204" pitchFamily="34" charset="0"/>
                <a:ea typeface="Times New Roman" panose="02020603050405020304" pitchFamily="18" charset="0"/>
                <a:cs typeface="Arial" panose="020B0604020202020204" pitchFamily="34" charset="0"/>
              </a:rPr>
              <a:t>After mixing with glass rod the entire mass becomes a homogenous liquid</a:t>
            </a:r>
          </a:p>
          <a:p>
            <a:pPr algn="just">
              <a:spcAft>
                <a:spcPts val="0"/>
              </a:spcAft>
            </a:pPr>
            <a:r>
              <a:rPr lang="en-US" sz="2400">
                <a:effectLst/>
                <a:latin typeface="Arial" panose="020B0604020202020204" pitchFamily="34" charset="0"/>
                <a:ea typeface="Times New Roman" panose="02020603050405020304" pitchFamily="18" charset="0"/>
                <a:cs typeface="Arial" panose="020B0604020202020204" pitchFamily="34" charset="0"/>
              </a:rPr>
              <a:t> </a:t>
            </a:r>
          </a:p>
          <a:p>
            <a:pPr marL="342900" indent="-342900" algn="just">
              <a:spcAft>
                <a:spcPts val="0"/>
              </a:spcAft>
              <a:buFont typeface="Wingdings" panose="05000000000000000000" pitchFamily="2" charset="2"/>
              <a:buChar char="§"/>
            </a:pPr>
            <a:r>
              <a:rPr lang="en-US" sz="2400">
                <a:effectLst/>
                <a:latin typeface="Arial" panose="020B0604020202020204" pitchFamily="34" charset="0"/>
                <a:ea typeface="Times New Roman" panose="02020603050405020304" pitchFamily="18" charset="0"/>
                <a:cs typeface="Arial" panose="020B0604020202020204" pitchFamily="34" charset="0"/>
              </a:rPr>
              <a:t>As the reaction proceeds, solid orange </a:t>
            </a:r>
            <a:r>
              <a:rPr lang="en-US" sz="2400" err="1">
                <a:effectLst/>
                <a:latin typeface="Arial" panose="020B0604020202020204" pitchFamily="34" charset="0"/>
                <a:ea typeface="Times New Roman" panose="02020603050405020304" pitchFamily="18" charset="0"/>
                <a:cs typeface="Arial" panose="020B0604020202020204" pitchFamily="34" charset="0"/>
              </a:rPr>
              <a:t>Azomethine</a:t>
            </a:r>
            <a:r>
              <a:rPr lang="en-US" sz="2400">
                <a:effectLst/>
                <a:latin typeface="Arial" panose="020B0604020202020204" pitchFamily="34" charset="0"/>
                <a:ea typeface="Times New Roman" panose="02020603050405020304" pitchFamily="18" charset="0"/>
                <a:cs typeface="Arial" panose="020B0604020202020204" pitchFamily="34" charset="0"/>
              </a:rPr>
              <a:t> product rapidly crystallizes from the liquid phase </a:t>
            </a:r>
            <a:endParaRPr lang="en-IN" sz="2400">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3" name="Group 2"/>
          <p:cNvGrpSpPr/>
          <p:nvPr/>
        </p:nvGrpSpPr>
        <p:grpSpPr>
          <a:xfrm>
            <a:off x="570286" y="269325"/>
            <a:ext cx="11314306" cy="1118133"/>
            <a:chOff x="211054" y="171355"/>
            <a:chExt cx="11314306" cy="1118133"/>
          </a:xfrm>
        </p:grpSpPr>
        <p:pic>
          <p:nvPicPr>
            <p:cNvPr id="4" name="Picture 3"/>
            <p:cNvPicPr>
              <a:picLocks noChangeAspect="1"/>
            </p:cNvPicPr>
            <p:nvPr/>
          </p:nvPicPr>
          <p:blipFill>
            <a:blip r:embed="rId2"/>
            <a:stretch>
              <a:fillRect/>
            </a:stretch>
          </p:blipFill>
          <p:spPr>
            <a:xfrm>
              <a:off x="211054" y="171355"/>
              <a:ext cx="907121" cy="916806"/>
            </a:xfrm>
            <a:prstGeom prst="rect">
              <a:avLst/>
            </a:prstGeom>
          </p:spPr>
        </p:pic>
        <p:sp>
          <p:nvSpPr>
            <p:cNvPr id="5" name="TextBox 4"/>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6" name="Straight Connector 5"/>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8" name="TextBox 7"/>
          <p:cNvSpPr txBox="1"/>
          <p:nvPr/>
        </p:nvSpPr>
        <p:spPr>
          <a:xfrm>
            <a:off x="4966016" y="1280970"/>
            <a:ext cx="2313454" cy="646331"/>
          </a:xfrm>
          <a:prstGeom prst="rect">
            <a:avLst/>
          </a:prstGeom>
          <a:noFill/>
        </p:spPr>
        <p:txBody>
          <a:bodyPr wrap="none" rtlCol="0">
            <a:spAutoFit/>
          </a:bodyPr>
          <a:lstStyle/>
          <a:p>
            <a:r>
              <a:rPr lang="en-IN" sz="3600">
                <a:solidFill>
                  <a:srgbClr val="C00000"/>
                </a:solidFill>
                <a:latin typeface="Arial" panose="020B0604020202020204" pitchFamily="34" charset="0"/>
                <a:cs typeface="Arial" panose="020B0604020202020204" pitchFamily="34" charset="0"/>
              </a:rPr>
              <a:t>Procedure</a:t>
            </a:r>
          </a:p>
        </p:txBody>
      </p:sp>
    </p:spTree>
    <p:extLst>
      <p:ext uri="{BB962C8B-B14F-4D97-AF65-F5344CB8AC3E}">
        <p14:creationId xmlns:p14="http://schemas.microsoft.com/office/powerpoint/2010/main" val="379009266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057" y="2114515"/>
            <a:ext cx="10254343" cy="4216539"/>
          </a:xfrm>
          <a:prstGeom prst="rect">
            <a:avLst/>
          </a:prstGeom>
        </p:spPr>
        <p:txBody>
          <a:bodyPr wrap="square">
            <a:spAutoFit/>
          </a:bodyPr>
          <a:lstStyle/>
          <a:p>
            <a:pPr algn="just">
              <a:spcAft>
                <a:spcPts val="0"/>
              </a:spcAft>
            </a:pPr>
            <a:r>
              <a:rPr lang="en-US" sz="2800">
                <a:latin typeface="Arial" panose="020B0604020202020204" pitchFamily="34" charset="0"/>
                <a:ea typeface="Times New Roman" panose="02020603050405020304" pitchFamily="18" charset="0"/>
                <a:cs typeface="Arial" panose="020B0604020202020204" pitchFamily="34" charset="0"/>
              </a:rPr>
              <a:t>Calculate the percentage yield:</a:t>
            </a:r>
          </a:p>
          <a:p>
            <a:pPr algn="just">
              <a:spcAft>
                <a:spcPts val="0"/>
              </a:spcAft>
            </a:pPr>
            <a:endParaRPr lang="en-US" sz="240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endParaRPr lang="en-US" sz="240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endParaRPr lang="en-US" sz="240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endParaRPr lang="en-IN" sz="240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en-US" sz="3600">
                <a:solidFill>
                  <a:srgbClr val="C00000"/>
                </a:solidFill>
                <a:latin typeface="Arial" panose="020B0604020202020204" pitchFamily="34" charset="0"/>
                <a:ea typeface="Times New Roman" panose="02020603050405020304" pitchFamily="18" charset="0"/>
                <a:cs typeface="Arial" panose="020B0604020202020204" pitchFamily="34" charset="0"/>
              </a:rPr>
              <a:t>Tasks</a:t>
            </a:r>
          </a:p>
          <a:p>
            <a:pPr algn="ctr">
              <a:spcAft>
                <a:spcPts val="0"/>
              </a:spcAft>
            </a:pPr>
            <a:endParaRPr lang="en-IN" sz="3600">
              <a:solidFill>
                <a:srgbClr val="C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Aft>
                <a:spcPts val="0"/>
              </a:spcAft>
              <a:buFont typeface="+mj-lt"/>
              <a:buAutoNum type="arabicPeriod"/>
              <a:tabLst>
                <a:tab pos="457200" algn="l"/>
              </a:tabLst>
            </a:pPr>
            <a:r>
              <a:rPr lang="en-US" sz="2400">
                <a:latin typeface="Arial" panose="020B0604020202020204" pitchFamily="34" charset="0"/>
                <a:ea typeface="Times New Roman" panose="02020603050405020304" pitchFamily="18" charset="0"/>
                <a:cs typeface="Arial" panose="020B0604020202020204" pitchFamily="34" charset="0"/>
              </a:rPr>
              <a:t>Find out the melting point of the compound</a:t>
            </a:r>
            <a:endParaRPr lang="en-IN" sz="240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Aft>
                <a:spcPts val="0"/>
              </a:spcAft>
              <a:buFont typeface="+mj-lt"/>
              <a:buAutoNum type="arabicPeriod"/>
              <a:tabLst>
                <a:tab pos="457200" algn="l"/>
              </a:tabLst>
            </a:pPr>
            <a:r>
              <a:rPr lang="en-US" sz="2400">
                <a:latin typeface="Arial" panose="020B0604020202020204" pitchFamily="34" charset="0"/>
                <a:ea typeface="Times New Roman" panose="02020603050405020304" pitchFamily="18" charset="0"/>
                <a:cs typeface="Arial" panose="020B0604020202020204" pitchFamily="34" charset="0"/>
              </a:rPr>
              <a:t>Take TLC of the compound.</a:t>
            </a:r>
          </a:p>
          <a:p>
            <a:pPr marL="342900" lvl="0" indent="-342900" algn="just">
              <a:spcAft>
                <a:spcPts val="0"/>
              </a:spcAft>
              <a:buFont typeface="+mj-lt"/>
              <a:buAutoNum type="arabicPeriod"/>
              <a:tabLst>
                <a:tab pos="457200" algn="l"/>
              </a:tabLst>
            </a:pPr>
            <a:r>
              <a:rPr lang="en-US" sz="2400">
                <a:latin typeface="Arial" panose="020B0604020202020204" pitchFamily="34" charset="0"/>
                <a:ea typeface="Times New Roman" panose="02020603050405020304" pitchFamily="18" charset="0"/>
                <a:cs typeface="Arial" panose="020B0604020202020204" pitchFamily="34" charset="0"/>
              </a:rPr>
              <a:t> For TLC use following solvent: 5% </a:t>
            </a:r>
            <a:r>
              <a:rPr lang="en-US" sz="2400" err="1">
                <a:latin typeface="Arial" panose="020B0604020202020204" pitchFamily="34" charset="0"/>
                <a:ea typeface="Times New Roman" panose="02020603050405020304" pitchFamily="18" charset="0"/>
                <a:cs typeface="Arial" panose="020B0604020202020204" pitchFamily="34" charset="0"/>
              </a:rPr>
              <a:t>Ethylacetate</a:t>
            </a:r>
            <a:r>
              <a:rPr lang="en-US" sz="2400">
                <a:latin typeface="Arial" panose="020B0604020202020204" pitchFamily="34" charset="0"/>
                <a:ea typeface="Times New Roman" panose="02020603050405020304" pitchFamily="18" charset="0"/>
                <a:cs typeface="Arial" panose="020B0604020202020204" pitchFamily="34" charset="0"/>
              </a:rPr>
              <a:t> in Hexane, </a:t>
            </a:r>
            <a:endParaRPr lang="en-IN" sz="2400">
              <a:latin typeface="Arial" panose="020B0604020202020204" pitchFamily="34" charset="0"/>
              <a:cs typeface="Arial" panose="020B0604020202020204" pitchFamily="34" charset="0"/>
            </a:endParaRPr>
          </a:p>
        </p:txBody>
      </p:sp>
      <p:grpSp>
        <p:nvGrpSpPr>
          <p:cNvPr id="3" name="Group 2"/>
          <p:cNvGrpSpPr/>
          <p:nvPr/>
        </p:nvGrpSpPr>
        <p:grpSpPr>
          <a:xfrm>
            <a:off x="570286" y="269325"/>
            <a:ext cx="11314306" cy="1118133"/>
            <a:chOff x="211054" y="171355"/>
            <a:chExt cx="11314306" cy="1118133"/>
          </a:xfrm>
        </p:grpSpPr>
        <p:pic>
          <p:nvPicPr>
            <p:cNvPr id="4" name="Picture 3"/>
            <p:cNvPicPr>
              <a:picLocks noChangeAspect="1"/>
            </p:cNvPicPr>
            <p:nvPr/>
          </p:nvPicPr>
          <p:blipFill>
            <a:blip r:embed="rId2"/>
            <a:stretch>
              <a:fillRect/>
            </a:stretch>
          </p:blipFill>
          <p:spPr>
            <a:xfrm>
              <a:off x="211054" y="171355"/>
              <a:ext cx="907121" cy="916806"/>
            </a:xfrm>
            <a:prstGeom prst="rect">
              <a:avLst/>
            </a:prstGeom>
          </p:spPr>
        </p:pic>
        <p:sp>
          <p:nvSpPr>
            <p:cNvPr id="5" name="TextBox 4"/>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6" name="Straight Connector 5"/>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8" name="TextBox 7"/>
          <p:cNvSpPr txBox="1"/>
          <p:nvPr/>
        </p:nvSpPr>
        <p:spPr>
          <a:xfrm>
            <a:off x="4523016" y="1331137"/>
            <a:ext cx="2467342" cy="646331"/>
          </a:xfrm>
          <a:prstGeom prst="rect">
            <a:avLst/>
          </a:prstGeom>
          <a:noFill/>
        </p:spPr>
        <p:txBody>
          <a:bodyPr wrap="none" rtlCol="0">
            <a:spAutoFit/>
          </a:bodyPr>
          <a:lstStyle/>
          <a:p>
            <a:r>
              <a:rPr lang="en-IN" sz="3600">
                <a:solidFill>
                  <a:srgbClr val="C00000"/>
                </a:solidFill>
                <a:latin typeface="Arial" panose="020B0604020202020204" pitchFamily="34" charset="0"/>
                <a:cs typeface="Arial" panose="020B0604020202020204" pitchFamily="34" charset="0"/>
              </a:rPr>
              <a:t>Calculation</a:t>
            </a:r>
          </a:p>
        </p:txBody>
      </p:sp>
      <p:sp>
        <p:nvSpPr>
          <p:cNvPr id="9" name="TextBox 8"/>
          <p:cNvSpPr txBox="1"/>
          <p:nvPr/>
        </p:nvSpPr>
        <p:spPr>
          <a:xfrm>
            <a:off x="1051035" y="3054625"/>
            <a:ext cx="7022948" cy="461665"/>
          </a:xfrm>
          <a:prstGeom prst="rect">
            <a:avLst/>
          </a:prstGeom>
          <a:noFill/>
        </p:spPr>
        <p:txBody>
          <a:bodyPr wrap="none" rtlCol="0">
            <a:spAutoFit/>
          </a:bodyPr>
          <a:lstStyle/>
          <a:p>
            <a:r>
              <a:rPr lang="en-IN" sz="2400" b="1">
                <a:latin typeface="Arial" panose="020B0604020202020204" pitchFamily="34" charset="0"/>
                <a:cs typeface="Arial" panose="020B0604020202020204" pitchFamily="34" charset="0"/>
              </a:rPr>
              <a:t>% Yield = (Actual yield/Theoretical yield ) X 100</a:t>
            </a:r>
          </a:p>
        </p:txBody>
      </p:sp>
    </p:spTree>
    <p:extLst>
      <p:ext uri="{BB962C8B-B14F-4D97-AF65-F5344CB8AC3E}">
        <p14:creationId xmlns:p14="http://schemas.microsoft.com/office/powerpoint/2010/main" val="328497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1054" y="171355"/>
            <a:ext cx="11314306" cy="1118133"/>
            <a:chOff x="211054" y="171355"/>
            <a:chExt cx="11314306" cy="1118133"/>
          </a:xfrm>
        </p:grpSpPr>
        <p:pic>
          <p:nvPicPr>
            <p:cNvPr id="3" name="Picture 2"/>
            <p:cNvPicPr>
              <a:picLocks noChangeAspect="1"/>
            </p:cNvPicPr>
            <p:nvPr/>
          </p:nvPicPr>
          <p:blipFill>
            <a:blip r:embed="rId2"/>
            <a:stretch>
              <a:fillRect/>
            </a:stretch>
          </p:blipFill>
          <p:spPr>
            <a:xfrm>
              <a:off x="211054" y="171355"/>
              <a:ext cx="907121" cy="916806"/>
            </a:xfrm>
            <a:prstGeom prst="rect">
              <a:avLst/>
            </a:prstGeom>
          </p:spPr>
        </p:pic>
        <p:sp>
          <p:nvSpPr>
            <p:cNvPr id="4" name="TextBox 3"/>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5" name="Straight Connector 4"/>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7" name="TextBox 6"/>
          <p:cNvSpPr txBox="1"/>
          <p:nvPr/>
        </p:nvSpPr>
        <p:spPr>
          <a:xfrm>
            <a:off x="3783726" y="1060886"/>
            <a:ext cx="4506362" cy="523220"/>
          </a:xfrm>
          <a:prstGeom prst="rect">
            <a:avLst/>
          </a:prstGeom>
          <a:noFill/>
        </p:spPr>
        <p:txBody>
          <a:bodyPr wrap="none" rtlCol="0">
            <a:spAutoFit/>
          </a:bodyPr>
          <a:lstStyle/>
          <a:p>
            <a:r>
              <a:rPr lang="en-IN" sz="2800">
                <a:solidFill>
                  <a:srgbClr val="C00000"/>
                </a:solidFill>
                <a:latin typeface="Arial" panose="020B0604020202020204" pitchFamily="34" charset="0"/>
                <a:cs typeface="Arial" panose="020B0604020202020204" pitchFamily="34" charset="0"/>
              </a:rPr>
              <a:t>Melting point determination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592" y="1694754"/>
            <a:ext cx="8297998" cy="271371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7225" y="4559080"/>
            <a:ext cx="4682863" cy="2200946"/>
          </a:xfrm>
          <a:prstGeom prst="rect">
            <a:avLst/>
          </a:prstGeom>
        </p:spPr>
      </p:pic>
    </p:spTree>
    <p:extLst>
      <p:ext uri="{BB962C8B-B14F-4D97-AF65-F5344CB8AC3E}">
        <p14:creationId xmlns:p14="http://schemas.microsoft.com/office/powerpoint/2010/main" val="68238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1054" y="171355"/>
            <a:ext cx="11314306" cy="1118133"/>
            <a:chOff x="211054" y="171355"/>
            <a:chExt cx="11314306" cy="1118133"/>
          </a:xfrm>
        </p:grpSpPr>
        <p:pic>
          <p:nvPicPr>
            <p:cNvPr id="3" name="Picture 2"/>
            <p:cNvPicPr>
              <a:picLocks noChangeAspect="1"/>
            </p:cNvPicPr>
            <p:nvPr/>
          </p:nvPicPr>
          <p:blipFill>
            <a:blip r:embed="rId2"/>
            <a:stretch>
              <a:fillRect/>
            </a:stretch>
          </p:blipFill>
          <p:spPr>
            <a:xfrm>
              <a:off x="211054" y="171355"/>
              <a:ext cx="907121" cy="916806"/>
            </a:xfrm>
            <a:prstGeom prst="rect">
              <a:avLst/>
            </a:prstGeom>
          </p:spPr>
        </p:pic>
        <p:sp>
          <p:nvSpPr>
            <p:cNvPr id="4" name="TextBox 3"/>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5" name="Straight Connector 4"/>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7" name="TextBox 6"/>
          <p:cNvSpPr txBox="1"/>
          <p:nvPr/>
        </p:nvSpPr>
        <p:spPr>
          <a:xfrm>
            <a:off x="3058510" y="1282264"/>
            <a:ext cx="5283819" cy="584775"/>
          </a:xfrm>
          <a:prstGeom prst="rect">
            <a:avLst/>
          </a:prstGeom>
          <a:noFill/>
        </p:spPr>
        <p:txBody>
          <a:bodyPr wrap="none" rtlCol="0">
            <a:spAutoFit/>
          </a:bodyPr>
          <a:lstStyle/>
          <a:p>
            <a:r>
              <a:rPr lang="en-IN" sz="3200">
                <a:solidFill>
                  <a:srgbClr val="C00000"/>
                </a:solidFill>
                <a:latin typeface="Arial" panose="020B0604020202020204" pitchFamily="34" charset="0"/>
                <a:cs typeface="Arial" panose="020B0604020202020204" pitchFamily="34" charset="0"/>
              </a:rPr>
              <a:t>Thin Layer Chromatography</a:t>
            </a:r>
          </a:p>
        </p:txBody>
      </p:sp>
      <p:sp>
        <p:nvSpPr>
          <p:cNvPr id="8" name="TextBox 7"/>
          <p:cNvSpPr txBox="1"/>
          <p:nvPr/>
        </p:nvSpPr>
        <p:spPr>
          <a:xfrm>
            <a:off x="756746" y="2829112"/>
            <a:ext cx="11016154" cy="2677656"/>
          </a:xfrm>
          <a:prstGeom prst="rect">
            <a:avLst/>
          </a:prstGeom>
          <a:noFill/>
        </p:spPr>
        <p:txBody>
          <a:bodyPr wrap="square" rtlCol="0">
            <a:spAutoFit/>
          </a:bodyPr>
          <a:lstStyle/>
          <a:p>
            <a:pPr marL="342900" indent="-342900">
              <a:buFont typeface="Arial" charset="0"/>
              <a:buChar char="•"/>
            </a:pPr>
            <a:r>
              <a:rPr lang="en-IN" sz="2400">
                <a:latin typeface="Arial" panose="020B0604020202020204" pitchFamily="34" charset="0"/>
                <a:cs typeface="Arial" panose="020B0604020202020204" pitchFamily="34" charset="0"/>
              </a:rPr>
              <a:t>Technique used to identify compounds or  isolate non-volatile mixtures. </a:t>
            </a:r>
          </a:p>
          <a:p>
            <a:pPr marL="342900" indent="-342900">
              <a:buFont typeface="Arial" charset="0"/>
              <a:buChar char="•"/>
            </a:pPr>
            <a:endParaRPr lang="en-IN" sz="2400">
              <a:latin typeface="Arial" panose="020B0604020202020204" pitchFamily="34" charset="0"/>
              <a:cs typeface="Arial" panose="020B0604020202020204" pitchFamily="34" charset="0"/>
            </a:endParaRPr>
          </a:p>
          <a:p>
            <a:pPr marL="342900" indent="-342900">
              <a:buFont typeface="Arial" charset="0"/>
              <a:buChar char="•"/>
            </a:pPr>
            <a:r>
              <a:rPr lang="en-IN" sz="2400">
                <a:latin typeface="Arial" panose="020B0604020202020204" pitchFamily="34" charset="0"/>
                <a:cs typeface="Arial" panose="020B0604020202020204" pitchFamily="34" charset="0"/>
              </a:rPr>
              <a:t>The experiment is conducted on a sheet of aluminium foil, plastic, or glass which is coated with a </a:t>
            </a:r>
            <a:r>
              <a:rPr lang="en-IN" sz="2400" b="1">
                <a:latin typeface="Arial" panose="020B0604020202020204" pitchFamily="34" charset="0"/>
                <a:cs typeface="Arial" panose="020B0604020202020204" pitchFamily="34" charset="0"/>
              </a:rPr>
              <a:t>thin layer</a:t>
            </a:r>
            <a:r>
              <a:rPr lang="en-IN" sz="2400">
                <a:latin typeface="Arial" panose="020B0604020202020204" pitchFamily="34" charset="0"/>
                <a:cs typeface="Arial" panose="020B0604020202020204" pitchFamily="34" charset="0"/>
              </a:rPr>
              <a:t> of adsorbent material (</a:t>
            </a:r>
            <a:r>
              <a:rPr lang="en-IN" sz="2400" b="1">
                <a:latin typeface="Arial" panose="020B0604020202020204" pitchFamily="34" charset="0"/>
                <a:cs typeface="Arial" panose="020B0604020202020204" pitchFamily="34" charset="0"/>
              </a:rPr>
              <a:t>Stationary</a:t>
            </a:r>
            <a:r>
              <a:rPr lang="en-IN" sz="2400">
                <a:latin typeface="Arial" panose="020B0604020202020204" pitchFamily="34" charset="0"/>
                <a:cs typeface="Arial" panose="020B0604020202020204" pitchFamily="34" charset="0"/>
              </a:rPr>
              <a:t> </a:t>
            </a:r>
            <a:r>
              <a:rPr lang="en-IN" sz="2400" b="1">
                <a:latin typeface="Arial" panose="020B0604020202020204" pitchFamily="34" charset="0"/>
                <a:cs typeface="Arial" panose="020B0604020202020204" pitchFamily="34" charset="0"/>
              </a:rPr>
              <a:t>Phase</a:t>
            </a:r>
            <a:r>
              <a:rPr lang="en-IN" sz="2400">
                <a:latin typeface="Arial" panose="020B0604020202020204" pitchFamily="34" charset="0"/>
                <a:cs typeface="Arial" panose="020B0604020202020204" pitchFamily="34" charset="0"/>
              </a:rPr>
              <a:t>).</a:t>
            </a:r>
          </a:p>
          <a:p>
            <a:pPr marL="342900" indent="-342900">
              <a:buFont typeface="Arial" charset="0"/>
              <a:buChar char="•"/>
            </a:pPr>
            <a:endParaRPr lang="en-IN" sz="2400">
              <a:latin typeface="Arial" panose="020B0604020202020204" pitchFamily="34" charset="0"/>
              <a:cs typeface="Arial" panose="020B0604020202020204" pitchFamily="34" charset="0"/>
            </a:endParaRPr>
          </a:p>
          <a:p>
            <a:pPr marL="342900" indent="-342900">
              <a:buFont typeface="Arial" charset="0"/>
              <a:buChar char="•"/>
            </a:pPr>
            <a:r>
              <a:rPr lang="en-IN" sz="2400">
                <a:latin typeface="Arial" panose="020B0604020202020204" pitchFamily="34" charset="0"/>
                <a:cs typeface="Arial" panose="020B0604020202020204" pitchFamily="34" charset="0"/>
              </a:rPr>
              <a:t>The adsorbent material usually used is aluminium oxide, cellulose, or silica gel.</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990" y="5259369"/>
            <a:ext cx="10364662" cy="1425141"/>
          </a:xfrm>
          <a:prstGeom prst="rect">
            <a:avLst/>
          </a:prstGeom>
        </p:spPr>
      </p:pic>
      <p:sp>
        <p:nvSpPr>
          <p:cNvPr id="10" name="TextBox 9"/>
          <p:cNvSpPr txBox="1"/>
          <p:nvPr/>
        </p:nvSpPr>
        <p:spPr>
          <a:xfrm>
            <a:off x="993911" y="1928192"/>
            <a:ext cx="9700593" cy="830997"/>
          </a:xfrm>
          <a:prstGeom prst="rect">
            <a:avLst/>
          </a:prstGeom>
          <a:noFill/>
        </p:spPr>
        <p:txBody>
          <a:bodyPr wrap="square" rtlCol="0">
            <a:spAutoFit/>
          </a:bodyPr>
          <a:lstStyle/>
          <a:p>
            <a:r>
              <a:rPr lang="en-US" sz="2400" b="1">
                <a:solidFill>
                  <a:srgbClr val="0070C0"/>
                </a:solidFill>
                <a:latin typeface="Arial" charset="0"/>
                <a:ea typeface="Arial" charset="0"/>
                <a:cs typeface="Arial" charset="0"/>
              </a:rPr>
              <a:t>Chromatographic techniques are analytical methods used for  separating compounds from a mixture </a:t>
            </a:r>
          </a:p>
        </p:txBody>
      </p:sp>
    </p:spTree>
    <p:extLst>
      <p:ext uri="{BB962C8B-B14F-4D97-AF65-F5344CB8AC3E}">
        <p14:creationId xmlns:p14="http://schemas.microsoft.com/office/powerpoint/2010/main" val="19446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1054" y="171355"/>
            <a:ext cx="11314306" cy="1118133"/>
            <a:chOff x="211054" y="171355"/>
            <a:chExt cx="11314306" cy="1118133"/>
          </a:xfrm>
        </p:grpSpPr>
        <p:pic>
          <p:nvPicPr>
            <p:cNvPr id="3" name="Picture 2"/>
            <p:cNvPicPr>
              <a:picLocks noChangeAspect="1"/>
            </p:cNvPicPr>
            <p:nvPr/>
          </p:nvPicPr>
          <p:blipFill>
            <a:blip r:embed="rId2"/>
            <a:stretch>
              <a:fillRect/>
            </a:stretch>
          </p:blipFill>
          <p:spPr>
            <a:xfrm>
              <a:off x="211054" y="171355"/>
              <a:ext cx="907121" cy="916806"/>
            </a:xfrm>
            <a:prstGeom prst="rect">
              <a:avLst/>
            </a:prstGeom>
          </p:spPr>
        </p:pic>
        <p:sp>
          <p:nvSpPr>
            <p:cNvPr id="4" name="TextBox 3"/>
            <p:cNvSpPr txBox="1"/>
            <p:nvPr/>
          </p:nvSpPr>
          <p:spPr>
            <a:xfrm>
              <a:off x="4234072" y="198783"/>
              <a:ext cx="3283463"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CH 110 : B-tech Laboratory</a:t>
              </a:r>
            </a:p>
          </p:txBody>
        </p:sp>
        <p:cxnSp>
          <p:nvCxnSpPr>
            <p:cNvPr id="5" name="Straight Connector 4"/>
            <p:cNvCxnSpPr/>
            <p:nvPr/>
          </p:nvCxnSpPr>
          <p:spPr>
            <a:xfrm>
              <a:off x="1411357" y="775252"/>
              <a:ext cx="9959008" cy="0"/>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892990" y="889378"/>
              <a:ext cx="1632370" cy="400110"/>
            </a:xfrm>
            <a:prstGeom prst="rect">
              <a:avLst/>
            </a:prstGeom>
            <a:noFill/>
          </p:spPr>
          <p:txBody>
            <a:bodyPr wrap="none" rtlCol="0">
              <a:spAutoFit/>
            </a:bodyPr>
            <a:lstStyle/>
            <a:p>
              <a:r>
                <a:rPr lang="en-US" sz="2000">
                  <a:solidFill>
                    <a:srgbClr val="0432FF"/>
                  </a:solidFill>
                  <a:latin typeface="Arial" charset="0"/>
                  <a:ea typeface="Arial" charset="0"/>
                  <a:cs typeface="Arial" charset="0"/>
                </a:rPr>
                <a:t>IIT Guwahati</a:t>
              </a:r>
            </a:p>
          </p:txBody>
        </p:sp>
      </p:grpSp>
      <p:sp>
        <p:nvSpPr>
          <p:cNvPr id="7" name="Rectangle 6"/>
          <p:cNvSpPr/>
          <p:nvPr/>
        </p:nvSpPr>
        <p:spPr>
          <a:xfrm>
            <a:off x="367863" y="1807112"/>
            <a:ext cx="11729544" cy="4893647"/>
          </a:xfrm>
          <a:prstGeom prst="rect">
            <a:avLst/>
          </a:prstGeom>
        </p:spPr>
        <p:txBody>
          <a:bodyPr wrap="square">
            <a:spAutoFit/>
          </a:bodyPr>
          <a:lstStyle/>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Using a capillary tube, a small spot of solution containing the sample is applied to a plate, about 1.5 </a:t>
            </a:r>
            <a:r>
              <a:rPr lang="en-IN" sz="2400" err="1">
                <a:latin typeface="Arial" panose="020B0604020202020204" pitchFamily="34" charset="0"/>
                <a:cs typeface="Arial" panose="020B0604020202020204" pitchFamily="34" charset="0"/>
              </a:rPr>
              <a:t>centimeters</a:t>
            </a:r>
            <a:r>
              <a:rPr lang="en-IN" sz="2400">
                <a:latin typeface="Arial" panose="020B0604020202020204" pitchFamily="34" charset="0"/>
                <a:cs typeface="Arial" panose="020B0604020202020204" pitchFamily="34" charset="0"/>
              </a:rPr>
              <a:t> from the bottom edge. </a:t>
            </a: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The solvent is allowed to completely evaporate off </a:t>
            </a: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Different samples can be placed in a row of spots the same distance from the bottom edge.</a:t>
            </a: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A small amount of an appropriate solvent (</a:t>
            </a:r>
            <a:r>
              <a:rPr lang="en-IN" sz="2400" b="1">
                <a:latin typeface="Arial" panose="020B0604020202020204" pitchFamily="34" charset="0"/>
                <a:cs typeface="Arial" panose="020B0604020202020204" pitchFamily="34" charset="0"/>
              </a:rPr>
              <a:t>eluent, Mobile phase</a:t>
            </a:r>
            <a:r>
              <a:rPr lang="en-IN" sz="2400">
                <a:latin typeface="Arial" panose="020B0604020202020204" pitchFamily="34" charset="0"/>
                <a:cs typeface="Arial" panose="020B0604020202020204" pitchFamily="34" charset="0"/>
              </a:rPr>
              <a:t>) is poured into a glass beaker or any other suitable transparent container (separation chamber) to a depth of less than 1 </a:t>
            </a:r>
            <a:r>
              <a:rPr lang="en-IN" sz="2400" err="1">
                <a:latin typeface="Arial" panose="020B0604020202020204" pitchFamily="34" charset="0"/>
                <a:cs typeface="Arial" panose="020B0604020202020204" pitchFamily="34" charset="0"/>
              </a:rPr>
              <a:t>centimeter</a:t>
            </a:r>
            <a:r>
              <a:rPr lang="en-IN" sz="2400">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IN" sz="2400">
                <a:latin typeface="Arial" panose="020B0604020202020204" pitchFamily="34" charset="0"/>
                <a:cs typeface="Arial" panose="020B0604020202020204" pitchFamily="34" charset="0"/>
              </a:rPr>
              <a:t> A strip of filter paper is put into the chamber so that its bottom touches the solvent and the paper lies on the chamber wall and reaches almost to the top of the container. The container is closed with a cover glass or any other lid and is left for a few minutes to let the solvent </a:t>
            </a:r>
            <a:r>
              <a:rPr lang="en-IN" sz="2400" err="1">
                <a:latin typeface="Arial" panose="020B0604020202020204" pitchFamily="34" charset="0"/>
                <a:cs typeface="Arial" panose="020B0604020202020204" pitchFamily="34" charset="0"/>
              </a:rPr>
              <a:t>vapors</a:t>
            </a:r>
            <a:r>
              <a:rPr lang="en-IN" sz="2400">
                <a:latin typeface="Arial" panose="020B0604020202020204" pitchFamily="34" charset="0"/>
                <a:cs typeface="Arial" panose="020B0604020202020204" pitchFamily="34" charset="0"/>
              </a:rPr>
              <a:t> ascend the filter paper and saturate the air in the chamber. </a:t>
            </a:r>
          </a:p>
        </p:txBody>
      </p:sp>
      <p:sp>
        <p:nvSpPr>
          <p:cNvPr id="8" name="TextBox 7"/>
          <p:cNvSpPr txBox="1"/>
          <p:nvPr/>
        </p:nvSpPr>
        <p:spPr>
          <a:xfrm>
            <a:off x="5259741" y="1025101"/>
            <a:ext cx="1851789" cy="646331"/>
          </a:xfrm>
          <a:prstGeom prst="rect">
            <a:avLst/>
          </a:prstGeom>
          <a:noFill/>
        </p:spPr>
        <p:txBody>
          <a:bodyPr wrap="none" rtlCol="0">
            <a:spAutoFit/>
          </a:bodyPr>
          <a:lstStyle/>
          <a:p>
            <a:r>
              <a:rPr lang="en-IN" sz="3600">
                <a:solidFill>
                  <a:srgbClr val="C00000"/>
                </a:solidFill>
                <a:latin typeface="Arial" panose="020B0604020202020204" pitchFamily="34" charset="0"/>
                <a:cs typeface="Arial" panose="020B0604020202020204" pitchFamily="34" charset="0"/>
              </a:rPr>
              <a:t>Method </a:t>
            </a:r>
          </a:p>
        </p:txBody>
      </p:sp>
    </p:spTree>
    <p:extLst>
      <p:ext uri="{BB962C8B-B14F-4D97-AF65-F5344CB8AC3E}">
        <p14:creationId xmlns:p14="http://schemas.microsoft.com/office/powerpoint/2010/main" val="403878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46DE1636E82C458F7DE96BBC1C68E3" ma:contentTypeVersion="2" ma:contentTypeDescription="Create a new document." ma:contentTypeScope="" ma:versionID="20705be17d5ef5f4261b5196636da997">
  <xsd:schema xmlns:xsd="http://www.w3.org/2001/XMLSchema" xmlns:xs="http://www.w3.org/2001/XMLSchema" xmlns:p="http://schemas.microsoft.com/office/2006/metadata/properties" xmlns:ns2="34c31690-03ca-4611-a98c-d8c2ca3e1e50" targetNamespace="http://schemas.microsoft.com/office/2006/metadata/properties" ma:root="true" ma:fieldsID="c22dc971628d8e801611fd46f554cae3" ns2:_="">
    <xsd:import namespace="34c31690-03ca-4611-a98c-d8c2ca3e1e5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c31690-03ca-4611-a98c-d8c2ca3e1e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2ACA6E-46A6-41DF-9A23-EB8F1E32FEC6}">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013BC458-285F-4E55-A3D4-4B61CA81B0F8}">
  <ds:schemaRefs>
    <ds:schemaRef ds:uri="http://schemas.microsoft.com/sharepoint/v3/contenttype/forms"/>
  </ds:schemaRefs>
</ds:datastoreItem>
</file>

<file path=customXml/itemProps3.xml><?xml version="1.0" encoding="utf-8"?>
<ds:datastoreItem xmlns:ds="http://schemas.openxmlformats.org/officeDocument/2006/customXml" ds:itemID="{D20D96B0-4A8A-4677-AA47-FE7730A484A6}">
  <ds:schemaRefs>
    <ds:schemaRef ds:uri="34c31690-03ca-4611-a98c-d8c2ca3e1e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Reaction of 4-aminotoluene and o-vanillin (Preparation of Azomethine)</dc:title>
  <dc:creator>HCL</dc:creator>
  <cp:revision>1</cp:revision>
  <dcterms:created xsi:type="dcterms:W3CDTF">2020-11-05T05:10:43Z</dcterms:created>
  <dcterms:modified xsi:type="dcterms:W3CDTF">2021-01-22T09:27:36Z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0x0101009846DE1636E82C458F7DE96BBC1C68E3</vt:lpwstr>
  </property>
</Properties>
</file>