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63" r:id="rId6"/>
    <p:sldId id="264" r:id="rId7"/>
    <p:sldId id="262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C0D91D-351E-4814-A523-FDF227478E4A}" v="1" dt="2021-01-27T01:31:37.109"/>
    <p1510:client id="{3F8255A7-5C1F-4EB9-8000-DBA99894D43A}" v="1" dt="2021-01-27T01:57:05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RI BALAJI DALVE" userId="S::d.gouri@iitg.ac.in::e80b9c29-777a-44ce-95e5-60dd4b6a3e16" providerId="AD" clId="Web-{3F8255A7-5C1F-4EB9-8000-DBA99894D43A}"/>
    <pc:docChg chg="modSld">
      <pc:chgData name="GOURI BALAJI DALVE" userId="S::d.gouri@iitg.ac.in::e80b9c29-777a-44ce-95e5-60dd4b6a3e16" providerId="AD" clId="Web-{3F8255A7-5C1F-4EB9-8000-DBA99894D43A}" dt="2021-01-27T01:57:05.310" v="0" actId="1076"/>
      <pc:docMkLst>
        <pc:docMk/>
      </pc:docMkLst>
      <pc:sldChg chg="modSp">
        <pc:chgData name="GOURI BALAJI DALVE" userId="S::d.gouri@iitg.ac.in::e80b9c29-777a-44ce-95e5-60dd4b6a3e16" providerId="AD" clId="Web-{3F8255A7-5C1F-4EB9-8000-DBA99894D43A}" dt="2021-01-27T01:57:05.310" v="0" actId="1076"/>
        <pc:sldMkLst>
          <pc:docMk/>
          <pc:sldMk cId="1249817479" sldId="263"/>
        </pc:sldMkLst>
        <pc:spChg chg="mod">
          <ac:chgData name="GOURI BALAJI DALVE" userId="S::d.gouri@iitg.ac.in::e80b9c29-777a-44ce-95e5-60dd4b6a3e16" providerId="AD" clId="Web-{3F8255A7-5C1F-4EB9-8000-DBA99894D43A}" dt="2021-01-27T01:57:05.310" v="0" actId="1076"/>
          <ac:spMkLst>
            <pc:docMk/>
            <pc:sldMk cId="1249817479" sldId="263"/>
            <ac:spMk id="2" creationId="{00000000-0000-0000-0000-000000000000}"/>
          </ac:spMkLst>
        </pc:spChg>
      </pc:sldChg>
    </pc:docChg>
  </pc:docChgLst>
  <pc:docChgLst>
    <pc:chgData name="GOURI BALAJI DALVE" userId="S::d.gouri@iitg.ac.in::e80b9c29-777a-44ce-95e5-60dd4b6a3e16" providerId="AD" clId="Web-{15C0D91D-351E-4814-A523-FDF227478E4A}"/>
    <pc:docChg chg="modSld">
      <pc:chgData name="GOURI BALAJI DALVE" userId="S::d.gouri@iitg.ac.in::e80b9c29-777a-44ce-95e5-60dd4b6a3e16" providerId="AD" clId="Web-{15C0D91D-351E-4814-A523-FDF227478E4A}" dt="2021-01-27T01:31:37.109" v="0" actId="1076"/>
      <pc:docMkLst>
        <pc:docMk/>
      </pc:docMkLst>
      <pc:sldChg chg="modSp">
        <pc:chgData name="GOURI BALAJI DALVE" userId="S::d.gouri@iitg.ac.in::e80b9c29-777a-44ce-95e5-60dd4b6a3e16" providerId="AD" clId="Web-{15C0D91D-351E-4814-A523-FDF227478E4A}" dt="2021-01-27T01:31:37.109" v="0" actId="1076"/>
        <pc:sldMkLst>
          <pc:docMk/>
          <pc:sldMk cId="1249817479" sldId="263"/>
        </pc:sldMkLst>
        <pc:spChg chg="mod">
          <ac:chgData name="GOURI BALAJI DALVE" userId="S::d.gouri@iitg.ac.in::e80b9c29-777a-44ce-95e5-60dd4b6a3e16" providerId="AD" clId="Web-{15C0D91D-351E-4814-A523-FDF227478E4A}" dt="2021-01-27T01:31:37.109" v="0" actId="1076"/>
          <ac:spMkLst>
            <pc:docMk/>
            <pc:sldMk cId="1249817479" sldId="263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576-150D-4115-ACFE-D75459BCE3C9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AE6E-D043-4EEE-B237-345A2E1E2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78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576-150D-4115-ACFE-D75459BCE3C9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AE6E-D043-4EEE-B237-345A2E1E2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68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576-150D-4115-ACFE-D75459BCE3C9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AE6E-D043-4EEE-B237-345A2E1E2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44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576-150D-4115-ACFE-D75459BCE3C9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AE6E-D043-4EEE-B237-345A2E1E2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86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576-150D-4115-ACFE-D75459BCE3C9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AE6E-D043-4EEE-B237-345A2E1E2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21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576-150D-4115-ACFE-D75459BCE3C9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AE6E-D043-4EEE-B237-345A2E1E2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61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576-150D-4115-ACFE-D75459BCE3C9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AE6E-D043-4EEE-B237-345A2E1E2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01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576-150D-4115-ACFE-D75459BCE3C9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AE6E-D043-4EEE-B237-345A2E1E2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39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576-150D-4115-ACFE-D75459BCE3C9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AE6E-D043-4EEE-B237-345A2E1E2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20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576-150D-4115-ACFE-D75459BCE3C9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AE6E-D043-4EEE-B237-345A2E1E2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46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576-150D-4115-ACFE-D75459BCE3C9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AE6E-D043-4EEE-B237-345A2E1E2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85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E576-150D-4115-ACFE-D75459BCE3C9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EAE6E-D043-4EEE-B237-345A2E1E21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6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1054" y="171355"/>
            <a:ext cx="11314306" cy="1118133"/>
            <a:chOff x="211054" y="171355"/>
            <a:chExt cx="11314306" cy="11181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234072" y="198783"/>
              <a:ext cx="3283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110 : B-tech Laboratory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892990" y="889378"/>
              <a:ext cx="1632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IIT Guwahati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178610" y="3412432"/>
            <a:ext cx="7890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Conductometric</a:t>
            </a:r>
            <a:r>
              <a:rPr lang="en-IN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Titration of a Strong Acid with a Strong Base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4004910" y="2378079"/>
            <a:ext cx="3866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3</a:t>
            </a:r>
          </a:p>
        </p:txBody>
      </p:sp>
    </p:spTree>
    <p:extLst>
      <p:ext uri="{BB962C8B-B14F-4D97-AF65-F5344CB8AC3E}">
        <p14:creationId xmlns:p14="http://schemas.microsoft.com/office/powerpoint/2010/main" val="235697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1054" y="171355"/>
            <a:ext cx="11314306" cy="1118133"/>
            <a:chOff x="211054" y="171355"/>
            <a:chExt cx="11314306" cy="11181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234072" y="198783"/>
              <a:ext cx="3283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110 : B-tech Laboratory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892990" y="889378"/>
              <a:ext cx="1632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IIT Guwahati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743" y="1615028"/>
            <a:ext cx="7495247" cy="499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7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179" y="2554164"/>
            <a:ext cx="1198094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equivalence point /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neutralisation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point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a titration can be determined by measuring the conductivity of the solution during the course of titration.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conductance curve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a titration varies depending on the nature of the acid and base used for titration.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Electrical conductance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a solution depends upon the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Number of ions present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Ionic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mobilities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Thus, if a strong acid is titrated with a strong base the conductance curve of the titration will be different from that of the titration of a weak acid and a weak base.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1054" y="171355"/>
            <a:ext cx="11314306" cy="1118133"/>
            <a:chOff x="211054" y="171355"/>
            <a:chExt cx="11314306" cy="111813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234072" y="198783"/>
              <a:ext cx="3283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110 : B-tech Laboratory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892990" y="889378"/>
              <a:ext cx="1632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IIT Guwahati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3026" y="1725756"/>
            <a:ext cx="11212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Equivalence point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or the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neutralization point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of a titration is the amount of titre just needed to  completely neutralize the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analyte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2089" y="965582"/>
            <a:ext cx="451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Conductometric</a:t>
            </a:r>
            <a:r>
              <a:rPr lang="en-I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titration</a:t>
            </a:r>
          </a:p>
        </p:txBody>
      </p:sp>
    </p:spTree>
    <p:extLst>
      <p:ext uri="{BB962C8B-B14F-4D97-AF65-F5344CB8AC3E}">
        <p14:creationId xmlns:p14="http://schemas.microsoft.com/office/powerpoint/2010/main" val="124981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1054" y="171355"/>
            <a:ext cx="11314306" cy="1118133"/>
            <a:chOff x="211054" y="171355"/>
            <a:chExt cx="11314306" cy="11181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234072" y="198783"/>
              <a:ext cx="3283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110 : B-tech Laboratory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892990" y="889378"/>
              <a:ext cx="1632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IIT Guwahati</a:t>
              </a:r>
            </a:p>
          </p:txBody>
        </p:sp>
      </p:grp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23191" y="1383036"/>
            <a:ext cx="1214627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Example: Consider the titration of a strong acid like </a:t>
            </a:r>
            <a:r>
              <a:rPr lang="en-US" altLang="en-US" sz="2400" dirty="0" err="1">
                <a:latin typeface="Arial" panose="020B0604020202020204" pitchFamily="34" charset="0"/>
                <a:ea typeface="Times New Roman" panose="02020603050405020304" pitchFamily="18" charset="0"/>
              </a:rPr>
              <a:t>HCl</a:t>
            </a: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, with a strong base, like </a:t>
            </a:r>
            <a:r>
              <a:rPr lang="en-US" altLang="en-US" sz="2400" dirty="0" err="1">
                <a:latin typeface="Arial" panose="020B0604020202020204" pitchFamily="34" charset="0"/>
                <a:ea typeface="Times New Roman" panose="02020603050405020304" pitchFamily="18" charset="0"/>
              </a:rPr>
              <a:t>NaOH</a:t>
            </a: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[H</a:t>
            </a:r>
            <a:r>
              <a:rPr lang="en-US" altLang="en-US" sz="2400" b="1" baseline="30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+    Cl</a:t>
            </a:r>
            <a:r>
              <a:rPr lang="en-US" altLang="en-US" sz="2400" b="1" baseline="30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]   +  [  Na</a:t>
            </a:r>
            <a:r>
              <a:rPr lang="en-US" altLang="en-US" sz="2400" b="1" baseline="30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+  OH</a:t>
            </a:r>
            <a:r>
              <a:rPr lang="en-US" altLang="en-US" sz="2400" b="1" baseline="30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    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Na</a:t>
            </a:r>
            <a:r>
              <a:rPr lang="en-US" altLang="en-US" sz="2400" b="1" baseline="30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 Cl</a:t>
            </a:r>
            <a:r>
              <a:rPr lang="en-US" altLang="en-US" sz="2400" b="1" baseline="30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-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  +  H­</a:t>
            </a:r>
            <a:r>
              <a:rPr lang="en-US" altLang="en-US" sz="2400" b="1" baseline="-30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O (feebly </a:t>
            </a:r>
            <a:r>
              <a:rPr lang="en-US" altLang="en-US" sz="2400" b="1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ionised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en-US" sz="2400" b="1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9634" y="2873435"/>
            <a:ext cx="1196671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Before the base is added the acid solution has a high conductance due to the 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highly mobile hydrogen ions.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 When </a:t>
            </a:r>
            <a:r>
              <a:rPr lang="en-US" altLang="en-US" sz="2400" dirty="0" err="1">
                <a:latin typeface="Arial" panose="020B0604020202020204" pitchFamily="34" charset="0"/>
                <a:ea typeface="Times New Roman" panose="02020603050405020304" pitchFamily="18" charset="0"/>
              </a:rPr>
              <a:t>NaOH</a:t>
            </a: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 is added to the strong acid the highly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 Mobile hydrogen ions are replaced by less mobile Na</a:t>
            </a:r>
            <a:r>
              <a:rPr lang="en-US" altLang="en-US" sz="2400" baseline="30000" dirty="0">
                <a:latin typeface="Arial" panose="020B0604020202020204" pitchFamily="34" charset="0"/>
                <a:ea typeface="Times New Roman" panose="02020603050405020304" pitchFamily="18" charset="0"/>
              </a:rPr>
              <a:t>+</a:t>
            </a: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 ions, thereby, decreasing the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conductance of the solution.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 When </a:t>
            </a:r>
            <a:r>
              <a:rPr lang="en-US" altLang="en-US" sz="2400" dirty="0" err="1">
                <a:latin typeface="Arial" panose="020B0604020202020204" pitchFamily="34" charset="0"/>
                <a:ea typeface="Times New Roman" panose="02020603050405020304" pitchFamily="18" charset="0"/>
              </a:rPr>
              <a:t>neutralisation</a:t>
            </a: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 is complete, further addition of alkali will cause the conductance to increase owing to the excess of highly mobile OH</a:t>
            </a:r>
            <a:r>
              <a:rPr lang="en-US" altLang="en-US" sz="2400" baseline="30000" dirty="0">
                <a:latin typeface="Arial" panose="020B0604020202020204" pitchFamily="34" charset="0"/>
                <a:ea typeface="Times New Roman" panose="02020603050405020304" pitchFamily="18" charset="0"/>
              </a:rPr>
              <a:t>-</a:t>
            </a: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 ions. 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The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conductance </a:t>
            </a: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will thus be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minimum</a:t>
            </a: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 at the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equivalence point</a:t>
            </a: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. 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A plot of conductance versus the volume of titrant added will consist of two almost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straight lines intersecting at the </a:t>
            </a:r>
            <a:r>
              <a:rPr lang="en-US" altLang="en-US" sz="2400" dirty="0" err="1">
                <a:latin typeface="Arial" panose="020B0604020202020204" pitchFamily="34" charset="0"/>
                <a:ea typeface="Times New Roman" panose="02020603050405020304" pitchFamily="18" charset="0"/>
              </a:rPr>
              <a:t>neutralisation</a:t>
            </a:r>
            <a:r>
              <a:rPr lang="en-US" altLang="en-US" sz="2400" dirty="0">
                <a:latin typeface="Arial" panose="020B0604020202020204" pitchFamily="34" charset="0"/>
                <a:ea typeface="Times New Roman" panose="02020603050405020304" pitchFamily="18" charset="0"/>
              </a:rPr>
              <a:t> point.  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91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7078" y="4826481"/>
            <a:ext cx="112709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Thus, for the titration of a strong acid with a strong base,  in the plot of conductance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versus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volume of titrant added, two straight lines with different slopes are obtained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point of intersection is 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equivalence point.</a:t>
            </a:r>
            <a:endParaRPr lang="en-I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11054" y="171355"/>
            <a:ext cx="11314306" cy="1118133"/>
            <a:chOff x="211054" y="171355"/>
            <a:chExt cx="11314306" cy="1118133"/>
          </a:xfrm>
        </p:grpSpPr>
        <p:sp>
          <p:nvSpPr>
            <p:cNvPr id="3" name="TextBox 2"/>
            <p:cNvSpPr txBox="1"/>
            <p:nvPr/>
          </p:nvSpPr>
          <p:spPr>
            <a:xfrm>
              <a:off x="4234072" y="198783"/>
              <a:ext cx="3283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CH 110 : B-tech Laboratory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411357" y="775252"/>
              <a:ext cx="9959008" cy="0"/>
            </a:xfrm>
            <a:prstGeom prst="line">
              <a:avLst/>
            </a:prstGeom>
            <a:ln w="254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54" y="171355"/>
              <a:ext cx="907121" cy="91680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892990" y="889378"/>
              <a:ext cx="1632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432FF"/>
                  </a:solidFill>
                  <a:latin typeface="Arial" charset="0"/>
                  <a:ea typeface="Arial" charset="0"/>
                  <a:cs typeface="Arial" charset="0"/>
                </a:rPr>
                <a:t>IIT Guwahati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70897" y="1088161"/>
            <a:ext cx="5573712" cy="3425514"/>
            <a:chOff x="3470897" y="1746271"/>
            <a:chExt cx="4816727" cy="276740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0897" y="1746271"/>
              <a:ext cx="4318367" cy="27674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281947" y="2999129"/>
              <a:ext cx="2005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Equivalence point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556510" y="3258208"/>
              <a:ext cx="760781" cy="33633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522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34072" y="198783"/>
            <a:ext cx="3283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CH 110 : B-tech Laboratory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411357" y="775252"/>
            <a:ext cx="9959008" cy="0"/>
          </a:xfrm>
          <a:prstGeom prst="line">
            <a:avLst/>
          </a:prstGeom>
          <a:ln w="254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54" y="171355"/>
            <a:ext cx="907121" cy="916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92990" y="889378"/>
            <a:ext cx="1632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IIT Guwahati</a:t>
            </a:r>
          </a:p>
        </p:txBody>
      </p:sp>
      <p:sp>
        <p:nvSpPr>
          <p:cNvPr id="10" name="Rectangle 1"/>
          <p:cNvSpPr txBox="1">
            <a:spLocks noChangeArrowheads="1"/>
          </p:cNvSpPr>
          <p:nvPr/>
        </p:nvSpPr>
        <p:spPr bwMode="auto">
          <a:xfrm>
            <a:off x="4278630" y="2295828"/>
            <a:ext cx="508403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dirty="0">
                <a:ea typeface="Times New Roman" panose="02020603050405020304" pitchFamily="18" charset="0"/>
              </a:rPr>
              <a:t>Conductivity meter		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dirty="0">
                <a:ea typeface="Times New Roman" panose="02020603050405020304" pitchFamily="18" charset="0"/>
              </a:rPr>
              <a:t> 0.05 N </a:t>
            </a:r>
            <a:r>
              <a:rPr lang="en-US" altLang="en-US" sz="2400" dirty="0" err="1">
                <a:ea typeface="Times New Roman" panose="02020603050405020304" pitchFamily="18" charset="0"/>
              </a:rPr>
              <a:t>NaOH</a:t>
            </a:r>
            <a:r>
              <a:rPr lang="en-US" altLang="en-US" sz="2400" dirty="0">
                <a:ea typeface="Times New Roman" panose="02020603050405020304" pitchFamily="18" charset="0"/>
              </a:rPr>
              <a:t> solution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dirty="0" err="1">
                <a:ea typeface="Times New Roman" panose="02020603050405020304" pitchFamily="18" charset="0"/>
              </a:rPr>
              <a:t>HCl</a:t>
            </a:r>
            <a:r>
              <a:rPr lang="en-US" altLang="en-US" sz="2400" dirty="0">
                <a:ea typeface="Times New Roman" panose="02020603050405020304" pitchFamily="18" charset="0"/>
              </a:rPr>
              <a:t> solution (unknown strength)</a:t>
            </a:r>
            <a:endParaRPr lang="en-US" alt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dirty="0">
                <a:ea typeface="Times New Roman" panose="02020603050405020304" pitchFamily="18" charset="0"/>
              </a:rPr>
              <a:t>Plastic Beaker (100 ml, 2 Nos.)	</a:t>
            </a:r>
            <a:endParaRPr lang="en-US" alt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dirty="0">
                <a:ea typeface="Times New Roman" panose="02020603050405020304" pitchFamily="18" charset="0"/>
              </a:rPr>
              <a:t>Burette (10 ml) 			</a:t>
            </a:r>
            <a:endParaRPr lang="en-US" alt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dirty="0">
                <a:ea typeface="Times New Roman" panose="02020603050405020304" pitchFamily="18" charset="0"/>
              </a:rPr>
              <a:t>Pipette ( 25 ml)	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dirty="0">
                <a:ea typeface="Times New Roman" panose="02020603050405020304" pitchFamily="18" charset="0"/>
              </a:rPr>
              <a:t>Pipette pump 1 no.</a:t>
            </a:r>
            <a:r>
              <a:rPr lang="en-US" altLang="en-US" sz="2400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80304" y="1461254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360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Requirements:</a:t>
            </a:r>
          </a:p>
        </p:txBody>
      </p:sp>
    </p:spTree>
    <p:extLst>
      <p:ext uri="{BB962C8B-B14F-4D97-AF65-F5344CB8AC3E}">
        <p14:creationId xmlns:p14="http://schemas.microsoft.com/office/powerpoint/2010/main" val="2819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34072" y="198783"/>
            <a:ext cx="3283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CH 110 : B-tech Laboratory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411357" y="775252"/>
            <a:ext cx="9959008" cy="0"/>
          </a:xfrm>
          <a:prstGeom prst="line">
            <a:avLst/>
          </a:prstGeom>
          <a:ln w="254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54" y="171355"/>
            <a:ext cx="907121" cy="916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92990" y="889378"/>
            <a:ext cx="1632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IIT Guwahati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394694" y="2076273"/>
            <a:ext cx="1143287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en-US" sz="2400" dirty="0">
                <a:ea typeface="Times New Roman" panose="02020603050405020304" pitchFamily="18" charset="0"/>
              </a:rPr>
              <a:t>Place 50 ml of 0.01 M </a:t>
            </a:r>
            <a:r>
              <a:rPr lang="en-US" altLang="en-US" sz="2400" dirty="0" err="1">
                <a:ea typeface="Times New Roman" panose="02020603050405020304" pitchFamily="18" charset="0"/>
              </a:rPr>
              <a:t>KCl</a:t>
            </a:r>
            <a:r>
              <a:rPr lang="en-US" altLang="en-US" sz="2400" dirty="0">
                <a:ea typeface="Times New Roman" panose="02020603050405020304" pitchFamily="18" charset="0"/>
              </a:rPr>
              <a:t> solution into a 100 ml beaker and calibrate the  </a:t>
            </a:r>
            <a:r>
              <a:rPr lang="en-US" altLang="en-US" sz="2400" dirty="0" err="1">
                <a:ea typeface="Times New Roman" panose="02020603050405020304" pitchFamily="18" charset="0"/>
              </a:rPr>
              <a:t>conductometer</a:t>
            </a:r>
            <a:r>
              <a:rPr lang="en-US" altLang="en-US" sz="2400" dirty="0">
                <a:ea typeface="Times New Roman" panose="02020603050405020304" pitchFamily="18" charset="0"/>
              </a:rPr>
              <a:t>. (</a:t>
            </a:r>
            <a:r>
              <a:rPr lang="en-US" altLang="en-US" sz="2400" b="1" dirty="0">
                <a:ea typeface="Times New Roman" panose="02020603050405020304" pitchFamily="18" charset="0"/>
              </a:rPr>
              <a:t>your instrument is already calibrated</a:t>
            </a:r>
            <a:r>
              <a:rPr lang="en-US" altLang="en-US" sz="2400" dirty="0">
                <a:ea typeface="Times New Roman" panose="02020603050405020304" pitchFamily="18" charset="0"/>
              </a:rPr>
              <a:t>) </a:t>
            </a:r>
            <a:endParaRPr lang="en-US" altLang="en-US" sz="24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en-US" sz="2400" dirty="0">
                <a:ea typeface="Times New Roman" panose="02020603050405020304" pitchFamily="18" charset="0"/>
              </a:rPr>
              <a:t> Fill up the burette with 0.05 N </a:t>
            </a:r>
            <a:r>
              <a:rPr lang="en-US" altLang="en-US" sz="2400" dirty="0" err="1">
                <a:ea typeface="Times New Roman" panose="02020603050405020304" pitchFamily="18" charset="0"/>
              </a:rPr>
              <a:t>NaOH</a:t>
            </a:r>
            <a:r>
              <a:rPr lang="en-US" altLang="en-US" sz="2400" dirty="0">
                <a:ea typeface="Times New Roman" panose="02020603050405020304" pitchFamily="18" charset="0"/>
              </a:rPr>
              <a:t> solution after rinsing it with the same.</a:t>
            </a:r>
            <a:endParaRPr lang="en-US" altLang="en-US" sz="2400" dirty="0"/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en-US" sz="2400" dirty="0">
                <a:ea typeface="Times New Roman" panose="02020603050405020304" pitchFamily="18" charset="0"/>
              </a:rPr>
              <a:t>Pipette out 25 ml of the supplied </a:t>
            </a:r>
            <a:r>
              <a:rPr lang="en-US" altLang="en-US" sz="2400" dirty="0" err="1">
                <a:ea typeface="Times New Roman" panose="02020603050405020304" pitchFamily="18" charset="0"/>
              </a:rPr>
              <a:t>HCl</a:t>
            </a:r>
            <a:r>
              <a:rPr lang="en-US" altLang="en-US" sz="2400" dirty="0">
                <a:ea typeface="Times New Roman" panose="02020603050405020304" pitchFamily="18" charset="0"/>
              </a:rPr>
              <a:t> solution into another 100 ml beaker.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en-US" sz="2400" dirty="0">
                <a:ea typeface="Times New Roman" panose="02020603050405020304" pitchFamily="18" charset="0"/>
              </a:rPr>
              <a:t> Immerse the electrodes of the cell in this and measure the conductivity of the solution.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altLang="en-US" sz="2400" dirty="0"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Add 0.5 ml portions of </a:t>
            </a:r>
            <a:r>
              <a:rPr lang="en-US" sz="2400" dirty="0" err="1"/>
              <a:t>NaOH</a:t>
            </a:r>
            <a:r>
              <a:rPr lang="en-US" sz="2400" dirty="0"/>
              <a:t> solution from the burette.  Stir the solution thoroughly after each addition and measure the conductivity of the solution.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In the beginning the conductance value will decrease up to the neutralization point.  The conductance will increase while titrating past the neutralization point.</a:t>
            </a:r>
            <a:endParaRPr lang="en-US" altLang="en-US" sz="2400" dirty="0"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endParaRPr lang="en-US" alt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4406523" y="1198364"/>
            <a:ext cx="24416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en-US" sz="3600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Procedure:</a:t>
            </a:r>
            <a:endParaRPr lang="en-US" altLang="en-US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8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34072" y="198783"/>
            <a:ext cx="3283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CH 110 : B-tech Laboratory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411357" y="775252"/>
            <a:ext cx="9959008" cy="0"/>
          </a:xfrm>
          <a:prstGeom prst="line">
            <a:avLst/>
          </a:prstGeom>
          <a:ln w="254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54" y="171355"/>
            <a:ext cx="907121" cy="916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92990" y="889378"/>
            <a:ext cx="1632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IIT Guwahati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06523" y="1198364"/>
            <a:ext cx="24416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en-US" sz="3600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Procedure:</a:t>
            </a:r>
            <a:endParaRPr lang="en-US" altLang="en-US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70079" y="2143677"/>
            <a:ext cx="11370163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Find out the approximate neutralization point by plotting the conductance (y-axis) against the volume of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NaOH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(x-axis). The neutralization point is the intersection of the two straight lines.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Repeat step 2 to 4. This time add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NaOH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solution in 0.5 ml portions till the volume of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NaOH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 added 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 ml less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than required to reach the neutralization point.  Then add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0.2 ml portions of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NaOH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until 1 ml past the neutralization point, so that the sharp change in conductance could be observed.  Take five more readings with 0.5 ml portions again noting the conductivity after each addition.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Find out the neutralization point by plotting the conductance (y-axis) against the volume of the titrating solution ( x-axis).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8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34072" y="198783"/>
            <a:ext cx="3283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CH 110 : B-tech Laboratory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411357" y="775252"/>
            <a:ext cx="9959008" cy="0"/>
          </a:xfrm>
          <a:prstGeom prst="line">
            <a:avLst/>
          </a:prstGeom>
          <a:ln w="254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54" y="171355"/>
            <a:ext cx="907121" cy="916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92990" y="889378"/>
            <a:ext cx="1632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IIT Guwahati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2245" y="1363579"/>
            <a:ext cx="26725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Observation</a:t>
            </a:r>
            <a:endParaRPr lang="en-IN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15037"/>
              </p:ext>
            </p:extLst>
          </p:nvPr>
        </p:nvGraphicFramePr>
        <p:xfrm>
          <a:off x="1764991" y="3140839"/>
          <a:ext cx="879790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3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9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9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charset="0"/>
                          <a:ea typeface="Arial" charset="0"/>
                          <a:cs typeface="Arial" charset="0"/>
                        </a:rPr>
                        <a:t>Sl. no</a:t>
                      </a:r>
                      <a:endParaRPr lang="en-IN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Arial" charset="0"/>
                          <a:ea typeface="Arial" charset="0"/>
                          <a:cs typeface="Arial" charset="0"/>
                        </a:rPr>
                        <a:t>Table1</a:t>
                      </a:r>
                      <a:endParaRPr lang="en-IN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Arial" charset="0"/>
                          <a:ea typeface="Arial" charset="0"/>
                          <a:cs typeface="Arial" charset="0"/>
                        </a:rPr>
                        <a:t>Table2</a:t>
                      </a:r>
                      <a:endParaRPr lang="en-IN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0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charset="0"/>
                          <a:ea typeface="Arial" charset="0"/>
                          <a:cs typeface="Arial" charset="0"/>
                        </a:rPr>
                        <a:t>Volume of </a:t>
                      </a:r>
                      <a:r>
                        <a:rPr lang="en-US" sz="2000" dirty="0" err="1">
                          <a:latin typeface="Arial" charset="0"/>
                          <a:ea typeface="Arial" charset="0"/>
                          <a:cs typeface="Arial" charset="0"/>
                        </a:rPr>
                        <a:t>NaOH</a:t>
                      </a:r>
                      <a:r>
                        <a:rPr lang="en-US" sz="2000" dirty="0">
                          <a:latin typeface="Arial" charset="0"/>
                          <a:ea typeface="Arial" charset="0"/>
                          <a:cs typeface="Arial" charset="0"/>
                        </a:rPr>
                        <a:t> added (mL)</a:t>
                      </a:r>
                      <a:endParaRPr lang="en-IN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charset="0"/>
                          <a:ea typeface="Arial" charset="0"/>
                          <a:cs typeface="Arial" charset="0"/>
                        </a:rPr>
                        <a:t>Conductance</a:t>
                      </a:r>
                    </a:p>
                    <a:p>
                      <a:r>
                        <a:rPr lang="en-IN" sz="2000" dirty="0">
                          <a:latin typeface="Arial" charset="0"/>
                          <a:ea typeface="Arial" charset="0"/>
                          <a:cs typeface="Arial" charset="0"/>
                        </a:rPr>
                        <a:t>(</a:t>
                      </a:r>
                      <a:r>
                        <a:rPr lang="en-IN" sz="2000" dirty="0" err="1">
                          <a:latin typeface="Arial" charset="0"/>
                          <a:ea typeface="Arial" charset="0"/>
                          <a:cs typeface="Arial" charset="0"/>
                        </a:rPr>
                        <a:t>mS</a:t>
                      </a:r>
                      <a:r>
                        <a:rPr lang="en-IN" sz="2000" dirty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charset="0"/>
                          <a:ea typeface="Arial" charset="0"/>
                          <a:cs typeface="Arial" charset="0"/>
                        </a:rPr>
                        <a:t>Volume of </a:t>
                      </a:r>
                      <a:r>
                        <a:rPr lang="en-US" sz="2000" dirty="0" err="1">
                          <a:latin typeface="Arial" charset="0"/>
                          <a:ea typeface="Arial" charset="0"/>
                          <a:cs typeface="Arial" charset="0"/>
                        </a:rPr>
                        <a:t>NaOH</a:t>
                      </a:r>
                      <a:r>
                        <a:rPr lang="en-US" sz="2000" dirty="0">
                          <a:latin typeface="Arial" charset="0"/>
                          <a:ea typeface="Arial" charset="0"/>
                          <a:cs typeface="Arial" charset="0"/>
                        </a:rPr>
                        <a:t> added (mL)</a:t>
                      </a:r>
                      <a:endParaRPr lang="en-IN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charset="0"/>
                          <a:ea typeface="Arial" charset="0"/>
                          <a:cs typeface="Arial" charset="0"/>
                        </a:rPr>
                        <a:t>Conductance</a:t>
                      </a:r>
                    </a:p>
                    <a:p>
                      <a:r>
                        <a:rPr lang="en-IN" sz="2000" dirty="0">
                          <a:latin typeface="Arial" charset="0"/>
                          <a:ea typeface="Arial" charset="0"/>
                          <a:cs typeface="Arial" charset="0"/>
                        </a:rPr>
                        <a:t>(</a:t>
                      </a:r>
                      <a:r>
                        <a:rPr lang="en-IN" sz="2000" dirty="0" err="1">
                          <a:latin typeface="Arial" charset="0"/>
                          <a:ea typeface="Arial" charset="0"/>
                          <a:cs typeface="Arial" charset="0"/>
                        </a:rPr>
                        <a:t>mS</a:t>
                      </a:r>
                      <a:r>
                        <a:rPr lang="en-IN" sz="2000" dirty="0">
                          <a:latin typeface="Arial" charset="0"/>
                          <a:ea typeface="Arial" charset="0"/>
                          <a:cs typeface="Arial" charset="0"/>
                        </a:rPr>
                        <a:t>)</a:t>
                      </a:r>
                    </a:p>
                    <a:p>
                      <a:endParaRPr lang="en-IN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0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754157" y="2241611"/>
            <a:ext cx="6244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Volume of the unknown </a:t>
            </a:r>
            <a:r>
              <a:rPr lang="en-U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HCl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solution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: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25 ml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3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34072" y="198783"/>
            <a:ext cx="3283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CH 110 : B-tech Laboratory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411357" y="775252"/>
            <a:ext cx="9959008" cy="0"/>
          </a:xfrm>
          <a:prstGeom prst="line">
            <a:avLst/>
          </a:prstGeom>
          <a:ln w="254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54" y="171355"/>
            <a:ext cx="907121" cy="9168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92990" y="889378"/>
            <a:ext cx="1632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IIT Guwahati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81879" y="1423213"/>
            <a:ext cx="2212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Calculation</a:t>
            </a:r>
            <a:endParaRPr lang="en-IN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54207" y="3736457"/>
            <a:ext cx="838152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Strength of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NaOH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(S1): known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Volume of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NaOH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solution (V1): Determined from the titration</a:t>
            </a:r>
          </a:p>
          <a:p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Volume of the unknown </a:t>
            </a:r>
            <a:r>
              <a:rPr lang="en-US" sz="24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HCl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solution (V2)</a:t>
            </a: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: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25 ml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Strength of HCL solution (S2) : 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calculated now</a:t>
            </a:r>
            <a:endParaRPr lang="en-IN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14550" y="2740716"/>
            <a:ext cx="2040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We know,</a:t>
            </a:r>
          </a:p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V1S1 = V2S2</a:t>
            </a:r>
          </a:p>
        </p:txBody>
      </p:sp>
    </p:spTree>
    <p:extLst>
      <p:ext uri="{BB962C8B-B14F-4D97-AF65-F5344CB8AC3E}">
        <p14:creationId xmlns:p14="http://schemas.microsoft.com/office/powerpoint/2010/main" val="405223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6DE1636E82C458F7DE96BBC1C68E3" ma:contentTypeVersion="2" ma:contentTypeDescription="Create a new document." ma:contentTypeScope="" ma:versionID="20705be17d5ef5f4261b5196636da997">
  <xsd:schema xmlns:xsd="http://www.w3.org/2001/XMLSchema" xmlns:xs="http://www.w3.org/2001/XMLSchema" xmlns:p="http://schemas.microsoft.com/office/2006/metadata/properties" xmlns:ns2="34c31690-03ca-4611-a98c-d8c2ca3e1e50" targetNamespace="http://schemas.microsoft.com/office/2006/metadata/properties" ma:root="true" ma:fieldsID="c22dc971628d8e801611fd46f554cae3" ns2:_="">
    <xsd:import namespace="34c31690-03ca-4611-a98c-d8c2ca3e1e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31690-03ca-4611-a98c-d8c2ca3e1e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A5D405-3BCB-43DF-87B6-2C52A9D6DF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c31690-03ca-4611-a98c-d8c2ca3e1e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FE6F69-6842-40D2-AE57-6CD215BDEA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C2C913-2E0F-4C9A-A69E-28AF2A5ADA1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7449</TotalTime>
  <Words>741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CONDUCTOMETRIC TITRATION OF A STRONG ACID WITH A STRONG BASE</dc:title>
  <dc:creator>HCL</dc:creator>
  <cp:lastModifiedBy>Windows User</cp:lastModifiedBy>
  <cp:revision>22</cp:revision>
  <dcterms:created xsi:type="dcterms:W3CDTF">2020-11-06T07:21:09Z</dcterms:created>
  <dcterms:modified xsi:type="dcterms:W3CDTF">2021-01-27T01:57:05Z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0x0101009846DE1636E82C458F7DE96BBC1C68E3</vt:lpwstr>
  </property>
</Properties>
</file>