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1" r:id="rId7"/>
    <p:sldId id="257" r:id="rId8"/>
    <p:sldId id="268" r:id="rId9"/>
    <p:sldId id="262" r:id="rId10"/>
    <p:sldId id="264" r:id="rId11"/>
    <p:sldId id="269" r:id="rId12"/>
    <p:sldId id="265" r:id="rId13"/>
    <p:sldId id="266" r:id="rId14"/>
    <p:sldId id="270" r:id="rId15"/>
    <p:sldId id="260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5A012-1E0F-4F69-90C5-15F2ABD2BB01}" v="3" dt="2021-01-11T08:37:53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V SINGH" userId="S::s.arnav@iitg.ac.in::efb83b73-cf63-45dd-b3cc-8ef20366d42e" providerId="AD" clId="Web-{8E05A012-1E0F-4F69-90C5-15F2ABD2BB01}"/>
    <pc:docChg chg="modSld">
      <pc:chgData name="ARNAV SINGH" userId="S::s.arnav@iitg.ac.in::efb83b73-cf63-45dd-b3cc-8ef20366d42e" providerId="AD" clId="Web-{8E05A012-1E0F-4F69-90C5-15F2ABD2BB01}" dt="2021-01-11T08:37:52.975" v="1" actId="20577"/>
      <pc:docMkLst>
        <pc:docMk/>
      </pc:docMkLst>
      <pc:sldChg chg="modSp">
        <pc:chgData name="ARNAV SINGH" userId="S::s.arnav@iitg.ac.in::efb83b73-cf63-45dd-b3cc-8ef20366d42e" providerId="AD" clId="Web-{8E05A012-1E0F-4F69-90C5-15F2ABD2BB01}" dt="2021-01-11T08:37:52.975" v="0" actId="20577"/>
        <pc:sldMkLst>
          <pc:docMk/>
          <pc:sldMk cId="1736468261" sldId="263"/>
        </pc:sldMkLst>
        <pc:spChg chg="mod">
          <ac:chgData name="ARNAV SINGH" userId="S::s.arnav@iitg.ac.in::efb83b73-cf63-45dd-b3cc-8ef20366d42e" providerId="AD" clId="Web-{8E05A012-1E0F-4F69-90C5-15F2ABD2BB01}" dt="2021-01-11T08:37:52.975" v="0" actId="20577"/>
          <ac:spMkLst>
            <pc:docMk/>
            <pc:sldMk cId="1736468261" sldId="263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9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6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9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9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A106-5AAE-4A0F-BCEB-0EEAF35EC25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0EDF-9E5E-4A33-A798-5AFC2BBC9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013" y="3728835"/>
            <a:ext cx="9144000" cy="46441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Standardization of KMnO</a:t>
            </a:r>
            <a:r>
              <a:rPr lang="en-US" sz="36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Oxalic acid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04659" y="2449286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300510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070264" y="2238723"/>
            <a:ext cx="1016529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Volume of the oxalic acid  solution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 10 mL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Total volume of the solution: 10mL Oxalic acid solution +10 ml 1:2 </a:t>
            </a:r>
            <a:r>
              <a:rPr lang="en-US" altLang="en-US" sz="2400" dirty="0" err="1">
                <a:latin typeface="Arial" panose="020B0604020202020204" pitchFamily="34" charset="0"/>
              </a:rPr>
              <a:t>Sulphuric</a:t>
            </a:r>
            <a:r>
              <a:rPr lang="en-US" altLang="en-US" sz="2400" dirty="0">
                <a:latin typeface="Arial" panose="020B0604020202020204" pitchFamily="34" charset="0"/>
              </a:rPr>
              <a:t> acid + 80 mL(approx.) hot water = 100mL (approx.)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(N1V1)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KMnO4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(N2V2) 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H2C2O4.2H2O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V1 = Volume of KMnO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used = 14.5 mL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N2 = Normality of Oxalic acid (Supplied)=0.05 x 2 = 0.1 N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V2 = Volume of oxalic acid used = 10mL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2293" y="1005635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686" y="2160107"/>
            <a:ext cx="118143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Therefore, N1(Normality of KMnO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(N2V2) 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H2C2O4.2H2O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 1/V1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=10 x 0.1/14.5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=0.069 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Molarity of KMnO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N1/5 = 0.014 M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Strength of KMnO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Molar mass x Molarity = 158 x 0.014 = 2.21 g/L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given KMnO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solution, 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Molarity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0.014 M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Normality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0.069 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Strength =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2.21 g/L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2293" y="1283930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</a:t>
            </a:r>
            <a:endParaRPr lang="en-IN" sz="3600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34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41" y="3694162"/>
            <a:ext cx="10692246" cy="1517072"/>
          </a:xfrm>
        </p:spPr>
        <p:txBody>
          <a:bodyPr>
            <a:noAutofit/>
          </a:bodyPr>
          <a:lstStyle/>
          <a:p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1.There should not be any air bubble in the Jet of the burette.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Care should be taken while handling boiling water and 1:2 H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Be careful near the end point.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 Place a white paper below the reaction mixture in the conical flask to see color change correctly.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581775" y="1400457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Precaution 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8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99341" y="2844169"/>
            <a:ext cx="10515600" cy="2476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1.Standardization of KMnO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important in order to know its exact strength.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2.KMnO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widely used as an oxidizing agent.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This reaction demonstrates the self indicating property of KMnO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4.This titration is a good example of redox titration and auto catalysis.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893" y="202885"/>
            <a:ext cx="11159311" cy="1118133"/>
            <a:chOff x="211054" y="171355"/>
            <a:chExt cx="11159311" cy="11181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22404" y="1531151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</a:p>
        </p:txBody>
      </p:sp>
    </p:spTree>
    <p:extLst>
      <p:ext uri="{BB962C8B-B14F-4D97-AF65-F5344CB8AC3E}">
        <p14:creationId xmlns:p14="http://schemas.microsoft.com/office/powerpoint/2010/main" val="286066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43" y="1615028"/>
            <a:ext cx="7495247" cy="49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3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8254" y="171355"/>
            <a:ext cx="11167348" cy="1118133"/>
            <a:chOff x="211054" y="171355"/>
            <a:chExt cx="11167348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746032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781048" y="1325371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945" y="2148538"/>
            <a:ext cx="1185790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Analytical standards into two categories: Primary standards and Secondary standards.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/>
                <a:cs typeface="Arial"/>
              </a:rPr>
              <a:t>Primary standard:</a:t>
            </a:r>
          </a:p>
          <a:p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A reagent for which we can dispense an accurately known amount of analyte.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primary standard must have a known stoichiometry, a known purity (or assay), and it must be stable during long-term storage.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0.1250 g sample of K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contains 4.249 × 10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moles of K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If we place this sample in a 250-mL volumetric flask and dilute to volume, the concentration of the resulting solution is 1.700 × 10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479" y="2201332"/>
            <a:ext cx="11819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standard: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Reagents that do not meet these criteria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secondary standards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concentration of a secondary standard must be determined relative to a primary standard.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an example of a secondary standard.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contains impurities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Na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readily absorbs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from the atmosphere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1054" y="2339019"/>
            <a:ext cx="11815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potassium permanganate generally contains impurity, hence cannot be used as a primary standard.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order to make standard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 it requires standardized by a primary standard.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experiment, Permanganate will be reduced by Oxalate(C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in acidic conditions.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Oxalate reacts very slowly at room temperature, so the solution is titrated at an elevated temperature (around 80-90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4399" y="1269266"/>
            <a:ext cx="4578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and Mechanism:</a:t>
            </a:r>
          </a:p>
        </p:txBody>
      </p:sp>
    </p:spTree>
    <p:extLst>
      <p:ext uri="{BB962C8B-B14F-4D97-AF65-F5344CB8AC3E}">
        <p14:creationId xmlns:p14="http://schemas.microsoft.com/office/powerpoint/2010/main" val="24447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495" y="2024775"/>
            <a:ext cx="103565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unbalanced redox reaction: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MnO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+ CO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reaction: </a:t>
            </a:r>
          </a:p>
          <a:p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2MnO</a:t>
            </a:r>
            <a:r>
              <a:rPr lang="en-US" sz="24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+ 16H</a:t>
            </a:r>
            <a:r>
              <a:rPr lang="en-US" sz="24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+ 5 C</a:t>
            </a:r>
            <a:r>
              <a:rPr lang="en-US" sz="24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2Mn</a:t>
            </a:r>
            <a:r>
              <a:rPr lang="en-US" sz="24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+ 8H</a:t>
            </a:r>
            <a:r>
              <a:rPr lang="en-US" sz="24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+ 10CO</a:t>
            </a:r>
            <a:r>
              <a:rPr lang="en-US" sz="24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54399" y="1269266"/>
            <a:ext cx="4578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and Mechanism: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566" y="4989445"/>
            <a:ext cx="11389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This is an autocatalysis reaction.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Mn</a:t>
            </a:r>
            <a:r>
              <a:rPr lang="en-US" sz="2400" baseline="30000" dirty="0">
                <a:latin typeface="Arial" charset="0"/>
                <a:ea typeface="Arial" charset="0"/>
                <a:cs typeface="Arial" charset="0"/>
              </a:rPr>
              <a:t>2+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which is the product of the reaction acts as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autocatalyst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rate of the reaction is enhanced when some amount of  Mn</a:t>
            </a:r>
            <a:r>
              <a:rPr lang="en-US" sz="2400" baseline="30000" dirty="0">
                <a:latin typeface="Arial" charset="0"/>
                <a:ea typeface="Arial" charset="0"/>
                <a:cs typeface="Arial" charset="0"/>
              </a:rPr>
              <a:t>2+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is generated.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Thus initial heating is required.</a:t>
            </a:r>
          </a:p>
        </p:txBody>
      </p:sp>
    </p:spTree>
    <p:extLst>
      <p:ext uri="{BB962C8B-B14F-4D97-AF65-F5344CB8AC3E}">
        <p14:creationId xmlns:p14="http://schemas.microsoft.com/office/powerpoint/2010/main" val="10552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729947" y="2134199"/>
            <a:ext cx="78078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Pipette (10 mL),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Pipette pump 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Hot plate 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Beaker 250 mL (1 no.),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Burette 50 mL (1 no.),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Wash bottle,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Conical flasks (250 mL, 2 Nos.),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(supplied),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Measuring Cylinder (50 mL, 1No.),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Oxalic Acid (0.05 M), 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Plastic reagent bottle (250 mL, 2 nos.),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(1:2)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2651" y="119365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Apparatus required</a:t>
            </a:r>
          </a:p>
        </p:txBody>
      </p:sp>
    </p:spTree>
    <p:extLst>
      <p:ext uri="{BB962C8B-B14F-4D97-AF65-F5344CB8AC3E}">
        <p14:creationId xmlns:p14="http://schemas.microsoft.com/office/powerpoint/2010/main" val="203138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36330" y="1944566"/>
            <a:ext cx="11359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Rinse a clean burette with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Fill up the burette with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 up to the zero mark and note the upper meniscus.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Examine that the jet of the burette is completely filled with the solution and no air bubble is left behind.</a:t>
            </a:r>
          </a:p>
          <a:p>
            <a:pPr marL="342900" indent="-342900">
              <a:buAutoNum type="arabi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Pipette out 10 ml of standard oxalic acid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(0.05 M)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 a 250 mL conical flask.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10 ml of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(1: 2) and then add boiling water to dilute it to about 100 ml. </a:t>
            </a:r>
          </a:p>
          <a:p>
            <a:pPr marL="342900" indent="-342900">
              <a:buAutoNum type="arabicPeriod" startAt="2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IN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9958" y="1144485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1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57200" y="2376176"/>
            <a:ext cx="1173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titrate the solution with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solution. At first add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 small quantities at a time with stirring; the pink color of KMnO4  discharges with time.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Near the end point when the rate of disappearance of the pink color slows down, add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 drop wise with stirring until with one drop makes the whole solution pink (the pink color persists for 30 seconds, after which the color may be discharged again).</a:t>
            </a:r>
          </a:p>
          <a:p>
            <a:pPr marL="342900" indent="-342900">
              <a:buAutoNum type="arabicPeriod" startAt="2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Note the volume of KMnO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­ solution added. Repeat the operation thrice.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9958" y="1522172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9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159311" cy="1118133"/>
            <a:chOff x="211054" y="171355"/>
            <a:chExt cx="11159311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77687" y="1942238"/>
            <a:ext cx="11410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</a:rPr>
              <a:t>1. KMnO</a:t>
            </a:r>
            <a:r>
              <a:rPr lang="en-US" sz="2400" baseline="-25000" dirty="0">
                <a:latin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</a:rPr>
              <a:t> is a dark pink </a:t>
            </a:r>
            <a:r>
              <a:rPr lang="en-US" sz="2400" dirty="0" err="1">
                <a:latin typeface="Arial" panose="020B0604020202020204" pitchFamily="34" charset="0"/>
              </a:rPr>
              <a:t>coloured</a:t>
            </a:r>
            <a:r>
              <a:rPr lang="en-US" sz="2400" dirty="0">
                <a:latin typeface="Arial" panose="020B0604020202020204" pitchFamily="34" charset="0"/>
              </a:rPr>
              <a:t> solution</a:t>
            </a:r>
            <a:endParaRPr lang="en-US" sz="2400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The reaction mixture is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colourless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The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reaction mixture changes to pink which fades away during titration. 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At the end point the pink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becomes permanent. KMnO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self indicator.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9054" y="113046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39553"/>
              </p:ext>
            </p:extLst>
          </p:nvPr>
        </p:nvGraphicFramePr>
        <p:xfrm>
          <a:off x="1331843" y="4435726"/>
          <a:ext cx="9541564" cy="19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2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Titration No.        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 of KMnO</a:t>
                      </a:r>
                      <a:r>
                        <a:rPr lang="en-US" sz="24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added (in mL)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Concordant volume (mL)                         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14.5mL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R="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14.5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R="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14.6mL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R="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14.5mL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79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6DE1636E82C458F7DE96BBC1C68E3" ma:contentTypeVersion="2" ma:contentTypeDescription="Create a new document." ma:contentTypeScope="" ma:versionID="20705be17d5ef5f4261b5196636da997">
  <xsd:schema xmlns:xsd="http://www.w3.org/2001/XMLSchema" xmlns:xs="http://www.w3.org/2001/XMLSchema" xmlns:p="http://schemas.microsoft.com/office/2006/metadata/properties" xmlns:ns2="34c31690-03ca-4611-a98c-d8c2ca3e1e50" targetNamespace="http://schemas.microsoft.com/office/2006/metadata/properties" ma:root="true" ma:fieldsID="c22dc971628d8e801611fd46f554cae3" ns2:_="">
    <xsd:import namespace="34c31690-03ca-4611-a98c-d8c2ca3e1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31690-03ca-4611-a98c-d8c2ca3e1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02ACB-EEC6-4A33-B659-4BA5D01460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D7CA0F-02FA-43E8-80D8-7C978E7F4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31690-03ca-4611-a98c-d8c2ca3e1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66CE14-4FDF-408C-A2E1-D736AA8D54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927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Standardization of KMnO4 by Oxalic acid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1.There should not be any air bubble in the Jet of the burette. 2. Care should be taken while handling boiling water and 1:2 H2SO4. 3. Be careful near the end point. 4. Place a white paper below the reaction mixture in the conical flask to see color change correctly.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Objective:Standardization of KMnO4 by Oxalic acid</dc:title>
  <dc:creator>HCL</dc:creator>
  <cp:lastModifiedBy>Windows User</cp:lastModifiedBy>
  <cp:revision>43</cp:revision>
  <dcterms:created xsi:type="dcterms:W3CDTF">2020-11-03T05:21:41Z</dcterms:created>
  <dcterms:modified xsi:type="dcterms:W3CDTF">2021-01-11T08:38:03Z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0x0101009846DE1636E82C458F7DE96BBC1C68E3</vt:lpwstr>
  </property>
</Properties>
</file>